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charts/colors6.xml" ContentType="application/vnd.ms-office.chartcolorstyl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style5.xml" ContentType="application/vnd.ms-office.chartstyl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Override6.xml" ContentType="application/vnd.openxmlformats-officedocument.themeOverrid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charts/chart4.xml" ContentType="application/vnd.openxmlformats-officedocument.drawingml.chart+xml"/>
  <Override PartName="/ppt/charts/style6.xml" ContentType="application/vnd.ms-office.chartstyle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theme/themeOverride7.xml" ContentType="application/vnd.openxmlformats-officedocument.themeOverride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Override3.xml" ContentType="application/vnd.openxmlformats-officedocument.themeOverride+xml"/>
  <Override PartName="/ppt/charts/colors4.xml" ContentType="application/vnd.ms-office.chartcolorstyl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0.xml" ContentType="application/vnd.openxmlformats-officedocument.presentationml.slideLayout+xml"/>
  <Override PartName="/ppt/charts/style7.xml" ContentType="application/vnd.ms-office.chartstyle+xml"/>
  <Override PartName="/ppt/slideLayouts/slideLayout89.xml" ContentType="application/vnd.openxmlformats-officedocument.presentationml.slideLayou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4.xml" ContentType="application/vnd.openxmlformats-officedocument.theme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charts/colors5.xml" ContentType="application/vnd.ms-office.chartcolorstyl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8.xml" ContentType="application/vnd.ms-office.chartstyl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charts/style4.xml" ContentType="application/vnd.ms-office.chartstyl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charts/chart7.xml" ContentType="application/vnd.openxmlformats-officedocument.drawingml.char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  <p:sldMasterId id="2147483883" r:id="rId2"/>
    <p:sldMasterId id="2147483896" r:id="rId3"/>
    <p:sldMasterId id="2147483930" r:id="rId4"/>
    <p:sldMasterId id="2147484001" r:id="rId5"/>
  </p:sldMasterIdLst>
  <p:notesMasterIdLst>
    <p:notesMasterId r:id="rId25"/>
  </p:notesMasterIdLst>
  <p:sldIdLst>
    <p:sldId id="814" r:id="rId6"/>
    <p:sldId id="851" r:id="rId7"/>
    <p:sldId id="815" r:id="rId8"/>
    <p:sldId id="913" r:id="rId9"/>
    <p:sldId id="854" r:id="rId10"/>
    <p:sldId id="855" r:id="rId11"/>
    <p:sldId id="856" r:id="rId12"/>
    <p:sldId id="866" r:id="rId13"/>
    <p:sldId id="876" r:id="rId14"/>
    <p:sldId id="858" r:id="rId15"/>
    <p:sldId id="859" r:id="rId16"/>
    <p:sldId id="860" r:id="rId17"/>
    <p:sldId id="861" r:id="rId18"/>
    <p:sldId id="862" r:id="rId19"/>
    <p:sldId id="863" r:id="rId20"/>
    <p:sldId id="864" r:id="rId21"/>
    <p:sldId id="914" r:id="rId22"/>
    <p:sldId id="915" r:id="rId23"/>
    <p:sldId id="884" r:id="rId2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PJ" id="{CB841FA8-68F3-4691-A08F-B6998ED033A8}">
          <p14:sldIdLst>
            <p14:sldId id="814"/>
            <p14:sldId id="851"/>
            <p14:sldId id="815"/>
            <p14:sldId id="913"/>
            <p14:sldId id="854"/>
            <p14:sldId id="855"/>
            <p14:sldId id="856"/>
            <p14:sldId id="866"/>
            <p14:sldId id="876"/>
            <p14:sldId id="858"/>
            <p14:sldId id="859"/>
            <p14:sldId id="860"/>
            <p14:sldId id="861"/>
            <p14:sldId id="862"/>
            <p14:sldId id="863"/>
            <p14:sldId id="864"/>
            <p14:sldId id="914"/>
            <p14:sldId id="915"/>
            <p14:sldId id="88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46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hiya,ArunKumar (HP Med Affairs) BI-IN-M" initials="D(MAB" lastIdx="55" clrIdx="0">
    <p:extLst>
      <p:ext uri="{19B8F6BF-5375-455C-9EA6-DF929625EA0E}">
        <p15:presenceInfo xmlns:p15="http://schemas.microsoft.com/office/powerpoint/2012/main" xmlns="" userId="S-1-5-21-606747145-789336058-1417001333-151838" providerId="AD"/>
      </p:ext>
    </p:extLst>
  </p:cmAuthor>
  <p:cmAuthor id="2" name="Toms,Tomson (HP Med Affairs) BI-IN-M" initials="T(MAB" lastIdx="12" clrIdx="1">
    <p:extLst>
      <p:ext uri="{19B8F6BF-5375-455C-9EA6-DF929625EA0E}">
        <p15:presenceInfo xmlns:p15="http://schemas.microsoft.com/office/powerpoint/2012/main" xmlns="" userId="S-1-5-21-606747145-789336058-1417001333-1415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BE5D6"/>
    <a:srgbClr val="E2F0D9"/>
    <a:srgbClr val="DEEBF7"/>
    <a:srgbClr val="FF6C5D"/>
    <a:srgbClr val="FFC000"/>
    <a:srgbClr val="92D050"/>
    <a:srgbClr val="FFCC00"/>
    <a:srgbClr val="FBFDFC"/>
    <a:srgbClr val="1F49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85" autoAdjust="0"/>
    <p:restoredTop sz="93348" autoAdjust="0"/>
  </p:normalViewPr>
  <p:slideViewPr>
    <p:cSldViewPr snapToGrid="0" snapToObjects="1">
      <p:cViewPr varScale="1">
        <p:scale>
          <a:sx n="145" d="100"/>
          <a:sy n="145" d="100"/>
        </p:scale>
        <p:origin x="-690" y="-90"/>
      </p:cViewPr>
      <p:guideLst>
        <p:guide orient="horz"/>
        <p:guide pos="4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16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0.xlsx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4.xml"/><Relationship Id="rId4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5.xml"/><Relationship Id="rId4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package" Target="../embeddings/Microsoft_Office_Excel_Worksheet7.xlsx"/><Relationship Id="rId1" Type="http://schemas.openxmlformats.org/officeDocument/2006/relationships/themeOverride" Target="../theme/themeOverride6.xml"/><Relationship Id="rId4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openxmlformats.org/officeDocument/2006/relationships/package" Target="../embeddings/Microsoft_Office_Excel_Worksheet8.xlsx"/><Relationship Id="rId1" Type="http://schemas.openxmlformats.org/officeDocument/2006/relationships/themeOverride" Target="../theme/themeOverride7.xml"/><Relationship Id="rId4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package" Target="../embeddings/Microsoft_Office_Excel_Worksheet9.xlsx"/><Relationship Id="rId1" Type="http://schemas.openxmlformats.org/officeDocument/2006/relationships/themeOverride" Target="../theme/themeOverride8.xml"/><Relationship Id="rId4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602643265365807"/>
          <c:y val="4.1550075764267794E-2"/>
          <c:w val="0.87397363458044519"/>
          <c:h val="0.9198750000000001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D150 mg BID</c:v>
                </c:pt>
              </c:strCache>
            </c:strRef>
          </c:tx>
          <c:spPr>
            <a:solidFill>
              <a:srgbClr val="007370"/>
            </a:solidFill>
          </c:spPr>
          <c:dLbls>
            <c:dLbl>
              <c:idx val="0"/>
              <c:layout>
                <c:manualLayout>
                  <c:x val="0"/>
                  <c:y val="-2.588895608390470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E9-49D0-B4E8-445CF8F9C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6076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09-45F9-B19A-DBFA19738B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D110 mg BID</c:v>
                </c:pt>
              </c:strCache>
            </c:strRef>
          </c:tx>
          <c:spPr>
            <a:solidFill>
              <a:srgbClr val="0084CB"/>
            </a:solidFill>
          </c:spPr>
          <c:dLbls>
            <c:dLbl>
              <c:idx val="0"/>
              <c:layout>
                <c:manualLayout>
                  <c:x val="0"/>
                  <c:y val="8.62965202796827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E9-49D0-B4E8-445CF8F9C81A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6015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C09-45F9-B19A-DBFA19738B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Warfarin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-1.4864592342066305E-3"/>
                  <c:y val="-3.020378209788880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E9-49D0-B4E8-445CF8F9C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6022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09-45F9-B19A-DBFA19738B6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7030A0"/>
            </a:solidFill>
          </c:spPr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6C09-45F9-B19A-DBFA19738B66}"/>
              </c:ext>
            </c:extLst>
          </c:dPt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C09-45F9-B19A-DBFA19738B6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R20 mg OD</c:v>
                </c:pt>
              </c:strCache>
            </c:strRef>
          </c:tx>
          <c:spPr>
            <a:solidFill>
              <a:srgbClr val="7030A0"/>
            </a:solidFill>
          </c:spPr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6C09-45F9-B19A-DBFA19738B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5637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C09-45F9-B19A-DBFA19738B6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R15 mg OD</c:v>
                </c:pt>
              </c:strCache>
            </c:strRef>
          </c:tx>
          <c:spPr>
            <a:solidFill>
              <a:srgbClr val="A162D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1474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C09-45F9-B19A-DBFA19738B6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6C09-45F9-B19A-DBFA19738B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7116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C09-45F9-B19A-DBFA19738B6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B96D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C09-45F9-B19A-DBFA19738B6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A5 mg BID</c:v>
                </c:pt>
              </c:strCache>
            </c:strRef>
          </c:tx>
          <c:spPr>
            <a:solidFill>
              <a:srgbClr val="FF9929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8692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6C09-45F9-B19A-DBFA19738B66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A2.5 mg BID</c:v>
                </c:pt>
              </c:strCache>
            </c:strRef>
          </c:tx>
          <c:spPr>
            <a:solidFill>
              <a:srgbClr val="FFB96D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428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C09-45F9-B19A-DBFA19738B66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Colonne2</c:v>
                </c:pt>
              </c:strCache>
            </c:strRef>
          </c:tx>
          <c:spPr>
            <a:solidFill>
              <a:schemeClr val="accent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9081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6C09-45F9-B19A-DBFA19738B66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Column3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cat>
          <c:val>
            <c:numRef>
              <c:f>Sheet1!$M$2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C09-45F9-B19A-DBFA19738B66}"/>
            </c:ext>
          </c:extLst>
        </c:ser>
        <c:dLbls>
          <c:showVal val="1"/>
        </c:dLbls>
        <c:gapWidth val="96"/>
        <c:overlap val="-10"/>
        <c:axId val="159629312"/>
        <c:axId val="159630848"/>
      </c:barChart>
      <c:catAx>
        <c:axId val="159629312"/>
        <c:scaling>
          <c:orientation val="minMax"/>
        </c:scaling>
        <c:axPos val="b"/>
        <c:numFmt formatCode="General" sourceLinked="0"/>
        <c:majorTickMark val="none"/>
        <c:tickLblPos val="none"/>
        <c:spPr>
          <a:ln>
            <a:solidFill>
              <a:schemeClr val="tx1">
                <a:lumMod val="65000"/>
              </a:schemeClr>
            </a:solidFill>
          </a:ln>
        </c:spPr>
        <c:crossAx val="159630848"/>
        <c:crosses val="autoZero"/>
        <c:auto val="1"/>
        <c:lblAlgn val="ctr"/>
        <c:lblOffset val="100"/>
      </c:catAx>
      <c:valAx>
        <c:axId val="15963084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GB" b="1" dirty="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0461980996028301E-2"/>
              <c:y val="9.5209750374291316E-2"/>
            </c:manualLayout>
          </c:layout>
        </c:title>
        <c:numFmt formatCode="General" sourceLinked="1"/>
        <c:tickLblPos val="nextTo"/>
        <c:spPr>
          <a:ln>
            <a:solidFill>
              <a:schemeClr val="tx1">
                <a:lumMod val="6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9629312"/>
        <c:crosses val="autoZero"/>
        <c:crossBetween val="between"/>
        <c:majorUnit val="2000"/>
      </c:valAx>
    </c:plotArea>
    <c:plotVisOnly val="1"/>
    <c:dispBlanksAs val="gap"/>
  </c:chart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265621666664295E-2"/>
          <c:y val="4.8194961450693206E-2"/>
          <c:w val="0.92990633202099704"/>
          <c:h val="0.89109389806376804"/>
        </c:manualLayout>
      </c:layout>
      <c:scatterChart>
        <c:scatterStyle val="lineMarker"/>
        <c:varyColors val="1"/>
        <c:ser>
          <c:idx val="0"/>
          <c:order val="0"/>
          <c:tx>
            <c:strRef>
              <c:f>Sheet1!$D$1</c:f>
              <c:strCache>
                <c:ptCount val="1"/>
                <c:pt idx="0">
                  <c:v>Y-Values</c:v>
                </c:pt>
              </c:strCache>
            </c:strRef>
          </c:tx>
          <c:spPr>
            <a:ln w="25400">
              <a:noFill/>
            </a:ln>
          </c:spPr>
          <c:marker>
            <c:symbol val="circle"/>
            <c:size val="12"/>
            <c:spPr>
              <a:ln>
                <a:noFill/>
              </a:ln>
            </c:spPr>
          </c:marker>
          <c:dPt>
            <c:idx val="0"/>
            <c:marker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8C-44DB-A5A8-EE74445D4A58}"/>
              </c:ext>
            </c:extLst>
          </c:dPt>
          <c:dPt>
            <c:idx val="1"/>
            <c:marker>
              <c:spPr>
                <a:solidFill>
                  <a:srgbClr val="A162D0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8C-44DB-A5A8-EE74445D4A58}"/>
              </c:ext>
            </c:extLst>
          </c:dPt>
          <c:dPt>
            <c:idx val="2"/>
            <c:marker>
              <c:spPr>
                <a:solidFill>
                  <a:srgbClr val="D2A000"/>
                </a:solidFill>
                <a:ln w="12700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48C-44DB-A5A8-EE74445D4A58}"/>
              </c:ext>
            </c:extLst>
          </c:dPt>
          <c:dPt>
            <c:idx val="3"/>
            <c:marker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48C-44DB-A5A8-EE74445D4A58}"/>
              </c:ext>
            </c:extLst>
          </c:dPt>
          <c:dPt>
            <c:idx val="4"/>
            <c:marker>
              <c:spPr>
                <a:solidFill>
                  <a:srgbClr val="A162D0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48C-44DB-A5A8-EE74445D4A58}"/>
              </c:ext>
            </c:extLst>
          </c:dPt>
          <c:dPt>
            <c:idx val="5"/>
            <c:marker>
              <c:spPr>
                <a:solidFill>
                  <a:srgbClr val="D2A000"/>
                </a:solidFill>
                <a:ln w="12700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48C-44DB-A5A8-EE74445D4A58}"/>
              </c:ext>
            </c:extLst>
          </c:dPt>
          <c:dPt>
            <c:idx val="6"/>
            <c:marker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48C-44DB-A5A8-EE74445D4A58}"/>
              </c:ext>
            </c:extLst>
          </c:dPt>
          <c:dPt>
            <c:idx val="7"/>
            <c:marker>
              <c:spPr>
                <a:solidFill>
                  <a:srgbClr val="A162D0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48C-44DB-A5A8-EE74445D4A58}"/>
              </c:ext>
            </c:extLst>
          </c:dPt>
          <c:dPt>
            <c:idx val="8"/>
            <c:marker>
              <c:spPr>
                <a:solidFill>
                  <a:srgbClr val="D2A000"/>
                </a:solidFill>
                <a:ln w="12700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48C-44DB-A5A8-EE74445D4A58}"/>
              </c:ext>
            </c:extLst>
          </c:dPt>
          <c:dPt>
            <c:idx val="9"/>
            <c:marker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48C-44DB-A5A8-EE74445D4A58}"/>
              </c:ext>
            </c:extLst>
          </c:dPt>
          <c:dPt>
            <c:idx val="10"/>
            <c:marker>
              <c:spPr>
                <a:solidFill>
                  <a:srgbClr val="A162D0"/>
                </a:solidFill>
                <a:ln w="9525">
                  <a:noFill/>
                </a:ln>
                <a:effectLst/>
              </c:spPr>
            </c:marker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48C-44DB-A5A8-EE74445D4A58}"/>
              </c:ext>
            </c:extLst>
          </c:dPt>
          <c:dPt>
            <c:idx val="11"/>
            <c:marker>
              <c:spPr>
                <a:solidFill>
                  <a:srgbClr val="D2A000"/>
                </a:solidFill>
                <a:ln>
                  <a:noFill/>
                </a:ln>
              </c:spPr>
            </c:marker>
            <c:extLst xmlns:c16r2="http://schemas.microsoft.com/office/drawing/2015/06/chart">
              <c:ext xmlns:c16="http://schemas.microsoft.com/office/drawing/2014/chart" uri="{C3380CC4-5D6E-409C-BE32-E72D297353CC}">
                <c16:uniqueId val="{00000016-548C-44DB-A5A8-EE74445D4A58}"/>
              </c:ext>
            </c:extLst>
          </c:dPt>
          <c:errBars>
            <c:errDir val="y"/>
            <c:errBarType val="both"/>
            <c:errValType val="cust"/>
            <c:plus>
              <c:numRef>
                <c:f>Sheet1!$H$2:$H$12</c:f>
                <c:numCache>
                  <c:formatCode>General</c:formatCode>
                  <c:ptCount val="11"/>
                  <c:pt idx="0">
                    <c:v>0.14000000000000001</c:v>
                  </c:pt>
                  <c:pt idx="1">
                    <c:v>0.26999999999999996</c:v>
                  </c:pt>
                  <c:pt idx="2">
                    <c:v>0.3000000000000001</c:v>
                  </c:pt>
                  <c:pt idx="3">
                    <c:v>8.9999999999999886E-2</c:v>
                  </c:pt>
                  <c:pt idx="4">
                    <c:v>0.17999999999999997</c:v>
                  </c:pt>
                  <c:pt idx="5">
                    <c:v>0.19</c:v>
                  </c:pt>
                  <c:pt idx="6">
                    <c:v>0.12000000000000001</c:v>
                  </c:pt>
                  <c:pt idx="7">
                    <c:v>0.23</c:v>
                  </c:pt>
                  <c:pt idx="8">
                    <c:v>0.31000000000000011</c:v>
                  </c:pt>
                  <c:pt idx="9">
                    <c:v>0.26</c:v>
                  </c:pt>
                  <c:pt idx="10">
                    <c:v>0.85000000000000009</c:v>
                  </c:pt>
                </c:numCache>
              </c:numRef>
            </c:plus>
            <c:minus>
              <c:numRef>
                <c:f>Sheet1!$F$2:$F$12</c:f>
                <c:numCache>
                  <c:formatCode>General</c:formatCode>
                  <c:ptCount val="11"/>
                  <c:pt idx="0">
                    <c:v>0.12000000000000001</c:v>
                  </c:pt>
                  <c:pt idx="1">
                    <c:v>0.20000000000000009</c:v>
                  </c:pt>
                  <c:pt idx="2">
                    <c:v>0.24000000000000002</c:v>
                  </c:pt>
                  <c:pt idx="3">
                    <c:v>8.0000000000000085E-2</c:v>
                  </c:pt>
                  <c:pt idx="4">
                    <c:v>0.15999999999999998</c:v>
                  </c:pt>
                  <c:pt idx="5">
                    <c:v>0.16999999999999996</c:v>
                  </c:pt>
                  <c:pt idx="6">
                    <c:v>0.10000000000000009</c:v>
                  </c:pt>
                  <c:pt idx="7">
                    <c:v>0.19000000000000006</c:v>
                  </c:pt>
                  <c:pt idx="8">
                    <c:v>0.23</c:v>
                  </c:pt>
                  <c:pt idx="9">
                    <c:v>0.17000000000000004</c:v>
                  </c:pt>
                  <c:pt idx="10">
                    <c:v>0.38000000000000012</c:v>
                  </c:pt>
                </c:numCache>
              </c:numRef>
            </c:minus>
            <c:spPr>
              <a:noFill/>
              <a:ln w="9525" cap="flat" cmpd="sng" algn="ctr">
                <a:noFill/>
                <a:round/>
              </a:ln>
              <a:effectLst/>
            </c:spPr>
          </c:errBars>
          <c:errBars>
            <c:errDir val="x"/>
            <c:errBarType val="both"/>
            <c:errValType val="cust"/>
            <c:plus>
              <c:numRef>
                <c:f>Sheet1!$H$2:$H$24</c:f>
                <c:numCache>
                  <c:formatCode>General</c:formatCode>
                  <c:ptCount val="23"/>
                  <c:pt idx="0">
                    <c:v>0.14000000000000001</c:v>
                  </c:pt>
                  <c:pt idx="1">
                    <c:v>0.26999999999999996</c:v>
                  </c:pt>
                  <c:pt idx="2">
                    <c:v>0.3000000000000001</c:v>
                  </c:pt>
                  <c:pt idx="3">
                    <c:v>8.9999999999999886E-2</c:v>
                  </c:pt>
                  <c:pt idx="4">
                    <c:v>0.17999999999999997</c:v>
                  </c:pt>
                  <c:pt idx="5">
                    <c:v>0.19</c:v>
                  </c:pt>
                  <c:pt idx="6">
                    <c:v>0.12000000000000001</c:v>
                  </c:pt>
                  <c:pt idx="7">
                    <c:v>0.23</c:v>
                  </c:pt>
                  <c:pt idx="8">
                    <c:v>0.31000000000000011</c:v>
                  </c:pt>
                  <c:pt idx="9">
                    <c:v>0.26</c:v>
                  </c:pt>
                  <c:pt idx="10">
                    <c:v>0.85000000000000009</c:v>
                  </c:pt>
                  <c:pt idx="11">
                    <c:v>0.4300000000000001</c:v>
                  </c:pt>
                </c:numCache>
              </c:numRef>
            </c:plus>
            <c:minus>
              <c:numRef>
                <c:f>Sheet1!$F$2:$F$24</c:f>
                <c:numCache>
                  <c:formatCode>General</c:formatCode>
                  <c:ptCount val="23"/>
                  <c:pt idx="0">
                    <c:v>0.12000000000000001</c:v>
                  </c:pt>
                  <c:pt idx="1">
                    <c:v>0.20000000000000009</c:v>
                  </c:pt>
                  <c:pt idx="2">
                    <c:v>0.24000000000000002</c:v>
                  </c:pt>
                  <c:pt idx="3">
                    <c:v>8.0000000000000085E-2</c:v>
                  </c:pt>
                  <c:pt idx="4">
                    <c:v>0.15999999999999998</c:v>
                  </c:pt>
                  <c:pt idx="5">
                    <c:v>0.16999999999999996</c:v>
                  </c:pt>
                  <c:pt idx="6">
                    <c:v>0.10000000000000009</c:v>
                  </c:pt>
                  <c:pt idx="7">
                    <c:v>0.19000000000000006</c:v>
                  </c:pt>
                  <c:pt idx="8">
                    <c:v>0.23</c:v>
                  </c:pt>
                  <c:pt idx="9">
                    <c:v>0.17000000000000004</c:v>
                  </c:pt>
                  <c:pt idx="10">
                    <c:v>0.38000000000000012</c:v>
                  </c:pt>
                  <c:pt idx="11">
                    <c:v>0.24999999999999997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Sheet1!$C$2:$C$24</c:f>
              <c:numCache>
                <c:formatCode>General</c:formatCode>
                <c:ptCount val="23"/>
                <c:pt idx="0">
                  <c:v>0.89</c:v>
                </c:pt>
                <c:pt idx="1">
                  <c:v>0.89</c:v>
                </c:pt>
                <c:pt idx="2">
                  <c:v>1.1900000000000002</c:v>
                </c:pt>
                <c:pt idx="3">
                  <c:v>1.04</c:v>
                </c:pt>
                <c:pt idx="4">
                  <c:v>1.52</c:v>
                </c:pt>
                <c:pt idx="5">
                  <c:v>1.48</c:v>
                </c:pt>
                <c:pt idx="6">
                  <c:v>0.8</c:v>
                </c:pt>
                <c:pt idx="7">
                  <c:v>1.06</c:v>
                </c:pt>
                <c:pt idx="8">
                  <c:v>0.96000000000000008</c:v>
                </c:pt>
                <c:pt idx="9">
                  <c:v>0.46</c:v>
                </c:pt>
                <c:pt idx="10">
                  <c:v>0.68</c:v>
                </c:pt>
                <c:pt idx="11">
                  <c:v>0.59</c:v>
                </c:pt>
              </c:numCache>
            </c:numRef>
          </c:xVal>
          <c:yVal>
            <c:numRef>
              <c:f>Sheet1!$D$2:$D$25</c:f>
              <c:numCache>
                <c:formatCode>General</c:formatCode>
                <c:ptCount val="24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17-548C-44DB-A5A8-EE74445D4A58}"/>
            </c:ext>
          </c:extLst>
        </c:ser>
        <c:dLbls/>
        <c:axId val="166394880"/>
        <c:axId val="166400768"/>
      </c:scatterChart>
      <c:valAx>
        <c:axId val="166394880"/>
        <c:scaling>
          <c:orientation val="minMax"/>
          <c:max val="2"/>
        </c:scaling>
        <c:axPos val="b"/>
        <c:numFmt formatCode="General" sourceLinked="1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00768"/>
        <c:crosses val="autoZero"/>
        <c:crossBetween val="midCat"/>
        <c:majorUnit val="0.5"/>
      </c:valAx>
      <c:valAx>
        <c:axId val="166400768"/>
        <c:scaling>
          <c:orientation val="minMax"/>
          <c:max val="14"/>
          <c:min val="0"/>
        </c:scaling>
        <c:axPos val="l"/>
        <c:numFmt formatCode="General" sourceLinked="1"/>
        <c:majorTickMark val="none"/>
        <c:tickLblPos val="none"/>
        <c:spPr>
          <a:ln w="12700">
            <a:solidFill>
              <a:schemeClr val="tx2"/>
            </a:solidFill>
            <a:prstDash val="dash"/>
          </a:ln>
        </c:spPr>
        <c:crossAx val="166394880"/>
        <c:crossesAt val="1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>
                  <a:lumMod val="50000"/>
                </a:srgbClr>
              </a:solidFill>
            </a:ln>
          </c:spPr>
          <c:dPt>
            <c:idx val="0"/>
            <c:spPr>
              <a:solidFill>
                <a:srgbClr val="03497C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FD-4A72-94B6-F27C916CA142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FD-4A72-94B6-F27C916CA142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>
                    <a:lumMod val="50000"/>
                  </a:srgb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FD-4A72-94B6-F27C916CA142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>
                    <a:lumMod val="50000"/>
                  </a:srgb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FD-4A72-94B6-F27C916CA142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DFD-4A72-94B6-F27C916CA142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spPr>
              <a:solidFill>
                <a:srgbClr val="03497C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CE-4D91-83B0-45E0CE704E38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CE-4D91-83B0-45E0CE704E38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CE-4D91-83B0-45E0CE704E38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DCE-4D91-83B0-45E0CE704E38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55.11</c:v>
                </c:pt>
                <c:pt idx="1">
                  <c:v>44.89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DCE-4D91-83B0-45E0CE704E38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spPr>
              <a:solidFill>
                <a:srgbClr val="0084CB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5B-4F94-839B-9353F2994A1C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5B-4F94-839B-9353F2994A1C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05B-4F94-839B-9353F2994A1C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05B-4F94-839B-9353F2994A1C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05B-4F94-839B-9353F2994A1C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spPr>
              <a:solidFill>
                <a:srgbClr val="0084CB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B00-42AE-87B5-494DF650259F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B00-42AE-87B5-494DF650259F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B00-42AE-87B5-494DF650259F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B00-42AE-87B5-494DF650259F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39.200000000000003</c:v>
                </c:pt>
                <c:pt idx="1">
                  <c:v>60.8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B00-42AE-87B5-494DF650259F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spPr>
              <a:solidFill>
                <a:srgbClr val="0084CB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17-4BED-86BF-0878B8E4D139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17-4BED-86BF-0878B8E4D139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417-4BED-86BF-0878B8E4D139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417-4BED-86BF-0878B8E4D139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4.7</c:v>
                </c:pt>
                <c:pt idx="1">
                  <c:v>95.3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417-4BED-86BF-0878B8E4D139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spPr>
              <a:solidFill>
                <a:srgbClr val="0084CB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32-424B-8CDE-83551D33F1BF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32-424B-8CDE-83551D33F1BF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632-424B-8CDE-83551D33F1BF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632-424B-8CDE-83551D33F1BF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35.86</c:v>
                </c:pt>
                <c:pt idx="1">
                  <c:v>64.14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632-424B-8CDE-83551D33F1BF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spPr>
              <a:solidFill>
                <a:srgbClr val="0084CB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90-4575-A4D8-D82DEA42712C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90-4575-A4D8-D82DEA42712C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490-4575-A4D8-D82DEA42712C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490-4575-A4D8-D82DEA42712C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25.358919687277886</c:v>
                </c:pt>
                <c:pt idx="1">
                  <c:v>74.641080312722067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490-4575-A4D8-D82DEA42712C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spPr>
              <a:solidFill>
                <a:srgbClr val="0084CB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CB7-4842-AF83-1B8E1547DB84}"/>
              </c:ext>
            </c:extLst>
          </c:dPt>
          <c:dPt>
            <c:idx val="1"/>
            <c:spPr>
              <a:solidFill>
                <a:srgbClr val="007370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CB7-4842-AF83-1B8E1547DB84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CB7-4842-AF83-1B8E1547DB84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CB7-4842-AF83-1B8E1547DB84}"/>
              </c:ext>
            </c:extLst>
          </c:dPt>
          <c:cat>
            <c:strRef>
              <c:f>Sheet1!$A$2:$A$5</c:f>
              <c:strCache>
                <c:ptCount val="2"/>
                <c:pt idx="0">
                  <c:v>Low dose</c:v>
                </c:pt>
                <c:pt idx="1">
                  <c:v>Standard dose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46.4</c:v>
                </c:pt>
                <c:pt idx="1">
                  <c:v>53.6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CB7-4842-AF83-1B8E1547DB84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ISansOpti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ISansOpti"/>
              </a:defRPr>
            </a:lvl1pPr>
          </a:lstStyle>
          <a:p>
            <a:fld id="{1704522E-CA49-444F-A3F4-1E49B55AA7A5}" type="datetimeFigureOut">
              <a:rPr lang="de-DE" smtClean="0"/>
              <a:pPr/>
              <a:t>22.11.2023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ISansOpti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ISansOpti"/>
              </a:defRPr>
            </a:lvl1pPr>
          </a:lstStyle>
          <a:p>
            <a:fld id="{240BD463-D209-4FAB-A722-B2AFE81AC984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85401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BISansOpti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BISansOpti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BISansOpti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BISansOpti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BISansOpti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/>
              <a:t>References</a:t>
            </a:r>
          </a:p>
          <a:p>
            <a:pPr marL="228600" indent="-228600">
              <a:buAutoNum type="arabicPeriod"/>
            </a:pPr>
            <a:r>
              <a:rPr lang="en-GB" altLang="en-US" dirty="0"/>
              <a:t>Connolly et al. N Engl J Med 2009</a:t>
            </a:r>
          </a:p>
          <a:p>
            <a:pPr marL="228600" indent="-228600">
              <a:buAutoNum type="arabicPeriod"/>
            </a:pPr>
            <a:r>
              <a:rPr lang="en-GB" dirty="0">
                <a:ea typeface="Geneva"/>
              </a:rPr>
              <a:t>Fox et al. Eur Heart J 2011</a:t>
            </a:r>
          </a:p>
          <a:p>
            <a:pPr marL="228600" indent="-228600">
              <a:buAutoNum type="arabicPeriod"/>
            </a:pPr>
            <a:r>
              <a:rPr lang="da-DK" dirty="0"/>
              <a:t>Granger et al. N Engl J Med 2011</a:t>
            </a:r>
          </a:p>
          <a:p>
            <a:pPr marL="228600" indent="-228600">
              <a:buAutoNum type="arabicPeriod"/>
            </a:pPr>
            <a:r>
              <a:rPr lang="it-IT" altLang="en-US" dirty="0"/>
              <a:t>Giugliano et al. N Engl J Med 2013</a:t>
            </a: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 is a subset of major bleeding.</a:t>
            </a:r>
            <a:endParaRPr lang="en-GB" sz="1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1162050" algn="l"/>
              </a:tabLst>
            </a:pPr>
            <a:r>
              <a:rPr lang="en-GB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HR (95% CI) for dabigatran 150 mg BID</a:t>
            </a:r>
          </a:p>
          <a:p>
            <a:pPr marL="0" marR="0" indent="0" algn="l" defTabSz="910377" rtl="0" eaLnBrk="1" fontAlgn="base" latinLnBrk="0" hangingPunct="1"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GB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en-GB" altLang="en-US" sz="1000" baseline="0" dirty="0">
                <a:latin typeface="Arial" panose="020B0604020202020204" pitchFamily="34" charset="0"/>
                <a:cs typeface="Arial" panose="020B0604020202020204" pitchFamily="34" charset="0"/>
              </a:rPr>
              <a:t> bleeding</a:t>
            </a:r>
            <a:r>
              <a:rPr lang="en-GB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		</a:t>
            </a:r>
            <a:r>
              <a:rPr lang="en-US" sz="1000" dirty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0.94 (0.82–1.08)</a:t>
            </a:r>
            <a:r>
              <a:rPr lang="en-GB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; </a:t>
            </a: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P=0.41</a:t>
            </a:r>
          </a:p>
          <a:p>
            <a:pPr marL="0" marR="0" indent="0" algn="l" defTabSz="910377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GB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en-GB" altLang="en-US" sz="1000" baseline="0" dirty="0">
                <a:latin typeface="Arial" panose="020B0604020202020204" pitchFamily="34" charset="0"/>
                <a:cs typeface="Arial" panose="020B0604020202020204" pitchFamily="34" charset="0"/>
              </a:rPr>
              <a:t>: 		</a:t>
            </a:r>
            <a:r>
              <a:rPr lang="en-US" sz="1000" dirty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0.41 (0.28–0.60)</a:t>
            </a: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; P&lt;0.001</a:t>
            </a:r>
          </a:p>
          <a:p>
            <a:pPr marL="0" marR="0" indent="0" algn="l" defTabSz="910377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GB" sz="1000" b="0" i="0" u="none" strike="noStrik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Stroke/SE		0.65 (0.52–0.81); P&lt;0.001</a:t>
            </a:r>
          </a:p>
          <a:p>
            <a:pPr marL="0" marR="0" indent="0" algn="l" defTabSz="910377" rtl="0" eaLnBrk="1" fontAlgn="base" latinLnBrk="0" hangingPunct="1">
              <a:buClrTx/>
              <a:buSzTx/>
              <a:buNone/>
              <a:tabLst>
                <a:tab pos="1162050" algn="l"/>
              </a:tabLst>
              <a:defRPr/>
            </a:pPr>
            <a:r>
              <a:rPr lang="en-US" altLang="en-US" sz="1000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Haemorrhagic</a:t>
            </a: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stroke</a:t>
            </a:r>
            <a:r>
              <a:rPr lang="en-US" altLang="en-US" sz="1000" baseline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	0.26 (0.14–0.49); P&lt;0.001</a:t>
            </a:r>
          </a:p>
          <a:p>
            <a:pPr marL="0" marR="0" indent="0" algn="l" defTabSz="910377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GB" sz="1000" b="0" i="0" u="none" strike="noStrik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Ischaemic stroke 		0.76 (0.59–0.98); P=0.035</a:t>
            </a:r>
            <a:endParaRPr lang="en-US" altLang="en-US" sz="10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marR="0" indent="0" algn="l" defTabSz="910377" rtl="0" eaLnBrk="1" fontAlgn="base" latinLnBrk="0" hangingPunct="1">
              <a:buClrTx/>
              <a:buSzTx/>
              <a:buNone/>
              <a:tabLst>
                <a:tab pos="1162050" algn="l"/>
              </a:tabLs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CV mortality 		0.85 (0.72–0.99); P=0.04</a:t>
            </a:r>
          </a:p>
          <a:p>
            <a:pPr marL="0" marR="0" indent="0" algn="l" defTabSz="910377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All-cause mortality		0.88 (0.77–1.00); P=0.051</a:t>
            </a:r>
            <a:endParaRPr lang="en-US" altLang="en-US" sz="1000" baseline="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marR="0" indent="0" algn="l" defTabSz="910377" rtl="0" eaLnBrk="1" fontAlgn="base" latinLnBrk="0" hangingPunct="1">
              <a:buClrTx/>
              <a:buSzTx/>
              <a:buNone/>
              <a:tabLst>
                <a:tab pos="1162050" algn="l"/>
              </a:tabLst>
              <a:defRPr/>
            </a:pPr>
            <a:r>
              <a:rPr lang="en-US" altLang="en-US" sz="1000" baseline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Hospitalization 		0.97 (0.92</a:t>
            </a: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–</a:t>
            </a:r>
            <a:r>
              <a:rPr lang="en-US" altLang="en-US" sz="1000" baseline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1.03); P=0.34</a:t>
            </a:r>
          </a:p>
          <a:p>
            <a:pPr marL="0" marR="0" indent="0" algn="l" defTabSz="910377" rtl="0" eaLnBrk="1" fontAlgn="base" latinLnBrk="0" hangingPunct="1">
              <a:buClrTx/>
              <a:buSzTx/>
              <a:buNone/>
              <a:tabLst>
                <a:tab pos="1162050" algn="l"/>
              </a:tabLst>
              <a:defRPr/>
            </a:pPr>
            <a:endParaRPr lang="en-US" altLang="en-US" sz="10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defTabSz="910377" fontAlgn="base">
              <a:buNone/>
              <a:tabLst>
                <a:tab pos="1162050" algn="l"/>
              </a:tabLst>
              <a:defRPr/>
            </a:pPr>
            <a:r>
              <a:rPr lang="en-GB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HR (95% CI) for dabigatran 110 mg BID</a:t>
            </a:r>
          </a:p>
          <a:p>
            <a:pPr marL="0" marR="0" indent="0" algn="l" defTabSz="910377" rtl="0" eaLnBrk="0" fontAlgn="base" latinLnBrk="0" hangingPunct="0"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GB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en-GB" altLang="en-US" sz="1000" baseline="0" dirty="0">
                <a:latin typeface="Arial" panose="020B0604020202020204" pitchFamily="34" charset="0"/>
                <a:cs typeface="Arial" panose="020B0604020202020204" pitchFamily="34" charset="0"/>
              </a:rPr>
              <a:t> bleeding</a:t>
            </a:r>
            <a:r>
              <a:rPr lang="en-GB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en-US" sz="1000" dirty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0.80 (0.70–0.93)</a:t>
            </a:r>
            <a:r>
              <a:rPr lang="en-GB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; </a:t>
            </a: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P=0.003</a:t>
            </a:r>
          </a:p>
          <a:p>
            <a:pPr marL="0" marR="0" indent="0" algn="l" defTabSz="910377" rtl="0" eaLnBrk="0" fontAlgn="base" latinLnBrk="0" hangingPunct="0"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GB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en-GB" altLang="en-US" sz="1000" baseline="0" dirty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en-US" sz="1000" dirty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0.30 (0.19–0.45)</a:t>
            </a: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; P&lt;0.001</a:t>
            </a:r>
            <a:endParaRPr lang="en-GB" sz="1000" b="0" i="0" u="none" strike="noStrike" kern="12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0377" rtl="0" eaLnBrk="0" fontAlgn="base" latinLnBrk="0" hangingPunct="0">
              <a:buClrTx/>
              <a:buSzTx/>
              <a:buNone/>
              <a:tabLst>
                <a:tab pos="1257300" algn="l"/>
              </a:tabLst>
              <a:defRPr/>
            </a:pPr>
            <a:r>
              <a:rPr lang="en-GB" sz="1000" b="0" i="0" u="none" strike="noStrik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Stroke/SE		0.89 (0.73–1.09); P=0.27</a:t>
            </a:r>
          </a:p>
          <a:p>
            <a:pPr marL="0" marR="0" indent="0" algn="l" defTabSz="910377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257300" algn="l"/>
              </a:tabLst>
              <a:defRPr/>
            </a:pPr>
            <a:r>
              <a:rPr lang="en-US" altLang="en-US" sz="1000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Haemorrhagic</a:t>
            </a: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stroke	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0.31 </a:t>
            </a: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(0.17–0.56); P&lt;0.001</a:t>
            </a:r>
            <a:endParaRPr lang="en-GB" sz="1000" b="0" i="0" u="none" strike="noStrike" kern="12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0377" rtl="0" eaLnBrk="0" fontAlgn="base" latinLnBrk="0" hangingPunct="0">
              <a:buClrTx/>
              <a:buSzTx/>
              <a:buNone/>
              <a:tabLst>
                <a:tab pos="1162050" algn="l"/>
              </a:tabLst>
              <a:defRPr/>
            </a:pPr>
            <a:r>
              <a:rPr lang="en-GB" sz="1000" b="0" i="0" u="none" strike="noStrike" kern="1200" baseline="0" dirty="0">
                <a:latin typeface="Arial" panose="020B0604020202020204" pitchFamily="34" charset="0"/>
                <a:cs typeface="Arial" panose="020B0604020202020204" pitchFamily="34" charset="0"/>
              </a:rPr>
              <a:t>Ischaemic stroke 		1.13 (0.89–1.42); P=0.31</a:t>
            </a:r>
          </a:p>
          <a:p>
            <a:pPr marL="0" marR="0" indent="0" algn="l" defTabSz="910377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62050" algn="l"/>
              </a:tabLs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CV mortality 		0.90 (0.77–1.06); P=0.21</a:t>
            </a:r>
            <a:endParaRPr lang="en-GB" sz="1000" b="0" i="0" u="none" strike="noStrike" kern="12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0377" rtl="0" eaLnBrk="1" fontAlgn="base" latinLnBrk="0" hangingPunct="1">
              <a:buClrTx/>
              <a:buSzTx/>
              <a:buNone/>
              <a:tabLst>
                <a:tab pos="1162050" algn="l"/>
              </a:tabLs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All-cause mortality 	0.91 (0.80–1.03); P=0.13</a:t>
            </a:r>
          </a:p>
          <a:p>
            <a:pPr marL="0" marR="0" indent="0" algn="l" defTabSz="910377" rtl="0" eaLnBrk="1" fontAlgn="base" latinLnBrk="0" hangingPunct="1">
              <a:buClrTx/>
              <a:buSzTx/>
              <a:buNone/>
              <a:tabLst>
                <a:tab pos="1162050" algn="l"/>
              </a:tabLst>
              <a:defRPr/>
            </a:pPr>
            <a:r>
              <a:rPr lang="en-US" altLang="en-US" sz="10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Hospitalization 		0.92 (0.87-0.97); P=0.003</a:t>
            </a:r>
            <a:endParaRPr lang="en-US" altLang="en-US" sz="10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defTabSz="910377" fontAlgn="base">
              <a:lnSpc>
                <a:spcPct val="85000"/>
              </a:lnSpc>
              <a:spcBef>
                <a:spcPts val="199"/>
              </a:spcBef>
              <a:spcAft>
                <a:spcPts val="199"/>
              </a:spcAft>
              <a:buNone/>
              <a:tabLst>
                <a:tab pos="1162050" algn="l"/>
              </a:tabLst>
              <a:defRPr/>
            </a:pP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100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Connolly SJ </a:t>
            </a:r>
            <a:r>
              <a:rPr lang="en-GB" sz="1000" i="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 al.</a:t>
            </a:r>
            <a:r>
              <a:rPr lang="en-GB" sz="100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i="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Engl J Med </a:t>
            </a:r>
            <a:r>
              <a:rPr lang="en-GB" sz="100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2010;363:1875–6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100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Connolly SJ</a:t>
            </a:r>
            <a:r>
              <a:rPr lang="en-GB" sz="1000" kern="1200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al</a:t>
            </a:r>
            <a:r>
              <a:rPr lang="en-GB" sz="100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000" i="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 Engl J Med </a:t>
            </a:r>
            <a:r>
              <a:rPr lang="en-GB" sz="1000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2014;371:1464–5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1000" dirty="0"/>
              <a:t>Pradaxa SPC, 2018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C158A-DEE9-4DA3-81A4-360A4B4906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18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References</a:t>
            </a:r>
          </a:p>
          <a:p>
            <a:r>
              <a:rPr lang="en-GB" dirty="0"/>
              <a:t>1. Lip GYH et al. </a:t>
            </a:r>
            <a:r>
              <a:rPr lang="en-GB" dirty="0" err="1"/>
              <a:t>Thromb</a:t>
            </a:r>
            <a:r>
              <a:rPr lang="en-GB" dirty="0"/>
              <a:t> </a:t>
            </a:r>
            <a:r>
              <a:rPr lang="en-GB" dirty="0" err="1"/>
              <a:t>Haemost</a:t>
            </a:r>
            <a:r>
              <a:rPr lang="en-GB" dirty="0"/>
              <a:t> 2014;111:933–42</a:t>
            </a:r>
          </a:p>
          <a:p>
            <a:r>
              <a:rPr lang="en-US" dirty="0"/>
              <a:t>2. Pradaxa SPC,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8B981E-1FF5-8347-B91A-08243D0B7EB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3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noProof="0" dirty="0"/>
              <a:t>The EU label recommends dabigatran at a dose of 110 mg BID in the following situations: (1) patients ≥80 years old; (2) patients with increased risk of bleeding (e.g. based on individual risk of bleeding in patients aged 75–80 years; patients with moderate renal impairment; and patients with </a:t>
            </a:r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gastritis, esophagitis, or gastroesophageal reflux</a:t>
            </a:r>
            <a:r>
              <a:rPr lang="en-GB" noProof="0" dirty="0"/>
              <a:t>); and (3) patients taking concomitant verapamil. All other patients should receive dabigatran at 150 mg BID.</a:t>
            </a:r>
            <a:r>
              <a:rPr lang="en-GB" baseline="30000" noProof="0" dirty="0"/>
              <a:t>1</a:t>
            </a:r>
            <a:r>
              <a:rPr lang="en-GB" noProof="0" dirty="0"/>
              <a:t> </a:t>
            </a:r>
          </a:p>
          <a:p>
            <a:endParaRPr lang="en-GB" noProof="0" dirty="0"/>
          </a:p>
          <a:p>
            <a:r>
              <a:rPr lang="en-GB" noProof="0" dirty="0"/>
              <a:t>Patients enrolled in RE-LY and who were randomized to either </a:t>
            </a:r>
            <a:r>
              <a:rPr lang="en-GB" dirty="0"/>
              <a:t>dabigatran 150 mg </a:t>
            </a:r>
            <a:r>
              <a:rPr lang="en-GB" noProof="0" dirty="0"/>
              <a:t>or 110 mg were stratified according to whether they received the dose recommended in the EU label or not. A total of 6004/12 091 patients had received the recommended dose, of which 4296 received </a:t>
            </a:r>
            <a:r>
              <a:rPr lang="en-GB" dirty="0"/>
              <a:t>dabigatran 150 mg </a:t>
            </a:r>
            <a:r>
              <a:rPr lang="en-GB" noProof="0" dirty="0"/>
              <a:t>and 1708 received </a:t>
            </a:r>
            <a:r>
              <a:rPr lang="en-GB" dirty="0"/>
              <a:t>dabigatran 110 mg</a:t>
            </a:r>
            <a:r>
              <a:rPr lang="en-GB" noProof="0" dirty="0"/>
              <a:t>. For the remaining 6087 patients, the dose was not in accord with the EU label.</a:t>
            </a:r>
            <a:r>
              <a:rPr lang="en-GB" baseline="30000" noProof="0" dirty="0"/>
              <a:t>2</a:t>
            </a:r>
          </a:p>
          <a:p>
            <a:endParaRPr lang="en-GB" noProof="0" dirty="0"/>
          </a:p>
          <a:p>
            <a:r>
              <a:rPr lang="en-GB" b="1" noProof="0" dirty="0"/>
              <a:t>Event rates according to EU label analysis</a:t>
            </a:r>
            <a:r>
              <a:rPr lang="en-GB" b="1" strike="noStrike" baseline="30000" noProof="0" dirty="0"/>
              <a:t>2</a:t>
            </a:r>
          </a:p>
          <a:p>
            <a:r>
              <a:rPr lang="en-GB" b="0" noProof="0" dirty="0"/>
              <a:t>				</a:t>
            </a:r>
            <a:r>
              <a:rPr lang="en-GB" b="1" noProof="0" dirty="0"/>
              <a:t>Dabigatran		Warfarin</a:t>
            </a:r>
          </a:p>
          <a:p>
            <a:r>
              <a:rPr lang="en-GB" b="1" noProof="0" dirty="0"/>
              <a:t>				%/</a:t>
            </a:r>
            <a:r>
              <a:rPr lang="en-GB" b="1" noProof="0" dirty="0" err="1"/>
              <a:t>yr</a:t>
            </a:r>
            <a:r>
              <a:rPr lang="en-GB" b="1" noProof="0" dirty="0"/>
              <a:t>			%/</a:t>
            </a:r>
            <a:r>
              <a:rPr lang="en-GB" b="1" noProof="0" dirty="0" err="1"/>
              <a:t>yr</a:t>
            </a:r>
            <a:endParaRPr lang="en-GB" b="1" noProof="0" dirty="0"/>
          </a:p>
          <a:p>
            <a:endParaRPr lang="en-GB" b="1" noProof="0" dirty="0"/>
          </a:p>
          <a:p>
            <a:r>
              <a:rPr lang="en-GB" noProof="0" dirty="0"/>
              <a:t>Major bleeding		3.02			3.55</a:t>
            </a:r>
          </a:p>
          <a:p>
            <a:endParaRPr lang="en-GB" noProof="0" dirty="0"/>
          </a:p>
          <a:p>
            <a:r>
              <a:rPr lang="en-GB" noProof="0" dirty="0"/>
              <a:t>Life-threatening bleeding	1.28			1.75</a:t>
            </a:r>
          </a:p>
          <a:p>
            <a:endParaRPr lang="en-GB" noProof="0" dirty="0"/>
          </a:p>
          <a:p>
            <a:r>
              <a:rPr lang="en-GB" noProof="0" dirty="0"/>
              <a:t>ICH				0.22			0.77</a:t>
            </a:r>
          </a:p>
          <a:p>
            <a:endParaRPr lang="en-GB" noProof="0" dirty="0"/>
          </a:p>
          <a:p>
            <a:r>
              <a:rPr lang="en-GB" noProof="0" dirty="0"/>
              <a:t>Stroke/SE			1.27			1.71</a:t>
            </a:r>
          </a:p>
          <a:p>
            <a:endParaRPr lang="en-GB" noProof="0" dirty="0"/>
          </a:p>
          <a:p>
            <a:r>
              <a:rPr lang="en-GB" noProof="0" dirty="0"/>
              <a:t>CV mortality			2.16			2.69</a:t>
            </a:r>
          </a:p>
          <a:p>
            <a:endParaRPr lang="en-GB" noProof="0" dirty="0"/>
          </a:p>
          <a:p>
            <a:r>
              <a:rPr lang="en-GB" b="1" noProof="0" dirty="0"/>
              <a:t>References</a:t>
            </a:r>
          </a:p>
          <a:p>
            <a:pPr marL="228600" indent="-228600">
              <a:buFont typeface="+mj-lt"/>
              <a:buAutoNum type="arabicPeriod"/>
            </a:pPr>
            <a:r>
              <a:rPr lang="en-GB" noProof="0" dirty="0"/>
              <a:t>Pradaxa SPC, 2018</a:t>
            </a:r>
          </a:p>
          <a:p>
            <a:pPr marL="228600" indent="-228600">
              <a:buFont typeface="+mj-lt"/>
              <a:buAutoNum type="arabicPeriod"/>
            </a:pPr>
            <a:r>
              <a:rPr lang="en-GB" noProof="0" dirty="0"/>
              <a:t>Lip GYH et al. Thromb Haemost 2014;111:933–42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95000-CE6F-42CD-B467-E8FB0DB8ECB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122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41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95000-CE6F-42CD-B467-E8FB0DB8ECB6}" type="slidenum"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411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9619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dirty="0"/>
              <a:t>Average follow-up: 1.9 years</a:t>
            </a:r>
          </a:p>
          <a:p>
            <a:pPr marL="0" indent="0">
              <a:buNone/>
            </a:pPr>
            <a:r>
              <a:rPr lang="en-GB" sz="1000" dirty="0"/>
              <a:t>Median age (years): dabigatran, 67.6; apixaban, 71.3; rivaroxaban, 71.8; warfarin, 72.4 </a:t>
            </a:r>
          </a:p>
          <a:p>
            <a:pPr marL="0" indent="0">
              <a:buNone/>
            </a:pPr>
            <a:r>
              <a:rPr lang="en-GB" sz="1000" dirty="0"/>
              <a:t>Women (%): dabigatran, 33.9; apixaban, 39.7; rivaroxaban, 43.1; warfarin, 41.2 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b="1" dirty="0"/>
              <a:t>Limitations</a:t>
            </a:r>
          </a:p>
          <a:p>
            <a:r>
              <a:rPr lang="en-GB" sz="1000" dirty="0"/>
              <a:t>ITT analysis; a so-called ‘continuous treatment analysis’ is provided in the appendix, but as discontinuation is not cited as triggering censoring, it is unclear whether this approach equates to an as-treated analysis.</a:t>
            </a:r>
          </a:p>
          <a:p>
            <a:r>
              <a:rPr lang="en-GB" sz="1000" dirty="0"/>
              <a:t>Limited variables for adjustment.</a:t>
            </a:r>
          </a:p>
          <a:p>
            <a:r>
              <a:rPr lang="en-GB" sz="1000" dirty="0"/>
              <a:t>Limited follow-up.</a:t>
            </a:r>
          </a:p>
          <a:p>
            <a:r>
              <a:rPr lang="en-GB" sz="1000" dirty="0"/>
              <a:t>Patients included prior to availability of apixaban.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b="1" dirty="0"/>
              <a:t>Reference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sz="1000" b="0" baseline="0" dirty="0"/>
              <a:t>Larsen TB et al. BMJ 2016;353:i3189</a:t>
            </a:r>
            <a:endParaRPr lang="en-GB" sz="1000" b="0" dirty="0">
              <a:solidFill>
                <a:srgbClr val="0F538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5C6415-1257-C940-8E42-D9A7FF4103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0374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bg1"/>
                </a:solidFill>
              </a:rPr>
              <a:t>Risk factors include: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>
                <a:solidFill>
                  <a:schemeClr val="bg1"/>
                </a:solidFill>
              </a:rPr>
              <a:t>Previous stroke, transient ischaemic attack, or systemic embolism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>
                <a:solidFill>
                  <a:schemeClr val="bg1"/>
                </a:solidFill>
              </a:rPr>
              <a:t>Left ventricular ejection fraction ≤40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>
                <a:solidFill>
                  <a:schemeClr val="bg1"/>
                </a:solidFill>
              </a:rPr>
              <a:t>Symptomatic heart failure ≥ NYHA class 2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>
                <a:solidFill>
                  <a:schemeClr val="bg1"/>
                </a:solidFill>
              </a:rPr>
              <a:t>Age ≥75 years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>
                <a:solidFill>
                  <a:schemeClr val="bg1"/>
                </a:solidFill>
              </a:rPr>
              <a:t>Age ≥65 years and with one of the following: diabetes mellitus, coronary artery disease, or hypertension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stroke prevention in AF, the recommended dose of Dabigatran is 150 mg BID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patients with ≥ 1 factors that may increase the risk of bleeding a low dose may be considered at the discretion of the physician based on an individual assessment of the thromboembolic risk &amp; bleeding risk</a:t>
            </a:r>
          </a:p>
          <a:p>
            <a:pPr lvl="1">
              <a:spcBef>
                <a:spcPts val="9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Age ≥ 75 years</a:t>
            </a:r>
          </a:p>
          <a:p>
            <a:pPr lvl="1">
              <a:spcBef>
                <a:spcPts val="9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Moderate renal impairment (30-50 mL CrCl/min)</a:t>
            </a:r>
          </a:p>
          <a:p>
            <a:pPr lvl="1">
              <a:spcBef>
                <a:spcPts val="9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Concomitant treatment with strong P-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gp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inhibitors (</a:t>
            </a: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amiodarone, verapamil, quinidine, dronedarone, ticagrelor and clarithromycin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 or antiplatelets.</a:t>
            </a:r>
          </a:p>
          <a:p>
            <a:pPr lvl="1">
              <a:spcBef>
                <a:spcPts val="9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Previous gastro-intestinal bleed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0C2FC-970B-4E41-A05E-F966D598E43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192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0C2FC-970B-4E41-A05E-F966D598E43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628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7575" y="1991163"/>
            <a:ext cx="5884369" cy="738664"/>
          </a:xfrm>
        </p:spPr>
        <p:txBody>
          <a:bodyPr wrap="square" lIns="0">
            <a:spAutoFit/>
          </a:bodyPr>
          <a:lstStyle>
            <a:lvl1pPr>
              <a:defRPr sz="4800" baseline="0">
                <a:solidFill>
                  <a:srgbClr val="003366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7574" y="3572753"/>
            <a:ext cx="5884369" cy="369332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0" i="0" baseline="0">
                <a:solidFill>
                  <a:srgbClr val="003366"/>
                </a:solidFill>
                <a:latin typeface="BISansOptiCond"/>
                <a:cs typeface="BISansOptiCon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add subtitle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8461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slid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5" name="Rechteck 14"/>
          <p:cNvSpPr/>
          <p:nvPr userDrawn="1"/>
        </p:nvSpPr>
        <p:spPr>
          <a:xfrm>
            <a:off x="0" y="103559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67575" y="1200151"/>
            <a:ext cx="2934425" cy="2782569"/>
          </a:xfrm>
        </p:spPr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32756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6670" y="4751079"/>
            <a:ext cx="2133600" cy="273844"/>
          </a:xfrm>
          <a:prstGeom prst="rect">
            <a:avLst/>
          </a:prstGeom>
        </p:spPr>
        <p:txBody>
          <a:bodyPr vert="horz" lIns="130019" tIns="65010" rIns="130019" bIns="6501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070"/>
            <a:fld id="{C585C400-40A1-41C1-A721-54CEB81CD841}" type="slidenum">
              <a:rPr lang="en-US" smtClean="0">
                <a:solidFill>
                  <a:srgbClr val="404040">
                    <a:tint val="75000"/>
                  </a:srgbClr>
                </a:solidFill>
                <a:ea typeface="ヒラギノ角ゴ ProN W3" charset="-128"/>
                <a:sym typeface="Gill Sans" charset="0"/>
              </a:rPr>
              <a:pPr defTabSz="457070"/>
              <a:t>‹#›</a:t>
            </a:fld>
            <a:endParaRPr lang="en-US" dirty="0">
              <a:solidFill>
                <a:srgbClr val="404040">
                  <a:tint val="75000"/>
                </a:srgbClr>
              </a:solidFill>
              <a:ea typeface="ヒラギノ角ゴ ProN W3" charset="-128"/>
              <a:sym typeface="Gill Sans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98" name="Rounded Rectangle 97"/>
          <p:cNvSpPr/>
          <p:nvPr userDrawn="1"/>
        </p:nvSpPr>
        <p:spPr>
          <a:xfrm>
            <a:off x="1436350" y="2178415"/>
            <a:ext cx="6437162" cy="736289"/>
          </a:xfrm>
          <a:prstGeom prst="roundRect">
            <a:avLst/>
          </a:prstGeom>
          <a:solidFill>
            <a:schemeClr val="accent2">
              <a:lumMod val="10000"/>
              <a:lumOff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prstClr val="white"/>
              </a:solidFill>
              <a:latin typeface="Arial" panose="020B0604020202020204" pitchFamily="34" charset="0"/>
              <a:ea typeface="ヒラギノ角ゴ ProN W3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99" name="Rounded Rectangle 98"/>
          <p:cNvSpPr/>
          <p:nvPr userDrawn="1"/>
        </p:nvSpPr>
        <p:spPr>
          <a:xfrm>
            <a:off x="1436347" y="2961809"/>
            <a:ext cx="6433847" cy="736289"/>
          </a:xfrm>
          <a:prstGeom prst="roundRect">
            <a:avLst/>
          </a:prstGeom>
          <a:solidFill>
            <a:schemeClr val="accent2">
              <a:lumMod val="10000"/>
              <a:lumOff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prstClr val="white"/>
              </a:solidFill>
              <a:latin typeface="Arial" panose="020B0604020202020204" pitchFamily="34" charset="0"/>
              <a:ea typeface="ヒラギノ角ゴ ProN W3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102" name="Oval 101"/>
          <p:cNvSpPr/>
          <p:nvPr userDrawn="1"/>
        </p:nvSpPr>
        <p:spPr>
          <a:xfrm>
            <a:off x="1511126" y="2226354"/>
            <a:ext cx="693437" cy="64023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Arial" panose="020B0604020202020204" pitchFamily="34" charset="0"/>
                <a:ea typeface="ヒラギノ角ゴ ProN W3" charset="-128"/>
                <a:cs typeface="Arial" panose="020B0604020202020204" pitchFamily="34" charset="0"/>
                <a:sym typeface="Gill Sans" charset="0"/>
              </a:rPr>
              <a:t>2</a:t>
            </a:r>
          </a:p>
        </p:txBody>
      </p:sp>
      <p:sp>
        <p:nvSpPr>
          <p:cNvPr id="103" name="Oval 102"/>
          <p:cNvSpPr/>
          <p:nvPr userDrawn="1"/>
        </p:nvSpPr>
        <p:spPr>
          <a:xfrm>
            <a:off x="1511126" y="3010446"/>
            <a:ext cx="693437" cy="64023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Arial" panose="020B0604020202020204" pitchFamily="34" charset="0"/>
                <a:ea typeface="ヒラギノ角ゴ ProN W3" charset="-128"/>
                <a:cs typeface="Arial" panose="020B0604020202020204" pitchFamily="34" charset="0"/>
                <a:sym typeface="Gill Sans" charset="0"/>
              </a:rPr>
              <a:t>3</a:t>
            </a:r>
          </a:p>
        </p:txBody>
      </p:sp>
      <p:sp>
        <p:nvSpPr>
          <p:cNvPr id="94" name="Text Placeholder 4"/>
          <p:cNvSpPr>
            <a:spLocks noGrp="1"/>
          </p:cNvSpPr>
          <p:nvPr>
            <p:ph type="body" sz="quarter" idx="53"/>
          </p:nvPr>
        </p:nvSpPr>
        <p:spPr>
          <a:xfrm>
            <a:off x="2524727" y="2226355"/>
            <a:ext cx="3551655" cy="3926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1D3D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95" name="Text Placeholder 4"/>
          <p:cNvSpPr>
            <a:spLocks noGrp="1"/>
          </p:cNvSpPr>
          <p:nvPr>
            <p:ph type="body" sz="quarter" idx="54"/>
          </p:nvPr>
        </p:nvSpPr>
        <p:spPr>
          <a:xfrm>
            <a:off x="2524727" y="3010449"/>
            <a:ext cx="3551655" cy="3926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1D3D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1436347" y="1384299"/>
            <a:ext cx="6437162" cy="736289"/>
          </a:xfrm>
          <a:prstGeom prst="roundRect">
            <a:avLst/>
          </a:prstGeom>
          <a:solidFill>
            <a:schemeClr val="accent2">
              <a:lumMod val="10000"/>
              <a:lumOff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prstClr val="white"/>
              </a:solidFill>
              <a:latin typeface="Arial" panose="020B0604020202020204" pitchFamily="34" charset="0"/>
              <a:ea typeface="ヒラギノ角ゴ ProN W3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18" name="Oval 17"/>
          <p:cNvSpPr/>
          <p:nvPr userDrawn="1"/>
        </p:nvSpPr>
        <p:spPr>
          <a:xfrm>
            <a:off x="1511124" y="1432237"/>
            <a:ext cx="693437" cy="64023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Arial" panose="020B0604020202020204" pitchFamily="34" charset="0"/>
                <a:ea typeface="ヒラギノ角ゴ ProN W3" charset="-128"/>
                <a:cs typeface="Arial" panose="020B0604020202020204" pitchFamily="34" charset="0"/>
                <a:sym typeface="Gill Sans" charset="0"/>
              </a:rPr>
              <a:t>1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56"/>
          </p:nvPr>
        </p:nvSpPr>
        <p:spPr>
          <a:xfrm>
            <a:off x="2524724" y="1432239"/>
            <a:ext cx="3551655" cy="3926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1D3D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9188513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3639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95632" y="4794030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6670" y="4751079"/>
            <a:ext cx="2133600" cy="273844"/>
          </a:xfrm>
          <a:prstGeom prst="rect">
            <a:avLst/>
          </a:prstGeom>
        </p:spPr>
        <p:txBody>
          <a:bodyPr vert="horz" lIns="130019" tIns="65010" rIns="130019" bIns="6501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070"/>
            <a:fld id="{C585C400-40A1-41C1-A721-54CEB81CD841}" type="slidenum">
              <a:rPr lang="en-US" smtClean="0">
                <a:solidFill>
                  <a:srgbClr val="404040">
                    <a:tint val="75000"/>
                  </a:srgbClr>
                </a:solidFill>
                <a:ea typeface="ヒラギノ角ゴ ProN W3" charset="-128"/>
                <a:sym typeface="Gill Sans" charset="0"/>
              </a:rPr>
              <a:pPr defTabSz="457070"/>
              <a:t>‹#›</a:t>
            </a:fld>
            <a:endParaRPr lang="en-US" dirty="0">
              <a:solidFill>
                <a:srgbClr val="404040">
                  <a:tint val="75000"/>
                </a:srgbClr>
              </a:solidFill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05895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4"/>
            <a:ext cx="9143391" cy="51431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493" y="1192049"/>
            <a:ext cx="7421709" cy="1102519"/>
          </a:xfrm>
        </p:spPr>
        <p:txBody>
          <a:bodyPr lIns="0" tIns="0" rIns="0" bIns="0" anchor="b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778" y="2508431"/>
            <a:ext cx="6400800" cy="3841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7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036494" y="3293590"/>
            <a:ext cx="2165953" cy="2797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>
                <a:solidFill>
                  <a:srgbClr val="0B275E"/>
                </a:solidFill>
                <a:latin typeface="Arial"/>
                <a:cs typeface="Arial"/>
              </a:defRPr>
            </a:lvl1pPr>
            <a:lvl2pPr marL="457142" indent="0">
              <a:buNone/>
              <a:defRPr sz="1200"/>
            </a:lvl2pPr>
            <a:lvl3pPr marL="914285" indent="0">
              <a:buNone/>
              <a:defRPr sz="1200"/>
            </a:lvl3pPr>
            <a:lvl4pPr marL="1371428" indent="0">
              <a:buNone/>
              <a:defRPr sz="1200"/>
            </a:lvl4pPr>
            <a:lvl5pPr marL="1828571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4196492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238"/>
            <a:ext cx="8229600" cy="565548"/>
          </a:xfrm>
        </p:spPr>
        <p:txBody>
          <a:bodyPr>
            <a:normAutofit/>
          </a:bodyPr>
          <a:lstStyle>
            <a:lvl1pPr>
              <a:defRPr sz="21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41328" y="1326870"/>
            <a:ext cx="8245475" cy="3327797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02060"/>
                </a:solidFill>
              </a:defRPr>
            </a:lvl1pPr>
            <a:lvl2pPr>
              <a:defRPr sz="18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77209854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36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64983" y="849553"/>
            <a:ext cx="8408850" cy="3779597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76741"/>
            <a:ext cx="8408850" cy="430887"/>
          </a:xfrm>
        </p:spPr>
        <p:txBody>
          <a:bodyPr anchor="ctr">
            <a:normAutofit/>
          </a:bodyPr>
          <a:lstStyle>
            <a:lvl1pPr>
              <a:defRPr sz="2100" b="0"/>
            </a:lvl1pPr>
          </a:lstStyle>
          <a:p>
            <a:r>
              <a:rPr lang="en-GB" noProof="0" dirty="0"/>
              <a:t>Click to add headline</a:t>
            </a:r>
          </a:p>
        </p:txBody>
      </p:sp>
      <p:pic>
        <p:nvPicPr>
          <p:cNvPr id="9" name="Grafik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443" y="4864131"/>
            <a:ext cx="630270" cy="19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5394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-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fik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443" y="4864131"/>
            <a:ext cx="630270" cy="19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893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-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fik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443" y="4864131"/>
            <a:ext cx="630270" cy="190510"/>
          </a:xfrm>
          <a:prstGeom prst="rect">
            <a:avLst/>
          </a:prstGeom>
        </p:spPr>
      </p:pic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201956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4208581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49" y="94958"/>
            <a:ext cx="8392027" cy="430887"/>
          </a:xfrm>
        </p:spPr>
        <p:txBody>
          <a:bodyPr/>
          <a:lstStyle>
            <a:lvl1pPr>
              <a:defRPr b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03" y="2016471"/>
            <a:ext cx="8392027" cy="3723728"/>
          </a:xfrm>
        </p:spPr>
        <p:txBody>
          <a:bodyPr/>
          <a:lstStyle>
            <a:lvl1pPr>
              <a:spcAft>
                <a:spcPts val="450"/>
              </a:spcAft>
              <a:defRPr>
                <a:solidFill>
                  <a:srgbClr val="002060"/>
                </a:solidFill>
              </a:defRPr>
            </a:lvl1pPr>
            <a:lvl2pPr marL="43199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2pPr>
            <a:lvl3pPr marL="701983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3pPr>
            <a:lvl4pPr marL="971976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4pPr>
            <a:lvl5pPr marL="1241969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18893" y="4905883"/>
            <a:ext cx="110607" cy="115416"/>
          </a:xfrm>
        </p:spPr>
        <p:txBody>
          <a:bodyPr/>
          <a:lstStyle>
            <a:lvl1pPr>
              <a:defRPr sz="750"/>
            </a:lvl1pPr>
          </a:lstStyle>
          <a:p>
            <a:fld id="{F8F3621E-B88B-4EE7-AF05-27D36BF318D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949" y="483187"/>
            <a:ext cx="8392027" cy="355400"/>
          </a:xfrm>
        </p:spPr>
        <p:txBody>
          <a:bodyPr anchor="ctr" anchorCtr="0"/>
          <a:lstStyle>
            <a:lvl1pPr marL="0" indent="0">
              <a:buNone/>
              <a:defRPr b="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84309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60447" y="4062276"/>
            <a:ext cx="8392528" cy="15817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28233113"/>
      </p:ext>
    </p:extLst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95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498B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6000" y="4887000"/>
            <a:ext cx="7988400" cy="197100"/>
          </a:xfrm>
        </p:spPr>
        <p:txBody>
          <a:bodyPr anchor="b"/>
          <a:lstStyle>
            <a:lvl1pPr marL="0" indent="0">
              <a:buFontTx/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7178918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0375" y="1200152"/>
            <a:ext cx="8428037" cy="3394472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79" y="4817213"/>
            <a:ext cx="8326437" cy="223903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568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169856" y="778811"/>
            <a:ext cx="1738800" cy="1738800"/>
          </a:xfrm>
          <a:prstGeom prst="ellipse">
            <a:avLst/>
          </a:prstGeom>
          <a:solidFill>
            <a:srgbClr val="66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lvl1pPr marL="0" indent="0" algn="ctr">
              <a:buNone/>
              <a:defRPr lang="en-US" sz="2000" b="0" i="0" dirty="0" smtClean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marL="0" lvl="0" algn="ctr"/>
            <a:r>
              <a:rPr lang="en-GB" noProof="0"/>
              <a:t>Add. info [font size variable]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1268735"/>
            <a:ext cx="9144000" cy="0"/>
          </a:xfrm>
          <a:prstGeom prst="line">
            <a:avLst/>
          </a:prstGeom>
          <a:ln w="12700">
            <a:solidFill>
              <a:srgbClr val="FF99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1268735"/>
            <a:ext cx="9144000" cy="0"/>
          </a:xfrm>
          <a:prstGeom prst="line">
            <a:avLst/>
          </a:prstGeom>
          <a:ln w="12700">
            <a:solidFill>
              <a:srgbClr val="FF99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1771575" y="659904"/>
            <a:ext cx="5065660" cy="369332"/>
          </a:xfrm>
        </p:spPr>
        <p:txBody>
          <a:bodyPr/>
          <a:lstStyle/>
          <a:p>
            <a:r>
              <a:rPr lang="en-GB" noProof="0"/>
              <a:t>Click to add headline</a:t>
            </a:r>
          </a:p>
        </p:txBody>
      </p:sp>
      <p:sp>
        <p:nvSpPr>
          <p:cNvPr id="13" name="Inhaltsplatzhalter 6"/>
          <p:cNvSpPr>
            <a:spLocks noGrp="1"/>
          </p:cNvSpPr>
          <p:nvPr>
            <p:ph sz="quarter" idx="15" hasCustomPrompt="1"/>
          </p:nvPr>
        </p:nvSpPr>
        <p:spPr>
          <a:xfrm>
            <a:off x="1771200" y="1504800"/>
            <a:ext cx="5616000" cy="2955600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>
                <a:latin typeface="+mn-lt"/>
              </a:defRPr>
            </a:lvl1pPr>
            <a:lvl2pPr marL="266700" indent="0">
              <a:buNone/>
              <a:defRPr>
                <a:latin typeface="+mn-lt"/>
              </a:defRPr>
            </a:lvl2pPr>
            <a:lvl3pPr marL="450850" indent="0">
              <a:buNone/>
              <a:defRPr>
                <a:latin typeface="+mn-lt"/>
              </a:defRPr>
            </a:lvl3pPr>
            <a:lvl4pPr marL="628650" indent="0">
              <a:buNone/>
              <a:defRPr>
                <a:latin typeface="+mn-lt"/>
              </a:defRPr>
            </a:lvl4pPr>
            <a:lvl5pPr marL="806450" indent="0">
              <a:buNone/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369378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7575" y="1991163"/>
            <a:ext cx="5884369" cy="738664"/>
          </a:xfrm>
        </p:spPr>
        <p:txBody>
          <a:bodyPr wrap="square" lIns="0">
            <a:spAutoFit/>
          </a:bodyPr>
          <a:lstStyle>
            <a:lvl1pPr>
              <a:defRPr sz="4800" baseline="0">
                <a:solidFill>
                  <a:srgbClr val="003366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7574" y="3572753"/>
            <a:ext cx="5884369" cy="369332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0" i="0" baseline="0">
                <a:solidFill>
                  <a:srgbClr val="003366"/>
                </a:solidFill>
                <a:latin typeface="BISansOptiCond"/>
                <a:cs typeface="BISansOptiCon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add subtitle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82674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7575" y="1991163"/>
            <a:ext cx="5374856" cy="738664"/>
          </a:xfrm>
        </p:spPr>
        <p:txBody>
          <a:bodyPr wrap="square">
            <a:spAutoFit/>
          </a:bodyPr>
          <a:lstStyle>
            <a:lvl1pPr>
              <a:defRPr sz="4800">
                <a:solidFill>
                  <a:srgbClr val="003366"/>
                </a:solidFill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7575" y="3572753"/>
            <a:ext cx="5374856" cy="369332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0" i="0">
                <a:solidFill>
                  <a:srgbClr val="003366"/>
                </a:solidFill>
                <a:latin typeface="BISansOptiCond"/>
                <a:cs typeface="BISansOptiCon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add subtitle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93393" y="279537"/>
            <a:ext cx="2260800" cy="2260800"/>
          </a:xfrm>
          <a:prstGeom prst="ellipse">
            <a:avLst/>
          </a:prstGeom>
          <a:gradFill flip="none" rotWithShape="1">
            <a:gsLst>
              <a:gs pos="0">
                <a:srgbClr val="002142"/>
              </a:gs>
              <a:gs pos="100000">
                <a:srgbClr val="27518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>
            <a:lvl1pPr marL="0" indent="0" algn="ctr">
              <a:buNone/>
              <a:defRPr lang="de-DE" sz="3000" b="0" i="0" dirty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marL="0" lvl="0" algn="ctr"/>
            <a:r>
              <a:rPr lang="en-GB" noProof="0" dirty="0"/>
              <a:t>Add. info [font size variable]</a:t>
            </a:r>
          </a:p>
        </p:txBody>
      </p:sp>
    </p:spTree>
    <p:extLst>
      <p:ext uri="{BB962C8B-B14F-4D97-AF65-F5344CB8AC3E}">
        <p14:creationId xmlns:p14="http://schemas.microsoft.com/office/powerpoint/2010/main" xmlns="" val="91978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89C0FF"/>
              </a:gs>
              <a:gs pos="100000">
                <a:srgbClr val="5486C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BISansOpti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51828" y="1980097"/>
            <a:ext cx="8235318" cy="738664"/>
          </a:xfrm>
        </p:spPr>
        <p:txBody>
          <a:bodyPr wrap="square">
            <a:spAutoFit/>
          </a:bodyPr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chapter title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51829" y="2788611"/>
            <a:ext cx="4059236" cy="369332"/>
          </a:xfrm>
        </p:spPr>
        <p:txBody>
          <a:bodyPr wrap="square">
            <a:sp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67628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89C0FF"/>
              </a:gs>
              <a:gs pos="100000">
                <a:srgbClr val="5486C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BISansOpti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51828" y="1980097"/>
            <a:ext cx="4059237" cy="1477328"/>
          </a:xfrm>
        </p:spPr>
        <p:txBody>
          <a:bodyPr wrap="square">
            <a:spAutoFit/>
          </a:bodyPr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chapter title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51829" y="3467847"/>
            <a:ext cx="4059236" cy="369332"/>
          </a:xfrm>
        </p:spPr>
        <p:txBody>
          <a:bodyPr wrap="square">
            <a:sp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platzhalt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4566017" y="381581"/>
            <a:ext cx="2768400" cy="27684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59000"/>
                </a:schemeClr>
              </a:gs>
            </a:gsLst>
            <a:lin ang="9000000" scaled="0"/>
          </a:gradFill>
          <a:ln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400" b="0" i="0" baseline="0">
                <a:solidFill>
                  <a:srgbClr val="003366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3022058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89C0FF"/>
              </a:gs>
              <a:gs pos="100000">
                <a:srgbClr val="5486C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BISansOpti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51828" y="1980097"/>
            <a:ext cx="4059237" cy="1477328"/>
          </a:xfrm>
        </p:spPr>
        <p:txBody>
          <a:bodyPr wrap="square">
            <a:spAutoFit/>
          </a:bodyPr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/>
              <a:t>Click to add chapter title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51829" y="3467847"/>
            <a:ext cx="2954642" cy="369332"/>
          </a:xfrm>
        </p:spPr>
        <p:txBody>
          <a:bodyPr wrap="square">
            <a:sp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platzhalter 24"/>
          <p:cNvSpPr>
            <a:spLocks noGrp="1"/>
          </p:cNvSpPr>
          <p:nvPr>
            <p:ph type="body" sz="quarter" idx="14" hasCustomPrompt="1"/>
          </p:nvPr>
        </p:nvSpPr>
        <p:spPr>
          <a:xfrm>
            <a:off x="4566017" y="381581"/>
            <a:ext cx="2768400" cy="27684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59000"/>
                </a:schemeClr>
              </a:gs>
            </a:gsLst>
            <a:lin ang="9000000" scaled="0"/>
          </a:gradFill>
          <a:ln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400" b="0" i="0" baseline="0">
                <a:solidFill>
                  <a:srgbClr val="003366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359168" y="2342800"/>
            <a:ext cx="2260800" cy="22608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en-GB" noProof="0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xmlns="" val="3474337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 pag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9889-D95B-4C4F-841D-A184207910AE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242293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 pag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8CD7-7F21-4DE0-931F-2B0E33AFA230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140400"/>
            <a:ext cx="8408850" cy="55399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732670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 pag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FF716-35A5-4030-95FB-D40789BCF635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2637401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 page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092-D11B-4D1E-83DE-093C9AECB9A4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1771200" y="1198800"/>
            <a:ext cx="5616000" cy="3394800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>
                <a:latin typeface="+mn-lt"/>
              </a:defRPr>
            </a:lvl1pPr>
            <a:lvl2pPr marL="266700" indent="0">
              <a:buNone/>
              <a:defRPr>
                <a:latin typeface="+mn-lt"/>
              </a:defRPr>
            </a:lvl2pPr>
            <a:lvl3pPr marL="450850" indent="0">
              <a:buNone/>
              <a:defRPr>
                <a:latin typeface="+mn-lt"/>
              </a:defRPr>
            </a:lvl3pPr>
            <a:lvl4pPr marL="628650" indent="0">
              <a:buNone/>
              <a:defRPr>
                <a:latin typeface="+mn-lt"/>
              </a:defRPr>
            </a:lvl4pPr>
            <a:lvl5pPr marL="806450" indent="0">
              <a:buNone/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4244515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 slid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5" name="Rechteck 14"/>
          <p:cNvSpPr/>
          <p:nvPr userDrawn="1"/>
        </p:nvSpPr>
        <p:spPr>
          <a:xfrm>
            <a:off x="0" y="103559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67575" y="1200151"/>
            <a:ext cx="2934425" cy="2782569"/>
          </a:xfrm>
        </p:spPr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A868-D25D-467F-B415-652FDD7FFA9F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417485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sational char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0680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169856" y="778811"/>
            <a:ext cx="1738800" cy="1738800"/>
          </a:xfrm>
          <a:prstGeom prst="ellipse">
            <a:avLst/>
          </a:prstGeom>
          <a:solidFill>
            <a:srgbClr val="66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lvl1pPr marL="0" indent="0" algn="ctr">
              <a:buNone/>
              <a:defRPr lang="en-US" sz="2000" b="0" i="0" dirty="0" smtClean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marL="0" lvl="0" algn="ctr"/>
            <a:r>
              <a:rPr lang="en-GB" noProof="0"/>
              <a:t>Add. info [font size variable]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1268735"/>
            <a:ext cx="9144000" cy="0"/>
          </a:xfrm>
          <a:prstGeom prst="line">
            <a:avLst/>
          </a:prstGeom>
          <a:ln w="12700">
            <a:solidFill>
              <a:srgbClr val="FF99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1268735"/>
            <a:ext cx="9144000" cy="0"/>
          </a:xfrm>
          <a:prstGeom prst="line">
            <a:avLst/>
          </a:prstGeom>
          <a:ln w="12700">
            <a:solidFill>
              <a:srgbClr val="FF99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DF5AD79-6DAC-429B-B9D4-2B20D916899B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1771575" y="659904"/>
            <a:ext cx="5065660" cy="369332"/>
          </a:xfrm>
        </p:spPr>
        <p:txBody>
          <a:bodyPr/>
          <a:lstStyle/>
          <a:p>
            <a:r>
              <a:rPr lang="en-GB" noProof="0"/>
              <a:t>Click to add headline</a:t>
            </a:r>
          </a:p>
        </p:txBody>
      </p:sp>
      <p:sp>
        <p:nvSpPr>
          <p:cNvPr id="13" name="Inhaltsplatzhalter 6"/>
          <p:cNvSpPr>
            <a:spLocks noGrp="1"/>
          </p:cNvSpPr>
          <p:nvPr>
            <p:ph sz="quarter" idx="15" hasCustomPrompt="1"/>
          </p:nvPr>
        </p:nvSpPr>
        <p:spPr>
          <a:xfrm>
            <a:off x="1771200" y="1504800"/>
            <a:ext cx="5616000" cy="2955600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>
                <a:latin typeface="+mn-lt"/>
              </a:defRPr>
            </a:lvl1pPr>
            <a:lvl2pPr marL="266700" indent="0">
              <a:buNone/>
              <a:defRPr>
                <a:latin typeface="+mn-lt"/>
              </a:defRPr>
            </a:lvl2pPr>
            <a:lvl3pPr marL="450850" indent="0">
              <a:buNone/>
              <a:defRPr>
                <a:latin typeface="+mn-lt"/>
              </a:defRPr>
            </a:lvl3pPr>
            <a:lvl4pPr marL="628650" indent="0">
              <a:buNone/>
              <a:defRPr>
                <a:latin typeface="+mn-lt"/>
              </a:defRPr>
            </a:lvl4pPr>
            <a:lvl5pPr marL="806450" indent="0">
              <a:buNone/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468447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ganisational char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rgbClr val="66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58B7-2064-42C4-8F57-57103D18C812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94771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-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BC66-A761-47DD-A1E8-A89188D9D71E}" type="datetime1">
              <a:rPr lang="en-GB" noProof="0" smtClean="0"/>
              <a:pPr/>
              <a:t>22/11/2023</a:t>
            </a:fld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Presentation title, date, author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201955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2756118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36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F21-D43A-4635-AFB5-90900B28DB3F}" type="datetime1">
              <a:rPr lang="en-GB" noProof="0" smtClean="0"/>
              <a:pPr/>
              <a:t>22/11/2023</a:t>
            </a:fld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Presentation title, date, author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76740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4032626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24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0B1F-055F-4A55-AD8E-79DFAAFED652}" type="datetime1">
              <a:rPr lang="en-GB" noProof="0" smtClean="0"/>
              <a:pPr/>
              <a:t>22/11/2023</a:t>
            </a:fld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Presentation title, date, author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52330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3816652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 page_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CBB90E-E947-4E7A-96F8-756E9EB2C155}" type="datetime1">
              <a:rPr lang="en-GB" noProof="0" smtClean="0"/>
              <a:pPr/>
              <a:t>22/11/2023</a:t>
            </a:fld>
            <a:endParaRPr lang="en-GB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Presentation title, date, author</a:t>
            </a:r>
            <a:endParaRPr lang="en-GB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69927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1" name="Inhaltsplatzhalter 6"/>
          <p:cNvSpPr>
            <a:spLocks noGrp="1"/>
          </p:cNvSpPr>
          <p:nvPr>
            <p:ph sz="quarter" idx="15" hasCustomPrompt="1"/>
          </p:nvPr>
        </p:nvSpPr>
        <p:spPr>
          <a:xfrm>
            <a:off x="1771200" y="1198800"/>
            <a:ext cx="5616000" cy="3394800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>
                <a:latin typeface="+mn-lt"/>
              </a:defRPr>
            </a:lvl1pPr>
            <a:lvl2pPr marL="266700" indent="0">
              <a:buNone/>
              <a:defRPr>
                <a:latin typeface="+mn-lt"/>
              </a:defRPr>
            </a:lvl2pPr>
            <a:lvl3pPr marL="450850" indent="0">
              <a:buNone/>
              <a:defRPr>
                <a:latin typeface="+mn-lt"/>
              </a:defRPr>
            </a:lvl3pPr>
            <a:lvl4pPr marL="628650" indent="0">
              <a:buNone/>
              <a:defRPr>
                <a:latin typeface="+mn-lt"/>
              </a:defRPr>
            </a:lvl4pPr>
            <a:lvl5pPr marL="806450" indent="0">
              <a:buNone/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544641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 slid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67575" y="1200151"/>
            <a:ext cx="2934425" cy="2782569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8163489-F7C5-4B82-8183-A40858E94065}" type="datetime1">
              <a:rPr lang="en-GB" noProof="0" smtClean="0"/>
              <a:pPr/>
              <a:t>22/11/2023</a:t>
            </a:fld>
            <a:endParaRPr lang="en-GB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Presentation title, date, author</a:t>
            </a:r>
            <a:endParaRPr lang="en-GB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322236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2E62-049F-402F-932A-A24654484F01}" type="datetime1">
              <a:rPr lang="en-GB" noProof="0" smtClean="0"/>
              <a:pPr/>
              <a:t>22/11/2023</a:t>
            </a:fld>
            <a:endParaRPr lang="en-GB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Presentation title, date, author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703264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segmen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3483-F171-4D30-9EEA-9641CAC0D50A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rgbClr val="1F497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3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799654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segmen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AA99-9927-484C-932C-768440EB73AA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4135189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-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201955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1195600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segmen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8B1F-2F79-4BE3-BFE0-77BC001EDE96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1411275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segmen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5EA0-8295-41E2-8AC7-6D7457818394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51041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segment_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BE69-8E33-473B-88E8-BABC6E7847EF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123814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segment_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38DF-8D77-4FB7-8E61-F4C4770D0496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935006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rcle segment_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1A02-70CD-4011-B08B-3C5B064732C7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3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1912558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chart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 userDrawn="1"/>
        </p:nvSpPr>
        <p:spPr>
          <a:xfrm>
            <a:off x="367575" y="3985478"/>
            <a:ext cx="135069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de-DE" sz="1000" dirty="0">
                <a:solidFill>
                  <a:srgbClr val="1F497D"/>
                </a:solidFill>
                <a:latin typeface="BISansOpti"/>
                <a:cs typeface="BISansOpti"/>
              </a:rPr>
              <a:t>© Boehringer Ingelheim</a:t>
            </a:r>
          </a:p>
        </p:txBody>
      </p:sp>
      <p:sp>
        <p:nvSpPr>
          <p:cNvPr id="13" name="Freeform 1"/>
          <p:cNvSpPr>
            <a:spLocks noChangeAspect="1" noChangeArrowheads="1"/>
          </p:cNvSpPr>
          <p:nvPr userDrawn="1"/>
        </p:nvSpPr>
        <p:spPr bwMode="auto">
          <a:xfrm>
            <a:off x="367576" y="1233589"/>
            <a:ext cx="359997" cy="359997"/>
          </a:xfrm>
          <a:custGeom>
            <a:avLst/>
            <a:gdLst>
              <a:gd name="T0" fmla="*/ 19 w 14438"/>
              <a:gd name="T1" fmla="*/ 766 h 14438"/>
              <a:gd name="T2" fmla="*/ 35 w 14438"/>
              <a:gd name="T3" fmla="*/ 713 h 14438"/>
              <a:gd name="T4" fmla="*/ 95 w 14438"/>
              <a:gd name="T5" fmla="*/ 535 h 14438"/>
              <a:gd name="T6" fmla="*/ 182 w 14438"/>
              <a:gd name="T7" fmla="*/ 382 h 14438"/>
              <a:gd name="T8" fmla="*/ 295 w 14438"/>
              <a:gd name="T9" fmla="*/ 253 h 14438"/>
              <a:gd name="T10" fmla="*/ 434 w 14438"/>
              <a:gd name="T11" fmla="*/ 149 h 14438"/>
              <a:gd name="T12" fmla="*/ 598 w 14438"/>
              <a:gd name="T13" fmla="*/ 69 h 14438"/>
              <a:gd name="T14" fmla="*/ 13628 w 14438"/>
              <a:gd name="T15" fmla="*/ 0 h 14438"/>
              <a:gd name="T16" fmla="*/ 13675 w 14438"/>
              <a:gd name="T17" fmla="*/ 24 h 14438"/>
              <a:gd name="T18" fmla="*/ 13780 w 14438"/>
              <a:gd name="T19" fmla="*/ 53 h 14438"/>
              <a:gd name="T20" fmla="*/ 14011 w 14438"/>
              <a:gd name="T21" fmla="*/ 154 h 14438"/>
              <a:gd name="T22" fmla="*/ 14194 w 14438"/>
              <a:gd name="T23" fmla="*/ 297 h 14438"/>
              <a:gd name="T24" fmla="*/ 14328 w 14438"/>
              <a:gd name="T25" fmla="*/ 482 h 14438"/>
              <a:gd name="T26" fmla="*/ 14409 w 14438"/>
              <a:gd name="T27" fmla="*/ 706 h 14438"/>
              <a:gd name="T28" fmla="*/ 14437 w 14438"/>
              <a:gd name="T29" fmla="*/ 966 h 14438"/>
              <a:gd name="T30" fmla="*/ 14420 w 14438"/>
              <a:gd name="T31" fmla="*/ 13674 h 14438"/>
              <a:gd name="T32" fmla="*/ 14331 w 14438"/>
              <a:gd name="T33" fmla="*/ 13951 h 14438"/>
              <a:gd name="T34" fmla="*/ 14175 w 14438"/>
              <a:gd name="T35" fmla="*/ 14172 h 14438"/>
              <a:gd name="T36" fmla="*/ 13956 w 14438"/>
              <a:gd name="T37" fmla="*/ 14330 h 14438"/>
              <a:gd name="T38" fmla="*/ 13681 w 14438"/>
              <a:gd name="T39" fmla="*/ 14419 h 14438"/>
              <a:gd name="T40" fmla="*/ 10100 w 14438"/>
              <a:gd name="T41" fmla="*/ 14436 h 14438"/>
              <a:gd name="T42" fmla="*/ 9952 w 14438"/>
              <a:gd name="T43" fmla="*/ 14430 h 14438"/>
              <a:gd name="T44" fmla="*/ 11610 w 14438"/>
              <a:gd name="T45" fmla="*/ 9040 h 14438"/>
              <a:gd name="T46" fmla="*/ 11676 w 14438"/>
              <a:gd name="T47" fmla="*/ 9035 h 14438"/>
              <a:gd name="T48" fmla="*/ 11714 w 14438"/>
              <a:gd name="T49" fmla="*/ 9022 h 14438"/>
              <a:gd name="T50" fmla="*/ 11742 w 14438"/>
              <a:gd name="T51" fmla="*/ 8998 h 14438"/>
              <a:gd name="T52" fmla="*/ 11764 w 14438"/>
              <a:gd name="T53" fmla="*/ 8961 h 14438"/>
              <a:gd name="T54" fmla="*/ 11778 w 14438"/>
              <a:gd name="T55" fmla="*/ 8907 h 14438"/>
              <a:gd name="T56" fmla="*/ 9941 w 14438"/>
              <a:gd name="T57" fmla="*/ 6760 h 14438"/>
              <a:gd name="T58" fmla="*/ 9960 w 14438"/>
              <a:gd name="T59" fmla="*/ 5621 h 14438"/>
              <a:gd name="T60" fmla="*/ 10017 w 14438"/>
              <a:gd name="T61" fmla="*/ 5333 h 14438"/>
              <a:gd name="T62" fmla="*/ 10120 w 14438"/>
              <a:gd name="T63" fmla="*/ 5080 h 14438"/>
              <a:gd name="T64" fmla="*/ 10272 w 14438"/>
              <a:gd name="T65" fmla="*/ 4871 h 14438"/>
              <a:gd name="T66" fmla="*/ 10468 w 14438"/>
              <a:gd name="T67" fmla="*/ 4711 h 14438"/>
              <a:gd name="T68" fmla="*/ 10705 w 14438"/>
              <a:gd name="T69" fmla="*/ 4604 h 14438"/>
              <a:gd name="T70" fmla="*/ 10979 w 14438"/>
              <a:gd name="T71" fmla="*/ 4553 h 14438"/>
              <a:gd name="T72" fmla="*/ 11951 w 14438"/>
              <a:gd name="T73" fmla="*/ 4524 h 14438"/>
              <a:gd name="T74" fmla="*/ 12121 w 14438"/>
              <a:gd name="T75" fmla="*/ 2250 h 14438"/>
              <a:gd name="T76" fmla="*/ 10259 w 14438"/>
              <a:gd name="T77" fmla="*/ 2251 h 14438"/>
              <a:gd name="T78" fmla="*/ 9557 w 14438"/>
              <a:gd name="T79" fmla="*/ 2358 h 14438"/>
              <a:gd name="T80" fmla="*/ 8930 w 14438"/>
              <a:gd name="T81" fmla="*/ 2653 h 14438"/>
              <a:gd name="T82" fmla="*/ 8449 w 14438"/>
              <a:gd name="T83" fmla="*/ 3073 h 14438"/>
              <a:gd name="T84" fmla="*/ 8169 w 14438"/>
              <a:gd name="T85" fmla="*/ 3441 h 14438"/>
              <a:gd name="T86" fmla="*/ 7901 w 14438"/>
              <a:gd name="T87" fmla="*/ 3976 h 14438"/>
              <a:gd name="T88" fmla="*/ 7695 w 14438"/>
              <a:gd name="T89" fmla="*/ 4854 h 14438"/>
              <a:gd name="T90" fmla="*/ 7660 w 14438"/>
              <a:gd name="T91" fmla="*/ 5883 h 14438"/>
              <a:gd name="T92" fmla="*/ 5871 w 14438"/>
              <a:gd name="T93" fmla="*/ 6766 h 14438"/>
              <a:gd name="T94" fmla="*/ 7656 w 14438"/>
              <a:gd name="T95" fmla="*/ 14428 h 14438"/>
              <a:gd name="T96" fmla="*/ 7590 w 14438"/>
              <a:gd name="T97" fmla="*/ 14436 h 14438"/>
              <a:gd name="T98" fmla="*/ 820 w 14438"/>
              <a:gd name="T99" fmla="*/ 14431 h 14438"/>
              <a:gd name="T100" fmla="*/ 608 w 14438"/>
              <a:gd name="T101" fmla="*/ 14386 h 14438"/>
              <a:gd name="T102" fmla="*/ 418 w 14438"/>
              <a:gd name="T103" fmla="*/ 14292 h 14438"/>
              <a:gd name="T104" fmla="*/ 257 w 14438"/>
              <a:gd name="T105" fmla="*/ 14157 h 14438"/>
              <a:gd name="T106" fmla="*/ 132 w 14438"/>
              <a:gd name="T107" fmla="*/ 13987 h 14438"/>
              <a:gd name="T108" fmla="*/ 48 w 14438"/>
              <a:gd name="T109" fmla="*/ 13788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438" h="14438">
                <a:moveTo>
                  <a:pt x="0" y="13628"/>
                </a:moveTo>
                <a:lnTo>
                  <a:pt x="0" y="818"/>
                </a:lnTo>
                <a:lnTo>
                  <a:pt x="19" y="766"/>
                </a:lnTo>
                <a:lnTo>
                  <a:pt x="28" y="740"/>
                </a:lnTo>
                <a:lnTo>
                  <a:pt x="32" y="726"/>
                </a:lnTo>
                <a:lnTo>
                  <a:pt x="35" y="713"/>
                </a:lnTo>
                <a:lnTo>
                  <a:pt x="52" y="651"/>
                </a:lnTo>
                <a:lnTo>
                  <a:pt x="72" y="591"/>
                </a:lnTo>
                <a:lnTo>
                  <a:pt x="95" y="535"/>
                </a:lnTo>
                <a:lnTo>
                  <a:pt x="122" y="481"/>
                </a:lnTo>
                <a:lnTo>
                  <a:pt x="150" y="430"/>
                </a:lnTo>
                <a:lnTo>
                  <a:pt x="182" y="382"/>
                </a:lnTo>
                <a:lnTo>
                  <a:pt x="217" y="336"/>
                </a:lnTo>
                <a:lnTo>
                  <a:pt x="255" y="293"/>
                </a:lnTo>
                <a:lnTo>
                  <a:pt x="295" y="253"/>
                </a:lnTo>
                <a:lnTo>
                  <a:pt x="339" y="216"/>
                </a:lnTo>
                <a:lnTo>
                  <a:pt x="385" y="181"/>
                </a:lnTo>
                <a:lnTo>
                  <a:pt x="434" y="149"/>
                </a:lnTo>
                <a:lnTo>
                  <a:pt x="486" y="120"/>
                </a:lnTo>
                <a:lnTo>
                  <a:pt x="541" y="93"/>
                </a:lnTo>
                <a:lnTo>
                  <a:pt x="598" y="69"/>
                </a:lnTo>
                <a:lnTo>
                  <a:pt x="659" y="48"/>
                </a:lnTo>
                <a:lnTo>
                  <a:pt x="818" y="0"/>
                </a:lnTo>
                <a:lnTo>
                  <a:pt x="13628" y="0"/>
                </a:lnTo>
                <a:lnTo>
                  <a:pt x="13659" y="16"/>
                </a:lnTo>
                <a:lnTo>
                  <a:pt x="13667" y="20"/>
                </a:lnTo>
                <a:lnTo>
                  <a:pt x="13675" y="24"/>
                </a:lnTo>
                <a:lnTo>
                  <a:pt x="13684" y="27"/>
                </a:lnTo>
                <a:lnTo>
                  <a:pt x="13692" y="29"/>
                </a:lnTo>
                <a:lnTo>
                  <a:pt x="13780" y="53"/>
                </a:lnTo>
                <a:lnTo>
                  <a:pt x="13862" y="81"/>
                </a:lnTo>
                <a:lnTo>
                  <a:pt x="13939" y="115"/>
                </a:lnTo>
                <a:lnTo>
                  <a:pt x="14011" y="154"/>
                </a:lnTo>
                <a:lnTo>
                  <a:pt x="14078" y="197"/>
                </a:lnTo>
                <a:lnTo>
                  <a:pt x="14139" y="245"/>
                </a:lnTo>
                <a:lnTo>
                  <a:pt x="14194" y="297"/>
                </a:lnTo>
                <a:lnTo>
                  <a:pt x="14245" y="355"/>
                </a:lnTo>
                <a:lnTo>
                  <a:pt x="14289" y="416"/>
                </a:lnTo>
                <a:lnTo>
                  <a:pt x="14328" y="482"/>
                </a:lnTo>
                <a:lnTo>
                  <a:pt x="14361" y="553"/>
                </a:lnTo>
                <a:lnTo>
                  <a:pt x="14388" y="627"/>
                </a:lnTo>
                <a:lnTo>
                  <a:pt x="14409" y="706"/>
                </a:lnTo>
                <a:lnTo>
                  <a:pt x="14425" y="788"/>
                </a:lnTo>
                <a:lnTo>
                  <a:pt x="14434" y="875"/>
                </a:lnTo>
                <a:lnTo>
                  <a:pt x="14437" y="966"/>
                </a:lnTo>
                <a:lnTo>
                  <a:pt x="14437" y="13462"/>
                </a:lnTo>
                <a:lnTo>
                  <a:pt x="14433" y="13571"/>
                </a:lnTo>
                <a:lnTo>
                  <a:pt x="14420" y="13674"/>
                </a:lnTo>
                <a:lnTo>
                  <a:pt x="14398" y="13772"/>
                </a:lnTo>
                <a:lnTo>
                  <a:pt x="14369" y="13864"/>
                </a:lnTo>
                <a:lnTo>
                  <a:pt x="14331" y="13951"/>
                </a:lnTo>
                <a:lnTo>
                  <a:pt x="14286" y="14031"/>
                </a:lnTo>
                <a:lnTo>
                  <a:pt x="14234" y="14105"/>
                </a:lnTo>
                <a:lnTo>
                  <a:pt x="14175" y="14172"/>
                </a:lnTo>
                <a:lnTo>
                  <a:pt x="14108" y="14232"/>
                </a:lnTo>
                <a:lnTo>
                  <a:pt x="14035" y="14284"/>
                </a:lnTo>
                <a:lnTo>
                  <a:pt x="13956" y="14330"/>
                </a:lnTo>
                <a:lnTo>
                  <a:pt x="13870" y="14368"/>
                </a:lnTo>
                <a:lnTo>
                  <a:pt x="13779" y="14397"/>
                </a:lnTo>
                <a:lnTo>
                  <a:pt x="13681" y="14419"/>
                </a:lnTo>
                <a:lnTo>
                  <a:pt x="13579" y="14432"/>
                </a:lnTo>
                <a:lnTo>
                  <a:pt x="13471" y="14437"/>
                </a:lnTo>
                <a:lnTo>
                  <a:pt x="10100" y="14436"/>
                </a:lnTo>
                <a:lnTo>
                  <a:pt x="10063" y="14435"/>
                </a:lnTo>
                <a:lnTo>
                  <a:pt x="10026" y="14434"/>
                </a:lnTo>
                <a:lnTo>
                  <a:pt x="9952" y="14430"/>
                </a:lnTo>
                <a:lnTo>
                  <a:pt x="9952" y="9038"/>
                </a:lnTo>
                <a:lnTo>
                  <a:pt x="10115" y="9038"/>
                </a:lnTo>
                <a:lnTo>
                  <a:pt x="11610" y="9040"/>
                </a:lnTo>
                <a:lnTo>
                  <a:pt x="11646" y="9039"/>
                </a:lnTo>
                <a:lnTo>
                  <a:pt x="11661" y="9038"/>
                </a:lnTo>
                <a:lnTo>
                  <a:pt x="11676" y="9035"/>
                </a:lnTo>
                <a:lnTo>
                  <a:pt x="11690" y="9032"/>
                </a:lnTo>
                <a:lnTo>
                  <a:pt x="11702" y="9027"/>
                </a:lnTo>
                <a:lnTo>
                  <a:pt x="11714" y="9022"/>
                </a:lnTo>
                <a:lnTo>
                  <a:pt x="11724" y="9015"/>
                </a:lnTo>
                <a:lnTo>
                  <a:pt x="11734" y="9007"/>
                </a:lnTo>
                <a:lnTo>
                  <a:pt x="11742" y="8998"/>
                </a:lnTo>
                <a:lnTo>
                  <a:pt x="11750" y="8987"/>
                </a:lnTo>
                <a:lnTo>
                  <a:pt x="11757" y="8975"/>
                </a:lnTo>
                <a:lnTo>
                  <a:pt x="11764" y="8961"/>
                </a:lnTo>
                <a:lnTo>
                  <a:pt x="11769" y="8945"/>
                </a:lnTo>
                <a:lnTo>
                  <a:pt x="11774" y="8927"/>
                </a:lnTo>
                <a:lnTo>
                  <a:pt x="11778" y="8907"/>
                </a:lnTo>
                <a:lnTo>
                  <a:pt x="12106" y="7266"/>
                </a:lnTo>
                <a:lnTo>
                  <a:pt x="12201" y="6760"/>
                </a:lnTo>
                <a:lnTo>
                  <a:pt x="9941" y="6760"/>
                </a:lnTo>
                <a:lnTo>
                  <a:pt x="9944" y="5817"/>
                </a:lnTo>
                <a:lnTo>
                  <a:pt x="9950" y="5719"/>
                </a:lnTo>
                <a:lnTo>
                  <a:pt x="9960" y="5621"/>
                </a:lnTo>
                <a:lnTo>
                  <a:pt x="9976" y="5523"/>
                </a:lnTo>
                <a:lnTo>
                  <a:pt x="9994" y="5427"/>
                </a:lnTo>
                <a:lnTo>
                  <a:pt x="10017" y="5333"/>
                </a:lnTo>
                <a:lnTo>
                  <a:pt x="10046" y="5244"/>
                </a:lnTo>
                <a:lnTo>
                  <a:pt x="10080" y="5159"/>
                </a:lnTo>
                <a:lnTo>
                  <a:pt x="10120" y="5080"/>
                </a:lnTo>
                <a:lnTo>
                  <a:pt x="10166" y="5005"/>
                </a:lnTo>
                <a:lnTo>
                  <a:pt x="10216" y="4936"/>
                </a:lnTo>
                <a:lnTo>
                  <a:pt x="10272" y="4871"/>
                </a:lnTo>
                <a:lnTo>
                  <a:pt x="10332" y="4812"/>
                </a:lnTo>
                <a:lnTo>
                  <a:pt x="10398" y="4759"/>
                </a:lnTo>
                <a:lnTo>
                  <a:pt x="10468" y="4711"/>
                </a:lnTo>
                <a:lnTo>
                  <a:pt x="10542" y="4669"/>
                </a:lnTo>
                <a:lnTo>
                  <a:pt x="10621" y="4633"/>
                </a:lnTo>
                <a:lnTo>
                  <a:pt x="10705" y="4604"/>
                </a:lnTo>
                <a:lnTo>
                  <a:pt x="10792" y="4580"/>
                </a:lnTo>
                <a:lnTo>
                  <a:pt x="10884" y="4563"/>
                </a:lnTo>
                <a:lnTo>
                  <a:pt x="10979" y="4553"/>
                </a:lnTo>
                <a:lnTo>
                  <a:pt x="11222" y="4539"/>
                </a:lnTo>
                <a:lnTo>
                  <a:pt x="11465" y="4532"/>
                </a:lnTo>
                <a:lnTo>
                  <a:pt x="11951" y="4524"/>
                </a:lnTo>
                <a:lnTo>
                  <a:pt x="12187" y="4524"/>
                </a:lnTo>
                <a:lnTo>
                  <a:pt x="12187" y="2254"/>
                </a:lnTo>
                <a:lnTo>
                  <a:pt x="12121" y="2250"/>
                </a:lnTo>
                <a:lnTo>
                  <a:pt x="12092" y="2249"/>
                </a:lnTo>
                <a:lnTo>
                  <a:pt x="12064" y="2248"/>
                </a:lnTo>
                <a:lnTo>
                  <a:pt x="10259" y="2251"/>
                </a:lnTo>
                <a:lnTo>
                  <a:pt x="10017" y="2266"/>
                </a:lnTo>
                <a:lnTo>
                  <a:pt x="9783" y="2301"/>
                </a:lnTo>
                <a:lnTo>
                  <a:pt x="9557" y="2358"/>
                </a:lnTo>
                <a:lnTo>
                  <a:pt x="9339" y="2435"/>
                </a:lnTo>
                <a:lnTo>
                  <a:pt x="9130" y="2533"/>
                </a:lnTo>
                <a:lnTo>
                  <a:pt x="8930" y="2653"/>
                </a:lnTo>
                <a:lnTo>
                  <a:pt x="8740" y="2794"/>
                </a:lnTo>
                <a:lnTo>
                  <a:pt x="8559" y="2958"/>
                </a:lnTo>
                <a:lnTo>
                  <a:pt x="8449" y="3073"/>
                </a:lnTo>
                <a:lnTo>
                  <a:pt x="8348" y="3193"/>
                </a:lnTo>
                <a:lnTo>
                  <a:pt x="8254" y="3315"/>
                </a:lnTo>
                <a:lnTo>
                  <a:pt x="8169" y="3441"/>
                </a:lnTo>
                <a:lnTo>
                  <a:pt x="8091" y="3570"/>
                </a:lnTo>
                <a:lnTo>
                  <a:pt x="8021" y="3703"/>
                </a:lnTo>
                <a:lnTo>
                  <a:pt x="7901" y="3976"/>
                </a:lnTo>
                <a:lnTo>
                  <a:pt x="7808" y="4259"/>
                </a:lnTo>
                <a:lnTo>
                  <a:pt x="7740" y="4553"/>
                </a:lnTo>
                <a:lnTo>
                  <a:pt x="7695" y="4854"/>
                </a:lnTo>
                <a:lnTo>
                  <a:pt x="7670" y="5164"/>
                </a:lnTo>
                <a:lnTo>
                  <a:pt x="7660" y="5523"/>
                </a:lnTo>
                <a:lnTo>
                  <a:pt x="7660" y="5883"/>
                </a:lnTo>
                <a:lnTo>
                  <a:pt x="7665" y="6603"/>
                </a:lnTo>
                <a:lnTo>
                  <a:pt x="7665" y="6766"/>
                </a:lnTo>
                <a:lnTo>
                  <a:pt x="5871" y="6766"/>
                </a:lnTo>
                <a:lnTo>
                  <a:pt x="5871" y="9041"/>
                </a:lnTo>
                <a:lnTo>
                  <a:pt x="7656" y="9041"/>
                </a:lnTo>
                <a:lnTo>
                  <a:pt x="7656" y="14428"/>
                </a:lnTo>
                <a:lnTo>
                  <a:pt x="7616" y="14433"/>
                </a:lnTo>
                <a:lnTo>
                  <a:pt x="7598" y="14435"/>
                </a:lnTo>
                <a:lnTo>
                  <a:pt x="7590" y="14436"/>
                </a:lnTo>
                <a:lnTo>
                  <a:pt x="7581" y="14436"/>
                </a:lnTo>
                <a:lnTo>
                  <a:pt x="895" y="14434"/>
                </a:lnTo>
                <a:lnTo>
                  <a:pt x="820" y="14431"/>
                </a:lnTo>
                <a:lnTo>
                  <a:pt x="748" y="14422"/>
                </a:lnTo>
                <a:lnTo>
                  <a:pt x="677" y="14407"/>
                </a:lnTo>
                <a:lnTo>
                  <a:pt x="608" y="14386"/>
                </a:lnTo>
                <a:lnTo>
                  <a:pt x="542" y="14360"/>
                </a:lnTo>
                <a:lnTo>
                  <a:pt x="479" y="14328"/>
                </a:lnTo>
                <a:lnTo>
                  <a:pt x="418" y="14292"/>
                </a:lnTo>
                <a:lnTo>
                  <a:pt x="361" y="14252"/>
                </a:lnTo>
                <a:lnTo>
                  <a:pt x="307" y="14207"/>
                </a:lnTo>
                <a:lnTo>
                  <a:pt x="257" y="14157"/>
                </a:lnTo>
                <a:lnTo>
                  <a:pt x="211" y="14104"/>
                </a:lnTo>
                <a:lnTo>
                  <a:pt x="169" y="14047"/>
                </a:lnTo>
                <a:lnTo>
                  <a:pt x="132" y="13987"/>
                </a:lnTo>
                <a:lnTo>
                  <a:pt x="99" y="13923"/>
                </a:lnTo>
                <a:lnTo>
                  <a:pt x="71" y="13857"/>
                </a:lnTo>
                <a:lnTo>
                  <a:pt x="48" y="13788"/>
                </a:lnTo>
                <a:lnTo>
                  <a:pt x="0" y="1362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solidFill>
                <a:srgbClr val="123563"/>
              </a:solidFill>
              <a:latin typeface="BISansOpti"/>
            </a:endParaRPr>
          </a:p>
        </p:txBody>
      </p:sp>
      <p:sp>
        <p:nvSpPr>
          <p:cNvPr id="14" name="Freeform 2"/>
          <p:cNvSpPr>
            <a:spLocks noChangeAspect="1" noChangeArrowheads="1"/>
          </p:cNvSpPr>
          <p:nvPr userDrawn="1"/>
        </p:nvSpPr>
        <p:spPr bwMode="auto">
          <a:xfrm>
            <a:off x="1020233" y="1260552"/>
            <a:ext cx="396000" cy="323404"/>
          </a:xfrm>
          <a:custGeom>
            <a:avLst/>
            <a:gdLst>
              <a:gd name="T0" fmla="*/ 2302 w 14384"/>
              <a:gd name="T1" fmla="*/ 10229 h 11746"/>
              <a:gd name="T2" fmla="*/ 4222 w 14384"/>
              <a:gd name="T3" fmla="*/ 9176 h 11746"/>
              <a:gd name="T4" fmla="*/ 3544 w 14384"/>
              <a:gd name="T5" fmla="*/ 9052 h 11746"/>
              <a:gd name="T6" fmla="*/ 2627 w 14384"/>
              <a:gd name="T7" fmla="*/ 8581 h 11746"/>
              <a:gd name="T8" fmla="*/ 2100 w 14384"/>
              <a:gd name="T9" fmla="*/ 8065 h 11746"/>
              <a:gd name="T10" fmla="*/ 1633 w 14384"/>
              <a:gd name="T11" fmla="*/ 7227 h 11746"/>
              <a:gd name="T12" fmla="*/ 1622 w 14384"/>
              <a:gd name="T13" fmla="*/ 7169 h 11746"/>
              <a:gd name="T14" fmla="*/ 1631 w 14384"/>
              <a:gd name="T15" fmla="*/ 7150 h 11746"/>
              <a:gd name="T16" fmla="*/ 1654 w 14384"/>
              <a:gd name="T17" fmla="*/ 7142 h 11746"/>
              <a:gd name="T18" fmla="*/ 1884 w 14384"/>
              <a:gd name="T19" fmla="*/ 7165 h 11746"/>
              <a:gd name="T20" fmla="*/ 2540 w 14384"/>
              <a:gd name="T21" fmla="*/ 7153 h 11746"/>
              <a:gd name="T22" fmla="*/ 2848 w 14384"/>
              <a:gd name="T23" fmla="*/ 7095 h 11746"/>
              <a:gd name="T24" fmla="*/ 1895 w 14384"/>
              <a:gd name="T25" fmla="*/ 6602 h 11746"/>
              <a:gd name="T26" fmla="*/ 974 w 14384"/>
              <a:gd name="T27" fmla="*/ 5689 h 11746"/>
              <a:gd name="T28" fmla="*/ 567 w 14384"/>
              <a:gd name="T29" fmla="*/ 4595 h 11746"/>
              <a:gd name="T30" fmla="*/ 1040 w 14384"/>
              <a:gd name="T31" fmla="*/ 4344 h 11746"/>
              <a:gd name="T32" fmla="*/ 1878 w 14384"/>
              <a:gd name="T33" fmla="*/ 4497 h 11746"/>
              <a:gd name="T34" fmla="*/ 1298 w 14384"/>
              <a:gd name="T35" fmla="*/ 3967 h 11746"/>
              <a:gd name="T36" fmla="*/ 726 w 14384"/>
              <a:gd name="T37" fmla="*/ 2940 h 11746"/>
              <a:gd name="T38" fmla="*/ 592 w 14384"/>
              <a:gd name="T39" fmla="*/ 1831 h 11746"/>
              <a:gd name="T40" fmla="*/ 824 w 14384"/>
              <a:gd name="T41" fmla="*/ 868 h 11746"/>
              <a:gd name="T42" fmla="*/ 964 w 14384"/>
              <a:gd name="T43" fmla="*/ 589 h 11746"/>
              <a:gd name="T44" fmla="*/ 983 w 14384"/>
              <a:gd name="T45" fmla="*/ 577 h 11746"/>
              <a:gd name="T46" fmla="*/ 1005 w 14384"/>
              <a:gd name="T47" fmla="*/ 584 h 11746"/>
              <a:gd name="T48" fmla="*/ 1596 w 14384"/>
              <a:gd name="T49" fmla="*/ 1214 h 11746"/>
              <a:gd name="T50" fmla="*/ 4660 w 14384"/>
              <a:gd name="T51" fmla="*/ 3154 h 11746"/>
              <a:gd name="T52" fmla="*/ 6964 w 14384"/>
              <a:gd name="T53" fmla="*/ 3640 h 11746"/>
              <a:gd name="T54" fmla="*/ 7045 w 14384"/>
              <a:gd name="T55" fmla="*/ 3637 h 11746"/>
              <a:gd name="T56" fmla="*/ 7063 w 14384"/>
              <a:gd name="T57" fmla="*/ 3624 h 11746"/>
              <a:gd name="T58" fmla="*/ 7074 w 14384"/>
              <a:gd name="T59" fmla="*/ 3590 h 11746"/>
              <a:gd name="T60" fmla="*/ 7020 w 14384"/>
              <a:gd name="T61" fmla="*/ 2949 h 11746"/>
              <a:gd name="T62" fmla="*/ 7333 w 14384"/>
              <a:gd name="T63" fmla="*/ 1628 h 11746"/>
              <a:gd name="T64" fmla="*/ 8184 w 14384"/>
              <a:gd name="T65" fmla="*/ 606 h 11746"/>
              <a:gd name="T66" fmla="*/ 9383 w 14384"/>
              <a:gd name="T67" fmla="*/ 70 h 11746"/>
              <a:gd name="T68" fmla="*/ 10325 w 14384"/>
              <a:gd name="T69" fmla="*/ 15 h 11746"/>
              <a:gd name="T70" fmla="*/ 11198 w 14384"/>
              <a:gd name="T71" fmla="*/ 263 h 11746"/>
              <a:gd name="T72" fmla="*/ 11995 w 14384"/>
              <a:gd name="T73" fmla="*/ 807 h 11746"/>
              <a:gd name="T74" fmla="*/ 12123 w 14384"/>
              <a:gd name="T75" fmla="*/ 892 h 11746"/>
              <a:gd name="T76" fmla="*/ 12231 w 14384"/>
              <a:gd name="T77" fmla="*/ 915 h 11746"/>
              <a:gd name="T78" fmla="*/ 12744 w 14384"/>
              <a:gd name="T79" fmla="*/ 787 h 11746"/>
              <a:gd name="T80" fmla="*/ 13860 w 14384"/>
              <a:gd name="T81" fmla="*/ 315 h 11746"/>
              <a:gd name="T82" fmla="*/ 13966 w 14384"/>
              <a:gd name="T83" fmla="*/ 263 h 11746"/>
              <a:gd name="T84" fmla="*/ 13995 w 14384"/>
              <a:gd name="T85" fmla="*/ 269 h 11746"/>
              <a:gd name="T86" fmla="*/ 13527 w 14384"/>
              <a:gd name="T87" fmla="*/ 1148 h 11746"/>
              <a:gd name="T88" fmla="*/ 12830 w 14384"/>
              <a:gd name="T89" fmla="*/ 1838 h 11746"/>
              <a:gd name="T90" fmla="*/ 13292 w 14384"/>
              <a:gd name="T91" fmla="*/ 1763 h 11746"/>
              <a:gd name="T92" fmla="*/ 13785 w 14384"/>
              <a:gd name="T93" fmla="*/ 1631 h 11746"/>
              <a:gd name="T94" fmla="*/ 14219 w 14384"/>
              <a:gd name="T95" fmla="*/ 1479 h 11746"/>
              <a:gd name="T96" fmla="*/ 14275 w 14384"/>
              <a:gd name="T97" fmla="*/ 1604 h 11746"/>
              <a:gd name="T98" fmla="*/ 13501 w 14384"/>
              <a:gd name="T99" fmla="*/ 2473 h 11746"/>
              <a:gd name="T100" fmla="*/ 13009 w 14384"/>
              <a:gd name="T101" fmla="*/ 2877 h 11746"/>
              <a:gd name="T102" fmla="*/ 12970 w 14384"/>
              <a:gd name="T103" fmla="*/ 2930 h 11746"/>
              <a:gd name="T104" fmla="*/ 12953 w 14384"/>
              <a:gd name="T105" fmla="*/ 2990 h 11746"/>
              <a:gd name="T106" fmla="*/ 12687 w 14384"/>
              <a:gd name="T107" fmla="*/ 5388 h 11746"/>
              <a:gd name="T108" fmla="*/ 10923 w 14384"/>
              <a:gd name="T109" fmla="*/ 8821 h 11746"/>
              <a:gd name="T110" fmla="*/ 8211 w 14384"/>
              <a:gd name="T111" fmla="*/ 10949 h 11746"/>
              <a:gd name="T112" fmla="*/ 4606 w 14384"/>
              <a:gd name="T113" fmla="*/ 11745 h 11746"/>
              <a:gd name="T114" fmla="*/ 819 w 14384"/>
              <a:gd name="T115" fmla="*/ 10882 h 11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384" h="11746">
                <a:moveTo>
                  <a:pt x="0" y="10417"/>
                </a:moveTo>
                <a:lnTo>
                  <a:pt x="600" y="10448"/>
                </a:lnTo>
                <a:lnTo>
                  <a:pt x="1183" y="10428"/>
                </a:lnTo>
                <a:lnTo>
                  <a:pt x="1751" y="10355"/>
                </a:lnTo>
                <a:lnTo>
                  <a:pt x="2302" y="10229"/>
                </a:lnTo>
                <a:lnTo>
                  <a:pt x="2839" y="10049"/>
                </a:lnTo>
                <a:lnTo>
                  <a:pt x="3362" y="9816"/>
                </a:lnTo>
                <a:lnTo>
                  <a:pt x="3872" y="9528"/>
                </a:lnTo>
                <a:lnTo>
                  <a:pt x="4370" y="9184"/>
                </a:lnTo>
                <a:lnTo>
                  <a:pt x="4222" y="9176"/>
                </a:lnTo>
                <a:lnTo>
                  <a:pt x="4079" y="9163"/>
                </a:lnTo>
                <a:lnTo>
                  <a:pt x="3940" y="9144"/>
                </a:lnTo>
                <a:lnTo>
                  <a:pt x="3805" y="9120"/>
                </a:lnTo>
                <a:lnTo>
                  <a:pt x="3674" y="9089"/>
                </a:lnTo>
                <a:lnTo>
                  <a:pt x="3544" y="9052"/>
                </a:lnTo>
                <a:lnTo>
                  <a:pt x="3418" y="9010"/>
                </a:lnTo>
                <a:lnTo>
                  <a:pt x="3293" y="8960"/>
                </a:lnTo>
                <a:lnTo>
                  <a:pt x="3010" y="8825"/>
                </a:lnTo>
                <a:lnTo>
                  <a:pt x="2749" y="8667"/>
                </a:lnTo>
                <a:lnTo>
                  <a:pt x="2627" y="8581"/>
                </a:lnTo>
                <a:lnTo>
                  <a:pt x="2511" y="8488"/>
                </a:lnTo>
                <a:lnTo>
                  <a:pt x="2400" y="8391"/>
                </a:lnTo>
                <a:lnTo>
                  <a:pt x="2294" y="8288"/>
                </a:lnTo>
                <a:lnTo>
                  <a:pt x="2195" y="8179"/>
                </a:lnTo>
                <a:lnTo>
                  <a:pt x="2100" y="8065"/>
                </a:lnTo>
                <a:lnTo>
                  <a:pt x="2012" y="7946"/>
                </a:lnTo>
                <a:lnTo>
                  <a:pt x="1928" y="7822"/>
                </a:lnTo>
                <a:lnTo>
                  <a:pt x="1778" y="7557"/>
                </a:lnTo>
                <a:lnTo>
                  <a:pt x="1650" y="7271"/>
                </a:lnTo>
                <a:lnTo>
                  <a:pt x="1633" y="7227"/>
                </a:lnTo>
                <a:lnTo>
                  <a:pt x="1628" y="7209"/>
                </a:lnTo>
                <a:lnTo>
                  <a:pt x="1624" y="7194"/>
                </a:lnTo>
                <a:lnTo>
                  <a:pt x="1622" y="7180"/>
                </a:lnTo>
                <a:lnTo>
                  <a:pt x="1621" y="7175"/>
                </a:lnTo>
                <a:lnTo>
                  <a:pt x="1622" y="7169"/>
                </a:lnTo>
                <a:lnTo>
                  <a:pt x="1622" y="7164"/>
                </a:lnTo>
                <a:lnTo>
                  <a:pt x="1624" y="7160"/>
                </a:lnTo>
                <a:lnTo>
                  <a:pt x="1625" y="7156"/>
                </a:lnTo>
                <a:lnTo>
                  <a:pt x="1628" y="7153"/>
                </a:lnTo>
                <a:lnTo>
                  <a:pt x="1631" y="7150"/>
                </a:lnTo>
                <a:lnTo>
                  <a:pt x="1634" y="7148"/>
                </a:lnTo>
                <a:lnTo>
                  <a:pt x="1638" y="7146"/>
                </a:lnTo>
                <a:lnTo>
                  <a:pt x="1643" y="7144"/>
                </a:lnTo>
                <a:lnTo>
                  <a:pt x="1648" y="7143"/>
                </a:lnTo>
                <a:lnTo>
                  <a:pt x="1654" y="7142"/>
                </a:lnTo>
                <a:lnTo>
                  <a:pt x="1668" y="7141"/>
                </a:lnTo>
                <a:lnTo>
                  <a:pt x="1685" y="7142"/>
                </a:lnTo>
                <a:lnTo>
                  <a:pt x="1704" y="7143"/>
                </a:lnTo>
                <a:lnTo>
                  <a:pt x="1752" y="7149"/>
                </a:lnTo>
                <a:lnTo>
                  <a:pt x="1884" y="7165"/>
                </a:lnTo>
                <a:lnTo>
                  <a:pt x="2015" y="7175"/>
                </a:lnTo>
                <a:lnTo>
                  <a:pt x="2147" y="7178"/>
                </a:lnTo>
                <a:lnTo>
                  <a:pt x="2278" y="7176"/>
                </a:lnTo>
                <a:lnTo>
                  <a:pt x="2409" y="7167"/>
                </a:lnTo>
                <a:lnTo>
                  <a:pt x="2540" y="7153"/>
                </a:lnTo>
                <a:lnTo>
                  <a:pt x="2671" y="7134"/>
                </a:lnTo>
                <a:lnTo>
                  <a:pt x="2802" y="7109"/>
                </a:lnTo>
                <a:lnTo>
                  <a:pt x="2813" y="7106"/>
                </a:lnTo>
                <a:lnTo>
                  <a:pt x="2825" y="7103"/>
                </a:lnTo>
                <a:lnTo>
                  <a:pt x="2848" y="7095"/>
                </a:lnTo>
                <a:lnTo>
                  <a:pt x="2900" y="7074"/>
                </a:lnTo>
                <a:lnTo>
                  <a:pt x="2631" y="6984"/>
                </a:lnTo>
                <a:lnTo>
                  <a:pt x="2373" y="6874"/>
                </a:lnTo>
                <a:lnTo>
                  <a:pt x="2128" y="6747"/>
                </a:lnTo>
                <a:lnTo>
                  <a:pt x="1895" y="6602"/>
                </a:lnTo>
                <a:lnTo>
                  <a:pt x="1677" y="6443"/>
                </a:lnTo>
                <a:lnTo>
                  <a:pt x="1475" y="6271"/>
                </a:lnTo>
                <a:lnTo>
                  <a:pt x="1289" y="6087"/>
                </a:lnTo>
                <a:lnTo>
                  <a:pt x="1122" y="5892"/>
                </a:lnTo>
                <a:lnTo>
                  <a:pt x="974" y="5689"/>
                </a:lnTo>
                <a:lnTo>
                  <a:pt x="846" y="5479"/>
                </a:lnTo>
                <a:lnTo>
                  <a:pt x="741" y="5262"/>
                </a:lnTo>
                <a:lnTo>
                  <a:pt x="658" y="5042"/>
                </a:lnTo>
                <a:lnTo>
                  <a:pt x="600" y="4819"/>
                </a:lnTo>
                <a:lnTo>
                  <a:pt x="567" y="4595"/>
                </a:lnTo>
                <a:lnTo>
                  <a:pt x="560" y="4372"/>
                </a:lnTo>
                <a:lnTo>
                  <a:pt x="582" y="4151"/>
                </a:lnTo>
                <a:lnTo>
                  <a:pt x="733" y="4222"/>
                </a:lnTo>
                <a:lnTo>
                  <a:pt x="885" y="4286"/>
                </a:lnTo>
                <a:lnTo>
                  <a:pt x="1040" y="4344"/>
                </a:lnTo>
                <a:lnTo>
                  <a:pt x="1199" y="4394"/>
                </a:lnTo>
                <a:lnTo>
                  <a:pt x="1361" y="4435"/>
                </a:lnTo>
                <a:lnTo>
                  <a:pt x="1528" y="4466"/>
                </a:lnTo>
                <a:lnTo>
                  <a:pt x="1700" y="4487"/>
                </a:lnTo>
                <a:lnTo>
                  <a:pt x="1878" y="4497"/>
                </a:lnTo>
                <a:lnTo>
                  <a:pt x="1717" y="4366"/>
                </a:lnTo>
                <a:lnTo>
                  <a:pt x="1566" y="4238"/>
                </a:lnTo>
                <a:lnTo>
                  <a:pt x="1426" y="4106"/>
                </a:lnTo>
                <a:lnTo>
                  <a:pt x="1361" y="4038"/>
                </a:lnTo>
                <a:lnTo>
                  <a:pt x="1298" y="3967"/>
                </a:lnTo>
                <a:lnTo>
                  <a:pt x="1149" y="3775"/>
                </a:lnTo>
                <a:lnTo>
                  <a:pt x="1017" y="3577"/>
                </a:lnTo>
                <a:lnTo>
                  <a:pt x="903" y="3371"/>
                </a:lnTo>
                <a:lnTo>
                  <a:pt x="806" y="3159"/>
                </a:lnTo>
                <a:lnTo>
                  <a:pt x="726" y="2940"/>
                </a:lnTo>
                <a:lnTo>
                  <a:pt x="664" y="2713"/>
                </a:lnTo>
                <a:lnTo>
                  <a:pt x="620" y="2479"/>
                </a:lnTo>
                <a:lnTo>
                  <a:pt x="594" y="2237"/>
                </a:lnTo>
                <a:lnTo>
                  <a:pt x="586" y="2032"/>
                </a:lnTo>
                <a:lnTo>
                  <a:pt x="592" y="1831"/>
                </a:lnTo>
                <a:lnTo>
                  <a:pt x="612" y="1633"/>
                </a:lnTo>
                <a:lnTo>
                  <a:pt x="645" y="1438"/>
                </a:lnTo>
                <a:lnTo>
                  <a:pt x="692" y="1245"/>
                </a:lnTo>
                <a:lnTo>
                  <a:pt x="752" y="1056"/>
                </a:lnTo>
                <a:lnTo>
                  <a:pt x="824" y="868"/>
                </a:lnTo>
                <a:lnTo>
                  <a:pt x="910" y="684"/>
                </a:lnTo>
                <a:lnTo>
                  <a:pt x="933" y="638"/>
                </a:lnTo>
                <a:lnTo>
                  <a:pt x="952" y="606"/>
                </a:lnTo>
                <a:lnTo>
                  <a:pt x="960" y="594"/>
                </a:lnTo>
                <a:lnTo>
                  <a:pt x="964" y="589"/>
                </a:lnTo>
                <a:lnTo>
                  <a:pt x="968" y="585"/>
                </a:lnTo>
                <a:lnTo>
                  <a:pt x="972" y="582"/>
                </a:lnTo>
                <a:lnTo>
                  <a:pt x="976" y="580"/>
                </a:lnTo>
                <a:lnTo>
                  <a:pt x="980" y="578"/>
                </a:lnTo>
                <a:lnTo>
                  <a:pt x="983" y="577"/>
                </a:lnTo>
                <a:lnTo>
                  <a:pt x="987" y="577"/>
                </a:lnTo>
                <a:lnTo>
                  <a:pt x="992" y="578"/>
                </a:lnTo>
                <a:lnTo>
                  <a:pt x="996" y="579"/>
                </a:lnTo>
                <a:lnTo>
                  <a:pt x="1000" y="581"/>
                </a:lnTo>
                <a:lnTo>
                  <a:pt x="1005" y="584"/>
                </a:lnTo>
                <a:lnTo>
                  <a:pt x="1010" y="587"/>
                </a:lnTo>
                <a:lnTo>
                  <a:pt x="1020" y="596"/>
                </a:lnTo>
                <a:lnTo>
                  <a:pt x="1045" y="623"/>
                </a:lnTo>
                <a:lnTo>
                  <a:pt x="1078" y="660"/>
                </a:lnTo>
                <a:lnTo>
                  <a:pt x="1596" y="1214"/>
                </a:lnTo>
                <a:lnTo>
                  <a:pt x="2145" y="1714"/>
                </a:lnTo>
                <a:lnTo>
                  <a:pt x="2726" y="2158"/>
                </a:lnTo>
                <a:lnTo>
                  <a:pt x="3338" y="2546"/>
                </a:lnTo>
                <a:lnTo>
                  <a:pt x="3983" y="2878"/>
                </a:lnTo>
                <a:lnTo>
                  <a:pt x="4660" y="3154"/>
                </a:lnTo>
                <a:lnTo>
                  <a:pt x="5369" y="3373"/>
                </a:lnTo>
                <a:lnTo>
                  <a:pt x="6112" y="3535"/>
                </a:lnTo>
                <a:lnTo>
                  <a:pt x="6324" y="3567"/>
                </a:lnTo>
                <a:lnTo>
                  <a:pt x="6537" y="3593"/>
                </a:lnTo>
                <a:lnTo>
                  <a:pt x="6964" y="3640"/>
                </a:lnTo>
                <a:lnTo>
                  <a:pt x="6997" y="3643"/>
                </a:lnTo>
                <a:lnTo>
                  <a:pt x="7011" y="3643"/>
                </a:lnTo>
                <a:lnTo>
                  <a:pt x="7024" y="3642"/>
                </a:lnTo>
                <a:lnTo>
                  <a:pt x="7035" y="3640"/>
                </a:lnTo>
                <a:lnTo>
                  <a:pt x="7045" y="3637"/>
                </a:lnTo>
                <a:lnTo>
                  <a:pt x="7049" y="3635"/>
                </a:lnTo>
                <a:lnTo>
                  <a:pt x="7053" y="3633"/>
                </a:lnTo>
                <a:lnTo>
                  <a:pt x="7057" y="3631"/>
                </a:lnTo>
                <a:lnTo>
                  <a:pt x="7060" y="3628"/>
                </a:lnTo>
                <a:lnTo>
                  <a:pt x="7063" y="3624"/>
                </a:lnTo>
                <a:lnTo>
                  <a:pt x="7066" y="3621"/>
                </a:lnTo>
                <a:lnTo>
                  <a:pt x="7068" y="3617"/>
                </a:lnTo>
                <a:lnTo>
                  <a:pt x="7070" y="3612"/>
                </a:lnTo>
                <a:lnTo>
                  <a:pt x="7073" y="3602"/>
                </a:lnTo>
                <a:lnTo>
                  <a:pt x="7074" y="3590"/>
                </a:lnTo>
                <a:lnTo>
                  <a:pt x="7075" y="3576"/>
                </a:lnTo>
                <a:lnTo>
                  <a:pt x="7074" y="3560"/>
                </a:lnTo>
                <a:lnTo>
                  <a:pt x="7069" y="3523"/>
                </a:lnTo>
                <a:lnTo>
                  <a:pt x="7031" y="3234"/>
                </a:lnTo>
                <a:lnTo>
                  <a:pt x="7020" y="2949"/>
                </a:lnTo>
                <a:lnTo>
                  <a:pt x="7035" y="2669"/>
                </a:lnTo>
                <a:lnTo>
                  <a:pt x="7074" y="2395"/>
                </a:lnTo>
                <a:lnTo>
                  <a:pt x="7137" y="2130"/>
                </a:lnTo>
                <a:lnTo>
                  <a:pt x="7224" y="1873"/>
                </a:lnTo>
                <a:lnTo>
                  <a:pt x="7333" y="1628"/>
                </a:lnTo>
                <a:lnTo>
                  <a:pt x="7463" y="1394"/>
                </a:lnTo>
                <a:lnTo>
                  <a:pt x="7614" y="1174"/>
                </a:lnTo>
                <a:lnTo>
                  <a:pt x="7785" y="968"/>
                </a:lnTo>
                <a:lnTo>
                  <a:pt x="7976" y="778"/>
                </a:lnTo>
                <a:lnTo>
                  <a:pt x="8184" y="606"/>
                </a:lnTo>
                <a:lnTo>
                  <a:pt x="8410" y="452"/>
                </a:lnTo>
                <a:lnTo>
                  <a:pt x="8653" y="319"/>
                </a:lnTo>
                <a:lnTo>
                  <a:pt x="8912" y="207"/>
                </a:lnTo>
                <a:lnTo>
                  <a:pt x="9186" y="118"/>
                </a:lnTo>
                <a:lnTo>
                  <a:pt x="9383" y="70"/>
                </a:lnTo>
                <a:lnTo>
                  <a:pt x="9577" y="34"/>
                </a:lnTo>
                <a:lnTo>
                  <a:pt x="9768" y="11"/>
                </a:lnTo>
                <a:lnTo>
                  <a:pt x="9956" y="0"/>
                </a:lnTo>
                <a:lnTo>
                  <a:pt x="10142" y="1"/>
                </a:lnTo>
                <a:lnTo>
                  <a:pt x="10325" y="15"/>
                </a:lnTo>
                <a:lnTo>
                  <a:pt x="10506" y="40"/>
                </a:lnTo>
                <a:lnTo>
                  <a:pt x="10683" y="78"/>
                </a:lnTo>
                <a:lnTo>
                  <a:pt x="10858" y="128"/>
                </a:lnTo>
                <a:lnTo>
                  <a:pt x="11029" y="189"/>
                </a:lnTo>
                <a:lnTo>
                  <a:pt x="11198" y="263"/>
                </a:lnTo>
                <a:lnTo>
                  <a:pt x="11364" y="348"/>
                </a:lnTo>
                <a:lnTo>
                  <a:pt x="11526" y="445"/>
                </a:lnTo>
                <a:lnTo>
                  <a:pt x="11686" y="554"/>
                </a:lnTo>
                <a:lnTo>
                  <a:pt x="11842" y="675"/>
                </a:lnTo>
                <a:lnTo>
                  <a:pt x="11995" y="807"/>
                </a:lnTo>
                <a:lnTo>
                  <a:pt x="12039" y="843"/>
                </a:lnTo>
                <a:lnTo>
                  <a:pt x="12060" y="858"/>
                </a:lnTo>
                <a:lnTo>
                  <a:pt x="12081" y="871"/>
                </a:lnTo>
                <a:lnTo>
                  <a:pt x="12102" y="883"/>
                </a:lnTo>
                <a:lnTo>
                  <a:pt x="12123" y="892"/>
                </a:lnTo>
                <a:lnTo>
                  <a:pt x="12144" y="900"/>
                </a:lnTo>
                <a:lnTo>
                  <a:pt x="12165" y="906"/>
                </a:lnTo>
                <a:lnTo>
                  <a:pt x="12187" y="911"/>
                </a:lnTo>
                <a:lnTo>
                  <a:pt x="12209" y="914"/>
                </a:lnTo>
                <a:lnTo>
                  <a:pt x="12231" y="915"/>
                </a:lnTo>
                <a:lnTo>
                  <a:pt x="12254" y="914"/>
                </a:lnTo>
                <a:lnTo>
                  <a:pt x="12278" y="912"/>
                </a:lnTo>
                <a:lnTo>
                  <a:pt x="12302" y="909"/>
                </a:lnTo>
                <a:lnTo>
                  <a:pt x="12354" y="898"/>
                </a:lnTo>
                <a:lnTo>
                  <a:pt x="12744" y="787"/>
                </a:lnTo>
                <a:lnTo>
                  <a:pt x="13126" y="654"/>
                </a:lnTo>
                <a:lnTo>
                  <a:pt x="13313" y="579"/>
                </a:lnTo>
                <a:lnTo>
                  <a:pt x="13498" y="497"/>
                </a:lnTo>
                <a:lnTo>
                  <a:pt x="13680" y="409"/>
                </a:lnTo>
                <a:lnTo>
                  <a:pt x="13860" y="315"/>
                </a:lnTo>
                <a:lnTo>
                  <a:pt x="13960" y="264"/>
                </a:lnTo>
                <a:lnTo>
                  <a:pt x="13961" y="263"/>
                </a:lnTo>
                <a:lnTo>
                  <a:pt x="13963" y="263"/>
                </a:lnTo>
                <a:lnTo>
                  <a:pt x="13964" y="263"/>
                </a:lnTo>
                <a:lnTo>
                  <a:pt x="13966" y="263"/>
                </a:lnTo>
                <a:lnTo>
                  <a:pt x="13968" y="263"/>
                </a:lnTo>
                <a:lnTo>
                  <a:pt x="13970" y="264"/>
                </a:lnTo>
                <a:lnTo>
                  <a:pt x="13975" y="265"/>
                </a:lnTo>
                <a:lnTo>
                  <a:pt x="13987" y="268"/>
                </a:lnTo>
                <a:lnTo>
                  <a:pt x="13995" y="269"/>
                </a:lnTo>
                <a:lnTo>
                  <a:pt x="14004" y="271"/>
                </a:lnTo>
                <a:lnTo>
                  <a:pt x="13912" y="511"/>
                </a:lnTo>
                <a:lnTo>
                  <a:pt x="13801" y="736"/>
                </a:lnTo>
                <a:lnTo>
                  <a:pt x="13673" y="949"/>
                </a:lnTo>
                <a:lnTo>
                  <a:pt x="13527" y="1148"/>
                </a:lnTo>
                <a:lnTo>
                  <a:pt x="13363" y="1336"/>
                </a:lnTo>
                <a:lnTo>
                  <a:pt x="13182" y="1513"/>
                </a:lnTo>
                <a:lnTo>
                  <a:pt x="12984" y="1679"/>
                </a:lnTo>
                <a:lnTo>
                  <a:pt x="12768" y="1836"/>
                </a:lnTo>
                <a:lnTo>
                  <a:pt x="12830" y="1838"/>
                </a:lnTo>
                <a:lnTo>
                  <a:pt x="12888" y="1836"/>
                </a:lnTo>
                <a:lnTo>
                  <a:pt x="12943" y="1831"/>
                </a:lnTo>
                <a:lnTo>
                  <a:pt x="12996" y="1823"/>
                </a:lnTo>
                <a:lnTo>
                  <a:pt x="13192" y="1783"/>
                </a:lnTo>
                <a:lnTo>
                  <a:pt x="13292" y="1763"/>
                </a:lnTo>
                <a:lnTo>
                  <a:pt x="13392" y="1741"/>
                </a:lnTo>
                <a:lnTo>
                  <a:pt x="13491" y="1717"/>
                </a:lnTo>
                <a:lnTo>
                  <a:pt x="13590" y="1691"/>
                </a:lnTo>
                <a:lnTo>
                  <a:pt x="13688" y="1662"/>
                </a:lnTo>
                <a:lnTo>
                  <a:pt x="13785" y="1631"/>
                </a:lnTo>
                <a:lnTo>
                  <a:pt x="13979" y="1569"/>
                </a:lnTo>
                <a:lnTo>
                  <a:pt x="14026" y="1553"/>
                </a:lnTo>
                <a:lnTo>
                  <a:pt x="14073" y="1535"/>
                </a:lnTo>
                <a:lnTo>
                  <a:pt x="14169" y="1497"/>
                </a:lnTo>
                <a:lnTo>
                  <a:pt x="14219" y="1479"/>
                </a:lnTo>
                <a:lnTo>
                  <a:pt x="14271" y="1462"/>
                </a:lnTo>
                <a:lnTo>
                  <a:pt x="14325" y="1448"/>
                </a:lnTo>
                <a:lnTo>
                  <a:pt x="14383" y="1437"/>
                </a:lnTo>
                <a:lnTo>
                  <a:pt x="14329" y="1522"/>
                </a:lnTo>
                <a:lnTo>
                  <a:pt x="14275" y="1604"/>
                </a:lnTo>
                <a:lnTo>
                  <a:pt x="14161" y="1758"/>
                </a:lnTo>
                <a:lnTo>
                  <a:pt x="14044" y="1901"/>
                </a:lnTo>
                <a:lnTo>
                  <a:pt x="13924" y="2039"/>
                </a:lnTo>
                <a:lnTo>
                  <a:pt x="13717" y="2261"/>
                </a:lnTo>
                <a:lnTo>
                  <a:pt x="13501" y="2473"/>
                </a:lnTo>
                <a:lnTo>
                  <a:pt x="13274" y="2673"/>
                </a:lnTo>
                <a:lnTo>
                  <a:pt x="13155" y="2767"/>
                </a:lnTo>
                <a:lnTo>
                  <a:pt x="13033" y="2858"/>
                </a:lnTo>
                <a:lnTo>
                  <a:pt x="13020" y="2867"/>
                </a:lnTo>
                <a:lnTo>
                  <a:pt x="13009" y="2877"/>
                </a:lnTo>
                <a:lnTo>
                  <a:pt x="12999" y="2887"/>
                </a:lnTo>
                <a:lnTo>
                  <a:pt x="12990" y="2898"/>
                </a:lnTo>
                <a:lnTo>
                  <a:pt x="12982" y="2908"/>
                </a:lnTo>
                <a:lnTo>
                  <a:pt x="12975" y="2919"/>
                </a:lnTo>
                <a:lnTo>
                  <a:pt x="12970" y="2930"/>
                </a:lnTo>
                <a:lnTo>
                  <a:pt x="12965" y="2941"/>
                </a:lnTo>
                <a:lnTo>
                  <a:pt x="12961" y="2953"/>
                </a:lnTo>
                <a:lnTo>
                  <a:pt x="12957" y="2965"/>
                </a:lnTo>
                <a:lnTo>
                  <a:pt x="12955" y="2977"/>
                </a:lnTo>
                <a:lnTo>
                  <a:pt x="12953" y="2990"/>
                </a:lnTo>
                <a:lnTo>
                  <a:pt x="12950" y="3017"/>
                </a:lnTo>
                <a:lnTo>
                  <a:pt x="12950" y="3047"/>
                </a:lnTo>
                <a:lnTo>
                  <a:pt x="12929" y="3850"/>
                </a:lnTo>
                <a:lnTo>
                  <a:pt x="12841" y="4631"/>
                </a:lnTo>
                <a:lnTo>
                  <a:pt x="12687" y="5388"/>
                </a:lnTo>
                <a:lnTo>
                  <a:pt x="12467" y="6122"/>
                </a:lnTo>
                <a:lnTo>
                  <a:pt x="12180" y="6832"/>
                </a:lnTo>
                <a:lnTo>
                  <a:pt x="11827" y="7519"/>
                </a:lnTo>
                <a:lnTo>
                  <a:pt x="11408" y="8182"/>
                </a:lnTo>
                <a:lnTo>
                  <a:pt x="10923" y="8821"/>
                </a:lnTo>
                <a:lnTo>
                  <a:pt x="10445" y="9353"/>
                </a:lnTo>
                <a:lnTo>
                  <a:pt x="9935" y="9832"/>
                </a:lnTo>
                <a:lnTo>
                  <a:pt x="9392" y="10258"/>
                </a:lnTo>
                <a:lnTo>
                  <a:pt x="8817" y="10630"/>
                </a:lnTo>
                <a:lnTo>
                  <a:pt x="8211" y="10949"/>
                </a:lnTo>
                <a:lnTo>
                  <a:pt x="7574" y="11215"/>
                </a:lnTo>
                <a:lnTo>
                  <a:pt x="6907" y="11427"/>
                </a:lnTo>
                <a:lnTo>
                  <a:pt x="6210" y="11586"/>
                </a:lnTo>
                <a:lnTo>
                  <a:pt x="5402" y="11701"/>
                </a:lnTo>
                <a:lnTo>
                  <a:pt x="4606" y="11745"/>
                </a:lnTo>
                <a:lnTo>
                  <a:pt x="3823" y="11718"/>
                </a:lnTo>
                <a:lnTo>
                  <a:pt x="3053" y="11619"/>
                </a:lnTo>
                <a:lnTo>
                  <a:pt x="2295" y="11447"/>
                </a:lnTo>
                <a:lnTo>
                  <a:pt x="1550" y="11201"/>
                </a:lnTo>
                <a:lnTo>
                  <a:pt x="819" y="10882"/>
                </a:lnTo>
                <a:lnTo>
                  <a:pt x="101" y="10488"/>
                </a:lnTo>
                <a:lnTo>
                  <a:pt x="83" y="10477"/>
                </a:lnTo>
                <a:lnTo>
                  <a:pt x="63" y="10462"/>
                </a:lnTo>
                <a:lnTo>
                  <a:pt x="0" y="10417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5" name="Freeform 2"/>
          <p:cNvSpPr>
            <a:spLocks noChangeAspect="1" noChangeArrowheads="1"/>
          </p:cNvSpPr>
          <p:nvPr userDrawn="1"/>
        </p:nvSpPr>
        <p:spPr bwMode="auto">
          <a:xfrm>
            <a:off x="1651481" y="1281034"/>
            <a:ext cx="360000" cy="269395"/>
          </a:xfrm>
          <a:custGeom>
            <a:avLst/>
            <a:gdLst>
              <a:gd name="T0" fmla="*/ 14325 w 14438"/>
              <a:gd name="T1" fmla="*/ 8118 h 10806"/>
              <a:gd name="T2" fmla="*/ 14255 w 14438"/>
              <a:gd name="T3" fmla="*/ 8647 h 10806"/>
              <a:gd name="T4" fmla="*/ 14181 w 14438"/>
              <a:gd name="T5" fmla="*/ 8993 h 10806"/>
              <a:gd name="T6" fmla="*/ 14077 w 14438"/>
              <a:gd name="T7" fmla="*/ 9332 h 10806"/>
              <a:gd name="T8" fmla="*/ 13964 w 14438"/>
              <a:gd name="T9" fmla="*/ 9609 h 10806"/>
              <a:gd name="T10" fmla="*/ 13852 w 14438"/>
              <a:gd name="T11" fmla="*/ 9813 h 10806"/>
              <a:gd name="T12" fmla="*/ 13721 w 14438"/>
              <a:gd name="T13" fmla="*/ 9995 h 10806"/>
              <a:gd name="T14" fmla="*/ 13572 w 14438"/>
              <a:gd name="T15" fmla="*/ 10155 h 10806"/>
              <a:gd name="T16" fmla="*/ 13405 w 14438"/>
              <a:gd name="T17" fmla="*/ 10292 h 10806"/>
              <a:gd name="T18" fmla="*/ 13220 w 14438"/>
              <a:gd name="T19" fmla="*/ 10406 h 10806"/>
              <a:gd name="T20" fmla="*/ 13016 w 14438"/>
              <a:gd name="T21" fmla="*/ 10497 h 10806"/>
              <a:gd name="T22" fmla="*/ 12795 w 14438"/>
              <a:gd name="T23" fmla="*/ 10564 h 10806"/>
              <a:gd name="T24" fmla="*/ 12403 w 14438"/>
              <a:gd name="T25" fmla="*/ 10631 h 10806"/>
              <a:gd name="T26" fmla="*/ 11849 w 14438"/>
              <a:gd name="T27" fmla="*/ 10683 h 10806"/>
              <a:gd name="T28" fmla="*/ 7794 w 14438"/>
              <a:gd name="T29" fmla="*/ 10805 h 10806"/>
              <a:gd name="T30" fmla="*/ 2034 w 14438"/>
              <a:gd name="T31" fmla="*/ 10612 h 10806"/>
              <a:gd name="T32" fmla="*/ 1725 w 14438"/>
              <a:gd name="T33" fmla="*/ 10567 h 10806"/>
              <a:gd name="T34" fmla="*/ 1442 w 14438"/>
              <a:gd name="T35" fmla="*/ 10487 h 10806"/>
              <a:gd name="T36" fmla="*/ 1186 w 14438"/>
              <a:gd name="T37" fmla="*/ 10372 h 10806"/>
              <a:gd name="T38" fmla="*/ 957 w 14438"/>
              <a:gd name="T39" fmla="*/ 10222 h 10806"/>
              <a:gd name="T40" fmla="*/ 756 w 14438"/>
              <a:gd name="T41" fmla="*/ 10035 h 10806"/>
              <a:gd name="T42" fmla="*/ 584 w 14438"/>
              <a:gd name="T43" fmla="*/ 9811 h 10806"/>
              <a:gd name="T44" fmla="*/ 440 w 14438"/>
              <a:gd name="T45" fmla="*/ 9549 h 10806"/>
              <a:gd name="T46" fmla="*/ 327 w 14438"/>
              <a:gd name="T47" fmla="*/ 9249 h 10806"/>
              <a:gd name="T48" fmla="*/ 215 w 14438"/>
              <a:gd name="T49" fmla="*/ 8800 h 10806"/>
              <a:gd name="T50" fmla="*/ 142 w 14438"/>
              <a:gd name="T51" fmla="*/ 8345 h 10806"/>
              <a:gd name="T52" fmla="*/ 60 w 14438"/>
              <a:gd name="T53" fmla="*/ 7429 h 10806"/>
              <a:gd name="T54" fmla="*/ 0 w 14438"/>
              <a:gd name="T55" fmla="*/ 4261 h 10806"/>
              <a:gd name="T56" fmla="*/ 19 w 14438"/>
              <a:gd name="T57" fmla="*/ 4179 h 10806"/>
              <a:gd name="T58" fmla="*/ 22 w 14438"/>
              <a:gd name="T59" fmla="*/ 4152 h 10806"/>
              <a:gd name="T60" fmla="*/ 124 w 14438"/>
              <a:gd name="T61" fmla="*/ 2563 h 10806"/>
              <a:gd name="T62" fmla="*/ 181 w 14438"/>
              <a:gd name="T63" fmla="*/ 2160 h 10806"/>
              <a:gd name="T64" fmla="*/ 268 w 14438"/>
              <a:gd name="T65" fmla="*/ 1763 h 10806"/>
              <a:gd name="T66" fmla="*/ 394 w 14438"/>
              <a:gd name="T67" fmla="*/ 1373 h 10806"/>
              <a:gd name="T68" fmla="*/ 495 w 14438"/>
              <a:gd name="T69" fmla="*/ 1146 h 10806"/>
              <a:gd name="T70" fmla="*/ 616 w 14438"/>
              <a:gd name="T71" fmla="*/ 940 h 10806"/>
              <a:gd name="T72" fmla="*/ 756 w 14438"/>
              <a:gd name="T73" fmla="*/ 757 h 10806"/>
              <a:gd name="T74" fmla="*/ 916 w 14438"/>
              <a:gd name="T75" fmla="*/ 598 h 10806"/>
              <a:gd name="T76" fmla="*/ 1095 w 14438"/>
              <a:gd name="T77" fmla="*/ 464 h 10806"/>
              <a:gd name="T78" fmla="*/ 1295 w 14438"/>
              <a:gd name="T79" fmla="*/ 355 h 10806"/>
              <a:gd name="T80" fmla="*/ 1515 w 14438"/>
              <a:gd name="T81" fmla="*/ 272 h 10806"/>
              <a:gd name="T82" fmla="*/ 1755 w 14438"/>
              <a:gd name="T83" fmla="*/ 217 h 10806"/>
              <a:gd name="T84" fmla="*/ 2523 w 14438"/>
              <a:gd name="T85" fmla="*/ 126 h 10806"/>
              <a:gd name="T86" fmla="*/ 3297 w 14438"/>
              <a:gd name="T87" fmla="*/ 84 h 10806"/>
              <a:gd name="T88" fmla="*/ 10458 w 14438"/>
              <a:gd name="T89" fmla="*/ 57 h 10806"/>
              <a:gd name="T90" fmla="*/ 12041 w 14438"/>
              <a:gd name="T91" fmla="*/ 144 h 10806"/>
              <a:gd name="T92" fmla="*/ 12686 w 14438"/>
              <a:gd name="T93" fmla="*/ 211 h 10806"/>
              <a:gd name="T94" fmla="*/ 12911 w 14438"/>
              <a:gd name="T95" fmla="*/ 262 h 10806"/>
              <a:gd name="T96" fmla="*/ 13122 w 14438"/>
              <a:gd name="T97" fmla="*/ 339 h 10806"/>
              <a:gd name="T98" fmla="*/ 13316 w 14438"/>
              <a:gd name="T99" fmla="*/ 440 h 10806"/>
              <a:gd name="T100" fmla="*/ 13493 w 14438"/>
              <a:gd name="T101" fmla="*/ 567 h 10806"/>
              <a:gd name="T102" fmla="*/ 13651 w 14438"/>
              <a:gd name="T103" fmla="*/ 718 h 10806"/>
              <a:gd name="T104" fmla="*/ 13790 w 14438"/>
              <a:gd name="T105" fmla="*/ 894 h 10806"/>
              <a:gd name="T106" fmla="*/ 13909 w 14438"/>
              <a:gd name="T107" fmla="*/ 1094 h 10806"/>
              <a:gd name="T108" fmla="*/ 14062 w 14438"/>
              <a:gd name="T109" fmla="*/ 1453 h 10806"/>
              <a:gd name="T110" fmla="*/ 14150 w 14438"/>
              <a:gd name="T111" fmla="*/ 1710 h 10806"/>
              <a:gd name="T112" fmla="*/ 14218 w 14438"/>
              <a:gd name="T113" fmla="*/ 1973 h 10806"/>
              <a:gd name="T114" fmla="*/ 14260 w 14438"/>
              <a:gd name="T115" fmla="*/ 2237 h 10806"/>
              <a:gd name="T116" fmla="*/ 14437 w 14438"/>
              <a:gd name="T117" fmla="*/ 5189 h 10806"/>
              <a:gd name="T118" fmla="*/ 5417 w 14438"/>
              <a:gd name="T119" fmla="*/ 8122 h 10806"/>
              <a:gd name="T120" fmla="*/ 5417 w 14438"/>
              <a:gd name="T121" fmla="*/ 2686 h 10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4438" h="10806">
                <a:moveTo>
                  <a:pt x="14437" y="5994"/>
                </a:moveTo>
                <a:lnTo>
                  <a:pt x="14325" y="8118"/>
                </a:lnTo>
                <a:lnTo>
                  <a:pt x="14284" y="8472"/>
                </a:lnTo>
                <a:lnTo>
                  <a:pt x="14255" y="8647"/>
                </a:lnTo>
                <a:lnTo>
                  <a:pt x="14222" y="8821"/>
                </a:lnTo>
                <a:lnTo>
                  <a:pt x="14181" y="8993"/>
                </a:lnTo>
                <a:lnTo>
                  <a:pt x="14133" y="9164"/>
                </a:lnTo>
                <a:lnTo>
                  <a:pt x="14077" y="9332"/>
                </a:lnTo>
                <a:lnTo>
                  <a:pt x="14013" y="9499"/>
                </a:lnTo>
                <a:lnTo>
                  <a:pt x="13964" y="9609"/>
                </a:lnTo>
                <a:lnTo>
                  <a:pt x="13910" y="9714"/>
                </a:lnTo>
                <a:lnTo>
                  <a:pt x="13852" y="9813"/>
                </a:lnTo>
                <a:lnTo>
                  <a:pt x="13789" y="9907"/>
                </a:lnTo>
                <a:lnTo>
                  <a:pt x="13721" y="9995"/>
                </a:lnTo>
                <a:lnTo>
                  <a:pt x="13649" y="10078"/>
                </a:lnTo>
                <a:lnTo>
                  <a:pt x="13572" y="10155"/>
                </a:lnTo>
                <a:lnTo>
                  <a:pt x="13491" y="10226"/>
                </a:lnTo>
                <a:lnTo>
                  <a:pt x="13405" y="10292"/>
                </a:lnTo>
                <a:lnTo>
                  <a:pt x="13315" y="10352"/>
                </a:lnTo>
                <a:lnTo>
                  <a:pt x="13220" y="10406"/>
                </a:lnTo>
                <a:lnTo>
                  <a:pt x="13120" y="10454"/>
                </a:lnTo>
                <a:lnTo>
                  <a:pt x="13016" y="10497"/>
                </a:lnTo>
                <a:lnTo>
                  <a:pt x="12907" y="10533"/>
                </a:lnTo>
                <a:lnTo>
                  <a:pt x="12795" y="10564"/>
                </a:lnTo>
                <a:lnTo>
                  <a:pt x="12677" y="10588"/>
                </a:lnTo>
                <a:lnTo>
                  <a:pt x="12403" y="10631"/>
                </a:lnTo>
                <a:lnTo>
                  <a:pt x="12127" y="10662"/>
                </a:lnTo>
                <a:lnTo>
                  <a:pt x="11849" y="10683"/>
                </a:lnTo>
                <a:lnTo>
                  <a:pt x="11571" y="10696"/>
                </a:lnTo>
                <a:lnTo>
                  <a:pt x="7794" y="10805"/>
                </a:lnTo>
                <a:lnTo>
                  <a:pt x="4552" y="10756"/>
                </a:lnTo>
                <a:lnTo>
                  <a:pt x="2034" y="10612"/>
                </a:lnTo>
                <a:lnTo>
                  <a:pt x="1876" y="10594"/>
                </a:lnTo>
                <a:lnTo>
                  <a:pt x="1725" y="10567"/>
                </a:lnTo>
                <a:lnTo>
                  <a:pt x="1581" y="10531"/>
                </a:lnTo>
                <a:lnTo>
                  <a:pt x="1442" y="10487"/>
                </a:lnTo>
                <a:lnTo>
                  <a:pt x="1311" y="10434"/>
                </a:lnTo>
                <a:lnTo>
                  <a:pt x="1186" y="10372"/>
                </a:lnTo>
                <a:lnTo>
                  <a:pt x="1068" y="10302"/>
                </a:lnTo>
                <a:lnTo>
                  <a:pt x="957" y="10222"/>
                </a:lnTo>
                <a:lnTo>
                  <a:pt x="853" y="10133"/>
                </a:lnTo>
                <a:lnTo>
                  <a:pt x="756" y="10035"/>
                </a:lnTo>
                <a:lnTo>
                  <a:pt x="666" y="9927"/>
                </a:lnTo>
                <a:lnTo>
                  <a:pt x="584" y="9811"/>
                </a:lnTo>
                <a:lnTo>
                  <a:pt x="508" y="9685"/>
                </a:lnTo>
                <a:lnTo>
                  <a:pt x="440" y="9549"/>
                </a:lnTo>
                <a:lnTo>
                  <a:pt x="380" y="9404"/>
                </a:lnTo>
                <a:lnTo>
                  <a:pt x="327" y="9249"/>
                </a:lnTo>
                <a:lnTo>
                  <a:pt x="265" y="9025"/>
                </a:lnTo>
                <a:lnTo>
                  <a:pt x="215" y="8800"/>
                </a:lnTo>
                <a:lnTo>
                  <a:pt x="174" y="8573"/>
                </a:lnTo>
                <a:lnTo>
                  <a:pt x="142" y="8345"/>
                </a:lnTo>
                <a:lnTo>
                  <a:pt x="96" y="7888"/>
                </a:lnTo>
                <a:lnTo>
                  <a:pt x="60" y="7429"/>
                </a:lnTo>
                <a:lnTo>
                  <a:pt x="0" y="6548"/>
                </a:lnTo>
                <a:lnTo>
                  <a:pt x="0" y="4261"/>
                </a:lnTo>
                <a:lnTo>
                  <a:pt x="13" y="4207"/>
                </a:lnTo>
                <a:lnTo>
                  <a:pt x="19" y="4179"/>
                </a:lnTo>
                <a:lnTo>
                  <a:pt x="21" y="4166"/>
                </a:lnTo>
                <a:lnTo>
                  <a:pt x="22" y="4152"/>
                </a:lnTo>
                <a:lnTo>
                  <a:pt x="89" y="2970"/>
                </a:lnTo>
                <a:lnTo>
                  <a:pt x="124" y="2563"/>
                </a:lnTo>
                <a:lnTo>
                  <a:pt x="150" y="2361"/>
                </a:lnTo>
                <a:lnTo>
                  <a:pt x="181" y="2160"/>
                </a:lnTo>
                <a:lnTo>
                  <a:pt x="220" y="1960"/>
                </a:lnTo>
                <a:lnTo>
                  <a:pt x="268" y="1763"/>
                </a:lnTo>
                <a:lnTo>
                  <a:pt x="326" y="1567"/>
                </a:lnTo>
                <a:lnTo>
                  <a:pt x="394" y="1373"/>
                </a:lnTo>
                <a:lnTo>
                  <a:pt x="442" y="1257"/>
                </a:lnTo>
                <a:lnTo>
                  <a:pt x="495" y="1146"/>
                </a:lnTo>
                <a:lnTo>
                  <a:pt x="553" y="1040"/>
                </a:lnTo>
                <a:lnTo>
                  <a:pt x="616" y="940"/>
                </a:lnTo>
                <a:lnTo>
                  <a:pt x="684" y="846"/>
                </a:lnTo>
                <a:lnTo>
                  <a:pt x="756" y="757"/>
                </a:lnTo>
                <a:lnTo>
                  <a:pt x="833" y="675"/>
                </a:lnTo>
                <a:lnTo>
                  <a:pt x="916" y="598"/>
                </a:lnTo>
                <a:lnTo>
                  <a:pt x="1003" y="528"/>
                </a:lnTo>
                <a:lnTo>
                  <a:pt x="1095" y="464"/>
                </a:lnTo>
                <a:lnTo>
                  <a:pt x="1193" y="406"/>
                </a:lnTo>
                <a:lnTo>
                  <a:pt x="1295" y="355"/>
                </a:lnTo>
                <a:lnTo>
                  <a:pt x="1402" y="310"/>
                </a:lnTo>
                <a:lnTo>
                  <a:pt x="1515" y="272"/>
                </a:lnTo>
                <a:lnTo>
                  <a:pt x="1632" y="241"/>
                </a:lnTo>
                <a:lnTo>
                  <a:pt x="1755" y="217"/>
                </a:lnTo>
                <a:lnTo>
                  <a:pt x="2137" y="163"/>
                </a:lnTo>
                <a:lnTo>
                  <a:pt x="2523" y="126"/>
                </a:lnTo>
                <a:lnTo>
                  <a:pt x="2910" y="101"/>
                </a:lnTo>
                <a:lnTo>
                  <a:pt x="3297" y="84"/>
                </a:lnTo>
                <a:lnTo>
                  <a:pt x="6666" y="0"/>
                </a:lnTo>
                <a:lnTo>
                  <a:pt x="10458" y="57"/>
                </a:lnTo>
                <a:lnTo>
                  <a:pt x="11514" y="105"/>
                </a:lnTo>
                <a:lnTo>
                  <a:pt x="12041" y="144"/>
                </a:lnTo>
                <a:lnTo>
                  <a:pt x="12567" y="195"/>
                </a:lnTo>
                <a:lnTo>
                  <a:pt x="12686" y="211"/>
                </a:lnTo>
                <a:lnTo>
                  <a:pt x="12800" y="233"/>
                </a:lnTo>
                <a:lnTo>
                  <a:pt x="12911" y="262"/>
                </a:lnTo>
                <a:lnTo>
                  <a:pt x="13019" y="297"/>
                </a:lnTo>
                <a:lnTo>
                  <a:pt x="13122" y="339"/>
                </a:lnTo>
                <a:lnTo>
                  <a:pt x="13221" y="386"/>
                </a:lnTo>
                <a:lnTo>
                  <a:pt x="13316" y="440"/>
                </a:lnTo>
                <a:lnTo>
                  <a:pt x="13406" y="500"/>
                </a:lnTo>
                <a:lnTo>
                  <a:pt x="13493" y="567"/>
                </a:lnTo>
                <a:lnTo>
                  <a:pt x="13574" y="639"/>
                </a:lnTo>
                <a:lnTo>
                  <a:pt x="13651" y="718"/>
                </a:lnTo>
                <a:lnTo>
                  <a:pt x="13723" y="803"/>
                </a:lnTo>
                <a:lnTo>
                  <a:pt x="13790" y="894"/>
                </a:lnTo>
                <a:lnTo>
                  <a:pt x="13852" y="991"/>
                </a:lnTo>
                <a:lnTo>
                  <a:pt x="13909" y="1094"/>
                </a:lnTo>
                <a:lnTo>
                  <a:pt x="13960" y="1203"/>
                </a:lnTo>
                <a:lnTo>
                  <a:pt x="14062" y="1453"/>
                </a:lnTo>
                <a:lnTo>
                  <a:pt x="14108" y="1581"/>
                </a:lnTo>
                <a:lnTo>
                  <a:pt x="14150" y="1710"/>
                </a:lnTo>
                <a:lnTo>
                  <a:pt x="14187" y="1841"/>
                </a:lnTo>
                <a:lnTo>
                  <a:pt x="14218" y="1973"/>
                </a:lnTo>
                <a:lnTo>
                  <a:pt x="14242" y="2105"/>
                </a:lnTo>
                <a:lnTo>
                  <a:pt x="14260" y="2237"/>
                </a:lnTo>
                <a:lnTo>
                  <a:pt x="14427" y="4739"/>
                </a:lnTo>
                <a:lnTo>
                  <a:pt x="14437" y="5189"/>
                </a:lnTo>
                <a:lnTo>
                  <a:pt x="14437" y="5994"/>
                </a:lnTo>
                <a:close/>
                <a:moveTo>
                  <a:pt x="5417" y="8122"/>
                </a:moveTo>
                <a:lnTo>
                  <a:pt x="9947" y="5404"/>
                </a:lnTo>
                <a:lnTo>
                  <a:pt x="5417" y="2686"/>
                </a:lnTo>
                <a:lnTo>
                  <a:pt x="5417" y="8122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6" name="Freeform 2"/>
          <p:cNvSpPr>
            <a:spLocks noChangeAspect="1" noChangeArrowheads="1"/>
          </p:cNvSpPr>
          <p:nvPr userDrawn="1"/>
        </p:nvSpPr>
        <p:spPr bwMode="auto">
          <a:xfrm>
            <a:off x="2312456" y="1240070"/>
            <a:ext cx="287999" cy="371391"/>
          </a:xfrm>
          <a:custGeom>
            <a:avLst/>
            <a:gdLst>
              <a:gd name="T0" fmla="*/ 3118 w 9837"/>
              <a:gd name="T1" fmla="*/ 11425 h 12686"/>
              <a:gd name="T2" fmla="*/ 2294 w 9837"/>
              <a:gd name="T3" fmla="*/ 12646 h 12686"/>
              <a:gd name="T4" fmla="*/ 2234 w 9837"/>
              <a:gd name="T5" fmla="*/ 12679 h 12686"/>
              <a:gd name="T6" fmla="*/ 2189 w 9837"/>
              <a:gd name="T7" fmla="*/ 12684 h 12686"/>
              <a:gd name="T8" fmla="*/ 2154 w 9837"/>
              <a:gd name="T9" fmla="*/ 12659 h 12686"/>
              <a:gd name="T10" fmla="*/ 2115 w 9837"/>
              <a:gd name="T11" fmla="*/ 12581 h 12686"/>
              <a:gd name="T12" fmla="*/ 2014 w 9837"/>
              <a:gd name="T13" fmla="*/ 11008 h 12686"/>
              <a:gd name="T14" fmla="*/ 3053 w 9837"/>
              <a:gd name="T15" fmla="*/ 5966 h 12686"/>
              <a:gd name="T16" fmla="*/ 3042 w 9837"/>
              <a:gd name="T17" fmla="*/ 5815 h 12686"/>
              <a:gd name="T18" fmla="*/ 2842 w 9837"/>
              <a:gd name="T19" fmla="*/ 4798 h 12686"/>
              <a:gd name="T20" fmla="*/ 3098 w 9837"/>
              <a:gd name="T21" fmla="*/ 3624 h 12686"/>
              <a:gd name="T22" fmla="*/ 3521 w 9837"/>
              <a:gd name="T23" fmla="*/ 3104 h 12686"/>
              <a:gd name="T24" fmla="*/ 4132 w 9837"/>
              <a:gd name="T25" fmla="*/ 2846 h 12686"/>
              <a:gd name="T26" fmla="*/ 4671 w 9837"/>
              <a:gd name="T27" fmla="*/ 2922 h 12686"/>
              <a:gd name="T28" fmla="*/ 5025 w 9837"/>
              <a:gd name="T29" fmla="*/ 3211 h 12686"/>
              <a:gd name="T30" fmla="*/ 5210 w 9837"/>
              <a:gd name="T31" fmla="*/ 3670 h 12686"/>
              <a:gd name="T32" fmla="*/ 5155 w 9837"/>
              <a:gd name="T33" fmla="*/ 4529 h 12686"/>
              <a:gd name="T34" fmla="*/ 4590 w 9837"/>
              <a:gd name="T35" fmla="*/ 7081 h 12686"/>
              <a:gd name="T36" fmla="*/ 5138 w 9837"/>
              <a:gd name="T37" fmla="*/ 7774 h 12686"/>
              <a:gd name="T38" fmla="*/ 6107 w 9837"/>
              <a:gd name="T39" fmla="*/ 7877 h 12686"/>
              <a:gd name="T40" fmla="*/ 6907 w 9837"/>
              <a:gd name="T41" fmla="*/ 7429 h 12686"/>
              <a:gd name="T42" fmla="*/ 7658 w 9837"/>
              <a:gd name="T43" fmla="*/ 6268 h 12686"/>
              <a:gd name="T44" fmla="*/ 8036 w 9837"/>
              <a:gd name="T45" fmla="*/ 4561 h 12686"/>
              <a:gd name="T46" fmla="*/ 7946 w 9837"/>
              <a:gd name="T47" fmla="*/ 3244 h 12686"/>
              <a:gd name="T48" fmla="*/ 7471 w 9837"/>
              <a:gd name="T49" fmla="*/ 2262 h 12686"/>
              <a:gd name="T50" fmla="*/ 6646 w 9837"/>
              <a:gd name="T51" fmla="*/ 1607 h 12686"/>
              <a:gd name="T52" fmla="*/ 5184 w 9837"/>
              <a:gd name="T53" fmla="*/ 1253 h 12686"/>
              <a:gd name="T54" fmla="*/ 3867 w 9837"/>
              <a:gd name="T55" fmla="*/ 1402 h 12686"/>
              <a:gd name="T56" fmla="*/ 2664 w 9837"/>
              <a:gd name="T57" fmla="*/ 2075 h 12686"/>
              <a:gd name="T58" fmla="*/ 1782 w 9837"/>
              <a:gd name="T59" fmla="*/ 3159 h 12686"/>
              <a:gd name="T60" fmla="*/ 1441 w 9837"/>
              <a:gd name="T61" fmla="*/ 4444 h 12686"/>
              <a:gd name="T62" fmla="*/ 1565 w 9837"/>
              <a:gd name="T63" fmla="*/ 5601 h 12686"/>
              <a:gd name="T64" fmla="*/ 1877 w 9837"/>
              <a:gd name="T65" fmla="*/ 6126 h 12686"/>
              <a:gd name="T66" fmla="*/ 2001 w 9837"/>
              <a:gd name="T67" fmla="*/ 6319 h 12686"/>
              <a:gd name="T68" fmla="*/ 2029 w 9837"/>
              <a:gd name="T69" fmla="*/ 6526 h 12686"/>
              <a:gd name="T70" fmla="*/ 1959 w 9837"/>
              <a:gd name="T71" fmla="*/ 6794 h 12686"/>
              <a:gd name="T72" fmla="*/ 1816 w 9837"/>
              <a:gd name="T73" fmla="*/ 7275 h 12686"/>
              <a:gd name="T74" fmla="*/ 1678 w 9837"/>
              <a:gd name="T75" fmla="*/ 7368 h 12686"/>
              <a:gd name="T76" fmla="*/ 1479 w 9837"/>
              <a:gd name="T77" fmla="*/ 7335 h 12686"/>
              <a:gd name="T78" fmla="*/ 785 w 9837"/>
              <a:gd name="T79" fmla="*/ 6867 h 12686"/>
              <a:gd name="T80" fmla="*/ 124 w 9837"/>
              <a:gd name="T81" fmla="*/ 5565 h 12686"/>
              <a:gd name="T82" fmla="*/ 8 w 9837"/>
              <a:gd name="T83" fmla="*/ 4355 h 12686"/>
              <a:gd name="T84" fmla="*/ 473 w 9837"/>
              <a:gd name="T85" fmla="*/ 2695 h 12686"/>
              <a:gd name="T86" fmla="*/ 1407 w 9837"/>
              <a:gd name="T87" fmla="*/ 1407 h 12686"/>
              <a:gd name="T88" fmla="*/ 2703 w 9837"/>
              <a:gd name="T89" fmla="*/ 537 h 12686"/>
              <a:gd name="T90" fmla="*/ 5376 w 9837"/>
              <a:gd name="T91" fmla="*/ 0 h 12686"/>
              <a:gd name="T92" fmla="*/ 7729 w 9837"/>
              <a:gd name="T93" fmla="*/ 664 h 12686"/>
              <a:gd name="T94" fmla="*/ 8900 w 9837"/>
              <a:gd name="T95" fmla="*/ 1632 h 12686"/>
              <a:gd name="T96" fmla="*/ 9626 w 9837"/>
              <a:gd name="T97" fmla="*/ 2968 h 12686"/>
              <a:gd name="T98" fmla="*/ 9835 w 9837"/>
              <a:gd name="T99" fmla="*/ 4374 h 12686"/>
              <a:gd name="T100" fmla="*/ 9529 w 9837"/>
              <a:gd name="T101" fmla="*/ 6232 h 12686"/>
              <a:gd name="T102" fmla="*/ 8493 w 9837"/>
              <a:gd name="T103" fmla="*/ 8045 h 12686"/>
              <a:gd name="T104" fmla="*/ 7525 w 9837"/>
              <a:gd name="T105" fmla="*/ 8795 h 12686"/>
              <a:gd name="T106" fmla="*/ 6357 w 9837"/>
              <a:gd name="T107" fmla="*/ 9150 h 12686"/>
              <a:gd name="T108" fmla="*/ 5273 w 9837"/>
              <a:gd name="T109" fmla="*/ 9099 h 12686"/>
              <a:gd name="T110" fmla="*/ 4591 w 9837"/>
              <a:gd name="T111" fmla="*/ 8776 h 12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837" h="12686">
                <a:moveTo>
                  <a:pt x="4115" y="8296"/>
                </a:moveTo>
                <a:lnTo>
                  <a:pt x="3659" y="10080"/>
                </a:lnTo>
                <a:lnTo>
                  <a:pt x="3556" y="10434"/>
                </a:lnTo>
                <a:lnTo>
                  <a:pt x="3431" y="10775"/>
                </a:lnTo>
                <a:lnTo>
                  <a:pt x="3284" y="11105"/>
                </a:lnTo>
                <a:lnTo>
                  <a:pt x="3118" y="11425"/>
                </a:lnTo>
                <a:lnTo>
                  <a:pt x="2936" y="11736"/>
                </a:lnTo>
                <a:lnTo>
                  <a:pt x="2740" y="12039"/>
                </a:lnTo>
                <a:lnTo>
                  <a:pt x="2313" y="12628"/>
                </a:lnTo>
                <a:lnTo>
                  <a:pt x="2307" y="12634"/>
                </a:lnTo>
                <a:lnTo>
                  <a:pt x="2301" y="12640"/>
                </a:lnTo>
                <a:lnTo>
                  <a:pt x="2294" y="12646"/>
                </a:lnTo>
                <a:lnTo>
                  <a:pt x="2286" y="12652"/>
                </a:lnTo>
                <a:lnTo>
                  <a:pt x="2278" y="12658"/>
                </a:lnTo>
                <a:lnTo>
                  <a:pt x="2270" y="12663"/>
                </a:lnTo>
                <a:lnTo>
                  <a:pt x="2252" y="12672"/>
                </a:lnTo>
                <a:lnTo>
                  <a:pt x="2243" y="12676"/>
                </a:lnTo>
                <a:lnTo>
                  <a:pt x="2234" y="12679"/>
                </a:lnTo>
                <a:lnTo>
                  <a:pt x="2225" y="12682"/>
                </a:lnTo>
                <a:lnTo>
                  <a:pt x="2216" y="12684"/>
                </a:lnTo>
                <a:lnTo>
                  <a:pt x="2207" y="12685"/>
                </a:lnTo>
                <a:lnTo>
                  <a:pt x="2200" y="12685"/>
                </a:lnTo>
                <a:lnTo>
                  <a:pt x="2192" y="12685"/>
                </a:lnTo>
                <a:lnTo>
                  <a:pt x="2189" y="12684"/>
                </a:lnTo>
                <a:lnTo>
                  <a:pt x="2186" y="12683"/>
                </a:lnTo>
                <a:lnTo>
                  <a:pt x="2179" y="12680"/>
                </a:lnTo>
                <a:lnTo>
                  <a:pt x="2173" y="12676"/>
                </a:lnTo>
                <a:lnTo>
                  <a:pt x="2166" y="12671"/>
                </a:lnTo>
                <a:lnTo>
                  <a:pt x="2160" y="12666"/>
                </a:lnTo>
                <a:lnTo>
                  <a:pt x="2154" y="12659"/>
                </a:lnTo>
                <a:lnTo>
                  <a:pt x="2148" y="12652"/>
                </a:lnTo>
                <a:lnTo>
                  <a:pt x="2143" y="12644"/>
                </a:lnTo>
                <a:lnTo>
                  <a:pt x="2138" y="12636"/>
                </a:lnTo>
                <a:lnTo>
                  <a:pt x="2129" y="12618"/>
                </a:lnTo>
                <a:lnTo>
                  <a:pt x="2121" y="12600"/>
                </a:lnTo>
                <a:lnTo>
                  <a:pt x="2115" y="12581"/>
                </a:lnTo>
                <a:lnTo>
                  <a:pt x="2113" y="12573"/>
                </a:lnTo>
                <a:lnTo>
                  <a:pt x="2112" y="12564"/>
                </a:lnTo>
                <a:lnTo>
                  <a:pt x="2063" y="12174"/>
                </a:lnTo>
                <a:lnTo>
                  <a:pt x="2030" y="11785"/>
                </a:lnTo>
                <a:lnTo>
                  <a:pt x="2013" y="11396"/>
                </a:lnTo>
                <a:lnTo>
                  <a:pt x="2014" y="11008"/>
                </a:lnTo>
                <a:lnTo>
                  <a:pt x="2034" y="10620"/>
                </a:lnTo>
                <a:lnTo>
                  <a:pt x="2075" y="10233"/>
                </a:lnTo>
                <a:lnTo>
                  <a:pt x="2139" y="9846"/>
                </a:lnTo>
                <a:lnTo>
                  <a:pt x="2226" y="9459"/>
                </a:lnTo>
                <a:lnTo>
                  <a:pt x="3051" y="5979"/>
                </a:lnTo>
                <a:lnTo>
                  <a:pt x="3053" y="5966"/>
                </a:lnTo>
                <a:lnTo>
                  <a:pt x="3055" y="5953"/>
                </a:lnTo>
                <a:lnTo>
                  <a:pt x="3057" y="5926"/>
                </a:lnTo>
                <a:lnTo>
                  <a:pt x="3056" y="5898"/>
                </a:lnTo>
                <a:lnTo>
                  <a:pt x="3053" y="5871"/>
                </a:lnTo>
                <a:lnTo>
                  <a:pt x="3049" y="5843"/>
                </a:lnTo>
                <a:lnTo>
                  <a:pt x="3042" y="5815"/>
                </a:lnTo>
                <a:lnTo>
                  <a:pt x="3035" y="5788"/>
                </a:lnTo>
                <a:lnTo>
                  <a:pt x="3027" y="5763"/>
                </a:lnTo>
                <a:lnTo>
                  <a:pt x="2952" y="5522"/>
                </a:lnTo>
                <a:lnTo>
                  <a:pt x="2895" y="5281"/>
                </a:lnTo>
                <a:lnTo>
                  <a:pt x="2858" y="5040"/>
                </a:lnTo>
                <a:lnTo>
                  <a:pt x="2842" y="4798"/>
                </a:lnTo>
                <a:lnTo>
                  <a:pt x="2848" y="4557"/>
                </a:lnTo>
                <a:lnTo>
                  <a:pt x="2876" y="4315"/>
                </a:lnTo>
                <a:lnTo>
                  <a:pt x="2929" y="4073"/>
                </a:lnTo>
                <a:lnTo>
                  <a:pt x="3007" y="3832"/>
                </a:lnTo>
                <a:lnTo>
                  <a:pt x="3050" y="3726"/>
                </a:lnTo>
                <a:lnTo>
                  <a:pt x="3098" y="3624"/>
                </a:lnTo>
                <a:lnTo>
                  <a:pt x="3153" y="3526"/>
                </a:lnTo>
                <a:lnTo>
                  <a:pt x="3213" y="3432"/>
                </a:lnTo>
                <a:lnTo>
                  <a:pt x="3280" y="3343"/>
                </a:lnTo>
                <a:lnTo>
                  <a:pt x="3354" y="3258"/>
                </a:lnTo>
                <a:lnTo>
                  <a:pt x="3434" y="3178"/>
                </a:lnTo>
                <a:lnTo>
                  <a:pt x="3521" y="3104"/>
                </a:lnTo>
                <a:lnTo>
                  <a:pt x="3614" y="3035"/>
                </a:lnTo>
                <a:lnTo>
                  <a:pt x="3711" y="2977"/>
                </a:lnTo>
                <a:lnTo>
                  <a:pt x="3812" y="2929"/>
                </a:lnTo>
                <a:lnTo>
                  <a:pt x="3915" y="2891"/>
                </a:lnTo>
                <a:lnTo>
                  <a:pt x="4022" y="2863"/>
                </a:lnTo>
                <a:lnTo>
                  <a:pt x="4132" y="2846"/>
                </a:lnTo>
                <a:lnTo>
                  <a:pt x="4245" y="2840"/>
                </a:lnTo>
                <a:lnTo>
                  <a:pt x="4362" y="2844"/>
                </a:lnTo>
                <a:lnTo>
                  <a:pt x="4443" y="2854"/>
                </a:lnTo>
                <a:lnTo>
                  <a:pt x="4522" y="2870"/>
                </a:lnTo>
                <a:lnTo>
                  <a:pt x="4598" y="2893"/>
                </a:lnTo>
                <a:lnTo>
                  <a:pt x="4671" y="2922"/>
                </a:lnTo>
                <a:lnTo>
                  <a:pt x="4739" y="2956"/>
                </a:lnTo>
                <a:lnTo>
                  <a:pt x="4805" y="2997"/>
                </a:lnTo>
                <a:lnTo>
                  <a:pt x="4866" y="3043"/>
                </a:lnTo>
                <a:lnTo>
                  <a:pt x="4923" y="3094"/>
                </a:lnTo>
                <a:lnTo>
                  <a:pt x="4976" y="3150"/>
                </a:lnTo>
                <a:lnTo>
                  <a:pt x="5025" y="3211"/>
                </a:lnTo>
                <a:lnTo>
                  <a:pt x="5068" y="3277"/>
                </a:lnTo>
                <a:lnTo>
                  <a:pt x="5107" y="3348"/>
                </a:lnTo>
                <a:lnTo>
                  <a:pt x="5141" y="3422"/>
                </a:lnTo>
                <a:lnTo>
                  <a:pt x="5170" y="3501"/>
                </a:lnTo>
                <a:lnTo>
                  <a:pt x="5193" y="3584"/>
                </a:lnTo>
                <a:lnTo>
                  <a:pt x="5210" y="3670"/>
                </a:lnTo>
                <a:lnTo>
                  <a:pt x="5228" y="3816"/>
                </a:lnTo>
                <a:lnTo>
                  <a:pt x="5232" y="3961"/>
                </a:lnTo>
                <a:lnTo>
                  <a:pt x="5226" y="4105"/>
                </a:lnTo>
                <a:lnTo>
                  <a:pt x="5209" y="4247"/>
                </a:lnTo>
                <a:lnTo>
                  <a:pt x="5185" y="4389"/>
                </a:lnTo>
                <a:lnTo>
                  <a:pt x="5155" y="4529"/>
                </a:lnTo>
                <a:lnTo>
                  <a:pt x="5082" y="4809"/>
                </a:lnTo>
                <a:lnTo>
                  <a:pt x="4617" y="6403"/>
                </a:lnTo>
                <a:lnTo>
                  <a:pt x="4574" y="6584"/>
                </a:lnTo>
                <a:lnTo>
                  <a:pt x="4556" y="6758"/>
                </a:lnTo>
                <a:lnTo>
                  <a:pt x="4562" y="6924"/>
                </a:lnTo>
                <a:lnTo>
                  <a:pt x="4590" y="7081"/>
                </a:lnTo>
                <a:lnTo>
                  <a:pt x="4639" y="7228"/>
                </a:lnTo>
                <a:lnTo>
                  <a:pt x="4706" y="7364"/>
                </a:lnTo>
                <a:lnTo>
                  <a:pt x="4791" y="7487"/>
                </a:lnTo>
                <a:lnTo>
                  <a:pt x="4892" y="7598"/>
                </a:lnTo>
                <a:lnTo>
                  <a:pt x="5008" y="7693"/>
                </a:lnTo>
                <a:lnTo>
                  <a:pt x="5138" y="7774"/>
                </a:lnTo>
                <a:lnTo>
                  <a:pt x="5278" y="7838"/>
                </a:lnTo>
                <a:lnTo>
                  <a:pt x="5430" y="7885"/>
                </a:lnTo>
                <a:lnTo>
                  <a:pt x="5589" y="7914"/>
                </a:lnTo>
                <a:lnTo>
                  <a:pt x="5757" y="7922"/>
                </a:lnTo>
                <a:lnTo>
                  <a:pt x="5930" y="7911"/>
                </a:lnTo>
                <a:lnTo>
                  <a:pt x="6107" y="7877"/>
                </a:lnTo>
                <a:lnTo>
                  <a:pt x="6260" y="7832"/>
                </a:lnTo>
                <a:lnTo>
                  <a:pt x="6405" y="7774"/>
                </a:lnTo>
                <a:lnTo>
                  <a:pt x="6541" y="7704"/>
                </a:lnTo>
                <a:lnTo>
                  <a:pt x="6670" y="7623"/>
                </a:lnTo>
                <a:lnTo>
                  <a:pt x="6792" y="7531"/>
                </a:lnTo>
                <a:lnTo>
                  <a:pt x="6907" y="7429"/>
                </a:lnTo>
                <a:lnTo>
                  <a:pt x="7016" y="7318"/>
                </a:lnTo>
                <a:lnTo>
                  <a:pt x="7118" y="7198"/>
                </a:lnTo>
                <a:lnTo>
                  <a:pt x="7282" y="6978"/>
                </a:lnTo>
                <a:lnTo>
                  <a:pt x="7426" y="6749"/>
                </a:lnTo>
                <a:lnTo>
                  <a:pt x="7551" y="6512"/>
                </a:lnTo>
                <a:lnTo>
                  <a:pt x="7658" y="6268"/>
                </a:lnTo>
                <a:lnTo>
                  <a:pt x="7749" y="6017"/>
                </a:lnTo>
                <a:lnTo>
                  <a:pt x="7826" y="5760"/>
                </a:lnTo>
                <a:lnTo>
                  <a:pt x="7890" y="5498"/>
                </a:lnTo>
                <a:lnTo>
                  <a:pt x="7943" y="5232"/>
                </a:lnTo>
                <a:lnTo>
                  <a:pt x="8012" y="4785"/>
                </a:lnTo>
                <a:lnTo>
                  <a:pt x="8036" y="4561"/>
                </a:lnTo>
                <a:lnTo>
                  <a:pt x="8052" y="4336"/>
                </a:lnTo>
                <a:lnTo>
                  <a:pt x="8056" y="4111"/>
                </a:lnTo>
                <a:lnTo>
                  <a:pt x="8048" y="3887"/>
                </a:lnTo>
                <a:lnTo>
                  <a:pt x="8027" y="3662"/>
                </a:lnTo>
                <a:lnTo>
                  <a:pt x="7990" y="3438"/>
                </a:lnTo>
                <a:lnTo>
                  <a:pt x="7946" y="3244"/>
                </a:lnTo>
                <a:lnTo>
                  <a:pt x="7891" y="3058"/>
                </a:lnTo>
                <a:lnTo>
                  <a:pt x="7827" y="2881"/>
                </a:lnTo>
                <a:lnTo>
                  <a:pt x="7752" y="2713"/>
                </a:lnTo>
                <a:lnTo>
                  <a:pt x="7668" y="2554"/>
                </a:lnTo>
                <a:lnTo>
                  <a:pt x="7574" y="2403"/>
                </a:lnTo>
                <a:lnTo>
                  <a:pt x="7471" y="2262"/>
                </a:lnTo>
                <a:lnTo>
                  <a:pt x="7357" y="2130"/>
                </a:lnTo>
                <a:lnTo>
                  <a:pt x="7234" y="2006"/>
                </a:lnTo>
                <a:lnTo>
                  <a:pt x="7101" y="1892"/>
                </a:lnTo>
                <a:lnTo>
                  <a:pt x="6959" y="1788"/>
                </a:lnTo>
                <a:lnTo>
                  <a:pt x="6807" y="1693"/>
                </a:lnTo>
                <a:lnTo>
                  <a:pt x="6646" y="1607"/>
                </a:lnTo>
                <a:lnTo>
                  <a:pt x="6475" y="1531"/>
                </a:lnTo>
                <a:lnTo>
                  <a:pt x="6295" y="1464"/>
                </a:lnTo>
                <a:lnTo>
                  <a:pt x="6105" y="1408"/>
                </a:lnTo>
                <a:lnTo>
                  <a:pt x="5642" y="1307"/>
                </a:lnTo>
                <a:lnTo>
                  <a:pt x="5412" y="1273"/>
                </a:lnTo>
                <a:lnTo>
                  <a:pt x="5184" y="1253"/>
                </a:lnTo>
                <a:lnTo>
                  <a:pt x="4959" y="1244"/>
                </a:lnTo>
                <a:lnTo>
                  <a:pt x="4735" y="1249"/>
                </a:lnTo>
                <a:lnTo>
                  <a:pt x="4514" y="1266"/>
                </a:lnTo>
                <a:lnTo>
                  <a:pt x="4296" y="1298"/>
                </a:lnTo>
                <a:lnTo>
                  <a:pt x="4080" y="1343"/>
                </a:lnTo>
                <a:lnTo>
                  <a:pt x="3867" y="1402"/>
                </a:lnTo>
                <a:lnTo>
                  <a:pt x="3658" y="1476"/>
                </a:lnTo>
                <a:lnTo>
                  <a:pt x="3451" y="1565"/>
                </a:lnTo>
                <a:lnTo>
                  <a:pt x="3249" y="1669"/>
                </a:lnTo>
                <a:lnTo>
                  <a:pt x="3050" y="1788"/>
                </a:lnTo>
                <a:lnTo>
                  <a:pt x="2855" y="1923"/>
                </a:lnTo>
                <a:lnTo>
                  <a:pt x="2664" y="2075"/>
                </a:lnTo>
                <a:lnTo>
                  <a:pt x="2479" y="2241"/>
                </a:lnTo>
                <a:lnTo>
                  <a:pt x="2309" y="2413"/>
                </a:lnTo>
                <a:lnTo>
                  <a:pt x="2155" y="2590"/>
                </a:lnTo>
                <a:lnTo>
                  <a:pt x="2015" y="2774"/>
                </a:lnTo>
                <a:lnTo>
                  <a:pt x="1891" y="2964"/>
                </a:lnTo>
                <a:lnTo>
                  <a:pt x="1782" y="3159"/>
                </a:lnTo>
                <a:lnTo>
                  <a:pt x="1687" y="3360"/>
                </a:lnTo>
                <a:lnTo>
                  <a:pt x="1608" y="3566"/>
                </a:lnTo>
                <a:lnTo>
                  <a:pt x="1544" y="3778"/>
                </a:lnTo>
                <a:lnTo>
                  <a:pt x="1495" y="3995"/>
                </a:lnTo>
                <a:lnTo>
                  <a:pt x="1460" y="4217"/>
                </a:lnTo>
                <a:lnTo>
                  <a:pt x="1441" y="4444"/>
                </a:lnTo>
                <a:lnTo>
                  <a:pt x="1437" y="4677"/>
                </a:lnTo>
                <a:lnTo>
                  <a:pt x="1447" y="4914"/>
                </a:lnTo>
                <a:lnTo>
                  <a:pt x="1473" y="5156"/>
                </a:lnTo>
                <a:lnTo>
                  <a:pt x="1513" y="5403"/>
                </a:lnTo>
                <a:lnTo>
                  <a:pt x="1536" y="5503"/>
                </a:lnTo>
                <a:lnTo>
                  <a:pt x="1565" y="5601"/>
                </a:lnTo>
                <a:lnTo>
                  <a:pt x="1602" y="5697"/>
                </a:lnTo>
                <a:lnTo>
                  <a:pt x="1644" y="5789"/>
                </a:lnTo>
                <a:lnTo>
                  <a:pt x="1694" y="5879"/>
                </a:lnTo>
                <a:lnTo>
                  <a:pt x="1749" y="5965"/>
                </a:lnTo>
                <a:lnTo>
                  <a:pt x="1810" y="6047"/>
                </a:lnTo>
                <a:lnTo>
                  <a:pt x="1877" y="6126"/>
                </a:lnTo>
                <a:lnTo>
                  <a:pt x="1904" y="6157"/>
                </a:lnTo>
                <a:lnTo>
                  <a:pt x="1929" y="6189"/>
                </a:lnTo>
                <a:lnTo>
                  <a:pt x="1951" y="6221"/>
                </a:lnTo>
                <a:lnTo>
                  <a:pt x="1970" y="6253"/>
                </a:lnTo>
                <a:lnTo>
                  <a:pt x="1987" y="6286"/>
                </a:lnTo>
                <a:lnTo>
                  <a:pt x="2001" y="6319"/>
                </a:lnTo>
                <a:lnTo>
                  <a:pt x="2012" y="6352"/>
                </a:lnTo>
                <a:lnTo>
                  <a:pt x="2021" y="6386"/>
                </a:lnTo>
                <a:lnTo>
                  <a:pt x="2027" y="6420"/>
                </a:lnTo>
                <a:lnTo>
                  <a:pt x="2030" y="6455"/>
                </a:lnTo>
                <a:lnTo>
                  <a:pt x="2031" y="6490"/>
                </a:lnTo>
                <a:lnTo>
                  <a:pt x="2029" y="6526"/>
                </a:lnTo>
                <a:lnTo>
                  <a:pt x="2024" y="6563"/>
                </a:lnTo>
                <a:lnTo>
                  <a:pt x="2016" y="6601"/>
                </a:lnTo>
                <a:lnTo>
                  <a:pt x="2006" y="6640"/>
                </a:lnTo>
                <a:lnTo>
                  <a:pt x="1994" y="6679"/>
                </a:lnTo>
                <a:lnTo>
                  <a:pt x="1975" y="6736"/>
                </a:lnTo>
                <a:lnTo>
                  <a:pt x="1959" y="6794"/>
                </a:lnTo>
                <a:lnTo>
                  <a:pt x="1930" y="6910"/>
                </a:lnTo>
                <a:lnTo>
                  <a:pt x="1874" y="7142"/>
                </a:lnTo>
                <a:lnTo>
                  <a:pt x="1862" y="7181"/>
                </a:lnTo>
                <a:lnTo>
                  <a:pt x="1848" y="7215"/>
                </a:lnTo>
                <a:lnTo>
                  <a:pt x="1833" y="7247"/>
                </a:lnTo>
                <a:lnTo>
                  <a:pt x="1816" y="7275"/>
                </a:lnTo>
                <a:lnTo>
                  <a:pt x="1797" y="7299"/>
                </a:lnTo>
                <a:lnTo>
                  <a:pt x="1777" y="7320"/>
                </a:lnTo>
                <a:lnTo>
                  <a:pt x="1755" y="7337"/>
                </a:lnTo>
                <a:lnTo>
                  <a:pt x="1731" y="7351"/>
                </a:lnTo>
                <a:lnTo>
                  <a:pt x="1705" y="7361"/>
                </a:lnTo>
                <a:lnTo>
                  <a:pt x="1678" y="7368"/>
                </a:lnTo>
                <a:lnTo>
                  <a:pt x="1649" y="7372"/>
                </a:lnTo>
                <a:lnTo>
                  <a:pt x="1618" y="7372"/>
                </a:lnTo>
                <a:lnTo>
                  <a:pt x="1586" y="7368"/>
                </a:lnTo>
                <a:lnTo>
                  <a:pt x="1552" y="7361"/>
                </a:lnTo>
                <a:lnTo>
                  <a:pt x="1516" y="7350"/>
                </a:lnTo>
                <a:lnTo>
                  <a:pt x="1479" y="7335"/>
                </a:lnTo>
                <a:lnTo>
                  <a:pt x="1282" y="7241"/>
                </a:lnTo>
                <a:lnTo>
                  <a:pt x="1102" y="7132"/>
                </a:lnTo>
                <a:lnTo>
                  <a:pt x="1017" y="7071"/>
                </a:lnTo>
                <a:lnTo>
                  <a:pt x="936" y="7007"/>
                </a:lnTo>
                <a:lnTo>
                  <a:pt x="859" y="6939"/>
                </a:lnTo>
                <a:lnTo>
                  <a:pt x="785" y="6867"/>
                </a:lnTo>
                <a:lnTo>
                  <a:pt x="650" y="6713"/>
                </a:lnTo>
                <a:lnTo>
                  <a:pt x="529" y="6545"/>
                </a:lnTo>
                <a:lnTo>
                  <a:pt x="422" y="6364"/>
                </a:lnTo>
                <a:lnTo>
                  <a:pt x="330" y="6170"/>
                </a:lnTo>
                <a:lnTo>
                  <a:pt x="182" y="5767"/>
                </a:lnTo>
                <a:lnTo>
                  <a:pt x="124" y="5565"/>
                </a:lnTo>
                <a:lnTo>
                  <a:pt x="78" y="5363"/>
                </a:lnTo>
                <a:lnTo>
                  <a:pt x="42" y="5162"/>
                </a:lnTo>
                <a:lnTo>
                  <a:pt x="17" y="4960"/>
                </a:lnTo>
                <a:lnTo>
                  <a:pt x="3" y="4758"/>
                </a:lnTo>
                <a:lnTo>
                  <a:pt x="0" y="4556"/>
                </a:lnTo>
                <a:lnTo>
                  <a:pt x="8" y="4355"/>
                </a:lnTo>
                <a:lnTo>
                  <a:pt x="26" y="4153"/>
                </a:lnTo>
                <a:lnTo>
                  <a:pt x="55" y="3952"/>
                </a:lnTo>
                <a:lnTo>
                  <a:pt x="94" y="3751"/>
                </a:lnTo>
                <a:lnTo>
                  <a:pt x="204" y="3350"/>
                </a:lnTo>
                <a:lnTo>
                  <a:pt x="355" y="2951"/>
                </a:lnTo>
                <a:lnTo>
                  <a:pt x="473" y="2695"/>
                </a:lnTo>
                <a:lnTo>
                  <a:pt x="602" y="2450"/>
                </a:lnTo>
                <a:lnTo>
                  <a:pt x="742" y="2218"/>
                </a:lnTo>
                <a:lnTo>
                  <a:pt x="893" y="1998"/>
                </a:lnTo>
                <a:lnTo>
                  <a:pt x="1054" y="1789"/>
                </a:lnTo>
                <a:lnTo>
                  <a:pt x="1226" y="1592"/>
                </a:lnTo>
                <a:lnTo>
                  <a:pt x="1407" y="1407"/>
                </a:lnTo>
                <a:lnTo>
                  <a:pt x="1599" y="1233"/>
                </a:lnTo>
                <a:lnTo>
                  <a:pt x="1801" y="1071"/>
                </a:lnTo>
                <a:lnTo>
                  <a:pt x="2012" y="921"/>
                </a:lnTo>
                <a:lnTo>
                  <a:pt x="2233" y="781"/>
                </a:lnTo>
                <a:lnTo>
                  <a:pt x="2463" y="653"/>
                </a:lnTo>
                <a:lnTo>
                  <a:pt x="2703" y="537"/>
                </a:lnTo>
                <a:lnTo>
                  <a:pt x="2952" y="431"/>
                </a:lnTo>
                <a:lnTo>
                  <a:pt x="3478" y="254"/>
                </a:lnTo>
                <a:lnTo>
                  <a:pt x="3953" y="135"/>
                </a:lnTo>
                <a:lnTo>
                  <a:pt x="4428" y="52"/>
                </a:lnTo>
                <a:lnTo>
                  <a:pt x="4903" y="6"/>
                </a:lnTo>
                <a:lnTo>
                  <a:pt x="5376" y="0"/>
                </a:lnTo>
                <a:lnTo>
                  <a:pt x="5848" y="37"/>
                </a:lnTo>
                <a:lnTo>
                  <a:pt x="6317" y="118"/>
                </a:lnTo>
                <a:lnTo>
                  <a:pt x="6783" y="245"/>
                </a:lnTo>
                <a:lnTo>
                  <a:pt x="7245" y="422"/>
                </a:lnTo>
                <a:lnTo>
                  <a:pt x="7493" y="538"/>
                </a:lnTo>
                <a:lnTo>
                  <a:pt x="7729" y="664"/>
                </a:lnTo>
                <a:lnTo>
                  <a:pt x="7954" y="801"/>
                </a:lnTo>
                <a:lnTo>
                  <a:pt x="8167" y="947"/>
                </a:lnTo>
                <a:lnTo>
                  <a:pt x="8369" y="1103"/>
                </a:lnTo>
                <a:lnTo>
                  <a:pt x="8558" y="1269"/>
                </a:lnTo>
                <a:lnTo>
                  <a:pt x="8735" y="1446"/>
                </a:lnTo>
                <a:lnTo>
                  <a:pt x="8900" y="1632"/>
                </a:lnTo>
                <a:lnTo>
                  <a:pt x="9053" y="1829"/>
                </a:lnTo>
                <a:lnTo>
                  <a:pt x="9193" y="2036"/>
                </a:lnTo>
                <a:lnTo>
                  <a:pt x="9321" y="2254"/>
                </a:lnTo>
                <a:lnTo>
                  <a:pt x="9435" y="2481"/>
                </a:lnTo>
                <a:lnTo>
                  <a:pt x="9537" y="2719"/>
                </a:lnTo>
                <a:lnTo>
                  <a:pt x="9626" y="2968"/>
                </a:lnTo>
                <a:lnTo>
                  <a:pt x="9702" y="3227"/>
                </a:lnTo>
                <a:lnTo>
                  <a:pt x="9765" y="3497"/>
                </a:lnTo>
                <a:lnTo>
                  <a:pt x="9802" y="3716"/>
                </a:lnTo>
                <a:lnTo>
                  <a:pt x="9825" y="3935"/>
                </a:lnTo>
                <a:lnTo>
                  <a:pt x="9836" y="4155"/>
                </a:lnTo>
                <a:lnTo>
                  <a:pt x="9835" y="4374"/>
                </a:lnTo>
                <a:lnTo>
                  <a:pt x="9825" y="4594"/>
                </a:lnTo>
                <a:lnTo>
                  <a:pt x="9806" y="4813"/>
                </a:lnTo>
                <a:lnTo>
                  <a:pt x="9751" y="5252"/>
                </a:lnTo>
                <a:lnTo>
                  <a:pt x="9694" y="5585"/>
                </a:lnTo>
                <a:lnTo>
                  <a:pt x="9620" y="5912"/>
                </a:lnTo>
                <a:lnTo>
                  <a:pt x="9529" y="6232"/>
                </a:lnTo>
                <a:lnTo>
                  <a:pt x="9420" y="6545"/>
                </a:lnTo>
                <a:lnTo>
                  <a:pt x="9291" y="6850"/>
                </a:lnTo>
                <a:lnTo>
                  <a:pt x="9140" y="7146"/>
                </a:lnTo>
                <a:lnTo>
                  <a:pt x="8968" y="7434"/>
                </a:lnTo>
                <a:lnTo>
                  <a:pt x="8772" y="7712"/>
                </a:lnTo>
                <a:lnTo>
                  <a:pt x="8493" y="8045"/>
                </a:lnTo>
                <a:lnTo>
                  <a:pt x="8346" y="8196"/>
                </a:lnTo>
                <a:lnTo>
                  <a:pt x="8193" y="8337"/>
                </a:lnTo>
                <a:lnTo>
                  <a:pt x="8034" y="8467"/>
                </a:lnTo>
                <a:lnTo>
                  <a:pt x="7870" y="8587"/>
                </a:lnTo>
                <a:lnTo>
                  <a:pt x="7701" y="8696"/>
                </a:lnTo>
                <a:lnTo>
                  <a:pt x="7525" y="8795"/>
                </a:lnTo>
                <a:lnTo>
                  <a:pt x="7345" y="8882"/>
                </a:lnTo>
                <a:lnTo>
                  <a:pt x="7159" y="8958"/>
                </a:lnTo>
                <a:lnTo>
                  <a:pt x="6967" y="9023"/>
                </a:lnTo>
                <a:lnTo>
                  <a:pt x="6769" y="9077"/>
                </a:lnTo>
                <a:lnTo>
                  <a:pt x="6566" y="9119"/>
                </a:lnTo>
                <a:lnTo>
                  <a:pt x="6357" y="9150"/>
                </a:lnTo>
                <a:lnTo>
                  <a:pt x="6143" y="9169"/>
                </a:lnTo>
                <a:lnTo>
                  <a:pt x="5922" y="9176"/>
                </a:lnTo>
                <a:lnTo>
                  <a:pt x="5655" y="9165"/>
                </a:lnTo>
                <a:lnTo>
                  <a:pt x="5525" y="9150"/>
                </a:lnTo>
                <a:lnTo>
                  <a:pt x="5398" y="9128"/>
                </a:lnTo>
                <a:lnTo>
                  <a:pt x="5273" y="9099"/>
                </a:lnTo>
                <a:lnTo>
                  <a:pt x="5152" y="9063"/>
                </a:lnTo>
                <a:lnTo>
                  <a:pt x="5034" y="9020"/>
                </a:lnTo>
                <a:lnTo>
                  <a:pt x="4918" y="8970"/>
                </a:lnTo>
                <a:lnTo>
                  <a:pt x="4806" y="8913"/>
                </a:lnTo>
                <a:lnTo>
                  <a:pt x="4697" y="8848"/>
                </a:lnTo>
                <a:lnTo>
                  <a:pt x="4591" y="8776"/>
                </a:lnTo>
                <a:lnTo>
                  <a:pt x="4489" y="8696"/>
                </a:lnTo>
                <a:lnTo>
                  <a:pt x="4390" y="8608"/>
                </a:lnTo>
                <a:lnTo>
                  <a:pt x="4295" y="8512"/>
                </a:lnTo>
                <a:lnTo>
                  <a:pt x="4203" y="8408"/>
                </a:lnTo>
                <a:lnTo>
                  <a:pt x="4115" y="8296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7" name="Freeform 2"/>
          <p:cNvSpPr>
            <a:spLocks noChangeAspect="1" noChangeArrowheads="1"/>
          </p:cNvSpPr>
          <p:nvPr userDrawn="1"/>
        </p:nvSpPr>
        <p:spPr bwMode="auto">
          <a:xfrm>
            <a:off x="2915299" y="1272056"/>
            <a:ext cx="323999" cy="323999"/>
          </a:xfrm>
          <a:custGeom>
            <a:avLst/>
            <a:gdLst>
              <a:gd name="T0" fmla="*/ 12913 w 14438"/>
              <a:gd name="T1" fmla="*/ 17 h 14438"/>
              <a:gd name="T2" fmla="*/ 13781 w 14438"/>
              <a:gd name="T3" fmla="*/ 392 h 14438"/>
              <a:gd name="T4" fmla="*/ 14305 w 14438"/>
              <a:gd name="T5" fmla="*/ 1097 h 14438"/>
              <a:gd name="T6" fmla="*/ 14432 w 14438"/>
              <a:gd name="T7" fmla="*/ 12796 h 14438"/>
              <a:gd name="T8" fmla="*/ 14249 w 14438"/>
              <a:gd name="T9" fmla="*/ 13460 h 14438"/>
              <a:gd name="T10" fmla="*/ 13703 w 14438"/>
              <a:gd name="T11" fmla="*/ 14108 h 14438"/>
              <a:gd name="T12" fmla="*/ 12896 w 14438"/>
              <a:gd name="T13" fmla="*/ 14422 h 14438"/>
              <a:gd name="T14" fmla="*/ 1127 w 14438"/>
              <a:gd name="T15" fmla="*/ 14320 h 14438"/>
              <a:gd name="T16" fmla="*/ 473 w 14438"/>
              <a:gd name="T17" fmla="*/ 13875 h 14438"/>
              <a:gd name="T18" fmla="*/ 75 w 14438"/>
              <a:gd name="T19" fmla="*/ 13174 h 14438"/>
              <a:gd name="T20" fmla="*/ 19 w 14438"/>
              <a:gd name="T21" fmla="*/ 1490 h 14438"/>
              <a:gd name="T22" fmla="*/ 243 w 14438"/>
              <a:gd name="T23" fmla="*/ 870 h 14438"/>
              <a:gd name="T24" fmla="*/ 717 w 14438"/>
              <a:gd name="T25" fmla="*/ 343 h 14438"/>
              <a:gd name="T26" fmla="*/ 1356 w 14438"/>
              <a:gd name="T27" fmla="*/ 46 h 14438"/>
              <a:gd name="T28" fmla="*/ 11674 w 14438"/>
              <a:gd name="T29" fmla="*/ 6803 h 14438"/>
              <a:gd name="T30" fmla="*/ 11511 w 14438"/>
              <a:gd name="T31" fmla="*/ 8713 h 14438"/>
              <a:gd name="T32" fmla="*/ 10505 w 14438"/>
              <a:gd name="T33" fmla="*/ 10313 h 14438"/>
              <a:gd name="T34" fmla="*/ 8796 w 14438"/>
              <a:gd name="T35" fmla="*/ 11441 h 14438"/>
              <a:gd name="T36" fmla="*/ 6950 w 14438"/>
              <a:gd name="T37" fmla="*/ 11727 h 14438"/>
              <a:gd name="T38" fmla="*/ 5067 w 14438"/>
              <a:gd name="T39" fmla="*/ 11137 h 14438"/>
              <a:gd name="T40" fmla="*/ 3387 w 14438"/>
              <a:gd name="T41" fmla="*/ 9647 h 14438"/>
              <a:gd name="T42" fmla="*/ 2759 w 14438"/>
              <a:gd name="T43" fmla="*/ 7666 h 14438"/>
              <a:gd name="T44" fmla="*/ 1801 w 14438"/>
              <a:gd name="T45" fmla="*/ 6048 h 14438"/>
              <a:gd name="T46" fmla="*/ 1831 w 14438"/>
              <a:gd name="T47" fmla="*/ 12398 h 14438"/>
              <a:gd name="T48" fmla="*/ 1969 w 14438"/>
              <a:gd name="T49" fmla="*/ 12574 h 14438"/>
              <a:gd name="T50" fmla="*/ 2231 w 14438"/>
              <a:gd name="T51" fmla="*/ 12635 h 14438"/>
              <a:gd name="T52" fmla="*/ 12355 w 14438"/>
              <a:gd name="T53" fmla="*/ 12615 h 14438"/>
              <a:gd name="T54" fmla="*/ 12494 w 14438"/>
              <a:gd name="T55" fmla="*/ 12559 h 14438"/>
              <a:gd name="T56" fmla="*/ 12584 w 14438"/>
              <a:gd name="T57" fmla="*/ 12451 h 14438"/>
              <a:gd name="T58" fmla="*/ 12630 w 14438"/>
              <a:gd name="T59" fmla="*/ 12242 h 14438"/>
              <a:gd name="T60" fmla="*/ 7228 w 14438"/>
              <a:gd name="T61" fmla="*/ 10019 h 14438"/>
              <a:gd name="T62" fmla="*/ 8762 w 14438"/>
              <a:gd name="T63" fmla="*/ 9581 h 14438"/>
              <a:gd name="T64" fmla="*/ 9907 w 14438"/>
              <a:gd name="T65" fmla="*/ 8263 h 14438"/>
              <a:gd name="T66" fmla="*/ 10045 w 14438"/>
              <a:gd name="T67" fmla="*/ 6516 h 14438"/>
              <a:gd name="T68" fmla="*/ 9166 w 14438"/>
              <a:gd name="T69" fmla="*/ 5099 h 14438"/>
              <a:gd name="T70" fmla="*/ 7702 w 14438"/>
              <a:gd name="T71" fmla="*/ 4419 h 14438"/>
              <a:gd name="T72" fmla="*/ 6052 w 14438"/>
              <a:gd name="T73" fmla="*/ 4623 h 14438"/>
              <a:gd name="T74" fmla="*/ 4844 w 14438"/>
              <a:gd name="T75" fmla="*/ 5593 h 14438"/>
              <a:gd name="T76" fmla="*/ 4336 w 14438"/>
              <a:gd name="T77" fmla="*/ 7017 h 14438"/>
              <a:gd name="T78" fmla="*/ 4649 w 14438"/>
              <a:gd name="T79" fmla="*/ 8481 h 14438"/>
              <a:gd name="T80" fmla="*/ 5608 w 14438"/>
              <a:gd name="T81" fmla="*/ 9522 h 14438"/>
              <a:gd name="T82" fmla="*/ 6977 w 14438"/>
              <a:gd name="T83" fmla="*/ 10006 h 14438"/>
              <a:gd name="T84" fmla="*/ 9947 w 14438"/>
              <a:gd name="T85" fmla="*/ 4184 h 14438"/>
              <a:gd name="T86" fmla="*/ 10089 w 14438"/>
              <a:gd name="T87" fmla="*/ 4407 h 14438"/>
              <a:gd name="T88" fmla="*/ 10342 w 14438"/>
              <a:gd name="T89" fmla="*/ 4506 h 14438"/>
              <a:gd name="T90" fmla="*/ 12359 w 14438"/>
              <a:gd name="T91" fmla="*/ 4474 h 14438"/>
              <a:gd name="T92" fmla="*/ 12560 w 14438"/>
              <a:gd name="T93" fmla="*/ 4309 h 14438"/>
              <a:gd name="T94" fmla="*/ 12635 w 14438"/>
              <a:gd name="T95" fmla="*/ 4037 h 14438"/>
              <a:gd name="T96" fmla="*/ 12582 w 14438"/>
              <a:gd name="T97" fmla="*/ 2038 h 14438"/>
              <a:gd name="T98" fmla="*/ 12395 w 14438"/>
              <a:gd name="T99" fmla="*/ 1854 h 14438"/>
              <a:gd name="T100" fmla="*/ 10408 w 14438"/>
              <a:gd name="T101" fmla="*/ 1802 h 14438"/>
              <a:gd name="T102" fmla="*/ 10126 w 14438"/>
              <a:gd name="T103" fmla="*/ 1877 h 14438"/>
              <a:gd name="T104" fmla="*/ 9962 w 14438"/>
              <a:gd name="T105" fmla="*/ 2086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438" h="14438">
                <a:moveTo>
                  <a:pt x="12872" y="0"/>
                </a:moveTo>
                <a:lnTo>
                  <a:pt x="12892" y="10"/>
                </a:lnTo>
                <a:lnTo>
                  <a:pt x="12897" y="12"/>
                </a:lnTo>
                <a:lnTo>
                  <a:pt x="12903" y="14"/>
                </a:lnTo>
                <a:lnTo>
                  <a:pt x="12908" y="16"/>
                </a:lnTo>
                <a:lnTo>
                  <a:pt x="12913" y="17"/>
                </a:lnTo>
                <a:lnTo>
                  <a:pt x="13079" y="54"/>
                </a:lnTo>
                <a:lnTo>
                  <a:pt x="13237" y="102"/>
                </a:lnTo>
                <a:lnTo>
                  <a:pt x="13387" y="160"/>
                </a:lnTo>
                <a:lnTo>
                  <a:pt x="13527" y="227"/>
                </a:lnTo>
                <a:lnTo>
                  <a:pt x="13659" y="305"/>
                </a:lnTo>
                <a:lnTo>
                  <a:pt x="13781" y="392"/>
                </a:lnTo>
                <a:lnTo>
                  <a:pt x="13894" y="488"/>
                </a:lnTo>
                <a:lnTo>
                  <a:pt x="13997" y="594"/>
                </a:lnTo>
                <a:lnTo>
                  <a:pt x="14089" y="707"/>
                </a:lnTo>
                <a:lnTo>
                  <a:pt x="14172" y="829"/>
                </a:lnTo>
                <a:lnTo>
                  <a:pt x="14244" y="959"/>
                </a:lnTo>
                <a:lnTo>
                  <a:pt x="14305" y="1097"/>
                </a:lnTo>
                <a:lnTo>
                  <a:pt x="14355" y="1242"/>
                </a:lnTo>
                <a:lnTo>
                  <a:pt x="14394" y="1394"/>
                </a:lnTo>
                <a:lnTo>
                  <a:pt x="14421" y="1553"/>
                </a:lnTo>
                <a:lnTo>
                  <a:pt x="14437" y="1718"/>
                </a:lnTo>
                <a:lnTo>
                  <a:pt x="14437" y="12716"/>
                </a:lnTo>
                <a:lnTo>
                  <a:pt x="14432" y="12796"/>
                </a:lnTo>
                <a:lnTo>
                  <a:pt x="14424" y="12876"/>
                </a:lnTo>
                <a:lnTo>
                  <a:pt x="14412" y="12955"/>
                </a:lnTo>
                <a:lnTo>
                  <a:pt x="14397" y="13033"/>
                </a:lnTo>
                <a:lnTo>
                  <a:pt x="14358" y="13182"/>
                </a:lnTo>
                <a:lnTo>
                  <a:pt x="14308" y="13325"/>
                </a:lnTo>
                <a:lnTo>
                  <a:pt x="14249" y="13460"/>
                </a:lnTo>
                <a:lnTo>
                  <a:pt x="14179" y="13588"/>
                </a:lnTo>
                <a:lnTo>
                  <a:pt x="14101" y="13709"/>
                </a:lnTo>
                <a:lnTo>
                  <a:pt x="14014" y="13821"/>
                </a:lnTo>
                <a:lnTo>
                  <a:pt x="13918" y="13925"/>
                </a:lnTo>
                <a:lnTo>
                  <a:pt x="13814" y="14021"/>
                </a:lnTo>
                <a:lnTo>
                  <a:pt x="13703" y="14108"/>
                </a:lnTo>
                <a:lnTo>
                  <a:pt x="13584" y="14185"/>
                </a:lnTo>
                <a:lnTo>
                  <a:pt x="13458" y="14253"/>
                </a:lnTo>
                <a:lnTo>
                  <a:pt x="13326" y="14311"/>
                </a:lnTo>
                <a:lnTo>
                  <a:pt x="13189" y="14358"/>
                </a:lnTo>
                <a:lnTo>
                  <a:pt x="13045" y="14396"/>
                </a:lnTo>
                <a:lnTo>
                  <a:pt x="12896" y="14422"/>
                </a:lnTo>
                <a:lnTo>
                  <a:pt x="12743" y="14437"/>
                </a:lnTo>
                <a:lnTo>
                  <a:pt x="1655" y="14437"/>
                </a:lnTo>
                <a:lnTo>
                  <a:pt x="1518" y="14423"/>
                </a:lnTo>
                <a:lnTo>
                  <a:pt x="1384" y="14398"/>
                </a:lnTo>
                <a:lnTo>
                  <a:pt x="1253" y="14364"/>
                </a:lnTo>
                <a:lnTo>
                  <a:pt x="1127" y="14320"/>
                </a:lnTo>
                <a:lnTo>
                  <a:pt x="1004" y="14266"/>
                </a:lnTo>
                <a:lnTo>
                  <a:pt x="887" y="14204"/>
                </a:lnTo>
                <a:lnTo>
                  <a:pt x="774" y="14134"/>
                </a:lnTo>
                <a:lnTo>
                  <a:pt x="668" y="14055"/>
                </a:lnTo>
                <a:lnTo>
                  <a:pt x="567" y="13969"/>
                </a:lnTo>
                <a:lnTo>
                  <a:pt x="473" y="13875"/>
                </a:lnTo>
                <a:lnTo>
                  <a:pt x="387" y="13774"/>
                </a:lnTo>
                <a:lnTo>
                  <a:pt x="307" y="13666"/>
                </a:lnTo>
                <a:lnTo>
                  <a:pt x="236" y="13552"/>
                </a:lnTo>
                <a:lnTo>
                  <a:pt x="173" y="13431"/>
                </a:lnTo>
                <a:lnTo>
                  <a:pt x="119" y="13305"/>
                </a:lnTo>
                <a:lnTo>
                  <a:pt x="75" y="13174"/>
                </a:lnTo>
                <a:lnTo>
                  <a:pt x="55" y="13101"/>
                </a:lnTo>
                <a:lnTo>
                  <a:pt x="36" y="13028"/>
                </a:lnTo>
                <a:lnTo>
                  <a:pt x="0" y="12881"/>
                </a:lnTo>
                <a:lnTo>
                  <a:pt x="0" y="1558"/>
                </a:lnTo>
                <a:lnTo>
                  <a:pt x="13" y="1513"/>
                </a:lnTo>
                <a:lnTo>
                  <a:pt x="19" y="1490"/>
                </a:lnTo>
                <a:lnTo>
                  <a:pt x="24" y="1468"/>
                </a:lnTo>
                <a:lnTo>
                  <a:pt x="55" y="1337"/>
                </a:lnTo>
                <a:lnTo>
                  <a:pt x="92" y="1211"/>
                </a:lnTo>
                <a:lnTo>
                  <a:pt x="136" y="1092"/>
                </a:lnTo>
                <a:lnTo>
                  <a:pt x="186" y="978"/>
                </a:lnTo>
                <a:lnTo>
                  <a:pt x="243" y="870"/>
                </a:lnTo>
                <a:lnTo>
                  <a:pt x="306" y="767"/>
                </a:lnTo>
                <a:lnTo>
                  <a:pt x="375" y="671"/>
                </a:lnTo>
                <a:lnTo>
                  <a:pt x="451" y="580"/>
                </a:lnTo>
                <a:lnTo>
                  <a:pt x="533" y="495"/>
                </a:lnTo>
                <a:lnTo>
                  <a:pt x="622" y="416"/>
                </a:lnTo>
                <a:lnTo>
                  <a:pt x="717" y="343"/>
                </a:lnTo>
                <a:lnTo>
                  <a:pt x="819" y="276"/>
                </a:lnTo>
                <a:lnTo>
                  <a:pt x="927" y="214"/>
                </a:lnTo>
                <a:lnTo>
                  <a:pt x="1042" y="159"/>
                </a:lnTo>
                <a:lnTo>
                  <a:pt x="1163" y="109"/>
                </a:lnTo>
                <a:lnTo>
                  <a:pt x="1291" y="65"/>
                </a:lnTo>
                <a:lnTo>
                  <a:pt x="1356" y="46"/>
                </a:lnTo>
                <a:lnTo>
                  <a:pt x="1422" y="30"/>
                </a:lnTo>
                <a:lnTo>
                  <a:pt x="1554" y="0"/>
                </a:lnTo>
                <a:lnTo>
                  <a:pt x="12872" y="0"/>
                </a:lnTo>
                <a:close/>
                <a:moveTo>
                  <a:pt x="11550" y="6105"/>
                </a:moveTo>
                <a:lnTo>
                  <a:pt x="11623" y="6457"/>
                </a:lnTo>
                <a:lnTo>
                  <a:pt x="11674" y="6803"/>
                </a:lnTo>
                <a:lnTo>
                  <a:pt x="11703" y="7141"/>
                </a:lnTo>
                <a:lnTo>
                  <a:pt x="11710" y="7472"/>
                </a:lnTo>
                <a:lnTo>
                  <a:pt x="11695" y="7794"/>
                </a:lnTo>
                <a:lnTo>
                  <a:pt x="11656" y="8109"/>
                </a:lnTo>
                <a:lnTo>
                  <a:pt x="11595" y="8415"/>
                </a:lnTo>
                <a:lnTo>
                  <a:pt x="11511" y="8713"/>
                </a:lnTo>
                <a:lnTo>
                  <a:pt x="11404" y="9002"/>
                </a:lnTo>
                <a:lnTo>
                  <a:pt x="11272" y="9283"/>
                </a:lnTo>
                <a:lnTo>
                  <a:pt x="11117" y="9554"/>
                </a:lnTo>
                <a:lnTo>
                  <a:pt x="10937" y="9817"/>
                </a:lnTo>
                <a:lnTo>
                  <a:pt x="10733" y="10070"/>
                </a:lnTo>
                <a:lnTo>
                  <a:pt x="10505" y="10313"/>
                </a:lnTo>
                <a:lnTo>
                  <a:pt x="10251" y="10547"/>
                </a:lnTo>
                <a:lnTo>
                  <a:pt x="9972" y="10770"/>
                </a:lnTo>
                <a:lnTo>
                  <a:pt x="9684" y="10973"/>
                </a:lnTo>
                <a:lnTo>
                  <a:pt x="9391" y="11153"/>
                </a:lnTo>
                <a:lnTo>
                  <a:pt x="9095" y="11309"/>
                </a:lnTo>
                <a:lnTo>
                  <a:pt x="8796" y="11441"/>
                </a:lnTo>
                <a:lnTo>
                  <a:pt x="8493" y="11549"/>
                </a:lnTo>
                <a:lnTo>
                  <a:pt x="8189" y="11633"/>
                </a:lnTo>
                <a:lnTo>
                  <a:pt x="7881" y="11693"/>
                </a:lnTo>
                <a:lnTo>
                  <a:pt x="7572" y="11728"/>
                </a:lnTo>
                <a:lnTo>
                  <a:pt x="7262" y="11740"/>
                </a:lnTo>
                <a:lnTo>
                  <a:pt x="6950" y="11727"/>
                </a:lnTo>
                <a:lnTo>
                  <a:pt x="6636" y="11690"/>
                </a:lnTo>
                <a:lnTo>
                  <a:pt x="6323" y="11629"/>
                </a:lnTo>
                <a:lnTo>
                  <a:pt x="6008" y="11543"/>
                </a:lnTo>
                <a:lnTo>
                  <a:pt x="5694" y="11432"/>
                </a:lnTo>
                <a:lnTo>
                  <a:pt x="5380" y="11297"/>
                </a:lnTo>
                <a:lnTo>
                  <a:pt x="5067" y="11137"/>
                </a:lnTo>
                <a:lnTo>
                  <a:pt x="4711" y="10926"/>
                </a:lnTo>
                <a:lnTo>
                  <a:pt x="4386" y="10699"/>
                </a:lnTo>
                <a:lnTo>
                  <a:pt x="4092" y="10457"/>
                </a:lnTo>
                <a:lnTo>
                  <a:pt x="3827" y="10202"/>
                </a:lnTo>
                <a:lnTo>
                  <a:pt x="3592" y="9931"/>
                </a:lnTo>
                <a:lnTo>
                  <a:pt x="3387" y="9647"/>
                </a:lnTo>
                <a:lnTo>
                  <a:pt x="3210" y="9349"/>
                </a:lnTo>
                <a:lnTo>
                  <a:pt x="3063" y="9038"/>
                </a:lnTo>
                <a:lnTo>
                  <a:pt x="2945" y="8714"/>
                </a:lnTo>
                <a:lnTo>
                  <a:pt x="2855" y="8377"/>
                </a:lnTo>
                <a:lnTo>
                  <a:pt x="2793" y="8028"/>
                </a:lnTo>
                <a:lnTo>
                  <a:pt x="2759" y="7666"/>
                </a:lnTo>
                <a:lnTo>
                  <a:pt x="2753" y="7292"/>
                </a:lnTo>
                <a:lnTo>
                  <a:pt x="2774" y="6907"/>
                </a:lnTo>
                <a:lnTo>
                  <a:pt x="2822" y="6510"/>
                </a:lnTo>
                <a:lnTo>
                  <a:pt x="2898" y="6103"/>
                </a:lnTo>
                <a:lnTo>
                  <a:pt x="1801" y="5865"/>
                </a:lnTo>
                <a:lnTo>
                  <a:pt x="1801" y="6048"/>
                </a:lnTo>
                <a:lnTo>
                  <a:pt x="1801" y="11985"/>
                </a:lnTo>
                <a:lnTo>
                  <a:pt x="1802" y="12211"/>
                </a:lnTo>
                <a:lnTo>
                  <a:pt x="1805" y="12263"/>
                </a:lnTo>
                <a:lnTo>
                  <a:pt x="1810" y="12312"/>
                </a:lnTo>
                <a:lnTo>
                  <a:pt x="1819" y="12357"/>
                </a:lnTo>
                <a:lnTo>
                  <a:pt x="1831" y="12398"/>
                </a:lnTo>
                <a:lnTo>
                  <a:pt x="1846" y="12436"/>
                </a:lnTo>
                <a:lnTo>
                  <a:pt x="1864" y="12470"/>
                </a:lnTo>
                <a:lnTo>
                  <a:pt x="1885" y="12501"/>
                </a:lnTo>
                <a:lnTo>
                  <a:pt x="1910" y="12529"/>
                </a:lnTo>
                <a:lnTo>
                  <a:pt x="1938" y="12553"/>
                </a:lnTo>
                <a:lnTo>
                  <a:pt x="1969" y="12574"/>
                </a:lnTo>
                <a:lnTo>
                  <a:pt x="2004" y="12592"/>
                </a:lnTo>
                <a:lnTo>
                  <a:pt x="2042" y="12606"/>
                </a:lnTo>
                <a:lnTo>
                  <a:pt x="2084" y="12618"/>
                </a:lnTo>
                <a:lnTo>
                  <a:pt x="2129" y="12627"/>
                </a:lnTo>
                <a:lnTo>
                  <a:pt x="2178" y="12632"/>
                </a:lnTo>
                <a:lnTo>
                  <a:pt x="2231" y="12635"/>
                </a:lnTo>
                <a:lnTo>
                  <a:pt x="2315" y="12636"/>
                </a:lnTo>
                <a:lnTo>
                  <a:pt x="12118" y="12635"/>
                </a:lnTo>
                <a:lnTo>
                  <a:pt x="12178" y="12634"/>
                </a:lnTo>
                <a:lnTo>
                  <a:pt x="12237" y="12630"/>
                </a:lnTo>
                <a:lnTo>
                  <a:pt x="12296" y="12624"/>
                </a:lnTo>
                <a:lnTo>
                  <a:pt x="12355" y="12615"/>
                </a:lnTo>
                <a:lnTo>
                  <a:pt x="12382" y="12609"/>
                </a:lnTo>
                <a:lnTo>
                  <a:pt x="12407" y="12602"/>
                </a:lnTo>
                <a:lnTo>
                  <a:pt x="12431" y="12593"/>
                </a:lnTo>
                <a:lnTo>
                  <a:pt x="12453" y="12583"/>
                </a:lnTo>
                <a:lnTo>
                  <a:pt x="12474" y="12572"/>
                </a:lnTo>
                <a:lnTo>
                  <a:pt x="12494" y="12559"/>
                </a:lnTo>
                <a:lnTo>
                  <a:pt x="12513" y="12544"/>
                </a:lnTo>
                <a:lnTo>
                  <a:pt x="12530" y="12528"/>
                </a:lnTo>
                <a:lnTo>
                  <a:pt x="12545" y="12511"/>
                </a:lnTo>
                <a:lnTo>
                  <a:pt x="12560" y="12493"/>
                </a:lnTo>
                <a:lnTo>
                  <a:pt x="12573" y="12473"/>
                </a:lnTo>
                <a:lnTo>
                  <a:pt x="12584" y="12451"/>
                </a:lnTo>
                <a:lnTo>
                  <a:pt x="12594" y="12429"/>
                </a:lnTo>
                <a:lnTo>
                  <a:pt x="12602" y="12405"/>
                </a:lnTo>
                <a:lnTo>
                  <a:pt x="12610" y="12380"/>
                </a:lnTo>
                <a:lnTo>
                  <a:pt x="12615" y="12353"/>
                </a:lnTo>
                <a:lnTo>
                  <a:pt x="12624" y="12298"/>
                </a:lnTo>
                <a:lnTo>
                  <a:pt x="12630" y="12242"/>
                </a:lnTo>
                <a:lnTo>
                  <a:pt x="12634" y="12186"/>
                </a:lnTo>
                <a:lnTo>
                  <a:pt x="12635" y="12130"/>
                </a:lnTo>
                <a:lnTo>
                  <a:pt x="12636" y="6023"/>
                </a:lnTo>
                <a:lnTo>
                  <a:pt x="12636" y="5865"/>
                </a:lnTo>
                <a:lnTo>
                  <a:pt x="11550" y="6105"/>
                </a:lnTo>
                <a:close/>
                <a:moveTo>
                  <a:pt x="7228" y="10019"/>
                </a:moveTo>
                <a:lnTo>
                  <a:pt x="7564" y="9978"/>
                </a:lnTo>
                <a:lnTo>
                  <a:pt x="7731" y="9954"/>
                </a:lnTo>
                <a:lnTo>
                  <a:pt x="7897" y="9923"/>
                </a:lnTo>
                <a:lnTo>
                  <a:pt x="8204" y="9839"/>
                </a:lnTo>
                <a:lnTo>
                  <a:pt x="8493" y="9724"/>
                </a:lnTo>
                <a:lnTo>
                  <a:pt x="8762" y="9581"/>
                </a:lnTo>
                <a:lnTo>
                  <a:pt x="9011" y="9412"/>
                </a:lnTo>
                <a:lnTo>
                  <a:pt x="9239" y="9220"/>
                </a:lnTo>
                <a:lnTo>
                  <a:pt x="9443" y="9007"/>
                </a:lnTo>
                <a:lnTo>
                  <a:pt x="9624" y="8775"/>
                </a:lnTo>
                <a:lnTo>
                  <a:pt x="9779" y="8526"/>
                </a:lnTo>
                <a:lnTo>
                  <a:pt x="9907" y="8263"/>
                </a:lnTo>
                <a:lnTo>
                  <a:pt x="10007" y="7988"/>
                </a:lnTo>
                <a:lnTo>
                  <a:pt x="10078" y="7704"/>
                </a:lnTo>
                <a:lnTo>
                  <a:pt x="10119" y="7412"/>
                </a:lnTo>
                <a:lnTo>
                  <a:pt x="10128" y="7115"/>
                </a:lnTo>
                <a:lnTo>
                  <a:pt x="10103" y="6816"/>
                </a:lnTo>
                <a:lnTo>
                  <a:pt x="10045" y="6516"/>
                </a:lnTo>
                <a:lnTo>
                  <a:pt x="9950" y="6218"/>
                </a:lnTo>
                <a:lnTo>
                  <a:pt x="9837" y="5959"/>
                </a:lnTo>
                <a:lnTo>
                  <a:pt x="9700" y="5717"/>
                </a:lnTo>
                <a:lnTo>
                  <a:pt x="9541" y="5493"/>
                </a:lnTo>
                <a:lnTo>
                  <a:pt x="9363" y="5286"/>
                </a:lnTo>
                <a:lnTo>
                  <a:pt x="9166" y="5099"/>
                </a:lnTo>
                <a:lnTo>
                  <a:pt x="8952" y="4931"/>
                </a:lnTo>
                <a:lnTo>
                  <a:pt x="8724" y="4784"/>
                </a:lnTo>
                <a:lnTo>
                  <a:pt x="8484" y="4658"/>
                </a:lnTo>
                <a:lnTo>
                  <a:pt x="8232" y="4555"/>
                </a:lnTo>
                <a:lnTo>
                  <a:pt x="7970" y="4475"/>
                </a:lnTo>
                <a:lnTo>
                  <a:pt x="7702" y="4419"/>
                </a:lnTo>
                <a:lnTo>
                  <a:pt x="7428" y="4387"/>
                </a:lnTo>
                <a:lnTo>
                  <a:pt x="7149" y="4381"/>
                </a:lnTo>
                <a:lnTo>
                  <a:pt x="6869" y="4402"/>
                </a:lnTo>
                <a:lnTo>
                  <a:pt x="6589" y="4450"/>
                </a:lnTo>
                <a:lnTo>
                  <a:pt x="6310" y="4526"/>
                </a:lnTo>
                <a:lnTo>
                  <a:pt x="6052" y="4623"/>
                </a:lnTo>
                <a:lnTo>
                  <a:pt x="5809" y="4741"/>
                </a:lnTo>
                <a:lnTo>
                  <a:pt x="5582" y="4878"/>
                </a:lnTo>
                <a:lnTo>
                  <a:pt x="5371" y="5033"/>
                </a:lnTo>
                <a:lnTo>
                  <a:pt x="5177" y="5205"/>
                </a:lnTo>
                <a:lnTo>
                  <a:pt x="5001" y="5392"/>
                </a:lnTo>
                <a:lnTo>
                  <a:pt x="4844" y="5593"/>
                </a:lnTo>
                <a:lnTo>
                  <a:pt x="4706" y="5807"/>
                </a:lnTo>
                <a:lnTo>
                  <a:pt x="4588" y="6032"/>
                </a:lnTo>
                <a:lnTo>
                  <a:pt x="4492" y="6267"/>
                </a:lnTo>
                <a:lnTo>
                  <a:pt x="4417" y="6510"/>
                </a:lnTo>
                <a:lnTo>
                  <a:pt x="4365" y="6761"/>
                </a:lnTo>
                <a:lnTo>
                  <a:pt x="4336" y="7017"/>
                </a:lnTo>
                <a:lnTo>
                  <a:pt x="4332" y="7278"/>
                </a:lnTo>
                <a:lnTo>
                  <a:pt x="4352" y="7542"/>
                </a:lnTo>
                <a:lnTo>
                  <a:pt x="4399" y="7807"/>
                </a:lnTo>
                <a:lnTo>
                  <a:pt x="4462" y="8041"/>
                </a:lnTo>
                <a:lnTo>
                  <a:pt x="4546" y="8266"/>
                </a:lnTo>
                <a:lnTo>
                  <a:pt x="4649" y="8481"/>
                </a:lnTo>
                <a:lnTo>
                  <a:pt x="4771" y="8686"/>
                </a:lnTo>
                <a:lnTo>
                  <a:pt x="4909" y="8879"/>
                </a:lnTo>
                <a:lnTo>
                  <a:pt x="5062" y="9060"/>
                </a:lnTo>
                <a:lnTo>
                  <a:pt x="5231" y="9228"/>
                </a:lnTo>
                <a:lnTo>
                  <a:pt x="5413" y="9382"/>
                </a:lnTo>
                <a:lnTo>
                  <a:pt x="5608" y="9522"/>
                </a:lnTo>
                <a:lnTo>
                  <a:pt x="5814" y="9646"/>
                </a:lnTo>
                <a:lnTo>
                  <a:pt x="6030" y="9754"/>
                </a:lnTo>
                <a:lnTo>
                  <a:pt x="6256" y="9845"/>
                </a:lnTo>
                <a:lnTo>
                  <a:pt x="6490" y="9918"/>
                </a:lnTo>
                <a:lnTo>
                  <a:pt x="6730" y="9971"/>
                </a:lnTo>
                <a:lnTo>
                  <a:pt x="6977" y="10006"/>
                </a:lnTo>
                <a:lnTo>
                  <a:pt x="7228" y="10019"/>
                </a:lnTo>
                <a:close/>
                <a:moveTo>
                  <a:pt x="9927" y="3148"/>
                </a:moveTo>
                <a:lnTo>
                  <a:pt x="9927" y="4036"/>
                </a:lnTo>
                <a:lnTo>
                  <a:pt x="9930" y="4087"/>
                </a:lnTo>
                <a:lnTo>
                  <a:pt x="9936" y="4137"/>
                </a:lnTo>
                <a:lnTo>
                  <a:pt x="9947" y="4184"/>
                </a:lnTo>
                <a:lnTo>
                  <a:pt x="9962" y="4228"/>
                </a:lnTo>
                <a:lnTo>
                  <a:pt x="9980" y="4270"/>
                </a:lnTo>
                <a:lnTo>
                  <a:pt x="10002" y="4309"/>
                </a:lnTo>
                <a:lnTo>
                  <a:pt x="10028" y="4345"/>
                </a:lnTo>
                <a:lnTo>
                  <a:pt x="10056" y="4378"/>
                </a:lnTo>
                <a:lnTo>
                  <a:pt x="10089" y="4407"/>
                </a:lnTo>
                <a:lnTo>
                  <a:pt x="10124" y="4433"/>
                </a:lnTo>
                <a:lnTo>
                  <a:pt x="10162" y="4455"/>
                </a:lnTo>
                <a:lnTo>
                  <a:pt x="10203" y="4474"/>
                </a:lnTo>
                <a:lnTo>
                  <a:pt x="10247" y="4489"/>
                </a:lnTo>
                <a:lnTo>
                  <a:pt x="10293" y="4500"/>
                </a:lnTo>
                <a:lnTo>
                  <a:pt x="10342" y="4506"/>
                </a:lnTo>
                <a:lnTo>
                  <a:pt x="10393" y="4509"/>
                </a:lnTo>
                <a:lnTo>
                  <a:pt x="12168" y="4509"/>
                </a:lnTo>
                <a:lnTo>
                  <a:pt x="12219" y="4506"/>
                </a:lnTo>
                <a:lnTo>
                  <a:pt x="12268" y="4500"/>
                </a:lnTo>
                <a:lnTo>
                  <a:pt x="12315" y="4489"/>
                </a:lnTo>
                <a:lnTo>
                  <a:pt x="12359" y="4474"/>
                </a:lnTo>
                <a:lnTo>
                  <a:pt x="12400" y="4455"/>
                </a:lnTo>
                <a:lnTo>
                  <a:pt x="12438" y="4433"/>
                </a:lnTo>
                <a:lnTo>
                  <a:pt x="12474" y="4407"/>
                </a:lnTo>
                <a:lnTo>
                  <a:pt x="12506" y="4378"/>
                </a:lnTo>
                <a:lnTo>
                  <a:pt x="12535" y="4345"/>
                </a:lnTo>
                <a:lnTo>
                  <a:pt x="12560" y="4309"/>
                </a:lnTo>
                <a:lnTo>
                  <a:pt x="12583" y="4270"/>
                </a:lnTo>
                <a:lnTo>
                  <a:pt x="12601" y="4229"/>
                </a:lnTo>
                <a:lnTo>
                  <a:pt x="12616" y="4185"/>
                </a:lnTo>
                <a:lnTo>
                  <a:pt x="12626" y="4138"/>
                </a:lnTo>
                <a:lnTo>
                  <a:pt x="12633" y="4088"/>
                </a:lnTo>
                <a:lnTo>
                  <a:pt x="12635" y="4037"/>
                </a:lnTo>
                <a:lnTo>
                  <a:pt x="12635" y="2275"/>
                </a:lnTo>
                <a:lnTo>
                  <a:pt x="12633" y="2222"/>
                </a:lnTo>
                <a:lnTo>
                  <a:pt x="12626" y="2172"/>
                </a:lnTo>
                <a:lnTo>
                  <a:pt x="12615" y="2124"/>
                </a:lnTo>
                <a:lnTo>
                  <a:pt x="12601" y="2080"/>
                </a:lnTo>
                <a:lnTo>
                  <a:pt x="12582" y="2038"/>
                </a:lnTo>
                <a:lnTo>
                  <a:pt x="12560" y="1999"/>
                </a:lnTo>
                <a:lnTo>
                  <a:pt x="12533" y="1963"/>
                </a:lnTo>
                <a:lnTo>
                  <a:pt x="12504" y="1931"/>
                </a:lnTo>
                <a:lnTo>
                  <a:pt x="12471" y="1902"/>
                </a:lnTo>
                <a:lnTo>
                  <a:pt x="12435" y="1876"/>
                </a:lnTo>
                <a:lnTo>
                  <a:pt x="12395" y="1854"/>
                </a:lnTo>
                <a:lnTo>
                  <a:pt x="12353" y="1836"/>
                </a:lnTo>
                <a:lnTo>
                  <a:pt x="12307" y="1821"/>
                </a:lnTo>
                <a:lnTo>
                  <a:pt x="12259" y="1811"/>
                </a:lnTo>
                <a:lnTo>
                  <a:pt x="12208" y="1804"/>
                </a:lnTo>
                <a:lnTo>
                  <a:pt x="12155" y="1802"/>
                </a:lnTo>
                <a:lnTo>
                  <a:pt x="10408" y="1802"/>
                </a:lnTo>
                <a:lnTo>
                  <a:pt x="10354" y="1804"/>
                </a:lnTo>
                <a:lnTo>
                  <a:pt x="10302" y="1811"/>
                </a:lnTo>
                <a:lnTo>
                  <a:pt x="10254" y="1821"/>
                </a:lnTo>
                <a:lnTo>
                  <a:pt x="10208" y="1836"/>
                </a:lnTo>
                <a:lnTo>
                  <a:pt x="10166" y="1855"/>
                </a:lnTo>
                <a:lnTo>
                  <a:pt x="10126" y="1877"/>
                </a:lnTo>
                <a:lnTo>
                  <a:pt x="10090" y="1903"/>
                </a:lnTo>
                <a:lnTo>
                  <a:pt x="10057" y="1933"/>
                </a:lnTo>
                <a:lnTo>
                  <a:pt x="10028" y="1966"/>
                </a:lnTo>
                <a:lnTo>
                  <a:pt x="10002" y="2003"/>
                </a:lnTo>
                <a:lnTo>
                  <a:pt x="9980" y="2043"/>
                </a:lnTo>
                <a:lnTo>
                  <a:pt x="9962" y="2086"/>
                </a:lnTo>
                <a:lnTo>
                  <a:pt x="9947" y="2132"/>
                </a:lnTo>
                <a:lnTo>
                  <a:pt x="9936" y="2182"/>
                </a:lnTo>
                <a:lnTo>
                  <a:pt x="9930" y="2234"/>
                </a:lnTo>
                <a:lnTo>
                  <a:pt x="9927" y="2289"/>
                </a:lnTo>
                <a:lnTo>
                  <a:pt x="9927" y="3148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81200" y="259200"/>
            <a:ext cx="1728000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1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000" b="1" dirty="0">
                <a:solidFill>
                  <a:srgbClr val="123563"/>
                </a:solidFill>
              </a:rPr>
              <a:t>Company Name</a:t>
            </a:r>
          </a:p>
          <a:p>
            <a:pPr lvl="0"/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081200" y="713406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Street / No.</a:t>
            </a:r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081200" y="8711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Postcode/ Town</a:t>
            </a:r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441200" y="1097781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Telephone number</a:t>
            </a:r>
          </a:p>
        </p:txBody>
      </p:sp>
      <p:sp>
        <p:nvSpPr>
          <p:cNvPr id="19" name="Textfeld 18"/>
          <p:cNvSpPr txBox="1"/>
          <p:nvPr userDrawn="1"/>
        </p:nvSpPr>
        <p:spPr>
          <a:xfrm>
            <a:off x="7081200" y="1097781"/>
            <a:ext cx="18607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Tel:</a:t>
            </a:r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7441200" y="1256400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fax machine</a:t>
            </a:r>
          </a:p>
        </p:txBody>
      </p:sp>
      <p:sp>
        <p:nvSpPr>
          <p:cNvPr id="29" name="Textfeld 28"/>
          <p:cNvSpPr txBox="1"/>
          <p:nvPr userDrawn="1"/>
        </p:nvSpPr>
        <p:spPr>
          <a:xfrm>
            <a:off x="7081200" y="1256400"/>
            <a:ext cx="21723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Fax:</a:t>
            </a:r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081200" y="14789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Email-address</a:t>
            </a:r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081200" y="1638000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Website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67200" y="2070000"/>
            <a:ext cx="5374800" cy="354013"/>
          </a:xfrm>
        </p:spPr>
        <p:txBody>
          <a:bodyPr/>
          <a:lstStyle>
            <a:lvl1pPr marL="0" indent="0">
              <a:buNone/>
              <a:defRPr baseline="0">
                <a:solidFill>
                  <a:srgbClr val="003366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en-GB" noProof="0" dirty="0"/>
              <a:t>Headline for further information:</a:t>
            </a:r>
          </a:p>
        </p:txBody>
      </p:sp>
      <p:sp>
        <p:nvSpPr>
          <p:cNvPr id="33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7200" y="2425296"/>
            <a:ext cx="5374800" cy="1411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>
                <a:solidFill>
                  <a:schemeClr val="accent2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en-GB" noProof="0"/>
              <a:t>Insert your domains here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367200" y="4139366"/>
            <a:ext cx="4626000" cy="61555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algn="just"/>
            <a:r>
              <a:rPr lang="en-GB" sz="1000" noProof="0" dirty="0">
                <a:solidFill>
                  <a:srgbClr val="1F497D"/>
                </a:solidFill>
                <a:latin typeface="BISansOpti"/>
                <a:cs typeface="BISansOpti"/>
              </a:rPr>
              <a:t>Click to add copyright-text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718268" y="3986222"/>
            <a:ext cx="3274933" cy="153888"/>
          </a:xfrm>
        </p:spPr>
        <p:txBody>
          <a:bodyPr wrap="square">
            <a:spAutoFit/>
          </a:bodyPr>
          <a:lstStyle>
            <a:lvl1pPr marL="0" indent="0">
              <a:buNone/>
              <a:defRPr sz="100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lvl="0"/>
            <a:r>
              <a:rPr lang="en-GB" noProof="0" dirty="0"/>
              <a:t>Click to add year of copyright</a:t>
            </a:r>
          </a:p>
        </p:txBody>
      </p:sp>
    </p:spTree>
    <p:extLst>
      <p:ext uri="{BB962C8B-B14F-4D97-AF65-F5344CB8AC3E}">
        <p14:creationId xmlns:p14="http://schemas.microsoft.com/office/powerpoint/2010/main" xmlns="" val="389698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chart germ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"/>
          <p:cNvSpPr>
            <a:spLocks noChangeAspect="1" noChangeArrowheads="1"/>
          </p:cNvSpPr>
          <p:nvPr userDrawn="1"/>
        </p:nvSpPr>
        <p:spPr bwMode="auto">
          <a:xfrm>
            <a:off x="367576" y="1233589"/>
            <a:ext cx="359997" cy="359997"/>
          </a:xfrm>
          <a:custGeom>
            <a:avLst/>
            <a:gdLst>
              <a:gd name="T0" fmla="*/ 19 w 14438"/>
              <a:gd name="T1" fmla="*/ 766 h 14438"/>
              <a:gd name="T2" fmla="*/ 35 w 14438"/>
              <a:gd name="T3" fmla="*/ 713 h 14438"/>
              <a:gd name="T4" fmla="*/ 95 w 14438"/>
              <a:gd name="T5" fmla="*/ 535 h 14438"/>
              <a:gd name="T6" fmla="*/ 182 w 14438"/>
              <a:gd name="T7" fmla="*/ 382 h 14438"/>
              <a:gd name="T8" fmla="*/ 295 w 14438"/>
              <a:gd name="T9" fmla="*/ 253 h 14438"/>
              <a:gd name="T10" fmla="*/ 434 w 14438"/>
              <a:gd name="T11" fmla="*/ 149 h 14438"/>
              <a:gd name="T12" fmla="*/ 598 w 14438"/>
              <a:gd name="T13" fmla="*/ 69 h 14438"/>
              <a:gd name="T14" fmla="*/ 13628 w 14438"/>
              <a:gd name="T15" fmla="*/ 0 h 14438"/>
              <a:gd name="T16" fmla="*/ 13675 w 14438"/>
              <a:gd name="T17" fmla="*/ 24 h 14438"/>
              <a:gd name="T18" fmla="*/ 13780 w 14438"/>
              <a:gd name="T19" fmla="*/ 53 h 14438"/>
              <a:gd name="T20" fmla="*/ 14011 w 14438"/>
              <a:gd name="T21" fmla="*/ 154 h 14438"/>
              <a:gd name="T22" fmla="*/ 14194 w 14438"/>
              <a:gd name="T23" fmla="*/ 297 h 14438"/>
              <a:gd name="T24" fmla="*/ 14328 w 14438"/>
              <a:gd name="T25" fmla="*/ 482 h 14438"/>
              <a:gd name="T26" fmla="*/ 14409 w 14438"/>
              <a:gd name="T27" fmla="*/ 706 h 14438"/>
              <a:gd name="T28" fmla="*/ 14437 w 14438"/>
              <a:gd name="T29" fmla="*/ 966 h 14438"/>
              <a:gd name="T30" fmla="*/ 14420 w 14438"/>
              <a:gd name="T31" fmla="*/ 13674 h 14438"/>
              <a:gd name="T32" fmla="*/ 14331 w 14438"/>
              <a:gd name="T33" fmla="*/ 13951 h 14438"/>
              <a:gd name="T34" fmla="*/ 14175 w 14438"/>
              <a:gd name="T35" fmla="*/ 14172 h 14438"/>
              <a:gd name="T36" fmla="*/ 13956 w 14438"/>
              <a:gd name="T37" fmla="*/ 14330 h 14438"/>
              <a:gd name="T38" fmla="*/ 13681 w 14438"/>
              <a:gd name="T39" fmla="*/ 14419 h 14438"/>
              <a:gd name="T40" fmla="*/ 10100 w 14438"/>
              <a:gd name="T41" fmla="*/ 14436 h 14438"/>
              <a:gd name="T42" fmla="*/ 9952 w 14438"/>
              <a:gd name="T43" fmla="*/ 14430 h 14438"/>
              <a:gd name="T44" fmla="*/ 11610 w 14438"/>
              <a:gd name="T45" fmla="*/ 9040 h 14438"/>
              <a:gd name="T46" fmla="*/ 11676 w 14438"/>
              <a:gd name="T47" fmla="*/ 9035 h 14438"/>
              <a:gd name="T48" fmla="*/ 11714 w 14438"/>
              <a:gd name="T49" fmla="*/ 9022 h 14438"/>
              <a:gd name="T50" fmla="*/ 11742 w 14438"/>
              <a:gd name="T51" fmla="*/ 8998 h 14438"/>
              <a:gd name="T52" fmla="*/ 11764 w 14438"/>
              <a:gd name="T53" fmla="*/ 8961 h 14438"/>
              <a:gd name="T54" fmla="*/ 11778 w 14438"/>
              <a:gd name="T55" fmla="*/ 8907 h 14438"/>
              <a:gd name="T56" fmla="*/ 9941 w 14438"/>
              <a:gd name="T57" fmla="*/ 6760 h 14438"/>
              <a:gd name="T58" fmla="*/ 9960 w 14438"/>
              <a:gd name="T59" fmla="*/ 5621 h 14438"/>
              <a:gd name="T60" fmla="*/ 10017 w 14438"/>
              <a:gd name="T61" fmla="*/ 5333 h 14438"/>
              <a:gd name="T62" fmla="*/ 10120 w 14438"/>
              <a:gd name="T63" fmla="*/ 5080 h 14438"/>
              <a:gd name="T64" fmla="*/ 10272 w 14438"/>
              <a:gd name="T65" fmla="*/ 4871 h 14438"/>
              <a:gd name="T66" fmla="*/ 10468 w 14438"/>
              <a:gd name="T67" fmla="*/ 4711 h 14438"/>
              <a:gd name="T68" fmla="*/ 10705 w 14438"/>
              <a:gd name="T69" fmla="*/ 4604 h 14438"/>
              <a:gd name="T70" fmla="*/ 10979 w 14438"/>
              <a:gd name="T71" fmla="*/ 4553 h 14438"/>
              <a:gd name="T72" fmla="*/ 11951 w 14438"/>
              <a:gd name="T73" fmla="*/ 4524 h 14438"/>
              <a:gd name="T74" fmla="*/ 12121 w 14438"/>
              <a:gd name="T75" fmla="*/ 2250 h 14438"/>
              <a:gd name="T76" fmla="*/ 10259 w 14438"/>
              <a:gd name="T77" fmla="*/ 2251 h 14438"/>
              <a:gd name="T78" fmla="*/ 9557 w 14438"/>
              <a:gd name="T79" fmla="*/ 2358 h 14438"/>
              <a:gd name="T80" fmla="*/ 8930 w 14438"/>
              <a:gd name="T81" fmla="*/ 2653 h 14438"/>
              <a:gd name="T82" fmla="*/ 8449 w 14438"/>
              <a:gd name="T83" fmla="*/ 3073 h 14438"/>
              <a:gd name="T84" fmla="*/ 8169 w 14438"/>
              <a:gd name="T85" fmla="*/ 3441 h 14438"/>
              <a:gd name="T86" fmla="*/ 7901 w 14438"/>
              <a:gd name="T87" fmla="*/ 3976 h 14438"/>
              <a:gd name="T88" fmla="*/ 7695 w 14438"/>
              <a:gd name="T89" fmla="*/ 4854 h 14438"/>
              <a:gd name="T90" fmla="*/ 7660 w 14438"/>
              <a:gd name="T91" fmla="*/ 5883 h 14438"/>
              <a:gd name="T92" fmla="*/ 5871 w 14438"/>
              <a:gd name="T93" fmla="*/ 6766 h 14438"/>
              <a:gd name="T94" fmla="*/ 7656 w 14438"/>
              <a:gd name="T95" fmla="*/ 14428 h 14438"/>
              <a:gd name="T96" fmla="*/ 7590 w 14438"/>
              <a:gd name="T97" fmla="*/ 14436 h 14438"/>
              <a:gd name="T98" fmla="*/ 820 w 14438"/>
              <a:gd name="T99" fmla="*/ 14431 h 14438"/>
              <a:gd name="T100" fmla="*/ 608 w 14438"/>
              <a:gd name="T101" fmla="*/ 14386 h 14438"/>
              <a:gd name="T102" fmla="*/ 418 w 14438"/>
              <a:gd name="T103" fmla="*/ 14292 h 14438"/>
              <a:gd name="T104" fmla="*/ 257 w 14438"/>
              <a:gd name="T105" fmla="*/ 14157 h 14438"/>
              <a:gd name="T106" fmla="*/ 132 w 14438"/>
              <a:gd name="T107" fmla="*/ 13987 h 14438"/>
              <a:gd name="T108" fmla="*/ 48 w 14438"/>
              <a:gd name="T109" fmla="*/ 13788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438" h="14438">
                <a:moveTo>
                  <a:pt x="0" y="13628"/>
                </a:moveTo>
                <a:lnTo>
                  <a:pt x="0" y="818"/>
                </a:lnTo>
                <a:lnTo>
                  <a:pt x="19" y="766"/>
                </a:lnTo>
                <a:lnTo>
                  <a:pt x="28" y="740"/>
                </a:lnTo>
                <a:lnTo>
                  <a:pt x="32" y="726"/>
                </a:lnTo>
                <a:lnTo>
                  <a:pt x="35" y="713"/>
                </a:lnTo>
                <a:lnTo>
                  <a:pt x="52" y="651"/>
                </a:lnTo>
                <a:lnTo>
                  <a:pt x="72" y="591"/>
                </a:lnTo>
                <a:lnTo>
                  <a:pt x="95" y="535"/>
                </a:lnTo>
                <a:lnTo>
                  <a:pt x="122" y="481"/>
                </a:lnTo>
                <a:lnTo>
                  <a:pt x="150" y="430"/>
                </a:lnTo>
                <a:lnTo>
                  <a:pt x="182" y="382"/>
                </a:lnTo>
                <a:lnTo>
                  <a:pt x="217" y="336"/>
                </a:lnTo>
                <a:lnTo>
                  <a:pt x="255" y="293"/>
                </a:lnTo>
                <a:lnTo>
                  <a:pt x="295" y="253"/>
                </a:lnTo>
                <a:lnTo>
                  <a:pt x="339" y="216"/>
                </a:lnTo>
                <a:lnTo>
                  <a:pt x="385" y="181"/>
                </a:lnTo>
                <a:lnTo>
                  <a:pt x="434" y="149"/>
                </a:lnTo>
                <a:lnTo>
                  <a:pt x="486" y="120"/>
                </a:lnTo>
                <a:lnTo>
                  <a:pt x="541" y="93"/>
                </a:lnTo>
                <a:lnTo>
                  <a:pt x="598" y="69"/>
                </a:lnTo>
                <a:lnTo>
                  <a:pt x="659" y="48"/>
                </a:lnTo>
                <a:lnTo>
                  <a:pt x="818" y="0"/>
                </a:lnTo>
                <a:lnTo>
                  <a:pt x="13628" y="0"/>
                </a:lnTo>
                <a:lnTo>
                  <a:pt x="13659" y="16"/>
                </a:lnTo>
                <a:lnTo>
                  <a:pt x="13667" y="20"/>
                </a:lnTo>
                <a:lnTo>
                  <a:pt x="13675" y="24"/>
                </a:lnTo>
                <a:lnTo>
                  <a:pt x="13684" y="27"/>
                </a:lnTo>
                <a:lnTo>
                  <a:pt x="13692" y="29"/>
                </a:lnTo>
                <a:lnTo>
                  <a:pt x="13780" y="53"/>
                </a:lnTo>
                <a:lnTo>
                  <a:pt x="13862" y="81"/>
                </a:lnTo>
                <a:lnTo>
                  <a:pt x="13939" y="115"/>
                </a:lnTo>
                <a:lnTo>
                  <a:pt x="14011" y="154"/>
                </a:lnTo>
                <a:lnTo>
                  <a:pt x="14078" y="197"/>
                </a:lnTo>
                <a:lnTo>
                  <a:pt x="14139" y="245"/>
                </a:lnTo>
                <a:lnTo>
                  <a:pt x="14194" y="297"/>
                </a:lnTo>
                <a:lnTo>
                  <a:pt x="14245" y="355"/>
                </a:lnTo>
                <a:lnTo>
                  <a:pt x="14289" y="416"/>
                </a:lnTo>
                <a:lnTo>
                  <a:pt x="14328" y="482"/>
                </a:lnTo>
                <a:lnTo>
                  <a:pt x="14361" y="553"/>
                </a:lnTo>
                <a:lnTo>
                  <a:pt x="14388" y="627"/>
                </a:lnTo>
                <a:lnTo>
                  <a:pt x="14409" y="706"/>
                </a:lnTo>
                <a:lnTo>
                  <a:pt x="14425" y="788"/>
                </a:lnTo>
                <a:lnTo>
                  <a:pt x="14434" y="875"/>
                </a:lnTo>
                <a:lnTo>
                  <a:pt x="14437" y="966"/>
                </a:lnTo>
                <a:lnTo>
                  <a:pt x="14437" y="13462"/>
                </a:lnTo>
                <a:lnTo>
                  <a:pt x="14433" y="13571"/>
                </a:lnTo>
                <a:lnTo>
                  <a:pt x="14420" y="13674"/>
                </a:lnTo>
                <a:lnTo>
                  <a:pt x="14398" y="13772"/>
                </a:lnTo>
                <a:lnTo>
                  <a:pt x="14369" y="13864"/>
                </a:lnTo>
                <a:lnTo>
                  <a:pt x="14331" y="13951"/>
                </a:lnTo>
                <a:lnTo>
                  <a:pt x="14286" y="14031"/>
                </a:lnTo>
                <a:lnTo>
                  <a:pt x="14234" y="14105"/>
                </a:lnTo>
                <a:lnTo>
                  <a:pt x="14175" y="14172"/>
                </a:lnTo>
                <a:lnTo>
                  <a:pt x="14108" y="14232"/>
                </a:lnTo>
                <a:lnTo>
                  <a:pt x="14035" y="14284"/>
                </a:lnTo>
                <a:lnTo>
                  <a:pt x="13956" y="14330"/>
                </a:lnTo>
                <a:lnTo>
                  <a:pt x="13870" y="14368"/>
                </a:lnTo>
                <a:lnTo>
                  <a:pt x="13779" y="14397"/>
                </a:lnTo>
                <a:lnTo>
                  <a:pt x="13681" y="14419"/>
                </a:lnTo>
                <a:lnTo>
                  <a:pt x="13579" y="14432"/>
                </a:lnTo>
                <a:lnTo>
                  <a:pt x="13471" y="14437"/>
                </a:lnTo>
                <a:lnTo>
                  <a:pt x="10100" y="14436"/>
                </a:lnTo>
                <a:lnTo>
                  <a:pt x="10063" y="14435"/>
                </a:lnTo>
                <a:lnTo>
                  <a:pt x="10026" y="14434"/>
                </a:lnTo>
                <a:lnTo>
                  <a:pt x="9952" y="14430"/>
                </a:lnTo>
                <a:lnTo>
                  <a:pt x="9952" y="9038"/>
                </a:lnTo>
                <a:lnTo>
                  <a:pt x="10115" y="9038"/>
                </a:lnTo>
                <a:lnTo>
                  <a:pt x="11610" y="9040"/>
                </a:lnTo>
                <a:lnTo>
                  <a:pt x="11646" y="9039"/>
                </a:lnTo>
                <a:lnTo>
                  <a:pt x="11661" y="9038"/>
                </a:lnTo>
                <a:lnTo>
                  <a:pt x="11676" y="9035"/>
                </a:lnTo>
                <a:lnTo>
                  <a:pt x="11690" y="9032"/>
                </a:lnTo>
                <a:lnTo>
                  <a:pt x="11702" y="9027"/>
                </a:lnTo>
                <a:lnTo>
                  <a:pt x="11714" y="9022"/>
                </a:lnTo>
                <a:lnTo>
                  <a:pt x="11724" y="9015"/>
                </a:lnTo>
                <a:lnTo>
                  <a:pt x="11734" y="9007"/>
                </a:lnTo>
                <a:lnTo>
                  <a:pt x="11742" y="8998"/>
                </a:lnTo>
                <a:lnTo>
                  <a:pt x="11750" y="8987"/>
                </a:lnTo>
                <a:lnTo>
                  <a:pt x="11757" y="8975"/>
                </a:lnTo>
                <a:lnTo>
                  <a:pt x="11764" y="8961"/>
                </a:lnTo>
                <a:lnTo>
                  <a:pt x="11769" y="8945"/>
                </a:lnTo>
                <a:lnTo>
                  <a:pt x="11774" y="8927"/>
                </a:lnTo>
                <a:lnTo>
                  <a:pt x="11778" y="8907"/>
                </a:lnTo>
                <a:lnTo>
                  <a:pt x="12106" y="7266"/>
                </a:lnTo>
                <a:lnTo>
                  <a:pt x="12201" y="6760"/>
                </a:lnTo>
                <a:lnTo>
                  <a:pt x="9941" y="6760"/>
                </a:lnTo>
                <a:lnTo>
                  <a:pt x="9944" y="5817"/>
                </a:lnTo>
                <a:lnTo>
                  <a:pt x="9950" y="5719"/>
                </a:lnTo>
                <a:lnTo>
                  <a:pt x="9960" y="5621"/>
                </a:lnTo>
                <a:lnTo>
                  <a:pt x="9976" y="5523"/>
                </a:lnTo>
                <a:lnTo>
                  <a:pt x="9994" y="5427"/>
                </a:lnTo>
                <a:lnTo>
                  <a:pt x="10017" y="5333"/>
                </a:lnTo>
                <a:lnTo>
                  <a:pt x="10046" y="5244"/>
                </a:lnTo>
                <a:lnTo>
                  <a:pt x="10080" y="5159"/>
                </a:lnTo>
                <a:lnTo>
                  <a:pt x="10120" y="5080"/>
                </a:lnTo>
                <a:lnTo>
                  <a:pt x="10166" y="5005"/>
                </a:lnTo>
                <a:lnTo>
                  <a:pt x="10216" y="4936"/>
                </a:lnTo>
                <a:lnTo>
                  <a:pt x="10272" y="4871"/>
                </a:lnTo>
                <a:lnTo>
                  <a:pt x="10332" y="4812"/>
                </a:lnTo>
                <a:lnTo>
                  <a:pt x="10398" y="4759"/>
                </a:lnTo>
                <a:lnTo>
                  <a:pt x="10468" y="4711"/>
                </a:lnTo>
                <a:lnTo>
                  <a:pt x="10542" y="4669"/>
                </a:lnTo>
                <a:lnTo>
                  <a:pt x="10621" y="4633"/>
                </a:lnTo>
                <a:lnTo>
                  <a:pt x="10705" y="4604"/>
                </a:lnTo>
                <a:lnTo>
                  <a:pt x="10792" y="4580"/>
                </a:lnTo>
                <a:lnTo>
                  <a:pt x="10884" y="4563"/>
                </a:lnTo>
                <a:lnTo>
                  <a:pt x="10979" y="4553"/>
                </a:lnTo>
                <a:lnTo>
                  <a:pt x="11222" y="4539"/>
                </a:lnTo>
                <a:lnTo>
                  <a:pt x="11465" y="4532"/>
                </a:lnTo>
                <a:lnTo>
                  <a:pt x="11951" y="4524"/>
                </a:lnTo>
                <a:lnTo>
                  <a:pt x="12187" y="4524"/>
                </a:lnTo>
                <a:lnTo>
                  <a:pt x="12187" y="2254"/>
                </a:lnTo>
                <a:lnTo>
                  <a:pt x="12121" y="2250"/>
                </a:lnTo>
                <a:lnTo>
                  <a:pt x="12092" y="2249"/>
                </a:lnTo>
                <a:lnTo>
                  <a:pt x="12064" y="2248"/>
                </a:lnTo>
                <a:lnTo>
                  <a:pt x="10259" y="2251"/>
                </a:lnTo>
                <a:lnTo>
                  <a:pt x="10017" y="2266"/>
                </a:lnTo>
                <a:lnTo>
                  <a:pt x="9783" y="2301"/>
                </a:lnTo>
                <a:lnTo>
                  <a:pt x="9557" y="2358"/>
                </a:lnTo>
                <a:lnTo>
                  <a:pt x="9339" y="2435"/>
                </a:lnTo>
                <a:lnTo>
                  <a:pt x="9130" y="2533"/>
                </a:lnTo>
                <a:lnTo>
                  <a:pt x="8930" y="2653"/>
                </a:lnTo>
                <a:lnTo>
                  <a:pt x="8740" y="2794"/>
                </a:lnTo>
                <a:lnTo>
                  <a:pt x="8559" y="2958"/>
                </a:lnTo>
                <a:lnTo>
                  <a:pt x="8449" y="3073"/>
                </a:lnTo>
                <a:lnTo>
                  <a:pt x="8348" y="3193"/>
                </a:lnTo>
                <a:lnTo>
                  <a:pt x="8254" y="3315"/>
                </a:lnTo>
                <a:lnTo>
                  <a:pt x="8169" y="3441"/>
                </a:lnTo>
                <a:lnTo>
                  <a:pt x="8091" y="3570"/>
                </a:lnTo>
                <a:lnTo>
                  <a:pt x="8021" y="3703"/>
                </a:lnTo>
                <a:lnTo>
                  <a:pt x="7901" y="3976"/>
                </a:lnTo>
                <a:lnTo>
                  <a:pt x="7808" y="4259"/>
                </a:lnTo>
                <a:lnTo>
                  <a:pt x="7740" y="4553"/>
                </a:lnTo>
                <a:lnTo>
                  <a:pt x="7695" y="4854"/>
                </a:lnTo>
                <a:lnTo>
                  <a:pt x="7670" y="5164"/>
                </a:lnTo>
                <a:lnTo>
                  <a:pt x="7660" y="5523"/>
                </a:lnTo>
                <a:lnTo>
                  <a:pt x="7660" y="5883"/>
                </a:lnTo>
                <a:lnTo>
                  <a:pt x="7665" y="6603"/>
                </a:lnTo>
                <a:lnTo>
                  <a:pt x="7665" y="6766"/>
                </a:lnTo>
                <a:lnTo>
                  <a:pt x="5871" y="6766"/>
                </a:lnTo>
                <a:lnTo>
                  <a:pt x="5871" y="9041"/>
                </a:lnTo>
                <a:lnTo>
                  <a:pt x="7656" y="9041"/>
                </a:lnTo>
                <a:lnTo>
                  <a:pt x="7656" y="14428"/>
                </a:lnTo>
                <a:lnTo>
                  <a:pt x="7616" y="14433"/>
                </a:lnTo>
                <a:lnTo>
                  <a:pt x="7598" y="14435"/>
                </a:lnTo>
                <a:lnTo>
                  <a:pt x="7590" y="14436"/>
                </a:lnTo>
                <a:lnTo>
                  <a:pt x="7581" y="14436"/>
                </a:lnTo>
                <a:lnTo>
                  <a:pt x="895" y="14434"/>
                </a:lnTo>
                <a:lnTo>
                  <a:pt x="820" y="14431"/>
                </a:lnTo>
                <a:lnTo>
                  <a:pt x="748" y="14422"/>
                </a:lnTo>
                <a:lnTo>
                  <a:pt x="677" y="14407"/>
                </a:lnTo>
                <a:lnTo>
                  <a:pt x="608" y="14386"/>
                </a:lnTo>
                <a:lnTo>
                  <a:pt x="542" y="14360"/>
                </a:lnTo>
                <a:lnTo>
                  <a:pt x="479" y="14328"/>
                </a:lnTo>
                <a:lnTo>
                  <a:pt x="418" y="14292"/>
                </a:lnTo>
                <a:lnTo>
                  <a:pt x="361" y="14252"/>
                </a:lnTo>
                <a:lnTo>
                  <a:pt x="307" y="14207"/>
                </a:lnTo>
                <a:lnTo>
                  <a:pt x="257" y="14157"/>
                </a:lnTo>
                <a:lnTo>
                  <a:pt x="211" y="14104"/>
                </a:lnTo>
                <a:lnTo>
                  <a:pt x="169" y="14047"/>
                </a:lnTo>
                <a:lnTo>
                  <a:pt x="132" y="13987"/>
                </a:lnTo>
                <a:lnTo>
                  <a:pt x="99" y="13923"/>
                </a:lnTo>
                <a:lnTo>
                  <a:pt x="71" y="13857"/>
                </a:lnTo>
                <a:lnTo>
                  <a:pt x="48" y="13788"/>
                </a:lnTo>
                <a:lnTo>
                  <a:pt x="0" y="1362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solidFill>
                <a:srgbClr val="123563"/>
              </a:solidFill>
              <a:latin typeface="BISansOpti"/>
            </a:endParaRPr>
          </a:p>
        </p:txBody>
      </p:sp>
      <p:sp>
        <p:nvSpPr>
          <p:cNvPr id="14" name="Freeform 2"/>
          <p:cNvSpPr>
            <a:spLocks noChangeAspect="1" noChangeArrowheads="1"/>
          </p:cNvSpPr>
          <p:nvPr userDrawn="1"/>
        </p:nvSpPr>
        <p:spPr bwMode="auto">
          <a:xfrm>
            <a:off x="1020233" y="1260552"/>
            <a:ext cx="396000" cy="323404"/>
          </a:xfrm>
          <a:custGeom>
            <a:avLst/>
            <a:gdLst>
              <a:gd name="T0" fmla="*/ 2302 w 14384"/>
              <a:gd name="T1" fmla="*/ 10229 h 11746"/>
              <a:gd name="T2" fmla="*/ 4222 w 14384"/>
              <a:gd name="T3" fmla="*/ 9176 h 11746"/>
              <a:gd name="T4" fmla="*/ 3544 w 14384"/>
              <a:gd name="T5" fmla="*/ 9052 h 11746"/>
              <a:gd name="T6" fmla="*/ 2627 w 14384"/>
              <a:gd name="T7" fmla="*/ 8581 h 11746"/>
              <a:gd name="T8" fmla="*/ 2100 w 14384"/>
              <a:gd name="T9" fmla="*/ 8065 h 11746"/>
              <a:gd name="T10" fmla="*/ 1633 w 14384"/>
              <a:gd name="T11" fmla="*/ 7227 h 11746"/>
              <a:gd name="T12" fmla="*/ 1622 w 14384"/>
              <a:gd name="T13" fmla="*/ 7169 h 11746"/>
              <a:gd name="T14" fmla="*/ 1631 w 14384"/>
              <a:gd name="T15" fmla="*/ 7150 h 11746"/>
              <a:gd name="T16" fmla="*/ 1654 w 14384"/>
              <a:gd name="T17" fmla="*/ 7142 h 11746"/>
              <a:gd name="T18" fmla="*/ 1884 w 14384"/>
              <a:gd name="T19" fmla="*/ 7165 h 11746"/>
              <a:gd name="T20" fmla="*/ 2540 w 14384"/>
              <a:gd name="T21" fmla="*/ 7153 h 11746"/>
              <a:gd name="T22" fmla="*/ 2848 w 14384"/>
              <a:gd name="T23" fmla="*/ 7095 h 11746"/>
              <a:gd name="T24" fmla="*/ 1895 w 14384"/>
              <a:gd name="T25" fmla="*/ 6602 h 11746"/>
              <a:gd name="T26" fmla="*/ 974 w 14384"/>
              <a:gd name="T27" fmla="*/ 5689 h 11746"/>
              <a:gd name="T28" fmla="*/ 567 w 14384"/>
              <a:gd name="T29" fmla="*/ 4595 h 11746"/>
              <a:gd name="T30" fmla="*/ 1040 w 14384"/>
              <a:gd name="T31" fmla="*/ 4344 h 11746"/>
              <a:gd name="T32" fmla="*/ 1878 w 14384"/>
              <a:gd name="T33" fmla="*/ 4497 h 11746"/>
              <a:gd name="T34" fmla="*/ 1298 w 14384"/>
              <a:gd name="T35" fmla="*/ 3967 h 11746"/>
              <a:gd name="T36" fmla="*/ 726 w 14384"/>
              <a:gd name="T37" fmla="*/ 2940 h 11746"/>
              <a:gd name="T38" fmla="*/ 592 w 14384"/>
              <a:gd name="T39" fmla="*/ 1831 h 11746"/>
              <a:gd name="T40" fmla="*/ 824 w 14384"/>
              <a:gd name="T41" fmla="*/ 868 h 11746"/>
              <a:gd name="T42" fmla="*/ 964 w 14384"/>
              <a:gd name="T43" fmla="*/ 589 h 11746"/>
              <a:gd name="T44" fmla="*/ 983 w 14384"/>
              <a:gd name="T45" fmla="*/ 577 h 11746"/>
              <a:gd name="T46" fmla="*/ 1005 w 14384"/>
              <a:gd name="T47" fmla="*/ 584 h 11746"/>
              <a:gd name="T48" fmla="*/ 1596 w 14384"/>
              <a:gd name="T49" fmla="*/ 1214 h 11746"/>
              <a:gd name="T50" fmla="*/ 4660 w 14384"/>
              <a:gd name="T51" fmla="*/ 3154 h 11746"/>
              <a:gd name="T52" fmla="*/ 6964 w 14384"/>
              <a:gd name="T53" fmla="*/ 3640 h 11746"/>
              <a:gd name="T54" fmla="*/ 7045 w 14384"/>
              <a:gd name="T55" fmla="*/ 3637 h 11746"/>
              <a:gd name="T56" fmla="*/ 7063 w 14384"/>
              <a:gd name="T57" fmla="*/ 3624 h 11746"/>
              <a:gd name="T58" fmla="*/ 7074 w 14384"/>
              <a:gd name="T59" fmla="*/ 3590 h 11746"/>
              <a:gd name="T60" fmla="*/ 7020 w 14384"/>
              <a:gd name="T61" fmla="*/ 2949 h 11746"/>
              <a:gd name="T62" fmla="*/ 7333 w 14384"/>
              <a:gd name="T63" fmla="*/ 1628 h 11746"/>
              <a:gd name="T64" fmla="*/ 8184 w 14384"/>
              <a:gd name="T65" fmla="*/ 606 h 11746"/>
              <a:gd name="T66" fmla="*/ 9383 w 14384"/>
              <a:gd name="T67" fmla="*/ 70 h 11746"/>
              <a:gd name="T68" fmla="*/ 10325 w 14384"/>
              <a:gd name="T69" fmla="*/ 15 h 11746"/>
              <a:gd name="T70" fmla="*/ 11198 w 14384"/>
              <a:gd name="T71" fmla="*/ 263 h 11746"/>
              <a:gd name="T72" fmla="*/ 11995 w 14384"/>
              <a:gd name="T73" fmla="*/ 807 h 11746"/>
              <a:gd name="T74" fmla="*/ 12123 w 14384"/>
              <a:gd name="T75" fmla="*/ 892 h 11746"/>
              <a:gd name="T76" fmla="*/ 12231 w 14384"/>
              <a:gd name="T77" fmla="*/ 915 h 11746"/>
              <a:gd name="T78" fmla="*/ 12744 w 14384"/>
              <a:gd name="T79" fmla="*/ 787 h 11746"/>
              <a:gd name="T80" fmla="*/ 13860 w 14384"/>
              <a:gd name="T81" fmla="*/ 315 h 11746"/>
              <a:gd name="T82" fmla="*/ 13966 w 14384"/>
              <a:gd name="T83" fmla="*/ 263 h 11746"/>
              <a:gd name="T84" fmla="*/ 13995 w 14384"/>
              <a:gd name="T85" fmla="*/ 269 h 11746"/>
              <a:gd name="T86" fmla="*/ 13527 w 14384"/>
              <a:gd name="T87" fmla="*/ 1148 h 11746"/>
              <a:gd name="T88" fmla="*/ 12830 w 14384"/>
              <a:gd name="T89" fmla="*/ 1838 h 11746"/>
              <a:gd name="T90" fmla="*/ 13292 w 14384"/>
              <a:gd name="T91" fmla="*/ 1763 h 11746"/>
              <a:gd name="T92" fmla="*/ 13785 w 14384"/>
              <a:gd name="T93" fmla="*/ 1631 h 11746"/>
              <a:gd name="T94" fmla="*/ 14219 w 14384"/>
              <a:gd name="T95" fmla="*/ 1479 h 11746"/>
              <a:gd name="T96" fmla="*/ 14275 w 14384"/>
              <a:gd name="T97" fmla="*/ 1604 h 11746"/>
              <a:gd name="T98" fmla="*/ 13501 w 14384"/>
              <a:gd name="T99" fmla="*/ 2473 h 11746"/>
              <a:gd name="T100" fmla="*/ 13009 w 14384"/>
              <a:gd name="T101" fmla="*/ 2877 h 11746"/>
              <a:gd name="T102" fmla="*/ 12970 w 14384"/>
              <a:gd name="T103" fmla="*/ 2930 h 11746"/>
              <a:gd name="T104" fmla="*/ 12953 w 14384"/>
              <a:gd name="T105" fmla="*/ 2990 h 11746"/>
              <a:gd name="T106" fmla="*/ 12687 w 14384"/>
              <a:gd name="T107" fmla="*/ 5388 h 11746"/>
              <a:gd name="T108" fmla="*/ 10923 w 14384"/>
              <a:gd name="T109" fmla="*/ 8821 h 11746"/>
              <a:gd name="T110" fmla="*/ 8211 w 14384"/>
              <a:gd name="T111" fmla="*/ 10949 h 11746"/>
              <a:gd name="T112" fmla="*/ 4606 w 14384"/>
              <a:gd name="T113" fmla="*/ 11745 h 11746"/>
              <a:gd name="T114" fmla="*/ 819 w 14384"/>
              <a:gd name="T115" fmla="*/ 10882 h 11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384" h="11746">
                <a:moveTo>
                  <a:pt x="0" y="10417"/>
                </a:moveTo>
                <a:lnTo>
                  <a:pt x="600" y="10448"/>
                </a:lnTo>
                <a:lnTo>
                  <a:pt x="1183" y="10428"/>
                </a:lnTo>
                <a:lnTo>
                  <a:pt x="1751" y="10355"/>
                </a:lnTo>
                <a:lnTo>
                  <a:pt x="2302" y="10229"/>
                </a:lnTo>
                <a:lnTo>
                  <a:pt x="2839" y="10049"/>
                </a:lnTo>
                <a:lnTo>
                  <a:pt x="3362" y="9816"/>
                </a:lnTo>
                <a:lnTo>
                  <a:pt x="3872" y="9528"/>
                </a:lnTo>
                <a:lnTo>
                  <a:pt x="4370" y="9184"/>
                </a:lnTo>
                <a:lnTo>
                  <a:pt x="4222" y="9176"/>
                </a:lnTo>
                <a:lnTo>
                  <a:pt x="4079" y="9163"/>
                </a:lnTo>
                <a:lnTo>
                  <a:pt x="3940" y="9144"/>
                </a:lnTo>
                <a:lnTo>
                  <a:pt x="3805" y="9120"/>
                </a:lnTo>
                <a:lnTo>
                  <a:pt x="3674" y="9089"/>
                </a:lnTo>
                <a:lnTo>
                  <a:pt x="3544" y="9052"/>
                </a:lnTo>
                <a:lnTo>
                  <a:pt x="3418" y="9010"/>
                </a:lnTo>
                <a:lnTo>
                  <a:pt x="3293" y="8960"/>
                </a:lnTo>
                <a:lnTo>
                  <a:pt x="3010" y="8825"/>
                </a:lnTo>
                <a:lnTo>
                  <a:pt x="2749" y="8667"/>
                </a:lnTo>
                <a:lnTo>
                  <a:pt x="2627" y="8581"/>
                </a:lnTo>
                <a:lnTo>
                  <a:pt x="2511" y="8488"/>
                </a:lnTo>
                <a:lnTo>
                  <a:pt x="2400" y="8391"/>
                </a:lnTo>
                <a:lnTo>
                  <a:pt x="2294" y="8288"/>
                </a:lnTo>
                <a:lnTo>
                  <a:pt x="2195" y="8179"/>
                </a:lnTo>
                <a:lnTo>
                  <a:pt x="2100" y="8065"/>
                </a:lnTo>
                <a:lnTo>
                  <a:pt x="2012" y="7946"/>
                </a:lnTo>
                <a:lnTo>
                  <a:pt x="1928" y="7822"/>
                </a:lnTo>
                <a:lnTo>
                  <a:pt x="1778" y="7557"/>
                </a:lnTo>
                <a:lnTo>
                  <a:pt x="1650" y="7271"/>
                </a:lnTo>
                <a:lnTo>
                  <a:pt x="1633" y="7227"/>
                </a:lnTo>
                <a:lnTo>
                  <a:pt x="1628" y="7209"/>
                </a:lnTo>
                <a:lnTo>
                  <a:pt x="1624" y="7194"/>
                </a:lnTo>
                <a:lnTo>
                  <a:pt x="1622" y="7180"/>
                </a:lnTo>
                <a:lnTo>
                  <a:pt x="1621" y="7175"/>
                </a:lnTo>
                <a:lnTo>
                  <a:pt x="1622" y="7169"/>
                </a:lnTo>
                <a:lnTo>
                  <a:pt x="1622" y="7164"/>
                </a:lnTo>
                <a:lnTo>
                  <a:pt x="1624" y="7160"/>
                </a:lnTo>
                <a:lnTo>
                  <a:pt x="1625" y="7156"/>
                </a:lnTo>
                <a:lnTo>
                  <a:pt x="1628" y="7153"/>
                </a:lnTo>
                <a:lnTo>
                  <a:pt x="1631" y="7150"/>
                </a:lnTo>
                <a:lnTo>
                  <a:pt x="1634" y="7148"/>
                </a:lnTo>
                <a:lnTo>
                  <a:pt x="1638" y="7146"/>
                </a:lnTo>
                <a:lnTo>
                  <a:pt x="1643" y="7144"/>
                </a:lnTo>
                <a:lnTo>
                  <a:pt x="1648" y="7143"/>
                </a:lnTo>
                <a:lnTo>
                  <a:pt x="1654" y="7142"/>
                </a:lnTo>
                <a:lnTo>
                  <a:pt x="1668" y="7141"/>
                </a:lnTo>
                <a:lnTo>
                  <a:pt x="1685" y="7142"/>
                </a:lnTo>
                <a:lnTo>
                  <a:pt x="1704" y="7143"/>
                </a:lnTo>
                <a:lnTo>
                  <a:pt x="1752" y="7149"/>
                </a:lnTo>
                <a:lnTo>
                  <a:pt x="1884" y="7165"/>
                </a:lnTo>
                <a:lnTo>
                  <a:pt x="2015" y="7175"/>
                </a:lnTo>
                <a:lnTo>
                  <a:pt x="2147" y="7178"/>
                </a:lnTo>
                <a:lnTo>
                  <a:pt x="2278" y="7176"/>
                </a:lnTo>
                <a:lnTo>
                  <a:pt x="2409" y="7167"/>
                </a:lnTo>
                <a:lnTo>
                  <a:pt x="2540" y="7153"/>
                </a:lnTo>
                <a:lnTo>
                  <a:pt x="2671" y="7134"/>
                </a:lnTo>
                <a:lnTo>
                  <a:pt x="2802" y="7109"/>
                </a:lnTo>
                <a:lnTo>
                  <a:pt x="2813" y="7106"/>
                </a:lnTo>
                <a:lnTo>
                  <a:pt x="2825" y="7103"/>
                </a:lnTo>
                <a:lnTo>
                  <a:pt x="2848" y="7095"/>
                </a:lnTo>
                <a:lnTo>
                  <a:pt x="2900" y="7074"/>
                </a:lnTo>
                <a:lnTo>
                  <a:pt x="2631" y="6984"/>
                </a:lnTo>
                <a:lnTo>
                  <a:pt x="2373" y="6874"/>
                </a:lnTo>
                <a:lnTo>
                  <a:pt x="2128" y="6747"/>
                </a:lnTo>
                <a:lnTo>
                  <a:pt x="1895" y="6602"/>
                </a:lnTo>
                <a:lnTo>
                  <a:pt x="1677" y="6443"/>
                </a:lnTo>
                <a:lnTo>
                  <a:pt x="1475" y="6271"/>
                </a:lnTo>
                <a:lnTo>
                  <a:pt x="1289" y="6087"/>
                </a:lnTo>
                <a:lnTo>
                  <a:pt x="1122" y="5892"/>
                </a:lnTo>
                <a:lnTo>
                  <a:pt x="974" y="5689"/>
                </a:lnTo>
                <a:lnTo>
                  <a:pt x="846" y="5479"/>
                </a:lnTo>
                <a:lnTo>
                  <a:pt x="741" y="5262"/>
                </a:lnTo>
                <a:lnTo>
                  <a:pt x="658" y="5042"/>
                </a:lnTo>
                <a:lnTo>
                  <a:pt x="600" y="4819"/>
                </a:lnTo>
                <a:lnTo>
                  <a:pt x="567" y="4595"/>
                </a:lnTo>
                <a:lnTo>
                  <a:pt x="560" y="4372"/>
                </a:lnTo>
                <a:lnTo>
                  <a:pt x="582" y="4151"/>
                </a:lnTo>
                <a:lnTo>
                  <a:pt x="733" y="4222"/>
                </a:lnTo>
                <a:lnTo>
                  <a:pt x="885" y="4286"/>
                </a:lnTo>
                <a:lnTo>
                  <a:pt x="1040" y="4344"/>
                </a:lnTo>
                <a:lnTo>
                  <a:pt x="1199" y="4394"/>
                </a:lnTo>
                <a:lnTo>
                  <a:pt x="1361" y="4435"/>
                </a:lnTo>
                <a:lnTo>
                  <a:pt x="1528" y="4466"/>
                </a:lnTo>
                <a:lnTo>
                  <a:pt x="1700" y="4487"/>
                </a:lnTo>
                <a:lnTo>
                  <a:pt x="1878" y="4497"/>
                </a:lnTo>
                <a:lnTo>
                  <a:pt x="1717" y="4366"/>
                </a:lnTo>
                <a:lnTo>
                  <a:pt x="1566" y="4238"/>
                </a:lnTo>
                <a:lnTo>
                  <a:pt x="1426" y="4106"/>
                </a:lnTo>
                <a:lnTo>
                  <a:pt x="1361" y="4038"/>
                </a:lnTo>
                <a:lnTo>
                  <a:pt x="1298" y="3967"/>
                </a:lnTo>
                <a:lnTo>
                  <a:pt x="1149" y="3775"/>
                </a:lnTo>
                <a:lnTo>
                  <a:pt x="1017" y="3577"/>
                </a:lnTo>
                <a:lnTo>
                  <a:pt x="903" y="3371"/>
                </a:lnTo>
                <a:lnTo>
                  <a:pt x="806" y="3159"/>
                </a:lnTo>
                <a:lnTo>
                  <a:pt x="726" y="2940"/>
                </a:lnTo>
                <a:lnTo>
                  <a:pt x="664" y="2713"/>
                </a:lnTo>
                <a:lnTo>
                  <a:pt x="620" y="2479"/>
                </a:lnTo>
                <a:lnTo>
                  <a:pt x="594" y="2237"/>
                </a:lnTo>
                <a:lnTo>
                  <a:pt x="586" y="2032"/>
                </a:lnTo>
                <a:lnTo>
                  <a:pt x="592" y="1831"/>
                </a:lnTo>
                <a:lnTo>
                  <a:pt x="612" y="1633"/>
                </a:lnTo>
                <a:lnTo>
                  <a:pt x="645" y="1438"/>
                </a:lnTo>
                <a:lnTo>
                  <a:pt x="692" y="1245"/>
                </a:lnTo>
                <a:lnTo>
                  <a:pt x="752" y="1056"/>
                </a:lnTo>
                <a:lnTo>
                  <a:pt x="824" y="868"/>
                </a:lnTo>
                <a:lnTo>
                  <a:pt x="910" y="684"/>
                </a:lnTo>
                <a:lnTo>
                  <a:pt x="933" y="638"/>
                </a:lnTo>
                <a:lnTo>
                  <a:pt x="952" y="606"/>
                </a:lnTo>
                <a:lnTo>
                  <a:pt x="960" y="594"/>
                </a:lnTo>
                <a:lnTo>
                  <a:pt x="964" y="589"/>
                </a:lnTo>
                <a:lnTo>
                  <a:pt x="968" y="585"/>
                </a:lnTo>
                <a:lnTo>
                  <a:pt x="972" y="582"/>
                </a:lnTo>
                <a:lnTo>
                  <a:pt x="976" y="580"/>
                </a:lnTo>
                <a:lnTo>
                  <a:pt x="980" y="578"/>
                </a:lnTo>
                <a:lnTo>
                  <a:pt x="983" y="577"/>
                </a:lnTo>
                <a:lnTo>
                  <a:pt x="987" y="577"/>
                </a:lnTo>
                <a:lnTo>
                  <a:pt x="992" y="578"/>
                </a:lnTo>
                <a:lnTo>
                  <a:pt x="996" y="579"/>
                </a:lnTo>
                <a:lnTo>
                  <a:pt x="1000" y="581"/>
                </a:lnTo>
                <a:lnTo>
                  <a:pt x="1005" y="584"/>
                </a:lnTo>
                <a:lnTo>
                  <a:pt x="1010" y="587"/>
                </a:lnTo>
                <a:lnTo>
                  <a:pt x="1020" y="596"/>
                </a:lnTo>
                <a:lnTo>
                  <a:pt x="1045" y="623"/>
                </a:lnTo>
                <a:lnTo>
                  <a:pt x="1078" y="660"/>
                </a:lnTo>
                <a:lnTo>
                  <a:pt x="1596" y="1214"/>
                </a:lnTo>
                <a:lnTo>
                  <a:pt x="2145" y="1714"/>
                </a:lnTo>
                <a:lnTo>
                  <a:pt x="2726" y="2158"/>
                </a:lnTo>
                <a:lnTo>
                  <a:pt x="3338" y="2546"/>
                </a:lnTo>
                <a:lnTo>
                  <a:pt x="3983" y="2878"/>
                </a:lnTo>
                <a:lnTo>
                  <a:pt x="4660" y="3154"/>
                </a:lnTo>
                <a:lnTo>
                  <a:pt x="5369" y="3373"/>
                </a:lnTo>
                <a:lnTo>
                  <a:pt x="6112" y="3535"/>
                </a:lnTo>
                <a:lnTo>
                  <a:pt x="6324" y="3567"/>
                </a:lnTo>
                <a:lnTo>
                  <a:pt x="6537" y="3593"/>
                </a:lnTo>
                <a:lnTo>
                  <a:pt x="6964" y="3640"/>
                </a:lnTo>
                <a:lnTo>
                  <a:pt x="6997" y="3643"/>
                </a:lnTo>
                <a:lnTo>
                  <a:pt x="7011" y="3643"/>
                </a:lnTo>
                <a:lnTo>
                  <a:pt x="7024" y="3642"/>
                </a:lnTo>
                <a:lnTo>
                  <a:pt x="7035" y="3640"/>
                </a:lnTo>
                <a:lnTo>
                  <a:pt x="7045" y="3637"/>
                </a:lnTo>
                <a:lnTo>
                  <a:pt x="7049" y="3635"/>
                </a:lnTo>
                <a:lnTo>
                  <a:pt x="7053" y="3633"/>
                </a:lnTo>
                <a:lnTo>
                  <a:pt x="7057" y="3631"/>
                </a:lnTo>
                <a:lnTo>
                  <a:pt x="7060" y="3628"/>
                </a:lnTo>
                <a:lnTo>
                  <a:pt x="7063" y="3624"/>
                </a:lnTo>
                <a:lnTo>
                  <a:pt x="7066" y="3621"/>
                </a:lnTo>
                <a:lnTo>
                  <a:pt x="7068" y="3617"/>
                </a:lnTo>
                <a:lnTo>
                  <a:pt x="7070" y="3612"/>
                </a:lnTo>
                <a:lnTo>
                  <a:pt x="7073" y="3602"/>
                </a:lnTo>
                <a:lnTo>
                  <a:pt x="7074" y="3590"/>
                </a:lnTo>
                <a:lnTo>
                  <a:pt x="7075" y="3576"/>
                </a:lnTo>
                <a:lnTo>
                  <a:pt x="7074" y="3560"/>
                </a:lnTo>
                <a:lnTo>
                  <a:pt x="7069" y="3523"/>
                </a:lnTo>
                <a:lnTo>
                  <a:pt x="7031" y="3234"/>
                </a:lnTo>
                <a:lnTo>
                  <a:pt x="7020" y="2949"/>
                </a:lnTo>
                <a:lnTo>
                  <a:pt x="7035" y="2669"/>
                </a:lnTo>
                <a:lnTo>
                  <a:pt x="7074" y="2395"/>
                </a:lnTo>
                <a:lnTo>
                  <a:pt x="7137" y="2130"/>
                </a:lnTo>
                <a:lnTo>
                  <a:pt x="7224" y="1873"/>
                </a:lnTo>
                <a:lnTo>
                  <a:pt x="7333" y="1628"/>
                </a:lnTo>
                <a:lnTo>
                  <a:pt x="7463" y="1394"/>
                </a:lnTo>
                <a:lnTo>
                  <a:pt x="7614" y="1174"/>
                </a:lnTo>
                <a:lnTo>
                  <a:pt x="7785" y="968"/>
                </a:lnTo>
                <a:lnTo>
                  <a:pt x="7976" y="778"/>
                </a:lnTo>
                <a:lnTo>
                  <a:pt x="8184" y="606"/>
                </a:lnTo>
                <a:lnTo>
                  <a:pt x="8410" y="452"/>
                </a:lnTo>
                <a:lnTo>
                  <a:pt x="8653" y="319"/>
                </a:lnTo>
                <a:lnTo>
                  <a:pt x="8912" y="207"/>
                </a:lnTo>
                <a:lnTo>
                  <a:pt x="9186" y="118"/>
                </a:lnTo>
                <a:lnTo>
                  <a:pt x="9383" y="70"/>
                </a:lnTo>
                <a:lnTo>
                  <a:pt x="9577" y="34"/>
                </a:lnTo>
                <a:lnTo>
                  <a:pt x="9768" y="11"/>
                </a:lnTo>
                <a:lnTo>
                  <a:pt x="9956" y="0"/>
                </a:lnTo>
                <a:lnTo>
                  <a:pt x="10142" y="1"/>
                </a:lnTo>
                <a:lnTo>
                  <a:pt x="10325" y="15"/>
                </a:lnTo>
                <a:lnTo>
                  <a:pt x="10506" y="40"/>
                </a:lnTo>
                <a:lnTo>
                  <a:pt x="10683" y="78"/>
                </a:lnTo>
                <a:lnTo>
                  <a:pt x="10858" y="128"/>
                </a:lnTo>
                <a:lnTo>
                  <a:pt x="11029" y="189"/>
                </a:lnTo>
                <a:lnTo>
                  <a:pt x="11198" y="263"/>
                </a:lnTo>
                <a:lnTo>
                  <a:pt x="11364" y="348"/>
                </a:lnTo>
                <a:lnTo>
                  <a:pt x="11526" y="445"/>
                </a:lnTo>
                <a:lnTo>
                  <a:pt x="11686" y="554"/>
                </a:lnTo>
                <a:lnTo>
                  <a:pt x="11842" y="675"/>
                </a:lnTo>
                <a:lnTo>
                  <a:pt x="11995" y="807"/>
                </a:lnTo>
                <a:lnTo>
                  <a:pt x="12039" y="843"/>
                </a:lnTo>
                <a:lnTo>
                  <a:pt x="12060" y="858"/>
                </a:lnTo>
                <a:lnTo>
                  <a:pt x="12081" y="871"/>
                </a:lnTo>
                <a:lnTo>
                  <a:pt x="12102" y="883"/>
                </a:lnTo>
                <a:lnTo>
                  <a:pt x="12123" y="892"/>
                </a:lnTo>
                <a:lnTo>
                  <a:pt x="12144" y="900"/>
                </a:lnTo>
                <a:lnTo>
                  <a:pt x="12165" y="906"/>
                </a:lnTo>
                <a:lnTo>
                  <a:pt x="12187" y="911"/>
                </a:lnTo>
                <a:lnTo>
                  <a:pt x="12209" y="914"/>
                </a:lnTo>
                <a:lnTo>
                  <a:pt x="12231" y="915"/>
                </a:lnTo>
                <a:lnTo>
                  <a:pt x="12254" y="914"/>
                </a:lnTo>
                <a:lnTo>
                  <a:pt x="12278" y="912"/>
                </a:lnTo>
                <a:lnTo>
                  <a:pt x="12302" y="909"/>
                </a:lnTo>
                <a:lnTo>
                  <a:pt x="12354" y="898"/>
                </a:lnTo>
                <a:lnTo>
                  <a:pt x="12744" y="787"/>
                </a:lnTo>
                <a:lnTo>
                  <a:pt x="13126" y="654"/>
                </a:lnTo>
                <a:lnTo>
                  <a:pt x="13313" y="579"/>
                </a:lnTo>
                <a:lnTo>
                  <a:pt x="13498" y="497"/>
                </a:lnTo>
                <a:lnTo>
                  <a:pt x="13680" y="409"/>
                </a:lnTo>
                <a:lnTo>
                  <a:pt x="13860" y="315"/>
                </a:lnTo>
                <a:lnTo>
                  <a:pt x="13960" y="264"/>
                </a:lnTo>
                <a:lnTo>
                  <a:pt x="13961" y="263"/>
                </a:lnTo>
                <a:lnTo>
                  <a:pt x="13963" y="263"/>
                </a:lnTo>
                <a:lnTo>
                  <a:pt x="13964" y="263"/>
                </a:lnTo>
                <a:lnTo>
                  <a:pt x="13966" y="263"/>
                </a:lnTo>
                <a:lnTo>
                  <a:pt x="13968" y="263"/>
                </a:lnTo>
                <a:lnTo>
                  <a:pt x="13970" y="264"/>
                </a:lnTo>
                <a:lnTo>
                  <a:pt x="13975" y="265"/>
                </a:lnTo>
                <a:lnTo>
                  <a:pt x="13987" y="268"/>
                </a:lnTo>
                <a:lnTo>
                  <a:pt x="13995" y="269"/>
                </a:lnTo>
                <a:lnTo>
                  <a:pt x="14004" y="271"/>
                </a:lnTo>
                <a:lnTo>
                  <a:pt x="13912" y="511"/>
                </a:lnTo>
                <a:lnTo>
                  <a:pt x="13801" y="736"/>
                </a:lnTo>
                <a:lnTo>
                  <a:pt x="13673" y="949"/>
                </a:lnTo>
                <a:lnTo>
                  <a:pt x="13527" y="1148"/>
                </a:lnTo>
                <a:lnTo>
                  <a:pt x="13363" y="1336"/>
                </a:lnTo>
                <a:lnTo>
                  <a:pt x="13182" y="1513"/>
                </a:lnTo>
                <a:lnTo>
                  <a:pt x="12984" y="1679"/>
                </a:lnTo>
                <a:lnTo>
                  <a:pt x="12768" y="1836"/>
                </a:lnTo>
                <a:lnTo>
                  <a:pt x="12830" y="1838"/>
                </a:lnTo>
                <a:lnTo>
                  <a:pt x="12888" y="1836"/>
                </a:lnTo>
                <a:lnTo>
                  <a:pt x="12943" y="1831"/>
                </a:lnTo>
                <a:lnTo>
                  <a:pt x="12996" y="1823"/>
                </a:lnTo>
                <a:lnTo>
                  <a:pt x="13192" y="1783"/>
                </a:lnTo>
                <a:lnTo>
                  <a:pt x="13292" y="1763"/>
                </a:lnTo>
                <a:lnTo>
                  <a:pt x="13392" y="1741"/>
                </a:lnTo>
                <a:lnTo>
                  <a:pt x="13491" y="1717"/>
                </a:lnTo>
                <a:lnTo>
                  <a:pt x="13590" y="1691"/>
                </a:lnTo>
                <a:lnTo>
                  <a:pt x="13688" y="1662"/>
                </a:lnTo>
                <a:lnTo>
                  <a:pt x="13785" y="1631"/>
                </a:lnTo>
                <a:lnTo>
                  <a:pt x="13979" y="1569"/>
                </a:lnTo>
                <a:lnTo>
                  <a:pt x="14026" y="1553"/>
                </a:lnTo>
                <a:lnTo>
                  <a:pt x="14073" y="1535"/>
                </a:lnTo>
                <a:lnTo>
                  <a:pt x="14169" y="1497"/>
                </a:lnTo>
                <a:lnTo>
                  <a:pt x="14219" y="1479"/>
                </a:lnTo>
                <a:lnTo>
                  <a:pt x="14271" y="1462"/>
                </a:lnTo>
                <a:lnTo>
                  <a:pt x="14325" y="1448"/>
                </a:lnTo>
                <a:lnTo>
                  <a:pt x="14383" y="1437"/>
                </a:lnTo>
                <a:lnTo>
                  <a:pt x="14329" y="1522"/>
                </a:lnTo>
                <a:lnTo>
                  <a:pt x="14275" y="1604"/>
                </a:lnTo>
                <a:lnTo>
                  <a:pt x="14161" y="1758"/>
                </a:lnTo>
                <a:lnTo>
                  <a:pt x="14044" y="1901"/>
                </a:lnTo>
                <a:lnTo>
                  <a:pt x="13924" y="2039"/>
                </a:lnTo>
                <a:lnTo>
                  <a:pt x="13717" y="2261"/>
                </a:lnTo>
                <a:lnTo>
                  <a:pt x="13501" y="2473"/>
                </a:lnTo>
                <a:lnTo>
                  <a:pt x="13274" y="2673"/>
                </a:lnTo>
                <a:lnTo>
                  <a:pt x="13155" y="2767"/>
                </a:lnTo>
                <a:lnTo>
                  <a:pt x="13033" y="2858"/>
                </a:lnTo>
                <a:lnTo>
                  <a:pt x="13020" y="2867"/>
                </a:lnTo>
                <a:lnTo>
                  <a:pt x="13009" y="2877"/>
                </a:lnTo>
                <a:lnTo>
                  <a:pt x="12999" y="2887"/>
                </a:lnTo>
                <a:lnTo>
                  <a:pt x="12990" y="2898"/>
                </a:lnTo>
                <a:lnTo>
                  <a:pt x="12982" y="2908"/>
                </a:lnTo>
                <a:lnTo>
                  <a:pt x="12975" y="2919"/>
                </a:lnTo>
                <a:lnTo>
                  <a:pt x="12970" y="2930"/>
                </a:lnTo>
                <a:lnTo>
                  <a:pt x="12965" y="2941"/>
                </a:lnTo>
                <a:lnTo>
                  <a:pt x="12961" y="2953"/>
                </a:lnTo>
                <a:lnTo>
                  <a:pt x="12957" y="2965"/>
                </a:lnTo>
                <a:lnTo>
                  <a:pt x="12955" y="2977"/>
                </a:lnTo>
                <a:lnTo>
                  <a:pt x="12953" y="2990"/>
                </a:lnTo>
                <a:lnTo>
                  <a:pt x="12950" y="3017"/>
                </a:lnTo>
                <a:lnTo>
                  <a:pt x="12950" y="3047"/>
                </a:lnTo>
                <a:lnTo>
                  <a:pt x="12929" y="3850"/>
                </a:lnTo>
                <a:lnTo>
                  <a:pt x="12841" y="4631"/>
                </a:lnTo>
                <a:lnTo>
                  <a:pt x="12687" y="5388"/>
                </a:lnTo>
                <a:lnTo>
                  <a:pt x="12467" y="6122"/>
                </a:lnTo>
                <a:lnTo>
                  <a:pt x="12180" y="6832"/>
                </a:lnTo>
                <a:lnTo>
                  <a:pt x="11827" y="7519"/>
                </a:lnTo>
                <a:lnTo>
                  <a:pt x="11408" y="8182"/>
                </a:lnTo>
                <a:lnTo>
                  <a:pt x="10923" y="8821"/>
                </a:lnTo>
                <a:lnTo>
                  <a:pt x="10445" y="9353"/>
                </a:lnTo>
                <a:lnTo>
                  <a:pt x="9935" y="9832"/>
                </a:lnTo>
                <a:lnTo>
                  <a:pt x="9392" y="10258"/>
                </a:lnTo>
                <a:lnTo>
                  <a:pt x="8817" y="10630"/>
                </a:lnTo>
                <a:lnTo>
                  <a:pt x="8211" y="10949"/>
                </a:lnTo>
                <a:lnTo>
                  <a:pt x="7574" y="11215"/>
                </a:lnTo>
                <a:lnTo>
                  <a:pt x="6907" y="11427"/>
                </a:lnTo>
                <a:lnTo>
                  <a:pt x="6210" y="11586"/>
                </a:lnTo>
                <a:lnTo>
                  <a:pt x="5402" y="11701"/>
                </a:lnTo>
                <a:lnTo>
                  <a:pt x="4606" y="11745"/>
                </a:lnTo>
                <a:lnTo>
                  <a:pt x="3823" y="11718"/>
                </a:lnTo>
                <a:lnTo>
                  <a:pt x="3053" y="11619"/>
                </a:lnTo>
                <a:lnTo>
                  <a:pt x="2295" y="11447"/>
                </a:lnTo>
                <a:lnTo>
                  <a:pt x="1550" y="11201"/>
                </a:lnTo>
                <a:lnTo>
                  <a:pt x="819" y="10882"/>
                </a:lnTo>
                <a:lnTo>
                  <a:pt x="101" y="10488"/>
                </a:lnTo>
                <a:lnTo>
                  <a:pt x="83" y="10477"/>
                </a:lnTo>
                <a:lnTo>
                  <a:pt x="63" y="10462"/>
                </a:lnTo>
                <a:lnTo>
                  <a:pt x="0" y="10417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5" name="Freeform 2"/>
          <p:cNvSpPr>
            <a:spLocks noChangeAspect="1" noChangeArrowheads="1"/>
          </p:cNvSpPr>
          <p:nvPr userDrawn="1"/>
        </p:nvSpPr>
        <p:spPr bwMode="auto">
          <a:xfrm>
            <a:off x="1651481" y="1281034"/>
            <a:ext cx="360000" cy="269395"/>
          </a:xfrm>
          <a:custGeom>
            <a:avLst/>
            <a:gdLst>
              <a:gd name="T0" fmla="*/ 14325 w 14438"/>
              <a:gd name="T1" fmla="*/ 8118 h 10806"/>
              <a:gd name="T2" fmla="*/ 14255 w 14438"/>
              <a:gd name="T3" fmla="*/ 8647 h 10806"/>
              <a:gd name="T4" fmla="*/ 14181 w 14438"/>
              <a:gd name="T5" fmla="*/ 8993 h 10806"/>
              <a:gd name="T6" fmla="*/ 14077 w 14438"/>
              <a:gd name="T7" fmla="*/ 9332 h 10806"/>
              <a:gd name="T8" fmla="*/ 13964 w 14438"/>
              <a:gd name="T9" fmla="*/ 9609 h 10806"/>
              <a:gd name="T10" fmla="*/ 13852 w 14438"/>
              <a:gd name="T11" fmla="*/ 9813 h 10806"/>
              <a:gd name="T12" fmla="*/ 13721 w 14438"/>
              <a:gd name="T13" fmla="*/ 9995 h 10806"/>
              <a:gd name="T14" fmla="*/ 13572 w 14438"/>
              <a:gd name="T15" fmla="*/ 10155 h 10806"/>
              <a:gd name="T16" fmla="*/ 13405 w 14438"/>
              <a:gd name="T17" fmla="*/ 10292 h 10806"/>
              <a:gd name="T18" fmla="*/ 13220 w 14438"/>
              <a:gd name="T19" fmla="*/ 10406 h 10806"/>
              <a:gd name="T20" fmla="*/ 13016 w 14438"/>
              <a:gd name="T21" fmla="*/ 10497 h 10806"/>
              <a:gd name="T22" fmla="*/ 12795 w 14438"/>
              <a:gd name="T23" fmla="*/ 10564 h 10806"/>
              <a:gd name="T24" fmla="*/ 12403 w 14438"/>
              <a:gd name="T25" fmla="*/ 10631 h 10806"/>
              <a:gd name="T26" fmla="*/ 11849 w 14438"/>
              <a:gd name="T27" fmla="*/ 10683 h 10806"/>
              <a:gd name="T28" fmla="*/ 7794 w 14438"/>
              <a:gd name="T29" fmla="*/ 10805 h 10806"/>
              <a:gd name="T30" fmla="*/ 2034 w 14438"/>
              <a:gd name="T31" fmla="*/ 10612 h 10806"/>
              <a:gd name="T32" fmla="*/ 1725 w 14438"/>
              <a:gd name="T33" fmla="*/ 10567 h 10806"/>
              <a:gd name="T34" fmla="*/ 1442 w 14438"/>
              <a:gd name="T35" fmla="*/ 10487 h 10806"/>
              <a:gd name="T36" fmla="*/ 1186 w 14438"/>
              <a:gd name="T37" fmla="*/ 10372 h 10806"/>
              <a:gd name="T38" fmla="*/ 957 w 14438"/>
              <a:gd name="T39" fmla="*/ 10222 h 10806"/>
              <a:gd name="T40" fmla="*/ 756 w 14438"/>
              <a:gd name="T41" fmla="*/ 10035 h 10806"/>
              <a:gd name="T42" fmla="*/ 584 w 14438"/>
              <a:gd name="T43" fmla="*/ 9811 h 10806"/>
              <a:gd name="T44" fmla="*/ 440 w 14438"/>
              <a:gd name="T45" fmla="*/ 9549 h 10806"/>
              <a:gd name="T46" fmla="*/ 327 w 14438"/>
              <a:gd name="T47" fmla="*/ 9249 h 10806"/>
              <a:gd name="T48" fmla="*/ 215 w 14438"/>
              <a:gd name="T49" fmla="*/ 8800 h 10806"/>
              <a:gd name="T50" fmla="*/ 142 w 14438"/>
              <a:gd name="T51" fmla="*/ 8345 h 10806"/>
              <a:gd name="T52" fmla="*/ 60 w 14438"/>
              <a:gd name="T53" fmla="*/ 7429 h 10806"/>
              <a:gd name="T54" fmla="*/ 0 w 14438"/>
              <a:gd name="T55" fmla="*/ 4261 h 10806"/>
              <a:gd name="T56" fmla="*/ 19 w 14438"/>
              <a:gd name="T57" fmla="*/ 4179 h 10806"/>
              <a:gd name="T58" fmla="*/ 22 w 14438"/>
              <a:gd name="T59" fmla="*/ 4152 h 10806"/>
              <a:gd name="T60" fmla="*/ 124 w 14438"/>
              <a:gd name="T61" fmla="*/ 2563 h 10806"/>
              <a:gd name="T62" fmla="*/ 181 w 14438"/>
              <a:gd name="T63" fmla="*/ 2160 h 10806"/>
              <a:gd name="T64" fmla="*/ 268 w 14438"/>
              <a:gd name="T65" fmla="*/ 1763 h 10806"/>
              <a:gd name="T66" fmla="*/ 394 w 14438"/>
              <a:gd name="T67" fmla="*/ 1373 h 10806"/>
              <a:gd name="T68" fmla="*/ 495 w 14438"/>
              <a:gd name="T69" fmla="*/ 1146 h 10806"/>
              <a:gd name="T70" fmla="*/ 616 w 14438"/>
              <a:gd name="T71" fmla="*/ 940 h 10806"/>
              <a:gd name="T72" fmla="*/ 756 w 14438"/>
              <a:gd name="T73" fmla="*/ 757 h 10806"/>
              <a:gd name="T74" fmla="*/ 916 w 14438"/>
              <a:gd name="T75" fmla="*/ 598 h 10806"/>
              <a:gd name="T76" fmla="*/ 1095 w 14438"/>
              <a:gd name="T77" fmla="*/ 464 h 10806"/>
              <a:gd name="T78" fmla="*/ 1295 w 14438"/>
              <a:gd name="T79" fmla="*/ 355 h 10806"/>
              <a:gd name="T80" fmla="*/ 1515 w 14438"/>
              <a:gd name="T81" fmla="*/ 272 h 10806"/>
              <a:gd name="T82" fmla="*/ 1755 w 14438"/>
              <a:gd name="T83" fmla="*/ 217 h 10806"/>
              <a:gd name="T84" fmla="*/ 2523 w 14438"/>
              <a:gd name="T85" fmla="*/ 126 h 10806"/>
              <a:gd name="T86" fmla="*/ 3297 w 14438"/>
              <a:gd name="T87" fmla="*/ 84 h 10806"/>
              <a:gd name="T88" fmla="*/ 10458 w 14438"/>
              <a:gd name="T89" fmla="*/ 57 h 10806"/>
              <a:gd name="T90" fmla="*/ 12041 w 14438"/>
              <a:gd name="T91" fmla="*/ 144 h 10806"/>
              <a:gd name="T92" fmla="*/ 12686 w 14438"/>
              <a:gd name="T93" fmla="*/ 211 h 10806"/>
              <a:gd name="T94" fmla="*/ 12911 w 14438"/>
              <a:gd name="T95" fmla="*/ 262 h 10806"/>
              <a:gd name="T96" fmla="*/ 13122 w 14438"/>
              <a:gd name="T97" fmla="*/ 339 h 10806"/>
              <a:gd name="T98" fmla="*/ 13316 w 14438"/>
              <a:gd name="T99" fmla="*/ 440 h 10806"/>
              <a:gd name="T100" fmla="*/ 13493 w 14438"/>
              <a:gd name="T101" fmla="*/ 567 h 10806"/>
              <a:gd name="T102" fmla="*/ 13651 w 14438"/>
              <a:gd name="T103" fmla="*/ 718 h 10806"/>
              <a:gd name="T104" fmla="*/ 13790 w 14438"/>
              <a:gd name="T105" fmla="*/ 894 h 10806"/>
              <a:gd name="T106" fmla="*/ 13909 w 14438"/>
              <a:gd name="T107" fmla="*/ 1094 h 10806"/>
              <a:gd name="T108" fmla="*/ 14062 w 14438"/>
              <a:gd name="T109" fmla="*/ 1453 h 10806"/>
              <a:gd name="T110" fmla="*/ 14150 w 14438"/>
              <a:gd name="T111" fmla="*/ 1710 h 10806"/>
              <a:gd name="T112" fmla="*/ 14218 w 14438"/>
              <a:gd name="T113" fmla="*/ 1973 h 10806"/>
              <a:gd name="T114" fmla="*/ 14260 w 14438"/>
              <a:gd name="T115" fmla="*/ 2237 h 10806"/>
              <a:gd name="T116" fmla="*/ 14437 w 14438"/>
              <a:gd name="T117" fmla="*/ 5189 h 10806"/>
              <a:gd name="T118" fmla="*/ 5417 w 14438"/>
              <a:gd name="T119" fmla="*/ 8122 h 10806"/>
              <a:gd name="T120" fmla="*/ 5417 w 14438"/>
              <a:gd name="T121" fmla="*/ 2686 h 10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4438" h="10806">
                <a:moveTo>
                  <a:pt x="14437" y="5994"/>
                </a:moveTo>
                <a:lnTo>
                  <a:pt x="14325" y="8118"/>
                </a:lnTo>
                <a:lnTo>
                  <a:pt x="14284" y="8472"/>
                </a:lnTo>
                <a:lnTo>
                  <a:pt x="14255" y="8647"/>
                </a:lnTo>
                <a:lnTo>
                  <a:pt x="14222" y="8821"/>
                </a:lnTo>
                <a:lnTo>
                  <a:pt x="14181" y="8993"/>
                </a:lnTo>
                <a:lnTo>
                  <a:pt x="14133" y="9164"/>
                </a:lnTo>
                <a:lnTo>
                  <a:pt x="14077" y="9332"/>
                </a:lnTo>
                <a:lnTo>
                  <a:pt x="14013" y="9499"/>
                </a:lnTo>
                <a:lnTo>
                  <a:pt x="13964" y="9609"/>
                </a:lnTo>
                <a:lnTo>
                  <a:pt x="13910" y="9714"/>
                </a:lnTo>
                <a:lnTo>
                  <a:pt x="13852" y="9813"/>
                </a:lnTo>
                <a:lnTo>
                  <a:pt x="13789" y="9907"/>
                </a:lnTo>
                <a:lnTo>
                  <a:pt x="13721" y="9995"/>
                </a:lnTo>
                <a:lnTo>
                  <a:pt x="13649" y="10078"/>
                </a:lnTo>
                <a:lnTo>
                  <a:pt x="13572" y="10155"/>
                </a:lnTo>
                <a:lnTo>
                  <a:pt x="13491" y="10226"/>
                </a:lnTo>
                <a:lnTo>
                  <a:pt x="13405" y="10292"/>
                </a:lnTo>
                <a:lnTo>
                  <a:pt x="13315" y="10352"/>
                </a:lnTo>
                <a:lnTo>
                  <a:pt x="13220" y="10406"/>
                </a:lnTo>
                <a:lnTo>
                  <a:pt x="13120" y="10454"/>
                </a:lnTo>
                <a:lnTo>
                  <a:pt x="13016" y="10497"/>
                </a:lnTo>
                <a:lnTo>
                  <a:pt x="12907" y="10533"/>
                </a:lnTo>
                <a:lnTo>
                  <a:pt x="12795" y="10564"/>
                </a:lnTo>
                <a:lnTo>
                  <a:pt x="12677" y="10588"/>
                </a:lnTo>
                <a:lnTo>
                  <a:pt x="12403" y="10631"/>
                </a:lnTo>
                <a:lnTo>
                  <a:pt x="12127" y="10662"/>
                </a:lnTo>
                <a:lnTo>
                  <a:pt x="11849" y="10683"/>
                </a:lnTo>
                <a:lnTo>
                  <a:pt x="11571" y="10696"/>
                </a:lnTo>
                <a:lnTo>
                  <a:pt x="7794" y="10805"/>
                </a:lnTo>
                <a:lnTo>
                  <a:pt x="4552" y="10756"/>
                </a:lnTo>
                <a:lnTo>
                  <a:pt x="2034" y="10612"/>
                </a:lnTo>
                <a:lnTo>
                  <a:pt x="1876" y="10594"/>
                </a:lnTo>
                <a:lnTo>
                  <a:pt x="1725" y="10567"/>
                </a:lnTo>
                <a:lnTo>
                  <a:pt x="1581" y="10531"/>
                </a:lnTo>
                <a:lnTo>
                  <a:pt x="1442" y="10487"/>
                </a:lnTo>
                <a:lnTo>
                  <a:pt x="1311" y="10434"/>
                </a:lnTo>
                <a:lnTo>
                  <a:pt x="1186" y="10372"/>
                </a:lnTo>
                <a:lnTo>
                  <a:pt x="1068" y="10302"/>
                </a:lnTo>
                <a:lnTo>
                  <a:pt x="957" y="10222"/>
                </a:lnTo>
                <a:lnTo>
                  <a:pt x="853" y="10133"/>
                </a:lnTo>
                <a:lnTo>
                  <a:pt x="756" y="10035"/>
                </a:lnTo>
                <a:lnTo>
                  <a:pt x="666" y="9927"/>
                </a:lnTo>
                <a:lnTo>
                  <a:pt x="584" y="9811"/>
                </a:lnTo>
                <a:lnTo>
                  <a:pt x="508" y="9685"/>
                </a:lnTo>
                <a:lnTo>
                  <a:pt x="440" y="9549"/>
                </a:lnTo>
                <a:lnTo>
                  <a:pt x="380" y="9404"/>
                </a:lnTo>
                <a:lnTo>
                  <a:pt x="327" y="9249"/>
                </a:lnTo>
                <a:lnTo>
                  <a:pt x="265" y="9025"/>
                </a:lnTo>
                <a:lnTo>
                  <a:pt x="215" y="8800"/>
                </a:lnTo>
                <a:lnTo>
                  <a:pt x="174" y="8573"/>
                </a:lnTo>
                <a:lnTo>
                  <a:pt x="142" y="8345"/>
                </a:lnTo>
                <a:lnTo>
                  <a:pt x="96" y="7888"/>
                </a:lnTo>
                <a:lnTo>
                  <a:pt x="60" y="7429"/>
                </a:lnTo>
                <a:lnTo>
                  <a:pt x="0" y="6548"/>
                </a:lnTo>
                <a:lnTo>
                  <a:pt x="0" y="4261"/>
                </a:lnTo>
                <a:lnTo>
                  <a:pt x="13" y="4207"/>
                </a:lnTo>
                <a:lnTo>
                  <a:pt x="19" y="4179"/>
                </a:lnTo>
                <a:lnTo>
                  <a:pt x="21" y="4166"/>
                </a:lnTo>
                <a:lnTo>
                  <a:pt x="22" y="4152"/>
                </a:lnTo>
                <a:lnTo>
                  <a:pt x="89" y="2970"/>
                </a:lnTo>
                <a:lnTo>
                  <a:pt x="124" y="2563"/>
                </a:lnTo>
                <a:lnTo>
                  <a:pt x="150" y="2361"/>
                </a:lnTo>
                <a:lnTo>
                  <a:pt x="181" y="2160"/>
                </a:lnTo>
                <a:lnTo>
                  <a:pt x="220" y="1960"/>
                </a:lnTo>
                <a:lnTo>
                  <a:pt x="268" y="1763"/>
                </a:lnTo>
                <a:lnTo>
                  <a:pt x="326" y="1567"/>
                </a:lnTo>
                <a:lnTo>
                  <a:pt x="394" y="1373"/>
                </a:lnTo>
                <a:lnTo>
                  <a:pt x="442" y="1257"/>
                </a:lnTo>
                <a:lnTo>
                  <a:pt x="495" y="1146"/>
                </a:lnTo>
                <a:lnTo>
                  <a:pt x="553" y="1040"/>
                </a:lnTo>
                <a:lnTo>
                  <a:pt x="616" y="940"/>
                </a:lnTo>
                <a:lnTo>
                  <a:pt x="684" y="846"/>
                </a:lnTo>
                <a:lnTo>
                  <a:pt x="756" y="757"/>
                </a:lnTo>
                <a:lnTo>
                  <a:pt x="833" y="675"/>
                </a:lnTo>
                <a:lnTo>
                  <a:pt x="916" y="598"/>
                </a:lnTo>
                <a:lnTo>
                  <a:pt x="1003" y="528"/>
                </a:lnTo>
                <a:lnTo>
                  <a:pt x="1095" y="464"/>
                </a:lnTo>
                <a:lnTo>
                  <a:pt x="1193" y="406"/>
                </a:lnTo>
                <a:lnTo>
                  <a:pt x="1295" y="355"/>
                </a:lnTo>
                <a:lnTo>
                  <a:pt x="1402" y="310"/>
                </a:lnTo>
                <a:lnTo>
                  <a:pt x="1515" y="272"/>
                </a:lnTo>
                <a:lnTo>
                  <a:pt x="1632" y="241"/>
                </a:lnTo>
                <a:lnTo>
                  <a:pt x="1755" y="217"/>
                </a:lnTo>
                <a:lnTo>
                  <a:pt x="2137" y="163"/>
                </a:lnTo>
                <a:lnTo>
                  <a:pt x="2523" y="126"/>
                </a:lnTo>
                <a:lnTo>
                  <a:pt x="2910" y="101"/>
                </a:lnTo>
                <a:lnTo>
                  <a:pt x="3297" y="84"/>
                </a:lnTo>
                <a:lnTo>
                  <a:pt x="6666" y="0"/>
                </a:lnTo>
                <a:lnTo>
                  <a:pt x="10458" y="57"/>
                </a:lnTo>
                <a:lnTo>
                  <a:pt x="11514" y="105"/>
                </a:lnTo>
                <a:lnTo>
                  <a:pt x="12041" y="144"/>
                </a:lnTo>
                <a:lnTo>
                  <a:pt x="12567" y="195"/>
                </a:lnTo>
                <a:lnTo>
                  <a:pt x="12686" y="211"/>
                </a:lnTo>
                <a:lnTo>
                  <a:pt x="12800" y="233"/>
                </a:lnTo>
                <a:lnTo>
                  <a:pt x="12911" y="262"/>
                </a:lnTo>
                <a:lnTo>
                  <a:pt x="13019" y="297"/>
                </a:lnTo>
                <a:lnTo>
                  <a:pt x="13122" y="339"/>
                </a:lnTo>
                <a:lnTo>
                  <a:pt x="13221" y="386"/>
                </a:lnTo>
                <a:lnTo>
                  <a:pt x="13316" y="440"/>
                </a:lnTo>
                <a:lnTo>
                  <a:pt x="13406" y="500"/>
                </a:lnTo>
                <a:lnTo>
                  <a:pt x="13493" y="567"/>
                </a:lnTo>
                <a:lnTo>
                  <a:pt x="13574" y="639"/>
                </a:lnTo>
                <a:lnTo>
                  <a:pt x="13651" y="718"/>
                </a:lnTo>
                <a:lnTo>
                  <a:pt x="13723" y="803"/>
                </a:lnTo>
                <a:lnTo>
                  <a:pt x="13790" y="894"/>
                </a:lnTo>
                <a:lnTo>
                  <a:pt x="13852" y="991"/>
                </a:lnTo>
                <a:lnTo>
                  <a:pt x="13909" y="1094"/>
                </a:lnTo>
                <a:lnTo>
                  <a:pt x="13960" y="1203"/>
                </a:lnTo>
                <a:lnTo>
                  <a:pt x="14062" y="1453"/>
                </a:lnTo>
                <a:lnTo>
                  <a:pt x="14108" y="1581"/>
                </a:lnTo>
                <a:lnTo>
                  <a:pt x="14150" y="1710"/>
                </a:lnTo>
                <a:lnTo>
                  <a:pt x="14187" y="1841"/>
                </a:lnTo>
                <a:lnTo>
                  <a:pt x="14218" y="1973"/>
                </a:lnTo>
                <a:lnTo>
                  <a:pt x="14242" y="2105"/>
                </a:lnTo>
                <a:lnTo>
                  <a:pt x="14260" y="2237"/>
                </a:lnTo>
                <a:lnTo>
                  <a:pt x="14427" y="4739"/>
                </a:lnTo>
                <a:lnTo>
                  <a:pt x="14437" y="5189"/>
                </a:lnTo>
                <a:lnTo>
                  <a:pt x="14437" y="5994"/>
                </a:lnTo>
                <a:close/>
                <a:moveTo>
                  <a:pt x="5417" y="8122"/>
                </a:moveTo>
                <a:lnTo>
                  <a:pt x="9947" y="5404"/>
                </a:lnTo>
                <a:lnTo>
                  <a:pt x="5417" y="2686"/>
                </a:lnTo>
                <a:lnTo>
                  <a:pt x="5417" y="8122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6" name="Freeform 2"/>
          <p:cNvSpPr>
            <a:spLocks noChangeAspect="1" noChangeArrowheads="1"/>
          </p:cNvSpPr>
          <p:nvPr userDrawn="1"/>
        </p:nvSpPr>
        <p:spPr bwMode="auto">
          <a:xfrm>
            <a:off x="2312456" y="1240070"/>
            <a:ext cx="287999" cy="371391"/>
          </a:xfrm>
          <a:custGeom>
            <a:avLst/>
            <a:gdLst>
              <a:gd name="T0" fmla="*/ 3118 w 9837"/>
              <a:gd name="T1" fmla="*/ 11425 h 12686"/>
              <a:gd name="T2" fmla="*/ 2294 w 9837"/>
              <a:gd name="T3" fmla="*/ 12646 h 12686"/>
              <a:gd name="T4" fmla="*/ 2234 w 9837"/>
              <a:gd name="T5" fmla="*/ 12679 h 12686"/>
              <a:gd name="T6" fmla="*/ 2189 w 9837"/>
              <a:gd name="T7" fmla="*/ 12684 h 12686"/>
              <a:gd name="T8" fmla="*/ 2154 w 9837"/>
              <a:gd name="T9" fmla="*/ 12659 h 12686"/>
              <a:gd name="T10" fmla="*/ 2115 w 9837"/>
              <a:gd name="T11" fmla="*/ 12581 h 12686"/>
              <a:gd name="T12" fmla="*/ 2014 w 9837"/>
              <a:gd name="T13" fmla="*/ 11008 h 12686"/>
              <a:gd name="T14" fmla="*/ 3053 w 9837"/>
              <a:gd name="T15" fmla="*/ 5966 h 12686"/>
              <a:gd name="T16" fmla="*/ 3042 w 9837"/>
              <a:gd name="T17" fmla="*/ 5815 h 12686"/>
              <a:gd name="T18" fmla="*/ 2842 w 9837"/>
              <a:gd name="T19" fmla="*/ 4798 h 12686"/>
              <a:gd name="T20" fmla="*/ 3098 w 9837"/>
              <a:gd name="T21" fmla="*/ 3624 h 12686"/>
              <a:gd name="T22" fmla="*/ 3521 w 9837"/>
              <a:gd name="T23" fmla="*/ 3104 h 12686"/>
              <a:gd name="T24" fmla="*/ 4132 w 9837"/>
              <a:gd name="T25" fmla="*/ 2846 h 12686"/>
              <a:gd name="T26" fmla="*/ 4671 w 9837"/>
              <a:gd name="T27" fmla="*/ 2922 h 12686"/>
              <a:gd name="T28" fmla="*/ 5025 w 9837"/>
              <a:gd name="T29" fmla="*/ 3211 h 12686"/>
              <a:gd name="T30" fmla="*/ 5210 w 9837"/>
              <a:gd name="T31" fmla="*/ 3670 h 12686"/>
              <a:gd name="T32" fmla="*/ 5155 w 9837"/>
              <a:gd name="T33" fmla="*/ 4529 h 12686"/>
              <a:gd name="T34" fmla="*/ 4590 w 9837"/>
              <a:gd name="T35" fmla="*/ 7081 h 12686"/>
              <a:gd name="T36" fmla="*/ 5138 w 9837"/>
              <a:gd name="T37" fmla="*/ 7774 h 12686"/>
              <a:gd name="T38" fmla="*/ 6107 w 9837"/>
              <a:gd name="T39" fmla="*/ 7877 h 12686"/>
              <a:gd name="T40" fmla="*/ 6907 w 9837"/>
              <a:gd name="T41" fmla="*/ 7429 h 12686"/>
              <a:gd name="T42" fmla="*/ 7658 w 9837"/>
              <a:gd name="T43" fmla="*/ 6268 h 12686"/>
              <a:gd name="T44" fmla="*/ 8036 w 9837"/>
              <a:gd name="T45" fmla="*/ 4561 h 12686"/>
              <a:gd name="T46" fmla="*/ 7946 w 9837"/>
              <a:gd name="T47" fmla="*/ 3244 h 12686"/>
              <a:gd name="T48" fmla="*/ 7471 w 9837"/>
              <a:gd name="T49" fmla="*/ 2262 h 12686"/>
              <a:gd name="T50" fmla="*/ 6646 w 9837"/>
              <a:gd name="T51" fmla="*/ 1607 h 12686"/>
              <a:gd name="T52" fmla="*/ 5184 w 9837"/>
              <a:gd name="T53" fmla="*/ 1253 h 12686"/>
              <a:gd name="T54" fmla="*/ 3867 w 9837"/>
              <a:gd name="T55" fmla="*/ 1402 h 12686"/>
              <a:gd name="T56" fmla="*/ 2664 w 9837"/>
              <a:gd name="T57" fmla="*/ 2075 h 12686"/>
              <a:gd name="T58" fmla="*/ 1782 w 9837"/>
              <a:gd name="T59" fmla="*/ 3159 h 12686"/>
              <a:gd name="T60" fmla="*/ 1441 w 9837"/>
              <a:gd name="T61" fmla="*/ 4444 h 12686"/>
              <a:gd name="T62" fmla="*/ 1565 w 9837"/>
              <a:gd name="T63" fmla="*/ 5601 h 12686"/>
              <a:gd name="T64" fmla="*/ 1877 w 9837"/>
              <a:gd name="T65" fmla="*/ 6126 h 12686"/>
              <a:gd name="T66" fmla="*/ 2001 w 9837"/>
              <a:gd name="T67" fmla="*/ 6319 h 12686"/>
              <a:gd name="T68" fmla="*/ 2029 w 9837"/>
              <a:gd name="T69" fmla="*/ 6526 h 12686"/>
              <a:gd name="T70" fmla="*/ 1959 w 9837"/>
              <a:gd name="T71" fmla="*/ 6794 h 12686"/>
              <a:gd name="T72" fmla="*/ 1816 w 9837"/>
              <a:gd name="T73" fmla="*/ 7275 h 12686"/>
              <a:gd name="T74" fmla="*/ 1678 w 9837"/>
              <a:gd name="T75" fmla="*/ 7368 h 12686"/>
              <a:gd name="T76" fmla="*/ 1479 w 9837"/>
              <a:gd name="T77" fmla="*/ 7335 h 12686"/>
              <a:gd name="T78" fmla="*/ 785 w 9837"/>
              <a:gd name="T79" fmla="*/ 6867 h 12686"/>
              <a:gd name="T80" fmla="*/ 124 w 9837"/>
              <a:gd name="T81" fmla="*/ 5565 h 12686"/>
              <a:gd name="T82" fmla="*/ 8 w 9837"/>
              <a:gd name="T83" fmla="*/ 4355 h 12686"/>
              <a:gd name="T84" fmla="*/ 473 w 9837"/>
              <a:gd name="T85" fmla="*/ 2695 h 12686"/>
              <a:gd name="T86" fmla="*/ 1407 w 9837"/>
              <a:gd name="T87" fmla="*/ 1407 h 12686"/>
              <a:gd name="T88" fmla="*/ 2703 w 9837"/>
              <a:gd name="T89" fmla="*/ 537 h 12686"/>
              <a:gd name="T90" fmla="*/ 5376 w 9837"/>
              <a:gd name="T91" fmla="*/ 0 h 12686"/>
              <a:gd name="T92" fmla="*/ 7729 w 9837"/>
              <a:gd name="T93" fmla="*/ 664 h 12686"/>
              <a:gd name="T94" fmla="*/ 8900 w 9837"/>
              <a:gd name="T95" fmla="*/ 1632 h 12686"/>
              <a:gd name="T96" fmla="*/ 9626 w 9837"/>
              <a:gd name="T97" fmla="*/ 2968 h 12686"/>
              <a:gd name="T98" fmla="*/ 9835 w 9837"/>
              <a:gd name="T99" fmla="*/ 4374 h 12686"/>
              <a:gd name="T100" fmla="*/ 9529 w 9837"/>
              <a:gd name="T101" fmla="*/ 6232 h 12686"/>
              <a:gd name="T102" fmla="*/ 8493 w 9837"/>
              <a:gd name="T103" fmla="*/ 8045 h 12686"/>
              <a:gd name="T104" fmla="*/ 7525 w 9837"/>
              <a:gd name="T105" fmla="*/ 8795 h 12686"/>
              <a:gd name="T106" fmla="*/ 6357 w 9837"/>
              <a:gd name="T107" fmla="*/ 9150 h 12686"/>
              <a:gd name="T108" fmla="*/ 5273 w 9837"/>
              <a:gd name="T109" fmla="*/ 9099 h 12686"/>
              <a:gd name="T110" fmla="*/ 4591 w 9837"/>
              <a:gd name="T111" fmla="*/ 8776 h 12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837" h="12686">
                <a:moveTo>
                  <a:pt x="4115" y="8296"/>
                </a:moveTo>
                <a:lnTo>
                  <a:pt x="3659" y="10080"/>
                </a:lnTo>
                <a:lnTo>
                  <a:pt x="3556" y="10434"/>
                </a:lnTo>
                <a:lnTo>
                  <a:pt x="3431" y="10775"/>
                </a:lnTo>
                <a:lnTo>
                  <a:pt x="3284" y="11105"/>
                </a:lnTo>
                <a:lnTo>
                  <a:pt x="3118" y="11425"/>
                </a:lnTo>
                <a:lnTo>
                  <a:pt x="2936" y="11736"/>
                </a:lnTo>
                <a:lnTo>
                  <a:pt x="2740" y="12039"/>
                </a:lnTo>
                <a:lnTo>
                  <a:pt x="2313" y="12628"/>
                </a:lnTo>
                <a:lnTo>
                  <a:pt x="2307" y="12634"/>
                </a:lnTo>
                <a:lnTo>
                  <a:pt x="2301" y="12640"/>
                </a:lnTo>
                <a:lnTo>
                  <a:pt x="2294" y="12646"/>
                </a:lnTo>
                <a:lnTo>
                  <a:pt x="2286" y="12652"/>
                </a:lnTo>
                <a:lnTo>
                  <a:pt x="2278" y="12658"/>
                </a:lnTo>
                <a:lnTo>
                  <a:pt x="2270" y="12663"/>
                </a:lnTo>
                <a:lnTo>
                  <a:pt x="2252" y="12672"/>
                </a:lnTo>
                <a:lnTo>
                  <a:pt x="2243" y="12676"/>
                </a:lnTo>
                <a:lnTo>
                  <a:pt x="2234" y="12679"/>
                </a:lnTo>
                <a:lnTo>
                  <a:pt x="2225" y="12682"/>
                </a:lnTo>
                <a:lnTo>
                  <a:pt x="2216" y="12684"/>
                </a:lnTo>
                <a:lnTo>
                  <a:pt x="2207" y="12685"/>
                </a:lnTo>
                <a:lnTo>
                  <a:pt x="2200" y="12685"/>
                </a:lnTo>
                <a:lnTo>
                  <a:pt x="2192" y="12685"/>
                </a:lnTo>
                <a:lnTo>
                  <a:pt x="2189" y="12684"/>
                </a:lnTo>
                <a:lnTo>
                  <a:pt x="2186" y="12683"/>
                </a:lnTo>
                <a:lnTo>
                  <a:pt x="2179" y="12680"/>
                </a:lnTo>
                <a:lnTo>
                  <a:pt x="2173" y="12676"/>
                </a:lnTo>
                <a:lnTo>
                  <a:pt x="2166" y="12671"/>
                </a:lnTo>
                <a:lnTo>
                  <a:pt x="2160" y="12666"/>
                </a:lnTo>
                <a:lnTo>
                  <a:pt x="2154" y="12659"/>
                </a:lnTo>
                <a:lnTo>
                  <a:pt x="2148" y="12652"/>
                </a:lnTo>
                <a:lnTo>
                  <a:pt x="2143" y="12644"/>
                </a:lnTo>
                <a:lnTo>
                  <a:pt x="2138" y="12636"/>
                </a:lnTo>
                <a:lnTo>
                  <a:pt x="2129" y="12618"/>
                </a:lnTo>
                <a:lnTo>
                  <a:pt x="2121" y="12600"/>
                </a:lnTo>
                <a:lnTo>
                  <a:pt x="2115" y="12581"/>
                </a:lnTo>
                <a:lnTo>
                  <a:pt x="2113" y="12573"/>
                </a:lnTo>
                <a:lnTo>
                  <a:pt x="2112" y="12564"/>
                </a:lnTo>
                <a:lnTo>
                  <a:pt x="2063" y="12174"/>
                </a:lnTo>
                <a:lnTo>
                  <a:pt x="2030" y="11785"/>
                </a:lnTo>
                <a:lnTo>
                  <a:pt x="2013" y="11396"/>
                </a:lnTo>
                <a:lnTo>
                  <a:pt x="2014" y="11008"/>
                </a:lnTo>
                <a:lnTo>
                  <a:pt x="2034" y="10620"/>
                </a:lnTo>
                <a:lnTo>
                  <a:pt x="2075" y="10233"/>
                </a:lnTo>
                <a:lnTo>
                  <a:pt x="2139" y="9846"/>
                </a:lnTo>
                <a:lnTo>
                  <a:pt x="2226" y="9459"/>
                </a:lnTo>
                <a:lnTo>
                  <a:pt x="3051" y="5979"/>
                </a:lnTo>
                <a:lnTo>
                  <a:pt x="3053" y="5966"/>
                </a:lnTo>
                <a:lnTo>
                  <a:pt x="3055" y="5953"/>
                </a:lnTo>
                <a:lnTo>
                  <a:pt x="3057" y="5926"/>
                </a:lnTo>
                <a:lnTo>
                  <a:pt x="3056" y="5898"/>
                </a:lnTo>
                <a:lnTo>
                  <a:pt x="3053" y="5871"/>
                </a:lnTo>
                <a:lnTo>
                  <a:pt x="3049" y="5843"/>
                </a:lnTo>
                <a:lnTo>
                  <a:pt x="3042" y="5815"/>
                </a:lnTo>
                <a:lnTo>
                  <a:pt x="3035" y="5788"/>
                </a:lnTo>
                <a:lnTo>
                  <a:pt x="3027" y="5763"/>
                </a:lnTo>
                <a:lnTo>
                  <a:pt x="2952" y="5522"/>
                </a:lnTo>
                <a:lnTo>
                  <a:pt x="2895" y="5281"/>
                </a:lnTo>
                <a:lnTo>
                  <a:pt x="2858" y="5040"/>
                </a:lnTo>
                <a:lnTo>
                  <a:pt x="2842" y="4798"/>
                </a:lnTo>
                <a:lnTo>
                  <a:pt x="2848" y="4557"/>
                </a:lnTo>
                <a:lnTo>
                  <a:pt x="2876" y="4315"/>
                </a:lnTo>
                <a:lnTo>
                  <a:pt x="2929" y="4073"/>
                </a:lnTo>
                <a:lnTo>
                  <a:pt x="3007" y="3832"/>
                </a:lnTo>
                <a:lnTo>
                  <a:pt x="3050" y="3726"/>
                </a:lnTo>
                <a:lnTo>
                  <a:pt x="3098" y="3624"/>
                </a:lnTo>
                <a:lnTo>
                  <a:pt x="3153" y="3526"/>
                </a:lnTo>
                <a:lnTo>
                  <a:pt x="3213" y="3432"/>
                </a:lnTo>
                <a:lnTo>
                  <a:pt x="3280" y="3343"/>
                </a:lnTo>
                <a:lnTo>
                  <a:pt x="3354" y="3258"/>
                </a:lnTo>
                <a:lnTo>
                  <a:pt x="3434" y="3178"/>
                </a:lnTo>
                <a:lnTo>
                  <a:pt x="3521" y="3104"/>
                </a:lnTo>
                <a:lnTo>
                  <a:pt x="3614" y="3035"/>
                </a:lnTo>
                <a:lnTo>
                  <a:pt x="3711" y="2977"/>
                </a:lnTo>
                <a:lnTo>
                  <a:pt x="3812" y="2929"/>
                </a:lnTo>
                <a:lnTo>
                  <a:pt x="3915" y="2891"/>
                </a:lnTo>
                <a:lnTo>
                  <a:pt x="4022" y="2863"/>
                </a:lnTo>
                <a:lnTo>
                  <a:pt x="4132" y="2846"/>
                </a:lnTo>
                <a:lnTo>
                  <a:pt x="4245" y="2840"/>
                </a:lnTo>
                <a:lnTo>
                  <a:pt x="4362" y="2844"/>
                </a:lnTo>
                <a:lnTo>
                  <a:pt x="4443" y="2854"/>
                </a:lnTo>
                <a:lnTo>
                  <a:pt x="4522" y="2870"/>
                </a:lnTo>
                <a:lnTo>
                  <a:pt x="4598" y="2893"/>
                </a:lnTo>
                <a:lnTo>
                  <a:pt x="4671" y="2922"/>
                </a:lnTo>
                <a:lnTo>
                  <a:pt x="4739" y="2956"/>
                </a:lnTo>
                <a:lnTo>
                  <a:pt x="4805" y="2997"/>
                </a:lnTo>
                <a:lnTo>
                  <a:pt x="4866" y="3043"/>
                </a:lnTo>
                <a:lnTo>
                  <a:pt x="4923" y="3094"/>
                </a:lnTo>
                <a:lnTo>
                  <a:pt x="4976" y="3150"/>
                </a:lnTo>
                <a:lnTo>
                  <a:pt x="5025" y="3211"/>
                </a:lnTo>
                <a:lnTo>
                  <a:pt x="5068" y="3277"/>
                </a:lnTo>
                <a:lnTo>
                  <a:pt x="5107" y="3348"/>
                </a:lnTo>
                <a:lnTo>
                  <a:pt x="5141" y="3422"/>
                </a:lnTo>
                <a:lnTo>
                  <a:pt x="5170" y="3501"/>
                </a:lnTo>
                <a:lnTo>
                  <a:pt x="5193" y="3584"/>
                </a:lnTo>
                <a:lnTo>
                  <a:pt x="5210" y="3670"/>
                </a:lnTo>
                <a:lnTo>
                  <a:pt x="5228" y="3816"/>
                </a:lnTo>
                <a:lnTo>
                  <a:pt x="5232" y="3961"/>
                </a:lnTo>
                <a:lnTo>
                  <a:pt x="5226" y="4105"/>
                </a:lnTo>
                <a:lnTo>
                  <a:pt x="5209" y="4247"/>
                </a:lnTo>
                <a:lnTo>
                  <a:pt x="5185" y="4389"/>
                </a:lnTo>
                <a:lnTo>
                  <a:pt x="5155" y="4529"/>
                </a:lnTo>
                <a:lnTo>
                  <a:pt x="5082" y="4809"/>
                </a:lnTo>
                <a:lnTo>
                  <a:pt x="4617" y="6403"/>
                </a:lnTo>
                <a:lnTo>
                  <a:pt x="4574" y="6584"/>
                </a:lnTo>
                <a:lnTo>
                  <a:pt x="4556" y="6758"/>
                </a:lnTo>
                <a:lnTo>
                  <a:pt x="4562" y="6924"/>
                </a:lnTo>
                <a:lnTo>
                  <a:pt x="4590" y="7081"/>
                </a:lnTo>
                <a:lnTo>
                  <a:pt x="4639" y="7228"/>
                </a:lnTo>
                <a:lnTo>
                  <a:pt x="4706" y="7364"/>
                </a:lnTo>
                <a:lnTo>
                  <a:pt x="4791" y="7487"/>
                </a:lnTo>
                <a:lnTo>
                  <a:pt x="4892" y="7598"/>
                </a:lnTo>
                <a:lnTo>
                  <a:pt x="5008" y="7693"/>
                </a:lnTo>
                <a:lnTo>
                  <a:pt x="5138" y="7774"/>
                </a:lnTo>
                <a:lnTo>
                  <a:pt x="5278" y="7838"/>
                </a:lnTo>
                <a:lnTo>
                  <a:pt x="5430" y="7885"/>
                </a:lnTo>
                <a:lnTo>
                  <a:pt x="5589" y="7914"/>
                </a:lnTo>
                <a:lnTo>
                  <a:pt x="5757" y="7922"/>
                </a:lnTo>
                <a:lnTo>
                  <a:pt x="5930" y="7911"/>
                </a:lnTo>
                <a:lnTo>
                  <a:pt x="6107" y="7877"/>
                </a:lnTo>
                <a:lnTo>
                  <a:pt x="6260" y="7832"/>
                </a:lnTo>
                <a:lnTo>
                  <a:pt x="6405" y="7774"/>
                </a:lnTo>
                <a:lnTo>
                  <a:pt x="6541" y="7704"/>
                </a:lnTo>
                <a:lnTo>
                  <a:pt x="6670" y="7623"/>
                </a:lnTo>
                <a:lnTo>
                  <a:pt x="6792" y="7531"/>
                </a:lnTo>
                <a:lnTo>
                  <a:pt x="6907" y="7429"/>
                </a:lnTo>
                <a:lnTo>
                  <a:pt x="7016" y="7318"/>
                </a:lnTo>
                <a:lnTo>
                  <a:pt x="7118" y="7198"/>
                </a:lnTo>
                <a:lnTo>
                  <a:pt x="7282" y="6978"/>
                </a:lnTo>
                <a:lnTo>
                  <a:pt x="7426" y="6749"/>
                </a:lnTo>
                <a:lnTo>
                  <a:pt x="7551" y="6512"/>
                </a:lnTo>
                <a:lnTo>
                  <a:pt x="7658" y="6268"/>
                </a:lnTo>
                <a:lnTo>
                  <a:pt x="7749" y="6017"/>
                </a:lnTo>
                <a:lnTo>
                  <a:pt x="7826" y="5760"/>
                </a:lnTo>
                <a:lnTo>
                  <a:pt x="7890" y="5498"/>
                </a:lnTo>
                <a:lnTo>
                  <a:pt x="7943" y="5232"/>
                </a:lnTo>
                <a:lnTo>
                  <a:pt x="8012" y="4785"/>
                </a:lnTo>
                <a:lnTo>
                  <a:pt x="8036" y="4561"/>
                </a:lnTo>
                <a:lnTo>
                  <a:pt x="8052" y="4336"/>
                </a:lnTo>
                <a:lnTo>
                  <a:pt x="8056" y="4111"/>
                </a:lnTo>
                <a:lnTo>
                  <a:pt x="8048" y="3887"/>
                </a:lnTo>
                <a:lnTo>
                  <a:pt x="8027" y="3662"/>
                </a:lnTo>
                <a:lnTo>
                  <a:pt x="7990" y="3438"/>
                </a:lnTo>
                <a:lnTo>
                  <a:pt x="7946" y="3244"/>
                </a:lnTo>
                <a:lnTo>
                  <a:pt x="7891" y="3058"/>
                </a:lnTo>
                <a:lnTo>
                  <a:pt x="7827" y="2881"/>
                </a:lnTo>
                <a:lnTo>
                  <a:pt x="7752" y="2713"/>
                </a:lnTo>
                <a:lnTo>
                  <a:pt x="7668" y="2554"/>
                </a:lnTo>
                <a:lnTo>
                  <a:pt x="7574" y="2403"/>
                </a:lnTo>
                <a:lnTo>
                  <a:pt x="7471" y="2262"/>
                </a:lnTo>
                <a:lnTo>
                  <a:pt x="7357" y="2130"/>
                </a:lnTo>
                <a:lnTo>
                  <a:pt x="7234" y="2006"/>
                </a:lnTo>
                <a:lnTo>
                  <a:pt x="7101" y="1892"/>
                </a:lnTo>
                <a:lnTo>
                  <a:pt x="6959" y="1788"/>
                </a:lnTo>
                <a:lnTo>
                  <a:pt x="6807" y="1693"/>
                </a:lnTo>
                <a:lnTo>
                  <a:pt x="6646" y="1607"/>
                </a:lnTo>
                <a:lnTo>
                  <a:pt x="6475" y="1531"/>
                </a:lnTo>
                <a:lnTo>
                  <a:pt x="6295" y="1464"/>
                </a:lnTo>
                <a:lnTo>
                  <a:pt x="6105" y="1408"/>
                </a:lnTo>
                <a:lnTo>
                  <a:pt x="5642" y="1307"/>
                </a:lnTo>
                <a:lnTo>
                  <a:pt x="5412" y="1273"/>
                </a:lnTo>
                <a:lnTo>
                  <a:pt x="5184" y="1253"/>
                </a:lnTo>
                <a:lnTo>
                  <a:pt x="4959" y="1244"/>
                </a:lnTo>
                <a:lnTo>
                  <a:pt x="4735" y="1249"/>
                </a:lnTo>
                <a:lnTo>
                  <a:pt x="4514" y="1266"/>
                </a:lnTo>
                <a:lnTo>
                  <a:pt x="4296" y="1298"/>
                </a:lnTo>
                <a:lnTo>
                  <a:pt x="4080" y="1343"/>
                </a:lnTo>
                <a:lnTo>
                  <a:pt x="3867" y="1402"/>
                </a:lnTo>
                <a:lnTo>
                  <a:pt x="3658" y="1476"/>
                </a:lnTo>
                <a:lnTo>
                  <a:pt x="3451" y="1565"/>
                </a:lnTo>
                <a:lnTo>
                  <a:pt x="3249" y="1669"/>
                </a:lnTo>
                <a:lnTo>
                  <a:pt x="3050" y="1788"/>
                </a:lnTo>
                <a:lnTo>
                  <a:pt x="2855" y="1923"/>
                </a:lnTo>
                <a:lnTo>
                  <a:pt x="2664" y="2075"/>
                </a:lnTo>
                <a:lnTo>
                  <a:pt x="2479" y="2241"/>
                </a:lnTo>
                <a:lnTo>
                  <a:pt x="2309" y="2413"/>
                </a:lnTo>
                <a:lnTo>
                  <a:pt x="2155" y="2590"/>
                </a:lnTo>
                <a:lnTo>
                  <a:pt x="2015" y="2774"/>
                </a:lnTo>
                <a:lnTo>
                  <a:pt x="1891" y="2964"/>
                </a:lnTo>
                <a:lnTo>
                  <a:pt x="1782" y="3159"/>
                </a:lnTo>
                <a:lnTo>
                  <a:pt x="1687" y="3360"/>
                </a:lnTo>
                <a:lnTo>
                  <a:pt x="1608" y="3566"/>
                </a:lnTo>
                <a:lnTo>
                  <a:pt x="1544" y="3778"/>
                </a:lnTo>
                <a:lnTo>
                  <a:pt x="1495" y="3995"/>
                </a:lnTo>
                <a:lnTo>
                  <a:pt x="1460" y="4217"/>
                </a:lnTo>
                <a:lnTo>
                  <a:pt x="1441" y="4444"/>
                </a:lnTo>
                <a:lnTo>
                  <a:pt x="1437" y="4677"/>
                </a:lnTo>
                <a:lnTo>
                  <a:pt x="1447" y="4914"/>
                </a:lnTo>
                <a:lnTo>
                  <a:pt x="1473" y="5156"/>
                </a:lnTo>
                <a:lnTo>
                  <a:pt x="1513" y="5403"/>
                </a:lnTo>
                <a:lnTo>
                  <a:pt x="1536" y="5503"/>
                </a:lnTo>
                <a:lnTo>
                  <a:pt x="1565" y="5601"/>
                </a:lnTo>
                <a:lnTo>
                  <a:pt x="1602" y="5697"/>
                </a:lnTo>
                <a:lnTo>
                  <a:pt x="1644" y="5789"/>
                </a:lnTo>
                <a:lnTo>
                  <a:pt x="1694" y="5879"/>
                </a:lnTo>
                <a:lnTo>
                  <a:pt x="1749" y="5965"/>
                </a:lnTo>
                <a:lnTo>
                  <a:pt x="1810" y="6047"/>
                </a:lnTo>
                <a:lnTo>
                  <a:pt x="1877" y="6126"/>
                </a:lnTo>
                <a:lnTo>
                  <a:pt x="1904" y="6157"/>
                </a:lnTo>
                <a:lnTo>
                  <a:pt x="1929" y="6189"/>
                </a:lnTo>
                <a:lnTo>
                  <a:pt x="1951" y="6221"/>
                </a:lnTo>
                <a:lnTo>
                  <a:pt x="1970" y="6253"/>
                </a:lnTo>
                <a:lnTo>
                  <a:pt x="1987" y="6286"/>
                </a:lnTo>
                <a:lnTo>
                  <a:pt x="2001" y="6319"/>
                </a:lnTo>
                <a:lnTo>
                  <a:pt x="2012" y="6352"/>
                </a:lnTo>
                <a:lnTo>
                  <a:pt x="2021" y="6386"/>
                </a:lnTo>
                <a:lnTo>
                  <a:pt x="2027" y="6420"/>
                </a:lnTo>
                <a:lnTo>
                  <a:pt x="2030" y="6455"/>
                </a:lnTo>
                <a:lnTo>
                  <a:pt x="2031" y="6490"/>
                </a:lnTo>
                <a:lnTo>
                  <a:pt x="2029" y="6526"/>
                </a:lnTo>
                <a:lnTo>
                  <a:pt x="2024" y="6563"/>
                </a:lnTo>
                <a:lnTo>
                  <a:pt x="2016" y="6601"/>
                </a:lnTo>
                <a:lnTo>
                  <a:pt x="2006" y="6640"/>
                </a:lnTo>
                <a:lnTo>
                  <a:pt x="1994" y="6679"/>
                </a:lnTo>
                <a:lnTo>
                  <a:pt x="1975" y="6736"/>
                </a:lnTo>
                <a:lnTo>
                  <a:pt x="1959" y="6794"/>
                </a:lnTo>
                <a:lnTo>
                  <a:pt x="1930" y="6910"/>
                </a:lnTo>
                <a:lnTo>
                  <a:pt x="1874" y="7142"/>
                </a:lnTo>
                <a:lnTo>
                  <a:pt x="1862" y="7181"/>
                </a:lnTo>
                <a:lnTo>
                  <a:pt x="1848" y="7215"/>
                </a:lnTo>
                <a:lnTo>
                  <a:pt x="1833" y="7247"/>
                </a:lnTo>
                <a:lnTo>
                  <a:pt x="1816" y="7275"/>
                </a:lnTo>
                <a:lnTo>
                  <a:pt x="1797" y="7299"/>
                </a:lnTo>
                <a:lnTo>
                  <a:pt x="1777" y="7320"/>
                </a:lnTo>
                <a:lnTo>
                  <a:pt x="1755" y="7337"/>
                </a:lnTo>
                <a:lnTo>
                  <a:pt x="1731" y="7351"/>
                </a:lnTo>
                <a:lnTo>
                  <a:pt x="1705" y="7361"/>
                </a:lnTo>
                <a:lnTo>
                  <a:pt x="1678" y="7368"/>
                </a:lnTo>
                <a:lnTo>
                  <a:pt x="1649" y="7372"/>
                </a:lnTo>
                <a:lnTo>
                  <a:pt x="1618" y="7372"/>
                </a:lnTo>
                <a:lnTo>
                  <a:pt x="1586" y="7368"/>
                </a:lnTo>
                <a:lnTo>
                  <a:pt x="1552" y="7361"/>
                </a:lnTo>
                <a:lnTo>
                  <a:pt x="1516" y="7350"/>
                </a:lnTo>
                <a:lnTo>
                  <a:pt x="1479" y="7335"/>
                </a:lnTo>
                <a:lnTo>
                  <a:pt x="1282" y="7241"/>
                </a:lnTo>
                <a:lnTo>
                  <a:pt x="1102" y="7132"/>
                </a:lnTo>
                <a:lnTo>
                  <a:pt x="1017" y="7071"/>
                </a:lnTo>
                <a:lnTo>
                  <a:pt x="936" y="7007"/>
                </a:lnTo>
                <a:lnTo>
                  <a:pt x="859" y="6939"/>
                </a:lnTo>
                <a:lnTo>
                  <a:pt x="785" y="6867"/>
                </a:lnTo>
                <a:lnTo>
                  <a:pt x="650" y="6713"/>
                </a:lnTo>
                <a:lnTo>
                  <a:pt x="529" y="6545"/>
                </a:lnTo>
                <a:lnTo>
                  <a:pt x="422" y="6364"/>
                </a:lnTo>
                <a:lnTo>
                  <a:pt x="330" y="6170"/>
                </a:lnTo>
                <a:lnTo>
                  <a:pt x="182" y="5767"/>
                </a:lnTo>
                <a:lnTo>
                  <a:pt x="124" y="5565"/>
                </a:lnTo>
                <a:lnTo>
                  <a:pt x="78" y="5363"/>
                </a:lnTo>
                <a:lnTo>
                  <a:pt x="42" y="5162"/>
                </a:lnTo>
                <a:lnTo>
                  <a:pt x="17" y="4960"/>
                </a:lnTo>
                <a:lnTo>
                  <a:pt x="3" y="4758"/>
                </a:lnTo>
                <a:lnTo>
                  <a:pt x="0" y="4556"/>
                </a:lnTo>
                <a:lnTo>
                  <a:pt x="8" y="4355"/>
                </a:lnTo>
                <a:lnTo>
                  <a:pt x="26" y="4153"/>
                </a:lnTo>
                <a:lnTo>
                  <a:pt x="55" y="3952"/>
                </a:lnTo>
                <a:lnTo>
                  <a:pt x="94" y="3751"/>
                </a:lnTo>
                <a:lnTo>
                  <a:pt x="204" y="3350"/>
                </a:lnTo>
                <a:lnTo>
                  <a:pt x="355" y="2951"/>
                </a:lnTo>
                <a:lnTo>
                  <a:pt x="473" y="2695"/>
                </a:lnTo>
                <a:lnTo>
                  <a:pt x="602" y="2450"/>
                </a:lnTo>
                <a:lnTo>
                  <a:pt x="742" y="2218"/>
                </a:lnTo>
                <a:lnTo>
                  <a:pt x="893" y="1998"/>
                </a:lnTo>
                <a:lnTo>
                  <a:pt x="1054" y="1789"/>
                </a:lnTo>
                <a:lnTo>
                  <a:pt x="1226" y="1592"/>
                </a:lnTo>
                <a:lnTo>
                  <a:pt x="1407" y="1407"/>
                </a:lnTo>
                <a:lnTo>
                  <a:pt x="1599" y="1233"/>
                </a:lnTo>
                <a:lnTo>
                  <a:pt x="1801" y="1071"/>
                </a:lnTo>
                <a:lnTo>
                  <a:pt x="2012" y="921"/>
                </a:lnTo>
                <a:lnTo>
                  <a:pt x="2233" y="781"/>
                </a:lnTo>
                <a:lnTo>
                  <a:pt x="2463" y="653"/>
                </a:lnTo>
                <a:lnTo>
                  <a:pt x="2703" y="537"/>
                </a:lnTo>
                <a:lnTo>
                  <a:pt x="2952" y="431"/>
                </a:lnTo>
                <a:lnTo>
                  <a:pt x="3478" y="254"/>
                </a:lnTo>
                <a:lnTo>
                  <a:pt x="3953" y="135"/>
                </a:lnTo>
                <a:lnTo>
                  <a:pt x="4428" y="52"/>
                </a:lnTo>
                <a:lnTo>
                  <a:pt x="4903" y="6"/>
                </a:lnTo>
                <a:lnTo>
                  <a:pt x="5376" y="0"/>
                </a:lnTo>
                <a:lnTo>
                  <a:pt x="5848" y="37"/>
                </a:lnTo>
                <a:lnTo>
                  <a:pt x="6317" y="118"/>
                </a:lnTo>
                <a:lnTo>
                  <a:pt x="6783" y="245"/>
                </a:lnTo>
                <a:lnTo>
                  <a:pt x="7245" y="422"/>
                </a:lnTo>
                <a:lnTo>
                  <a:pt x="7493" y="538"/>
                </a:lnTo>
                <a:lnTo>
                  <a:pt x="7729" y="664"/>
                </a:lnTo>
                <a:lnTo>
                  <a:pt x="7954" y="801"/>
                </a:lnTo>
                <a:lnTo>
                  <a:pt x="8167" y="947"/>
                </a:lnTo>
                <a:lnTo>
                  <a:pt x="8369" y="1103"/>
                </a:lnTo>
                <a:lnTo>
                  <a:pt x="8558" y="1269"/>
                </a:lnTo>
                <a:lnTo>
                  <a:pt x="8735" y="1446"/>
                </a:lnTo>
                <a:lnTo>
                  <a:pt x="8900" y="1632"/>
                </a:lnTo>
                <a:lnTo>
                  <a:pt x="9053" y="1829"/>
                </a:lnTo>
                <a:lnTo>
                  <a:pt x="9193" y="2036"/>
                </a:lnTo>
                <a:lnTo>
                  <a:pt x="9321" y="2254"/>
                </a:lnTo>
                <a:lnTo>
                  <a:pt x="9435" y="2481"/>
                </a:lnTo>
                <a:lnTo>
                  <a:pt x="9537" y="2719"/>
                </a:lnTo>
                <a:lnTo>
                  <a:pt x="9626" y="2968"/>
                </a:lnTo>
                <a:lnTo>
                  <a:pt x="9702" y="3227"/>
                </a:lnTo>
                <a:lnTo>
                  <a:pt x="9765" y="3497"/>
                </a:lnTo>
                <a:lnTo>
                  <a:pt x="9802" y="3716"/>
                </a:lnTo>
                <a:lnTo>
                  <a:pt x="9825" y="3935"/>
                </a:lnTo>
                <a:lnTo>
                  <a:pt x="9836" y="4155"/>
                </a:lnTo>
                <a:lnTo>
                  <a:pt x="9835" y="4374"/>
                </a:lnTo>
                <a:lnTo>
                  <a:pt x="9825" y="4594"/>
                </a:lnTo>
                <a:lnTo>
                  <a:pt x="9806" y="4813"/>
                </a:lnTo>
                <a:lnTo>
                  <a:pt x="9751" y="5252"/>
                </a:lnTo>
                <a:lnTo>
                  <a:pt x="9694" y="5585"/>
                </a:lnTo>
                <a:lnTo>
                  <a:pt x="9620" y="5912"/>
                </a:lnTo>
                <a:lnTo>
                  <a:pt x="9529" y="6232"/>
                </a:lnTo>
                <a:lnTo>
                  <a:pt x="9420" y="6545"/>
                </a:lnTo>
                <a:lnTo>
                  <a:pt x="9291" y="6850"/>
                </a:lnTo>
                <a:lnTo>
                  <a:pt x="9140" y="7146"/>
                </a:lnTo>
                <a:lnTo>
                  <a:pt x="8968" y="7434"/>
                </a:lnTo>
                <a:lnTo>
                  <a:pt x="8772" y="7712"/>
                </a:lnTo>
                <a:lnTo>
                  <a:pt x="8493" y="8045"/>
                </a:lnTo>
                <a:lnTo>
                  <a:pt x="8346" y="8196"/>
                </a:lnTo>
                <a:lnTo>
                  <a:pt x="8193" y="8337"/>
                </a:lnTo>
                <a:lnTo>
                  <a:pt x="8034" y="8467"/>
                </a:lnTo>
                <a:lnTo>
                  <a:pt x="7870" y="8587"/>
                </a:lnTo>
                <a:lnTo>
                  <a:pt x="7701" y="8696"/>
                </a:lnTo>
                <a:lnTo>
                  <a:pt x="7525" y="8795"/>
                </a:lnTo>
                <a:lnTo>
                  <a:pt x="7345" y="8882"/>
                </a:lnTo>
                <a:lnTo>
                  <a:pt x="7159" y="8958"/>
                </a:lnTo>
                <a:lnTo>
                  <a:pt x="6967" y="9023"/>
                </a:lnTo>
                <a:lnTo>
                  <a:pt x="6769" y="9077"/>
                </a:lnTo>
                <a:lnTo>
                  <a:pt x="6566" y="9119"/>
                </a:lnTo>
                <a:lnTo>
                  <a:pt x="6357" y="9150"/>
                </a:lnTo>
                <a:lnTo>
                  <a:pt x="6143" y="9169"/>
                </a:lnTo>
                <a:lnTo>
                  <a:pt x="5922" y="9176"/>
                </a:lnTo>
                <a:lnTo>
                  <a:pt x="5655" y="9165"/>
                </a:lnTo>
                <a:lnTo>
                  <a:pt x="5525" y="9150"/>
                </a:lnTo>
                <a:lnTo>
                  <a:pt x="5398" y="9128"/>
                </a:lnTo>
                <a:lnTo>
                  <a:pt x="5273" y="9099"/>
                </a:lnTo>
                <a:lnTo>
                  <a:pt x="5152" y="9063"/>
                </a:lnTo>
                <a:lnTo>
                  <a:pt x="5034" y="9020"/>
                </a:lnTo>
                <a:lnTo>
                  <a:pt x="4918" y="8970"/>
                </a:lnTo>
                <a:lnTo>
                  <a:pt x="4806" y="8913"/>
                </a:lnTo>
                <a:lnTo>
                  <a:pt x="4697" y="8848"/>
                </a:lnTo>
                <a:lnTo>
                  <a:pt x="4591" y="8776"/>
                </a:lnTo>
                <a:lnTo>
                  <a:pt x="4489" y="8696"/>
                </a:lnTo>
                <a:lnTo>
                  <a:pt x="4390" y="8608"/>
                </a:lnTo>
                <a:lnTo>
                  <a:pt x="4295" y="8512"/>
                </a:lnTo>
                <a:lnTo>
                  <a:pt x="4203" y="8408"/>
                </a:lnTo>
                <a:lnTo>
                  <a:pt x="4115" y="8296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7" name="Freeform 2"/>
          <p:cNvSpPr>
            <a:spLocks noChangeAspect="1" noChangeArrowheads="1"/>
          </p:cNvSpPr>
          <p:nvPr userDrawn="1"/>
        </p:nvSpPr>
        <p:spPr bwMode="auto">
          <a:xfrm>
            <a:off x="2915299" y="1272056"/>
            <a:ext cx="323999" cy="323999"/>
          </a:xfrm>
          <a:custGeom>
            <a:avLst/>
            <a:gdLst>
              <a:gd name="T0" fmla="*/ 12913 w 14438"/>
              <a:gd name="T1" fmla="*/ 17 h 14438"/>
              <a:gd name="T2" fmla="*/ 13781 w 14438"/>
              <a:gd name="T3" fmla="*/ 392 h 14438"/>
              <a:gd name="T4" fmla="*/ 14305 w 14438"/>
              <a:gd name="T5" fmla="*/ 1097 h 14438"/>
              <a:gd name="T6" fmla="*/ 14432 w 14438"/>
              <a:gd name="T7" fmla="*/ 12796 h 14438"/>
              <a:gd name="T8" fmla="*/ 14249 w 14438"/>
              <a:gd name="T9" fmla="*/ 13460 h 14438"/>
              <a:gd name="T10" fmla="*/ 13703 w 14438"/>
              <a:gd name="T11" fmla="*/ 14108 h 14438"/>
              <a:gd name="T12" fmla="*/ 12896 w 14438"/>
              <a:gd name="T13" fmla="*/ 14422 h 14438"/>
              <a:gd name="T14" fmla="*/ 1127 w 14438"/>
              <a:gd name="T15" fmla="*/ 14320 h 14438"/>
              <a:gd name="T16" fmla="*/ 473 w 14438"/>
              <a:gd name="T17" fmla="*/ 13875 h 14438"/>
              <a:gd name="T18" fmla="*/ 75 w 14438"/>
              <a:gd name="T19" fmla="*/ 13174 h 14438"/>
              <a:gd name="T20" fmla="*/ 19 w 14438"/>
              <a:gd name="T21" fmla="*/ 1490 h 14438"/>
              <a:gd name="T22" fmla="*/ 243 w 14438"/>
              <a:gd name="T23" fmla="*/ 870 h 14438"/>
              <a:gd name="T24" fmla="*/ 717 w 14438"/>
              <a:gd name="T25" fmla="*/ 343 h 14438"/>
              <a:gd name="T26" fmla="*/ 1356 w 14438"/>
              <a:gd name="T27" fmla="*/ 46 h 14438"/>
              <a:gd name="T28" fmla="*/ 11674 w 14438"/>
              <a:gd name="T29" fmla="*/ 6803 h 14438"/>
              <a:gd name="T30" fmla="*/ 11511 w 14438"/>
              <a:gd name="T31" fmla="*/ 8713 h 14438"/>
              <a:gd name="T32" fmla="*/ 10505 w 14438"/>
              <a:gd name="T33" fmla="*/ 10313 h 14438"/>
              <a:gd name="T34" fmla="*/ 8796 w 14438"/>
              <a:gd name="T35" fmla="*/ 11441 h 14438"/>
              <a:gd name="T36" fmla="*/ 6950 w 14438"/>
              <a:gd name="T37" fmla="*/ 11727 h 14438"/>
              <a:gd name="T38" fmla="*/ 5067 w 14438"/>
              <a:gd name="T39" fmla="*/ 11137 h 14438"/>
              <a:gd name="T40" fmla="*/ 3387 w 14438"/>
              <a:gd name="T41" fmla="*/ 9647 h 14438"/>
              <a:gd name="T42" fmla="*/ 2759 w 14438"/>
              <a:gd name="T43" fmla="*/ 7666 h 14438"/>
              <a:gd name="T44" fmla="*/ 1801 w 14438"/>
              <a:gd name="T45" fmla="*/ 6048 h 14438"/>
              <a:gd name="T46" fmla="*/ 1831 w 14438"/>
              <a:gd name="T47" fmla="*/ 12398 h 14438"/>
              <a:gd name="T48" fmla="*/ 1969 w 14438"/>
              <a:gd name="T49" fmla="*/ 12574 h 14438"/>
              <a:gd name="T50" fmla="*/ 2231 w 14438"/>
              <a:gd name="T51" fmla="*/ 12635 h 14438"/>
              <a:gd name="T52" fmla="*/ 12355 w 14438"/>
              <a:gd name="T53" fmla="*/ 12615 h 14438"/>
              <a:gd name="T54" fmla="*/ 12494 w 14438"/>
              <a:gd name="T55" fmla="*/ 12559 h 14438"/>
              <a:gd name="T56" fmla="*/ 12584 w 14438"/>
              <a:gd name="T57" fmla="*/ 12451 h 14438"/>
              <a:gd name="T58" fmla="*/ 12630 w 14438"/>
              <a:gd name="T59" fmla="*/ 12242 h 14438"/>
              <a:gd name="T60" fmla="*/ 7228 w 14438"/>
              <a:gd name="T61" fmla="*/ 10019 h 14438"/>
              <a:gd name="T62" fmla="*/ 8762 w 14438"/>
              <a:gd name="T63" fmla="*/ 9581 h 14438"/>
              <a:gd name="T64" fmla="*/ 9907 w 14438"/>
              <a:gd name="T65" fmla="*/ 8263 h 14438"/>
              <a:gd name="T66" fmla="*/ 10045 w 14438"/>
              <a:gd name="T67" fmla="*/ 6516 h 14438"/>
              <a:gd name="T68" fmla="*/ 9166 w 14438"/>
              <a:gd name="T69" fmla="*/ 5099 h 14438"/>
              <a:gd name="T70" fmla="*/ 7702 w 14438"/>
              <a:gd name="T71" fmla="*/ 4419 h 14438"/>
              <a:gd name="T72" fmla="*/ 6052 w 14438"/>
              <a:gd name="T73" fmla="*/ 4623 h 14438"/>
              <a:gd name="T74" fmla="*/ 4844 w 14438"/>
              <a:gd name="T75" fmla="*/ 5593 h 14438"/>
              <a:gd name="T76" fmla="*/ 4336 w 14438"/>
              <a:gd name="T77" fmla="*/ 7017 h 14438"/>
              <a:gd name="T78" fmla="*/ 4649 w 14438"/>
              <a:gd name="T79" fmla="*/ 8481 h 14438"/>
              <a:gd name="T80" fmla="*/ 5608 w 14438"/>
              <a:gd name="T81" fmla="*/ 9522 h 14438"/>
              <a:gd name="T82" fmla="*/ 6977 w 14438"/>
              <a:gd name="T83" fmla="*/ 10006 h 14438"/>
              <a:gd name="T84" fmla="*/ 9947 w 14438"/>
              <a:gd name="T85" fmla="*/ 4184 h 14438"/>
              <a:gd name="T86" fmla="*/ 10089 w 14438"/>
              <a:gd name="T87" fmla="*/ 4407 h 14438"/>
              <a:gd name="T88" fmla="*/ 10342 w 14438"/>
              <a:gd name="T89" fmla="*/ 4506 h 14438"/>
              <a:gd name="T90" fmla="*/ 12359 w 14438"/>
              <a:gd name="T91" fmla="*/ 4474 h 14438"/>
              <a:gd name="T92" fmla="*/ 12560 w 14438"/>
              <a:gd name="T93" fmla="*/ 4309 h 14438"/>
              <a:gd name="T94" fmla="*/ 12635 w 14438"/>
              <a:gd name="T95" fmla="*/ 4037 h 14438"/>
              <a:gd name="T96" fmla="*/ 12582 w 14438"/>
              <a:gd name="T97" fmla="*/ 2038 h 14438"/>
              <a:gd name="T98" fmla="*/ 12395 w 14438"/>
              <a:gd name="T99" fmla="*/ 1854 h 14438"/>
              <a:gd name="T100" fmla="*/ 10408 w 14438"/>
              <a:gd name="T101" fmla="*/ 1802 h 14438"/>
              <a:gd name="T102" fmla="*/ 10126 w 14438"/>
              <a:gd name="T103" fmla="*/ 1877 h 14438"/>
              <a:gd name="T104" fmla="*/ 9962 w 14438"/>
              <a:gd name="T105" fmla="*/ 2086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438" h="14438">
                <a:moveTo>
                  <a:pt x="12872" y="0"/>
                </a:moveTo>
                <a:lnTo>
                  <a:pt x="12892" y="10"/>
                </a:lnTo>
                <a:lnTo>
                  <a:pt x="12897" y="12"/>
                </a:lnTo>
                <a:lnTo>
                  <a:pt x="12903" y="14"/>
                </a:lnTo>
                <a:lnTo>
                  <a:pt x="12908" y="16"/>
                </a:lnTo>
                <a:lnTo>
                  <a:pt x="12913" y="17"/>
                </a:lnTo>
                <a:lnTo>
                  <a:pt x="13079" y="54"/>
                </a:lnTo>
                <a:lnTo>
                  <a:pt x="13237" y="102"/>
                </a:lnTo>
                <a:lnTo>
                  <a:pt x="13387" y="160"/>
                </a:lnTo>
                <a:lnTo>
                  <a:pt x="13527" y="227"/>
                </a:lnTo>
                <a:lnTo>
                  <a:pt x="13659" y="305"/>
                </a:lnTo>
                <a:lnTo>
                  <a:pt x="13781" y="392"/>
                </a:lnTo>
                <a:lnTo>
                  <a:pt x="13894" y="488"/>
                </a:lnTo>
                <a:lnTo>
                  <a:pt x="13997" y="594"/>
                </a:lnTo>
                <a:lnTo>
                  <a:pt x="14089" y="707"/>
                </a:lnTo>
                <a:lnTo>
                  <a:pt x="14172" y="829"/>
                </a:lnTo>
                <a:lnTo>
                  <a:pt x="14244" y="959"/>
                </a:lnTo>
                <a:lnTo>
                  <a:pt x="14305" y="1097"/>
                </a:lnTo>
                <a:lnTo>
                  <a:pt x="14355" y="1242"/>
                </a:lnTo>
                <a:lnTo>
                  <a:pt x="14394" y="1394"/>
                </a:lnTo>
                <a:lnTo>
                  <a:pt x="14421" y="1553"/>
                </a:lnTo>
                <a:lnTo>
                  <a:pt x="14437" y="1718"/>
                </a:lnTo>
                <a:lnTo>
                  <a:pt x="14437" y="12716"/>
                </a:lnTo>
                <a:lnTo>
                  <a:pt x="14432" y="12796"/>
                </a:lnTo>
                <a:lnTo>
                  <a:pt x="14424" y="12876"/>
                </a:lnTo>
                <a:lnTo>
                  <a:pt x="14412" y="12955"/>
                </a:lnTo>
                <a:lnTo>
                  <a:pt x="14397" y="13033"/>
                </a:lnTo>
                <a:lnTo>
                  <a:pt x="14358" y="13182"/>
                </a:lnTo>
                <a:lnTo>
                  <a:pt x="14308" y="13325"/>
                </a:lnTo>
                <a:lnTo>
                  <a:pt x="14249" y="13460"/>
                </a:lnTo>
                <a:lnTo>
                  <a:pt x="14179" y="13588"/>
                </a:lnTo>
                <a:lnTo>
                  <a:pt x="14101" y="13709"/>
                </a:lnTo>
                <a:lnTo>
                  <a:pt x="14014" y="13821"/>
                </a:lnTo>
                <a:lnTo>
                  <a:pt x="13918" y="13925"/>
                </a:lnTo>
                <a:lnTo>
                  <a:pt x="13814" y="14021"/>
                </a:lnTo>
                <a:lnTo>
                  <a:pt x="13703" y="14108"/>
                </a:lnTo>
                <a:lnTo>
                  <a:pt x="13584" y="14185"/>
                </a:lnTo>
                <a:lnTo>
                  <a:pt x="13458" y="14253"/>
                </a:lnTo>
                <a:lnTo>
                  <a:pt x="13326" y="14311"/>
                </a:lnTo>
                <a:lnTo>
                  <a:pt x="13189" y="14358"/>
                </a:lnTo>
                <a:lnTo>
                  <a:pt x="13045" y="14396"/>
                </a:lnTo>
                <a:lnTo>
                  <a:pt x="12896" y="14422"/>
                </a:lnTo>
                <a:lnTo>
                  <a:pt x="12743" y="14437"/>
                </a:lnTo>
                <a:lnTo>
                  <a:pt x="1655" y="14437"/>
                </a:lnTo>
                <a:lnTo>
                  <a:pt x="1518" y="14423"/>
                </a:lnTo>
                <a:lnTo>
                  <a:pt x="1384" y="14398"/>
                </a:lnTo>
                <a:lnTo>
                  <a:pt x="1253" y="14364"/>
                </a:lnTo>
                <a:lnTo>
                  <a:pt x="1127" y="14320"/>
                </a:lnTo>
                <a:lnTo>
                  <a:pt x="1004" y="14266"/>
                </a:lnTo>
                <a:lnTo>
                  <a:pt x="887" y="14204"/>
                </a:lnTo>
                <a:lnTo>
                  <a:pt x="774" y="14134"/>
                </a:lnTo>
                <a:lnTo>
                  <a:pt x="668" y="14055"/>
                </a:lnTo>
                <a:lnTo>
                  <a:pt x="567" y="13969"/>
                </a:lnTo>
                <a:lnTo>
                  <a:pt x="473" y="13875"/>
                </a:lnTo>
                <a:lnTo>
                  <a:pt x="387" y="13774"/>
                </a:lnTo>
                <a:lnTo>
                  <a:pt x="307" y="13666"/>
                </a:lnTo>
                <a:lnTo>
                  <a:pt x="236" y="13552"/>
                </a:lnTo>
                <a:lnTo>
                  <a:pt x="173" y="13431"/>
                </a:lnTo>
                <a:lnTo>
                  <a:pt x="119" y="13305"/>
                </a:lnTo>
                <a:lnTo>
                  <a:pt x="75" y="13174"/>
                </a:lnTo>
                <a:lnTo>
                  <a:pt x="55" y="13101"/>
                </a:lnTo>
                <a:lnTo>
                  <a:pt x="36" y="13028"/>
                </a:lnTo>
                <a:lnTo>
                  <a:pt x="0" y="12881"/>
                </a:lnTo>
                <a:lnTo>
                  <a:pt x="0" y="1558"/>
                </a:lnTo>
                <a:lnTo>
                  <a:pt x="13" y="1513"/>
                </a:lnTo>
                <a:lnTo>
                  <a:pt x="19" y="1490"/>
                </a:lnTo>
                <a:lnTo>
                  <a:pt x="24" y="1468"/>
                </a:lnTo>
                <a:lnTo>
                  <a:pt x="55" y="1337"/>
                </a:lnTo>
                <a:lnTo>
                  <a:pt x="92" y="1211"/>
                </a:lnTo>
                <a:lnTo>
                  <a:pt x="136" y="1092"/>
                </a:lnTo>
                <a:lnTo>
                  <a:pt x="186" y="978"/>
                </a:lnTo>
                <a:lnTo>
                  <a:pt x="243" y="870"/>
                </a:lnTo>
                <a:lnTo>
                  <a:pt x="306" y="767"/>
                </a:lnTo>
                <a:lnTo>
                  <a:pt x="375" y="671"/>
                </a:lnTo>
                <a:lnTo>
                  <a:pt x="451" y="580"/>
                </a:lnTo>
                <a:lnTo>
                  <a:pt x="533" y="495"/>
                </a:lnTo>
                <a:lnTo>
                  <a:pt x="622" y="416"/>
                </a:lnTo>
                <a:lnTo>
                  <a:pt x="717" y="343"/>
                </a:lnTo>
                <a:lnTo>
                  <a:pt x="819" y="276"/>
                </a:lnTo>
                <a:lnTo>
                  <a:pt x="927" y="214"/>
                </a:lnTo>
                <a:lnTo>
                  <a:pt x="1042" y="159"/>
                </a:lnTo>
                <a:lnTo>
                  <a:pt x="1163" y="109"/>
                </a:lnTo>
                <a:lnTo>
                  <a:pt x="1291" y="65"/>
                </a:lnTo>
                <a:lnTo>
                  <a:pt x="1356" y="46"/>
                </a:lnTo>
                <a:lnTo>
                  <a:pt x="1422" y="30"/>
                </a:lnTo>
                <a:lnTo>
                  <a:pt x="1554" y="0"/>
                </a:lnTo>
                <a:lnTo>
                  <a:pt x="12872" y="0"/>
                </a:lnTo>
                <a:close/>
                <a:moveTo>
                  <a:pt x="11550" y="6105"/>
                </a:moveTo>
                <a:lnTo>
                  <a:pt x="11623" y="6457"/>
                </a:lnTo>
                <a:lnTo>
                  <a:pt x="11674" y="6803"/>
                </a:lnTo>
                <a:lnTo>
                  <a:pt x="11703" y="7141"/>
                </a:lnTo>
                <a:lnTo>
                  <a:pt x="11710" y="7472"/>
                </a:lnTo>
                <a:lnTo>
                  <a:pt x="11695" y="7794"/>
                </a:lnTo>
                <a:lnTo>
                  <a:pt x="11656" y="8109"/>
                </a:lnTo>
                <a:lnTo>
                  <a:pt x="11595" y="8415"/>
                </a:lnTo>
                <a:lnTo>
                  <a:pt x="11511" y="8713"/>
                </a:lnTo>
                <a:lnTo>
                  <a:pt x="11404" y="9002"/>
                </a:lnTo>
                <a:lnTo>
                  <a:pt x="11272" y="9283"/>
                </a:lnTo>
                <a:lnTo>
                  <a:pt x="11117" y="9554"/>
                </a:lnTo>
                <a:lnTo>
                  <a:pt x="10937" y="9817"/>
                </a:lnTo>
                <a:lnTo>
                  <a:pt x="10733" y="10070"/>
                </a:lnTo>
                <a:lnTo>
                  <a:pt x="10505" y="10313"/>
                </a:lnTo>
                <a:lnTo>
                  <a:pt x="10251" y="10547"/>
                </a:lnTo>
                <a:lnTo>
                  <a:pt x="9972" y="10770"/>
                </a:lnTo>
                <a:lnTo>
                  <a:pt x="9684" y="10973"/>
                </a:lnTo>
                <a:lnTo>
                  <a:pt x="9391" y="11153"/>
                </a:lnTo>
                <a:lnTo>
                  <a:pt x="9095" y="11309"/>
                </a:lnTo>
                <a:lnTo>
                  <a:pt x="8796" y="11441"/>
                </a:lnTo>
                <a:lnTo>
                  <a:pt x="8493" y="11549"/>
                </a:lnTo>
                <a:lnTo>
                  <a:pt x="8189" y="11633"/>
                </a:lnTo>
                <a:lnTo>
                  <a:pt x="7881" y="11693"/>
                </a:lnTo>
                <a:lnTo>
                  <a:pt x="7572" y="11728"/>
                </a:lnTo>
                <a:lnTo>
                  <a:pt x="7262" y="11740"/>
                </a:lnTo>
                <a:lnTo>
                  <a:pt x="6950" y="11727"/>
                </a:lnTo>
                <a:lnTo>
                  <a:pt x="6636" y="11690"/>
                </a:lnTo>
                <a:lnTo>
                  <a:pt x="6323" y="11629"/>
                </a:lnTo>
                <a:lnTo>
                  <a:pt x="6008" y="11543"/>
                </a:lnTo>
                <a:lnTo>
                  <a:pt x="5694" y="11432"/>
                </a:lnTo>
                <a:lnTo>
                  <a:pt x="5380" y="11297"/>
                </a:lnTo>
                <a:lnTo>
                  <a:pt x="5067" y="11137"/>
                </a:lnTo>
                <a:lnTo>
                  <a:pt x="4711" y="10926"/>
                </a:lnTo>
                <a:lnTo>
                  <a:pt x="4386" y="10699"/>
                </a:lnTo>
                <a:lnTo>
                  <a:pt x="4092" y="10457"/>
                </a:lnTo>
                <a:lnTo>
                  <a:pt x="3827" y="10202"/>
                </a:lnTo>
                <a:lnTo>
                  <a:pt x="3592" y="9931"/>
                </a:lnTo>
                <a:lnTo>
                  <a:pt x="3387" y="9647"/>
                </a:lnTo>
                <a:lnTo>
                  <a:pt x="3210" y="9349"/>
                </a:lnTo>
                <a:lnTo>
                  <a:pt x="3063" y="9038"/>
                </a:lnTo>
                <a:lnTo>
                  <a:pt x="2945" y="8714"/>
                </a:lnTo>
                <a:lnTo>
                  <a:pt x="2855" y="8377"/>
                </a:lnTo>
                <a:lnTo>
                  <a:pt x="2793" y="8028"/>
                </a:lnTo>
                <a:lnTo>
                  <a:pt x="2759" y="7666"/>
                </a:lnTo>
                <a:lnTo>
                  <a:pt x="2753" y="7292"/>
                </a:lnTo>
                <a:lnTo>
                  <a:pt x="2774" y="6907"/>
                </a:lnTo>
                <a:lnTo>
                  <a:pt x="2822" y="6510"/>
                </a:lnTo>
                <a:lnTo>
                  <a:pt x="2898" y="6103"/>
                </a:lnTo>
                <a:lnTo>
                  <a:pt x="1801" y="5865"/>
                </a:lnTo>
                <a:lnTo>
                  <a:pt x="1801" y="6048"/>
                </a:lnTo>
                <a:lnTo>
                  <a:pt x="1801" y="11985"/>
                </a:lnTo>
                <a:lnTo>
                  <a:pt x="1802" y="12211"/>
                </a:lnTo>
                <a:lnTo>
                  <a:pt x="1805" y="12263"/>
                </a:lnTo>
                <a:lnTo>
                  <a:pt x="1810" y="12312"/>
                </a:lnTo>
                <a:lnTo>
                  <a:pt x="1819" y="12357"/>
                </a:lnTo>
                <a:lnTo>
                  <a:pt x="1831" y="12398"/>
                </a:lnTo>
                <a:lnTo>
                  <a:pt x="1846" y="12436"/>
                </a:lnTo>
                <a:lnTo>
                  <a:pt x="1864" y="12470"/>
                </a:lnTo>
                <a:lnTo>
                  <a:pt x="1885" y="12501"/>
                </a:lnTo>
                <a:lnTo>
                  <a:pt x="1910" y="12529"/>
                </a:lnTo>
                <a:lnTo>
                  <a:pt x="1938" y="12553"/>
                </a:lnTo>
                <a:lnTo>
                  <a:pt x="1969" y="12574"/>
                </a:lnTo>
                <a:lnTo>
                  <a:pt x="2004" y="12592"/>
                </a:lnTo>
                <a:lnTo>
                  <a:pt x="2042" y="12606"/>
                </a:lnTo>
                <a:lnTo>
                  <a:pt x="2084" y="12618"/>
                </a:lnTo>
                <a:lnTo>
                  <a:pt x="2129" y="12627"/>
                </a:lnTo>
                <a:lnTo>
                  <a:pt x="2178" y="12632"/>
                </a:lnTo>
                <a:lnTo>
                  <a:pt x="2231" y="12635"/>
                </a:lnTo>
                <a:lnTo>
                  <a:pt x="2315" y="12636"/>
                </a:lnTo>
                <a:lnTo>
                  <a:pt x="12118" y="12635"/>
                </a:lnTo>
                <a:lnTo>
                  <a:pt x="12178" y="12634"/>
                </a:lnTo>
                <a:lnTo>
                  <a:pt x="12237" y="12630"/>
                </a:lnTo>
                <a:lnTo>
                  <a:pt x="12296" y="12624"/>
                </a:lnTo>
                <a:lnTo>
                  <a:pt x="12355" y="12615"/>
                </a:lnTo>
                <a:lnTo>
                  <a:pt x="12382" y="12609"/>
                </a:lnTo>
                <a:lnTo>
                  <a:pt x="12407" y="12602"/>
                </a:lnTo>
                <a:lnTo>
                  <a:pt x="12431" y="12593"/>
                </a:lnTo>
                <a:lnTo>
                  <a:pt x="12453" y="12583"/>
                </a:lnTo>
                <a:lnTo>
                  <a:pt x="12474" y="12572"/>
                </a:lnTo>
                <a:lnTo>
                  <a:pt x="12494" y="12559"/>
                </a:lnTo>
                <a:lnTo>
                  <a:pt x="12513" y="12544"/>
                </a:lnTo>
                <a:lnTo>
                  <a:pt x="12530" y="12528"/>
                </a:lnTo>
                <a:lnTo>
                  <a:pt x="12545" y="12511"/>
                </a:lnTo>
                <a:lnTo>
                  <a:pt x="12560" y="12493"/>
                </a:lnTo>
                <a:lnTo>
                  <a:pt x="12573" y="12473"/>
                </a:lnTo>
                <a:lnTo>
                  <a:pt x="12584" y="12451"/>
                </a:lnTo>
                <a:lnTo>
                  <a:pt x="12594" y="12429"/>
                </a:lnTo>
                <a:lnTo>
                  <a:pt x="12602" y="12405"/>
                </a:lnTo>
                <a:lnTo>
                  <a:pt x="12610" y="12380"/>
                </a:lnTo>
                <a:lnTo>
                  <a:pt x="12615" y="12353"/>
                </a:lnTo>
                <a:lnTo>
                  <a:pt x="12624" y="12298"/>
                </a:lnTo>
                <a:lnTo>
                  <a:pt x="12630" y="12242"/>
                </a:lnTo>
                <a:lnTo>
                  <a:pt x="12634" y="12186"/>
                </a:lnTo>
                <a:lnTo>
                  <a:pt x="12635" y="12130"/>
                </a:lnTo>
                <a:lnTo>
                  <a:pt x="12636" y="6023"/>
                </a:lnTo>
                <a:lnTo>
                  <a:pt x="12636" y="5865"/>
                </a:lnTo>
                <a:lnTo>
                  <a:pt x="11550" y="6105"/>
                </a:lnTo>
                <a:close/>
                <a:moveTo>
                  <a:pt x="7228" y="10019"/>
                </a:moveTo>
                <a:lnTo>
                  <a:pt x="7564" y="9978"/>
                </a:lnTo>
                <a:lnTo>
                  <a:pt x="7731" y="9954"/>
                </a:lnTo>
                <a:lnTo>
                  <a:pt x="7897" y="9923"/>
                </a:lnTo>
                <a:lnTo>
                  <a:pt x="8204" y="9839"/>
                </a:lnTo>
                <a:lnTo>
                  <a:pt x="8493" y="9724"/>
                </a:lnTo>
                <a:lnTo>
                  <a:pt x="8762" y="9581"/>
                </a:lnTo>
                <a:lnTo>
                  <a:pt x="9011" y="9412"/>
                </a:lnTo>
                <a:lnTo>
                  <a:pt x="9239" y="9220"/>
                </a:lnTo>
                <a:lnTo>
                  <a:pt x="9443" y="9007"/>
                </a:lnTo>
                <a:lnTo>
                  <a:pt x="9624" y="8775"/>
                </a:lnTo>
                <a:lnTo>
                  <a:pt x="9779" y="8526"/>
                </a:lnTo>
                <a:lnTo>
                  <a:pt x="9907" y="8263"/>
                </a:lnTo>
                <a:lnTo>
                  <a:pt x="10007" y="7988"/>
                </a:lnTo>
                <a:lnTo>
                  <a:pt x="10078" y="7704"/>
                </a:lnTo>
                <a:lnTo>
                  <a:pt x="10119" y="7412"/>
                </a:lnTo>
                <a:lnTo>
                  <a:pt x="10128" y="7115"/>
                </a:lnTo>
                <a:lnTo>
                  <a:pt x="10103" y="6816"/>
                </a:lnTo>
                <a:lnTo>
                  <a:pt x="10045" y="6516"/>
                </a:lnTo>
                <a:lnTo>
                  <a:pt x="9950" y="6218"/>
                </a:lnTo>
                <a:lnTo>
                  <a:pt x="9837" y="5959"/>
                </a:lnTo>
                <a:lnTo>
                  <a:pt x="9700" y="5717"/>
                </a:lnTo>
                <a:lnTo>
                  <a:pt x="9541" y="5493"/>
                </a:lnTo>
                <a:lnTo>
                  <a:pt x="9363" y="5286"/>
                </a:lnTo>
                <a:lnTo>
                  <a:pt x="9166" y="5099"/>
                </a:lnTo>
                <a:lnTo>
                  <a:pt x="8952" y="4931"/>
                </a:lnTo>
                <a:lnTo>
                  <a:pt x="8724" y="4784"/>
                </a:lnTo>
                <a:lnTo>
                  <a:pt x="8484" y="4658"/>
                </a:lnTo>
                <a:lnTo>
                  <a:pt x="8232" y="4555"/>
                </a:lnTo>
                <a:lnTo>
                  <a:pt x="7970" y="4475"/>
                </a:lnTo>
                <a:lnTo>
                  <a:pt x="7702" y="4419"/>
                </a:lnTo>
                <a:lnTo>
                  <a:pt x="7428" y="4387"/>
                </a:lnTo>
                <a:lnTo>
                  <a:pt x="7149" y="4381"/>
                </a:lnTo>
                <a:lnTo>
                  <a:pt x="6869" y="4402"/>
                </a:lnTo>
                <a:lnTo>
                  <a:pt x="6589" y="4450"/>
                </a:lnTo>
                <a:lnTo>
                  <a:pt x="6310" y="4526"/>
                </a:lnTo>
                <a:lnTo>
                  <a:pt x="6052" y="4623"/>
                </a:lnTo>
                <a:lnTo>
                  <a:pt x="5809" y="4741"/>
                </a:lnTo>
                <a:lnTo>
                  <a:pt x="5582" y="4878"/>
                </a:lnTo>
                <a:lnTo>
                  <a:pt x="5371" y="5033"/>
                </a:lnTo>
                <a:lnTo>
                  <a:pt x="5177" y="5205"/>
                </a:lnTo>
                <a:lnTo>
                  <a:pt x="5001" y="5392"/>
                </a:lnTo>
                <a:lnTo>
                  <a:pt x="4844" y="5593"/>
                </a:lnTo>
                <a:lnTo>
                  <a:pt x="4706" y="5807"/>
                </a:lnTo>
                <a:lnTo>
                  <a:pt x="4588" y="6032"/>
                </a:lnTo>
                <a:lnTo>
                  <a:pt x="4492" y="6267"/>
                </a:lnTo>
                <a:lnTo>
                  <a:pt x="4417" y="6510"/>
                </a:lnTo>
                <a:lnTo>
                  <a:pt x="4365" y="6761"/>
                </a:lnTo>
                <a:lnTo>
                  <a:pt x="4336" y="7017"/>
                </a:lnTo>
                <a:lnTo>
                  <a:pt x="4332" y="7278"/>
                </a:lnTo>
                <a:lnTo>
                  <a:pt x="4352" y="7542"/>
                </a:lnTo>
                <a:lnTo>
                  <a:pt x="4399" y="7807"/>
                </a:lnTo>
                <a:lnTo>
                  <a:pt x="4462" y="8041"/>
                </a:lnTo>
                <a:lnTo>
                  <a:pt x="4546" y="8266"/>
                </a:lnTo>
                <a:lnTo>
                  <a:pt x="4649" y="8481"/>
                </a:lnTo>
                <a:lnTo>
                  <a:pt x="4771" y="8686"/>
                </a:lnTo>
                <a:lnTo>
                  <a:pt x="4909" y="8879"/>
                </a:lnTo>
                <a:lnTo>
                  <a:pt x="5062" y="9060"/>
                </a:lnTo>
                <a:lnTo>
                  <a:pt x="5231" y="9228"/>
                </a:lnTo>
                <a:lnTo>
                  <a:pt x="5413" y="9382"/>
                </a:lnTo>
                <a:lnTo>
                  <a:pt x="5608" y="9522"/>
                </a:lnTo>
                <a:lnTo>
                  <a:pt x="5814" y="9646"/>
                </a:lnTo>
                <a:lnTo>
                  <a:pt x="6030" y="9754"/>
                </a:lnTo>
                <a:lnTo>
                  <a:pt x="6256" y="9845"/>
                </a:lnTo>
                <a:lnTo>
                  <a:pt x="6490" y="9918"/>
                </a:lnTo>
                <a:lnTo>
                  <a:pt x="6730" y="9971"/>
                </a:lnTo>
                <a:lnTo>
                  <a:pt x="6977" y="10006"/>
                </a:lnTo>
                <a:lnTo>
                  <a:pt x="7228" y="10019"/>
                </a:lnTo>
                <a:close/>
                <a:moveTo>
                  <a:pt x="9927" y="3148"/>
                </a:moveTo>
                <a:lnTo>
                  <a:pt x="9927" y="4036"/>
                </a:lnTo>
                <a:lnTo>
                  <a:pt x="9930" y="4087"/>
                </a:lnTo>
                <a:lnTo>
                  <a:pt x="9936" y="4137"/>
                </a:lnTo>
                <a:lnTo>
                  <a:pt x="9947" y="4184"/>
                </a:lnTo>
                <a:lnTo>
                  <a:pt x="9962" y="4228"/>
                </a:lnTo>
                <a:lnTo>
                  <a:pt x="9980" y="4270"/>
                </a:lnTo>
                <a:lnTo>
                  <a:pt x="10002" y="4309"/>
                </a:lnTo>
                <a:lnTo>
                  <a:pt x="10028" y="4345"/>
                </a:lnTo>
                <a:lnTo>
                  <a:pt x="10056" y="4378"/>
                </a:lnTo>
                <a:lnTo>
                  <a:pt x="10089" y="4407"/>
                </a:lnTo>
                <a:lnTo>
                  <a:pt x="10124" y="4433"/>
                </a:lnTo>
                <a:lnTo>
                  <a:pt x="10162" y="4455"/>
                </a:lnTo>
                <a:lnTo>
                  <a:pt x="10203" y="4474"/>
                </a:lnTo>
                <a:lnTo>
                  <a:pt x="10247" y="4489"/>
                </a:lnTo>
                <a:lnTo>
                  <a:pt x="10293" y="4500"/>
                </a:lnTo>
                <a:lnTo>
                  <a:pt x="10342" y="4506"/>
                </a:lnTo>
                <a:lnTo>
                  <a:pt x="10393" y="4509"/>
                </a:lnTo>
                <a:lnTo>
                  <a:pt x="12168" y="4509"/>
                </a:lnTo>
                <a:lnTo>
                  <a:pt x="12219" y="4506"/>
                </a:lnTo>
                <a:lnTo>
                  <a:pt x="12268" y="4500"/>
                </a:lnTo>
                <a:lnTo>
                  <a:pt x="12315" y="4489"/>
                </a:lnTo>
                <a:lnTo>
                  <a:pt x="12359" y="4474"/>
                </a:lnTo>
                <a:lnTo>
                  <a:pt x="12400" y="4455"/>
                </a:lnTo>
                <a:lnTo>
                  <a:pt x="12438" y="4433"/>
                </a:lnTo>
                <a:lnTo>
                  <a:pt x="12474" y="4407"/>
                </a:lnTo>
                <a:lnTo>
                  <a:pt x="12506" y="4378"/>
                </a:lnTo>
                <a:lnTo>
                  <a:pt x="12535" y="4345"/>
                </a:lnTo>
                <a:lnTo>
                  <a:pt x="12560" y="4309"/>
                </a:lnTo>
                <a:lnTo>
                  <a:pt x="12583" y="4270"/>
                </a:lnTo>
                <a:lnTo>
                  <a:pt x="12601" y="4229"/>
                </a:lnTo>
                <a:lnTo>
                  <a:pt x="12616" y="4185"/>
                </a:lnTo>
                <a:lnTo>
                  <a:pt x="12626" y="4138"/>
                </a:lnTo>
                <a:lnTo>
                  <a:pt x="12633" y="4088"/>
                </a:lnTo>
                <a:lnTo>
                  <a:pt x="12635" y="4037"/>
                </a:lnTo>
                <a:lnTo>
                  <a:pt x="12635" y="2275"/>
                </a:lnTo>
                <a:lnTo>
                  <a:pt x="12633" y="2222"/>
                </a:lnTo>
                <a:lnTo>
                  <a:pt x="12626" y="2172"/>
                </a:lnTo>
                <a:lnTo>
                  <a:pt x="12615" y="2124"/>
                </a:lnTo>
                <a:lnTo>
                  <a:pt x="12601" y="2080"/>
                </a:lnTo>
                <a:lnTo>
                  <a:pt x="12582" y="2038"/>
                </a:lnTo>
                <a:lnTo>
                  <a:pt x="12560" y="1999"/>
                </a:lnTo>
                <a:lnTo>
                  <a:pt x="12533" y="1963"/>
                </a:lnTo>
                <a:lnTo>
                  <a:pt x="12504" y="1931"/>
                </a:lnTo>
                <a:lnTo>
                  <a:pt x="12471" y="1902"/>
                </a:lnTo>
                <a:lnTo>
                  <a:pt x="12435" y="1876"/>
                </a:lnTo>
                <a:lnTo>
                  <a:pt x="12395" y="1854"/>
                </a:lnTo>
                <a:lnTo>
                  <a:pt x="12353" y="1836"/>
                </a:lnTo>
                <a:lnTo>
                  <a:pt x="12307" y="1821"/>
                </a:lnTo>
                <a:lnTo>
                  <a:pt x="12259" y="1811"/>
                </a:lnTo>
                <a:lnTo>
                  <a:pt x="12208" y="1804"/>
                </a:lnTo>
                <a:lnTo>
                  <a:pt x="12155" y="1802"/>
                </a:lnTo>
                <a:lnTo>
                  <a:pt x="10408" y="1802"/>
                </a:lnTo>
                <a:lnTo>
                  <a:pt x="10354" y="1804"/>
                </a:lnTo>
                <a:lnTo>
                  <a:pt x="10302" y="1811"/>
                </a:lnTo>
                <a:lnTo>
                  <a:pt x="10254" y="1821"/>
                </a:lnTo>
                <a:lnTo>
                  <a:pt x="10208" y="1836"/>
                </a:lnTo>
                <a:lnTo>
                  <a:pt x="10166" y="1855"/>
                </a:lnTo>
                <a:lnTo>
                  <a:pt x="10126" y="1877"/>
                </a:lnTo>
                <a:lnTo>
                  <a:pt x="10090" y="1903"/>
                </a:lnTo>
                <a:lnTo>
                  <a:pt x="10057" y="1933"/>
                </a:lnTo>
                <a:lnTo>
                  <a:pt x="10028" y="1966"/>
                </a:lnTo>
                <a:lnTo>
                  <a:pt x="10002" y="2003"/>
                </a:lnTo>
                <a:lnTo>
                  <a:pt x="9980" y="2043"/>
                </a:lnTo>
                <a:lnTo>
                  <a:pt x="9962" y="2086"/>
                </a:lnTo>
                <a:lnTo>
                  <a:pt x="9947" y="2132"/>
                </a:lnTo>
                <a:lnTo>
                  <a:pt x="9936" y="2182"/>
                </a:lnTo>
                <a:lnTo>
                  <a:pt x="9930" y="2234"/>
                </a:lnTo>
                <a:lnTo>
                  <a:pt x="9927" y="2289"/>
                </a:lnTo>
                <a:lnTo>
                  <a:pt x="9927" y="3148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81200" y="259200"/>
            <a:ext cx="1728000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1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000" b="1" dirty="0">
                <a:solidFill>
                  <a:srgbClr val="123563"/>
                </a:solidFill>
              </a:rPr>
              <a:t>Firmenbezeichnung</a:t>
            </a:r>
          </a:p>
          <a:p>
            <a:pPr lvl="0"/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081200" y="713406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Straße / Nr.</a:t>
            </a:r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081200" y="8711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PLZ / Ort</a:t>
            </a:r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441200" y="1097781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Telefonnummer</a:t>
            </a:r>
          </a:p>
        </p:txBody>
      </p:sp>
      <p:sp>
        <p:nvSpPr>
          <p:cNvPr id="19" name="Textfeld 18"/>
          <p:cNvSpPr txBox="1"/>
          <p:nvPr userDrawn="1"/>
        </p:nvSpPr>
        <p:spPr>
          <a:xfrm>
            <a:off x="7081200" y="1097781"/>
            <a:ext cx="18607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Tel:</a:t>
            </a:r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7441200" y="1256400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Fax-Nummer</a:t>
            </a:r>
          </a:p>
        </p:txBody>
      </p:sp>
      <p:sp>
        <p:nvSpPr>
          <p:cNvPr id="29" name="Textfeld 28"/>
          <p:cNvSpPr txBox="1"/>
          <p:nvPr userDrawn="1"/>
        </p:nvSpPr>
        <p:spPr>
          <a:xfrm>
            <a:off x="7081200" y="1256400"/>
            <a:ext cx="21723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Fax:</a:t>
            </a:r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081200" y="14789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E-Mail-Adresse</a:t>
            </a:r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081200" y="1638000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Website-Adresse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67200" y="2070000"/>
            <a:ext cx="5374800" cy="354013"/>
          </a:xfrm>
        </p:spPr>
        <p:txBody>
          <a:bodyPr/>
          <a:lstStyle>
            <a:lvl1pPr marL="0" indent="0">
              <a:buNone/>
              <a:defRPr baseline="0">
                <a:solidFill>
                  <a:srgbClr val="003366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noProof="0" dirty="0"/>
              <a:t>Überschrift für weitere Informationen:</a:t>
            </a:r>
          </a:p>
        </p:txBody>
      </p:sp>
      <p:sp>
        <p:nvSpPr>
          <p:cNvPr id="33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7200" y="2425296"/>
            <a:ext cx="5374800" cy="1411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>
                <a:solidFill>
                  <a:schemeClr val="accent2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Fügen Sie hier die Website-Adressen ein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367200" y="4139366"/>
            <a:ext cx="4626000" cy="61555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aseline="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algn="just"/>
            <a:r>
              <a:rPr lang="de-DE" sz="1000" noProof="0" dirty="0">
                <a:solidFill>
                  <a:srgbClr val="1F497D"/>
                </a:solidFill>
                <a:latin typeface="BISansOpti"/>
                <a:cs typeface="BISansOpti"/>
              </a:rPr>
              <a:t>Zum Einfügen des Copyright-Textes hier klicken</a:t>
            </a:r>
          </a:p>
        </p:txBody>
      </p:sp>
      <p:sp>
        <p:nvSpPr>
          <p:cNvPr id="37" name="Textfeld 36"/>
          <p:cNvSpPr txBox="1"/>
          <p:nvPr userDrawn="1"/>
        </p:nvSpPr>
        <p:spPr>
          <a:xfrm>
            <a:off x="367575" y="3985478"/>
            <a:ext cx="135069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de-DE" sz="1000" dirty="0">
                <a:solidFill>
                  <a:srgbClr val="1F497D"/>
                </a:solidFill>
                <a:latin typeface="BISansOpti"/>
                <a:cs typeface="BISansOpti"/>
              </a:rPr>
              <a:t>© Boehringer Ingelheim</a:t>
            </a:r>
          </a:p>
        </p:txBody>
      </p:sp>
      <p:sp>
        <p:nvSpPr>
          <p:cNvPr id="38" name="Textplatzhalt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718268" y="3986222"/>
            <a:ext cx="3274933" cy="153888"/>
          </a:xfrm>
        </p:spPr>
        <p:txBody>
          <a:bodyPr wrap="square">
            <a:spAutoFit/>
          </a:bodyPr>
          <a:lstStyle>
            <a:lvl1pPr marL="0" indent="0">
              <a:buNone/>
              <a:defRPr sz="100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lvl="0"/>
            <a:r>
              <a:rPr lang="de-DE" noProof="0" dirty="0"/>
              <a:t>Zum Einfügen des Copyright-Jahres hier klicken</a:t>
            </a:r>
          </a:p>
        </p:txBody>
      </p:sp>
    </p:spTree>
    <p:extLst>
      <p:ext uri="{BB962C8B-B14F-4D97-AF65-F5344CB8AC3E}">
        <p14:creationId xmlns:p14="http://schemas.microsoft.com/office/powerpoint/2010/main" xmlns="" val="4204969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footn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4703792"/>
            <a:ext cx="7628400" cy="378619"/>
          </a:xfrm>
        </p:spPr>
        <p:txBody>
          <a:bodyPr lIns="0" anchor="b" anchorCtr="0">
            <a:noAutofit/>
          </a:bodyPr>
          <a:lstStyle>
            <a:lvl1pPr marL="0" indent="0">
              <a:buNone/>
              <a:defRPr sz="900" baseline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Footnotes here; minimum 12 </a:t>
            </a:r>
            <a:r>
              <a:rPr lang="en-GB" dirty="0" err="1"/>
              <a:t>pt</a:t>
            </a:r>
            <a:r>
              <a:rPr lang="en-GB" dirty="0"/>
              <a:t> font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94031"/>
            <a:ext cx="8478000" cy="540060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ts val="1950"/>
              </a:lnSpc>
              <a:defRPr sz="2100" b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88400"/>
            <a:ext cx="9144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51823964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, footnot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4703792"/>
            <a:ext cx="7628400" cy="378619"/>
          </a:xfrm>
        </p:spPr>
        <p:txBody>
          <a:bodyPr lIns="0" anchor="b" anchorCtr="0">
            <a:noAutofit/>
          </a:bodyPr>
          <a:lstStyle>
            <a:lvl1pPr marL="0" indent="0">
              <a:buNone/>
              <a:defRPr sz="900" baseline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Footnotes here; minimum 12 </a:t>
            </a:r>
            <a:r>
              <a:rPr lang="en-GB" dirty="0" err="1"/>
              <a:t>pt</a:t>
            </a:r>
            <a:r>
              <a:rPr lang="en-GB" dirty="0"/>
              <a:t> font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23850" y="953534"/>
            <a:ext cx="8478000" cy="3563540"/>
          </a:xfrm>
        </p:spPr>
        <p:txBody>
          <a:bodyPr lIns="0"/>
          <a:lstStyle>
            <a:lvl1pPr marL="0" indent="0"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Content area is 23.55 cm wide; left margin for text = 0; use Arial 24 as the default</a:t>
            </a:r>
          </a:p>
          <a:p>
            <a:pPr lvl="0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88400"/>
            <a:ext cx="9144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194031"/>
            <a:ext cx="8478000" cy="540060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ts val="1950"/>
              </a:lnSpc>
              <a:defRPr sz="2100" b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8800555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600"/>
            </a:lvl1pPr>
          </a:lstStyle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4810276"/>
            <a:ext cx="8326437" cy="230832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3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36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76740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1459951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200" y="1037098"/>
            <a:ext cx="8274588" cy="3527759"/>
          </a:xfrm>
        </p:spPr>
        <p:txBody>
          <a:bodyPr lIns="0">
            <a:noAutofit/>
          </a:bodyPr>
          <a:lstStyle>
            <a:lvl1pPr marL="257175" marR="0" indent="-257175" algn="l" defTabSz="3429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0075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5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00113" indent="-214313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43013" indent="-214313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371600" indent="0" algn="ctr">
              <a:buNone/>
              <a:defRPr>
                <a:solidFill>
                  <a:srgbClr val="07061C"/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 Click to edit Master text styles</a:t>
            </a:r>
          </a:p>
          <a:p>
            <a:pPr lvl="1"/>
            <a:r>
              <a:rPr lang="en-GB" dirty="0"/>
              <a:t> Second level</a:t>
            </a:r>
          </a:p>
          <a:p>
            <a:pPr lvl="2"/>
            <a:r>
              <a:rPr lang="en-GB" dirty="0"/>
              <a:t> Third level</a:t>
            </a:r>
          </a:p>
          <a:p>
            <a:pPr lvl="3"/>
            <a:r>
              <a:rPr lang="en-GB" dirty="0"/>
              <a:t> Fourth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9203" y="4607722"/>
            <a:ext cx="8230117" cy="435769"/>
          </a:xfrm>
        </p:spPr>
        <p:txBody>
          <a:bodyPr lIns="0" anchor="b">
            <a:noAutofit/>
          </a:bodyPr>
          <a:lstStyle>
            <a:lvl1pPr marL="0" indent="0">
              <a:buNone/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notes style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32000" y="873864"/>
            <a:ext cx="8280000" cy="0"/>
          </a:xfrm>
          <a:prstGeom prst="line">
            <a:avLst/>
          </a:prstGeom>
          <a:ln w="31750">
            <a:gradFill flip="none" rotWithShape="1">
              <a:gsLst>
                <a:gs pos="0">
                  <a:schemeClr val="tx2"/>
                </a:gs>
                <a:gs pos="50000">
                  <a:srgbClr val="016BB6"/>
                </a:gs>
                <a:gs pos="100000">
                  <a:schemeClr val="tx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31800" y="192534"/>
            <a:ext cx="8281988" cy="5806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defRPr lang="en-US" sz="2100" b="1" dirty="0">
                <a:solidFill>
                  <a:schemeClr val="tx1"/>
                </a:solidFill>
                <a:ea typeface="+mn-ea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28473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190">
          <p15:clr>
            <a:srgbClr val="FBAE40"/>
          </p15:clr>
        </p15:guide>
        <p15:guide id="2" pos="272">
          <p15:clr>
            <a:srgbClr val="FBAE40"/>
          </p15:clr>
        </p15:guide>
        <p15:guide id="3" pos="5489">
          <p15:clr>
            <a:srgbClr val="FBAE40"/>
          </p15:clr>
        </p15:guide>
        <p15:guide id="4" orient="horz" pos="864">
          <p15:clr>
            <a:srgbClr val="FBAE40"/>
          </p15:clr>
        </p15:guide>
        <p15:guide id="5" orient="horz" pos="3834">
          <p15:clr>
            <a:srgbClr val="FBAE40"/>
          </p15:clr>
        </p15:guide>
        <p15:guide id="6" pos="2874">
          <p15:clr>
            <a:srgbClr val="FBAE40"/>
          </p15:clr>
        </p15:guide>
        <p15:guide id="7" orient="horz" pos="599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837" y="259868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4650" y="940662"/>
            <a:ext cx="8428037" cy="339447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0850" indent="-1841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28650" indent="-1778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6450" indent="-1778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4250" indent="-1778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5" y="4902609"/>
            <a:ext cx="8326437" cy="138499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9484928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orient="horz" pos="4176">
          <p15:clr>
            <a:srgbClr val="FBAE40"/>
          </p15:clr>
        </p15:guide>
        <p15:guide id="4" orient="horz" pos="1224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 36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410D-F696-49E8-99B7-02045729BB40}" type="datetime1">
              <a:rPr lang="en-GB" noProof="0" smtClean="0"/>
              <a:pPr/>
              <a:t>22/11/2023</a:t>
            </a:fld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Presentation title, date, author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34463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392127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tand-alo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7598176" y="4910708"/>
            <a:ext cx="605935" cy="153888"/>
          </a:xfrm>
        </p:spPr>
        <p:txBody>
          <a:bodyPr/>
          <a:lstStyle/>
          <a:p>
            <a:fld id="{BF7B0933-8E10-4EDD-8551-3890AE4DD581}" type="datetime1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22/11/2023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E4784">
                    <a:tint val="75000"/>
                  </a:srgbClr>
                </a:solidFill>
              </a:rPr>
              <a:t>Presentation title, date, author</a:t>
            </a:r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143B55C4-4F5A-416B-997D-6CE47EB0A945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9671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_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7925" y="4864531"/>
            <a:ext cx="8230116" cy="178960"/>
          </a:xfrm>
        </p:spPr>
        <p:txBody>
          <a:bodyPr lIns="0" anchor="b">
            <a:spAutoFit/>
          </a:bodyPr>
          <a:lstStyle>
            <a:lvl1pPr marL="0" indent="0">
              <a:buNone/>
              <a:defRPr sz="563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notes style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31802" y="192534"/>
            <a:ext cx="5883275" cy="5806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defRPr lang="en-US" sz="1575" b="1" dirty="0">
                <a:solidFill>
                  <a:schemeClr val="tx1"/>
                </a:solidFill>
                <a:ea typeface="+mn-ea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716810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72">
          <p15:clr>
            <a:srgbClr val="FBAE40"/>
          </p15:clr>
        </p15:guide>
        <p15:guide id="2" orient="horz" pos="3834">
          <p15:clr>
            <a:srgbClr val="FBAE40"/>
          </p15:clr>
        </p15:guide>
        <p15:guide id="3" orient="horz" pos="864">
          <p15:clr>
            <a:srgbClr val="FBAE40"/>
          </p15:clr>
        </p15:guide>
        <p15:guide id="5" orient="horz" pos="4190">
          <p15:clr>
            <a:srgbClr val="FBAE40"/>
          </p15:clr>
        </p15:guide>
        <p15:guide id="6" pos="2880">
          <p15:clr>
            <a:srgbClr val="FBAE40"/>
          </p15:clr>
        </p15:guide>
        <p15:guide id="7" pos="5489">
          <p15:clr>
            <a:srgbClr val="FBAE40"/>
          </p15:clr>
        </p15:guide>
        <p15:guide id="8" orient="horz" pos="599">
          <p15:clr>
            <a:srgbClr val="FBAE40"/>
          </p15:clr>
        </p15:guide>
      </p15:sldGuideLst>
    </p:ext>
  </p:extLs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83" y="191718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4650" y="915948"/>
            <a:ext cx="8428037" cy="339447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245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66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44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922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5" y="4902609"/>
            <a:ext cx="8326437" cy="138499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96980457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orient="horz" pos="4176">
          <p15:clr>
            <a:srgbClr val="FBAE40"/>
          </p15:clr>
        </p15:guide>
        <p15:guide id="4" orient="horz" pos="1224">
          <p15:clr>
            <a:srgbClr val="FBAE40"/>
          </p15:clr>
        </p15:guide>
      </p15:sldGuideLst>
    </p:ext>
  </p:extLst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7925" y="4956864"/>
            <a:ext cx="8230116" cy="86627"/>
          </a:xfrm>
        </p:spPr>
        <p:txBody>
          <a:bodyPr lIns="0" anchor="b">
            <a:spAutoFit/>
          </a:bodyPr>
          <a:lstStyle>
            <a:lvl1pPr marL="0" indent="0">
              <a:buNone/>
              <a:defRPr sz="563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notes style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31802" y="192534"/>
            <a:ext cx="5883275" cy="5806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defRPr lang="en-US" sz="1575" b="1" dirty="0">
                <a:solidFill>
                  <a:schemeClr val="tx1"/>
                </a:solidFill>
                <a:ea typeface="+mn-ea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36251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72">
          <p15:clr>
            <a:srgbClr val="FBAE40"/>
          </p15:clr>
        </p15:guide>
        <p15:guide id="2" orient="horz" pos="3834">
          <p15:clr>
            <a:srgbClr val="FBAE40"/>
          </p15:clr>
        </p15:guide>
        <p15:guide id="3" orient="horz" pos="864">
          <p15:clr>
            <a:srgbClr val="FBAE40"/>
          </p15:clr>
        </p15:guide>
        <p15:guide id="5" orient="horz" pos="4190">
          <p15:clr>
            <a:srgbClr val="FBAE40"/>
          </p15:clr>
        </p15:guide>
        <p15:guide id="6" pos="2880">
          <p15:clr>
            <a:srgbClr val="FBAE40"/>
          </p15:clr>
        </p15:guide>
        <p15:guide id="7" pos="5489">
          <p15:clr>
            <a:srgbClr val="FBAE40"/>
          </p15:clr>
        </p15:guide>
        <p15:guide id="8" orient="horz" pos="599">
          <p15:clr>
            <a:srgbClr val="FBAE40"/>
          </p15:clr>
        </p15:guide>
      </p15:sldGuideLst>
    </p:ext>
  </p:extLst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(origi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076" y="159764"/>
            <a:ext cx="8408850" cy="430887"/>
          </a:xfrm>
        </p:spPr>
        <p:txBody>
          <a:bodyPr anchor="ctr"/>
          <a:lstStyle>
            <a:lvl1pPr>
              <a:defRPr b="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983" y="877330"/>
            <a:ext cx="8408850" cy="348152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245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66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44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922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0865" y="4843117"/>
            <a:ext cx="605935" cy="153888"/>
          </a:xfrm>
        </p:spPr>
        <p:txBody>
          <a:bodyPr/>
          <a:lstStyle/>
          <a:p>
            <a:fld id="{A3AD36A4-A59B-4D1D-AF36-C58DE686D11E}" type="datetime1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22/11/2023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4873894"/>
            <a:ext cx="6096001" cy="92333"/>
          </a:xfrm>
        </p:spPr>
        <p:txBody>
          <a:bodyPr/>
          <a:lstStyle>
            <a:lvl1pPr algn="l">
              <a:defRPr sz="600"/>
            </a:lvl1pPr>
          </a:lstStyle>
          <a:p>
            <a:r>
              <a:rPr lang="en-GB">
                <a:solidFill>
                  <a:srgbClr val="1E4784">
                    <a:tint val="75000"/>
                  </a:srgbClr>
                </a:solidFill>
              </a:rPr>
              <a:t>Presentation title, date, author</a:t>
            </a:r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96524" y="4843117"/>
            <a:ext cx="147476" cy="153888"/>
          </a:xfrm>
        </p:spPr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03818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13105" y="4827244"/>
            <a:ext cx="477695" cy="153888"/>
          </a:xfrm>
          <a:prstGeom prst="rect">
            <a:avLst/>
          </a:prstGeom>
        </p:spPr>
        <p:txBody>
          <a:bodyPr/>
          <a:lstStyle/>
          <a:p>
            <a:fld id="{FB86F93A-5FAD-4A07-95B1-D12E18BBC62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1" y="4827244"/>
            <a:ext cx="2895600" cy="153888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title, date,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205982"/>
            <a:ext cx="8229601" cy="536971"/>
          </a:xfrm>
        </p:spPr>
        <p:txBody>
          <a:bodyPr>
            <a:normAutofit/>
          </a:bodyPr>
          <a:lstStyle>
            <a:lvl1pPr algn="l">
              <a:defRPr sz="20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87153070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48985" y="4827244"/>
            <a:ext cx="541815" cy="153888"/>
          </a:xfrm>
          <a:prstGeom prst="rect">
            <a:avLst/>
          </a:prstGeom>
        </p:spPr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1" y="4827244"/>
            <a:ext cx="2895600" cy="153888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205982"/>
            <a:ext cx="8229601" cy="536971"/>
          </a:xfrm>
        </p:spPr>
        <p:txBody>
          <a:bodyPr>
            <a:normAutofit/>
          </a:bodyPr>
          <a:lstStyle>
            <a:lvl1pPr algn="l">
              <a:defRPr sz="20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689810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4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52330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9203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_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69927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1" name="Inhaltsplatzhalter 6"/>
          <p:cNvSpPr>
            <a:spLocks noGrp="1"/>
          </p:cNvSpPr>
          <p:nvPr>
            <p:ph sz="quarter" idx="15" hasCustomPrompt="1"/>
          </p:nvPr>
        </p:nvSpPr>
        <p:spPr>
          <a:xfrm>
            <a:off x="1771200" y="1198800"/>
            <a:ext cx="5616000" cy="3394800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>
                <a:latin typeface="+mn-lt"/>
              </a:defRPr>
            </a:lvl1pPr>
            <a:lvl2pPr marL="266700" indent="0">
              <a:buNone/>
              <a:defRPr>
                <a:latin typeface="+mn-lt"/>
              </a:defRPr>
            </a:lvl2pPr>
            <a:lvl3pPr marL="450850" indent="0">
              <a:buNone/>
              <a:defRPr>
                <a:latin typeface="+mn-lt"/>
              </a:defRPr>
            </a:lvl3pPr>
            <a:lvl4pPr marL="628650" indent="0">
              <a:buNone/>
              <a:defRPr>
                <a:latin typeface="+mn-lt"/>
              </a:defRPr>
            </a:lvl4pPr>
            <a:lvl5pPr marL="806450" indent="0">
              <a:buNone/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3821594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slid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67575" y="1200151"/>
            <a:ext cx="2934425" cy="2782569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37166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37807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segmen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rgbClr val="1F497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3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3124825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7575" y="1991163"/>
            <a:ext cx="5374856" cy="738664"/>
          </a:xfrm>
        </p:spPr>
        <p:txBody>
          <a:bodyPr wrap="square">
            <a:spAutoFit/>
          </a:bodyPr>
          <a:lstStyle>
            <a:lvl1pPr>
              <a:defRPr sz="4800">
                <a:solidFill>
                  <a:srgbClr val="003366"/>
                </a:solidFill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7575" y="3572753"/>
            <a:ext cx="5374856" cy="369332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0" i="0">
                <a:solidFill>
                  <a:srgbClr val="003366"/>
                </a:solidFill>
                <a:latin typeface="BISansOptiCond"/>
                <a:cs typeface="BISansOptiCon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add subtitle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93393" y="279537"/>
            <a:ext cx="2260800" cy="2260800"/>
          </a:xfrm>
          <a:prstGeom prst="ellipse">
            <a:avLst/>
          </a:prstGeom>
          <a:gradFill flip="none" rotWithShape="1">
            <a:gsLst>
              <a:gs pos="0">
                <a:srgbClr val="002142"/>
              </a:gs>
              <a:gs pos="100000">
                <a:srgbClr val="27518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>
            <a:lvl1pPr marL="0" indent="0" algn="ctr">
              <a:buNone/>
              <a:defRPr lang="de-DE" sz="3000" b="0" i="0" dirty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marL="0" lvl="0" algn="ctr"/>
            <a:r>
              <a:rPr lang="en-GB" noProof="0" dirty="0"/>
              <a:t>Add. info [font size variable]</a:t>
            </a:r>
          </a:p>
        </p:txBody>
      </p:sp>
    </p:spTree>
    <p:extLst>
      <p:ext uri="{BB962C8B-B14F-4D97-AF65-F5344CB8AC3E}">
        <p14:creationId xmlns:p14="http://schemas.microsoft.com/office/powerpoint/2010/main" xmlns="" val="416229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segmen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931244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segmen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3024135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segmen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241879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segment_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319117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segment_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14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277833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segment_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hteck 12"/>
          <p:cNvSpPr/>
          <p:nvPr userDrawn="1"/>
        </p:nvSpPr>
        <p:spPr>
          <a:xfrm>
            <a:off x="2" y="735013"/>
            <a:ext cx="3672981" cy="3960812"/>
          </a:xfrm>
          <a:custGeom>
            <a:avLst/>
            <a:gdLst/>
            <a:ahLst/>
            <a:cxnLst/>
            <a:rect l="l" t="t" r="r" b="b"/>
            <a:pathLst>
              <a:path w="3672981" h="3960812">
                <a:moveTo>
                  <a:pt x="0" y="0"/>
                </a:moveTo>
                <a:lnTo>
                  <a:pt x="3361658" y="0"/>
                </a:lnTo>
                <a:lnTo>
                  <a:pt x="3412473" y="127738"/>
                </a:lnTo>
                <a:cubicBezTo>
                  <a:pt x="3581102" y="597230"/>
                  <a:pt x="3672981" y="1103310"/>
                  <a:pt x="3672981" y="1630850"/>
                </a:cubicBezTo>
                <a:cubicBezTo>
                  <a:pt x="3672981" y="2378998"/>
                  <a:pt x="3488190" y="3083985"/>
                  <a:pt x="3161761" y="3702659"/>
                </a:cubicBezTo>
                <a:lnTo>
                  <a:pt x="3012298" y="3960812"/>
                </a:lnTo>
                <a:lnTo>
                  <a:pt x="0" y="3960812"/>
                </a:lnTo>
                <a:close/>
              </a:path>
            </a:pathLst>
          </a:cu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e-DE" sz="1400" dirty="0" err="1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11" name="Bildplatzhalter 20"/>
          <p:cNvSpPr>
            <a:spLocks noGrp="1"/>
          </p:cNvSpPr>
          <p:nvPr>
            <p:ph type="pic" sz="quarter" idx="13"/>
          </p:nvPr>
        </p:nvSpPr>
        <p:spPr>
          <a:xfrm>
            <a:off x="-2" y="731224"/>
            <a:ext cx="3579143" cy="3963175"/>
          </a:xfrm>
          <a:custGeom>
            <a:avLst/>
            <a:gdLst>
              <a:gd name="connsiteX0" fmla="*/ 0 w 3582000"/>
              <a:gd name="connsiteY0" fmla="*/ 0 h 3960000"/>
              <a:gd name="connsiteX1" fmla="*/ 1791000 w 3582000"/>
              <a:gd name="connsiteY1" fmla="*/ 0 h 3960000"/>
              <a:gd name="connsiteX2" fmla="*/ 3582000 w 3582000"/>
              <a:gd name="connsiteY2" fmla="*/ 1980000 h 3960000"/>
              <a:gd name="connsiteX3" fmla="*/ 1791000 w 3582000"/>
              <a:gd name="connsiteY3" fmla="*/ 3960000 h 3960000"/>
              <a:gd name="connsiteX4" fmla="*/ 0 w 3582000"/>
              <a:gd name="connsiteY4" fmla="*/ 3960000 h 3960000"/>
              <a:gd name="connsiteX5" fmla="*/ 0 w 3582000"/>
              <a:gd name="connsiteY5" fmla="*/ 0 h 3960000"/>
              <a:gd name="connsiteX0" fmla="*/ 0 w 3669107"/>
              <a:gd name="connsiteY0" fmla="*/ 0 h 3960000"/>
              <a:gd name="connsiteX1" fmla="*/ 1791000 w 3669107"/>
              <a:gd name="connsiteY1" fmla="*/ 0 h 3960000"/>
              <a:gd name="connsiteX2" fmla="*/ 3225219 w 3669107"/>
              <a:gd name="connsiteY2" fmla="*/ 807894 h 3960000"/>
              <a:gd name="connsiteX3" fmla="*/ 3582000 w 3669107"/>
              <a:gd name="connsiteY3" fmla="*/ 1980000 h 3960000"/>
              <a:gd name="connsiteX4" fmla="*/ 1791000 w 3669107"/>
              <a:gd name="connsiteY4" fmla="*/ 3960000 h 3960000"/>
              <a:gd name="connsiteX5" fmla="*/ 0 w 3669107"/>
              <a:gd name="connsiteY5" fmla="*/ 3960000 h 3960000"/>
              <a:gd name="connsiteX6" fmla="*/ 0 w 3669107"/>
              <a:gd name="connsiteY6" fmla="*/ 0 h 3960000"/>
              <a:gd name="connsiteX0" fmla="*/ 0 w 3597300"/>
              <a:gd name="connsiteY0" fmla="*/ 0 h 3960000"/>
              <a:gd name="connsiteX1" fmla="*/ 1791000 w 3597300"/>
              <a:gd name="connsiteY1" fmla="*/ 0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261025 w 3597300"/>
              <a:gd name="connsiteY1" fmla="*/ 31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0 h 3960000"/>
              <a:gd name="connsiteX1" fmla="*/ 3019725 w 3597300"/>
              <a:gd name="connsiteY1" fmla="*/ 282575 h 3960000"/>
              <a:gd name="connsiteX2" fmla="*/ 3225219 w 3597300"/>
              <a:gd name="connsiteY2" fmla="*/ 807894 h 3960000"/>
              <a:gd name="connsiteX3" fmla="*/ 3582000 w 3597300"/>
              <a:gd name="connsiteY3" fmla="*/ 1980000 h 3960000"/>
              <a:gd name="connsiteX4" fmla="*/ 2862382 w 3597300"/>
              <a:gd name="connsiteY4" fmla="*/ 3307821 h 3960000"/>
              <a:gd name="connsiteX5" fmla="*/ 1791000 w 3597300"/>
              <a:gd name="connsiteY5" fmla="*/ 3960000 h 3960000"/>
              <a:gd name="connsiteX6" fmla="*/ 0 w 3597300"/>
              <a:gd name="connsiteY6" fmla="*/ 3960000 h 3960000"/>
              <a:gd name="connsiteX7" fmla="*/ 0 w 3597300"/>
              <a:gd name="connsiteY7" fmla="*/ 0 h 3960000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597300"/>
              <a:gd name="connsiteY0" fmla="*/ 3175 h 3963175"/>
              <a:gd name="connsiteX1" fmla="*/ 3264200 w 3597300"/>
              <a:gd name="connsiteY1" fmla="*/ 0 h 3963175"/>
              <a:gd name="connsiteX2" fmla="*/ 3225219 w 3597300"/>
              <a:gd name="connsiteY2" fmla="*/ 811069 h 3963175"/>
              <a:gd name="connsiteX3" fmla="*/ 3582000 w 3597300"/>
              <a:gd name="connsiteY3" fmla="*/ 1983175 h 3963175"/>
              <a:gd name="connsiteX4" fmla="*/ 2862382 w 3597300"/>
              <a:gd name="connsiteY4" fmla="*/ 3310996 h 3963175"/>
              <a:gd name="connsiteX5" fmla="*/ 1791000 w 3597300"/>
              <a:gd name="connsiteY5" fmla="*/ 3963175 h 3963175"/>
              <a:gd name="connsiteX6" fmla="*/ 0 w 3597300"/>
              <a:gd name="connsiteY6" fmla="*/ 3963175 h 3963175"/>
              <a:gd name="connsiteX7" fmla="*/ 0 w 3597300"/>
              <a:gd name="connsiteY7" fmla="*/ 3175 h 3963175"/>
              <a:gd name="connsiteX0" fmla="*/ 0 w 3616616"/>
              <a:gd name="connsiteY0" fmla="*/ 21630 h 3981630"/>
              <a:gd name="connsiteX1" fmla="*/ 3264200 w 3616616"/>
              <a:gd name="connsiteY1" fmla="*/ 18455 h 3981630"/>
              <a:gd name="connsiteX2" fmla="*/ 3323644 w 3616616"/>
              <a:gd name="connsiteY2" fmla="*/ 184999 h 3981630"/>
              <a:gd name="connsiteX3" fmla="*/ 3582000 w 3616616"/>
              <a:gd name="connsiteY3" fmla="*/ 2001630 h 3981630"/>
              <a:gd name="connsiteX4" fmla="*/ 2862382 w 3616616"/>
              <a:gd name="connsiteY4" fmla="*/ 3329451 h 3981630"/>
              <a:gd name="connsiteX5" fmla="*/ 1791000 w 3616616"/>
              <a:gd name="connsiteY5" fmla="*/ 3981630 h 3981630"/>
              <a:gd name="connsiteX6" fmla="*/ 0 w 3616616"/>
              <a:gd name="connsiteY6" fmla="*/ 3981630 h 3981630"/>
              <a:gd name="connsiteX7" fmla="*/ 0 w 3616616"/>
              <a:gd name="connsiteY7" fmla="*/ 21630 h 3981630"/>
              <a:gd name="connsiteX0" fmla="*/ 0 w 3616616"/>
              <a:gd name="connsiteY0" fmla="*/ 3175 h 3963175"/>
              <a:gd name="connsiteX1" fmla="*/ 3264200 w 3616616"/>
              <a:gd name="connsiteY1" fmla="*/ 0 h 3963175"/>
              <a:gd name="connsiteX2" fmla="*/ 3323644 w 3616616"/>
              <a:gd name="connsiteY2" fmla="*/ 166544 h 3963175"/>
              <a:gd name="connsiteX3" fmla="*/ 3582000 w 3616616"/>
              <a:gd name="connsiteY3" fmla="*/ 1983175 h 3963175"/>
              <a:gd name="connsiteX4" fmla="*/ 2862382 w 3616616"/>
              <a:gd name="connsiteY4" fmla="*/ 3310996 h 3963175"/>
              <a:gd name="connsiteX5" fmla="*/ 1791000 w 3616616"/>
              <a:gd name="connsiteY5" fmla="*/ 3963175 h 3963175"/>
              <a:gd name="connsiteX6" fmla="*/ 0 w 3616616"/>
              <a:gd name="connsiteY6" fmla="*/ 3963175 h 3963175"/>
              <a:gd name="connsiteX7" fmla="*/ 0 w 3616616"/>
              <a:gd name="connsiteY7" fmla="*/ 3175 h 3963175"/>
              <a:gd name="connsiteX0" fmla="*/ 0 w 3601265"/>
              <a:gd name="connsiteY0" fmla="*/ 3175 h 3963175"/>
              <a:gd name="connsiteX1" fmla="*/ 3264200 w 3601265"/>
              <a:gd name="connsiteY1" fmla="*/ 0 h 3963175"/>
              <a:gd name="connsiteX2" fmla="*/ 3323644 w 3601265"/>
              <a:gd name="connsiteY2" fmla="*/ 166544 h 3963175"/>
              <a:gd name="connsiteX3" fmla="*/ 3582000 w 3601265"/>
              <a:gd name="connsiteY3" fmla="*/ 1983175 h 3963175"/>
              <a:gd name="connsiteX4" fmla="*/ 2862382 w 3601265"/>
              <a:gd name="connsiteY4" fmla="*/ 3310996 h 3963175"/>
              <a:gd name="connsiteX5" fmla="*/ 1791000 w 3601265"/>
              <a:gd name="connsiteY5" fmla="*/ 3963175 h 3963175"/>
              <a:gd name="connsiteX6" fmla="*/ 0 w 3601265"/>
              <a:gd name="connsiteY6" fmla="*/ 3963175 h 3963175"/>
              <a:gd name="connsiteX7" fmla="*/ 0 w 3601265"/>
              <a:gd name="connsiteY7" fmla="*/ 3175 h 3963175"/>
              <a:gd name="connsiteX0" fmla="*/ 0 w 3364734"/>
              <a:gd name="connsiteY0" fmla="*/ 3175 h 3963175"/>
              <a:gd name="connsiteX1" fmla="*/ 3264200 w 3364734"/>
              <a:gd name="connsiteY1" fmla="*/ 0 h 3963175"/>
              <a:gd name="connsiteX2" fmla="*/ 3323644 w 3364734"/>
              <a:gd name="connsiteY2" fmla="*/ 166544 h 3963175"/>
              <a:gd name="connsiteX3" fmla="*/ 3016850 w 3364734"/>
              <a:gd name="connsiteY3" fmla="*/ 1614875 h 3963175"/>
              <a:gd name="connsiteX4" fmla="*/ 2862382 w 3364734"/>
              <a:gd name="connsiteY4" fmla="*/ 3310996 h 3963175"/>
              <a:gd name="connsiteX5" fmla="*/ 1791000 w 3364734"/>
              <a:gd name="connsiteY5" fmla="*/ 3963175 h 3963175"/>
              <a:gd name="connsiteX6" fmla="*/ 0 w 3364734"/>
              <a:gd name="connsiteY6" fmla="*/ 3963175 h 3963175"/>
              <a:gd name="connsiteX7" fmla="*/ 0 w 3364734"/>
              <a:gd name="connsiteY7" fmla="*/ 3175 h 3963175"/>
              <a:gd name="connsiteX0" fmla="*/ 0 w 3598344"/>
              <a:gd name="connsiteY0" fmla="*/ 3175 h 3963175"/>
              <a:gd name="connsiteX1" fmla="*/ 3264200 w 3598344"/>
              <a:gd name="connsiteY1" fmla="*/ 0 h 3963175"/>
              <a:gd name="connsiteX2" fmla="*/ 3323644 w 3598344"/>
              <a:gd name="connsiteY2" fmla="*/ 166544 h 3963175"/>
              <a:gd name="connsiteX3" fmla="*/ 3578825 w 3598344"/>
              <a:gd name="connsiteY3" fmla="*/ 1640275 h 3963175"/>
              <a:gd name="connsiteX4" fmla="*/ 2862382 w 3598344"/>
              <a:gd name="connsiteY4" fmla="*/ 3310996 h 3963175"/>
              <a:gd name="connsiteX5" fmla="*/ 1791000 w 3598344"/>
              <a:gd name="connsiteY5" fmla="*/ 3963175 h 3963175"/>
              <a:gd name="connsiteX6" fmla="*/ 0 w 3598344"/>
              <a:gd name="connsiteY6" fmla="*/ 3963175 h 3963175"/>
              <a:gd name="connsiteX7" fmla="*/ 0 w 3598344"/>
              <a:gd name="connsiteY7" fmla="*/ 3175 h 3963175"/>
              <a:gd name="connsiteX0" fmla="*/ 0 w 3612056"/>
              <a:gd name="connsiteY0" fmla="*/ 3175 h 3963175"/>
              <a:gd name="connsiteX1" fmla="*/ 3264200 w 3612056"/>
              <a:gd name="connsiteY1" fmla="*/ 0 h 3963175"/>
              <a:gd name="connsiteX2" fmla="*/ 3323644 w 3612056"/>
              <a:gd name="connsiteY2" fmla="*/ 166544 h 3963175"/>
              <a:gd name="connsiteX3" fmla="*/ 3578825 w 3612056"/>
              <a:gd name="connsiteY3" fmla="*/ 1640275 h 3963175"/>
              <a:gd name="connsiteX4" fmla="*/ 2862382 w 3612056"/>
              <a:gd name="connsiteY4" fmla="*/ 3310996 h 3963175"/>
              <a:gd name="connsiteX5" fmla="*/ 1791000 w 3612056"/>
              <a:gd name="connsiteY5" fmla="*/ 3963175 h 3963175"/>
              <a:gd name="connsiteX6" fmla="*/ 0 w 3612056"/>
              <a:gd name="connsiteY6" fmla="*/ 3963175 h 3963175"/>
              <a:gd name="connsiteX7" fmla="*/ 0 w 3612056"/>
              <a:gd name="connsiteY7" fmla="*/ 3175 h 3963175"/>
              <a:gd name="connsiteX0" fmla="*/ 0 w 3635528"/>
              <a:gd name="connsiteY0" fmla="*/ 3175 h 3963175"/>
              <a:gd name="connsiteX1" fmla="*/ 3264200 w 3635528"/>
              <a:gd name="connsiteY1" fmla="*/ 0 h 3963175"/>
              <a:gd name="connsiteX2" fmla="*/ 3323644 w 3635528"/>
              <a:gd name="connsiteY2" fmla="*/ 166544 h 3963175"/>
              <a:gd name="connsiteX3" fmla="*/ 3578825 w 3635528"/>
              <a:gd name="connsiteY3" fmla="*/ 1640275 h 3963175"/>
              <a:gd name="connsiteX4" fmla="*/ 2862382 w 3635528"/>
              <a:gd name="connsiteY4" fmla="*/ 3310996 h 3963175"/>
              <a:gd name="connsiteX5" fmla="*/ 1791000 w 3635528"/>
              <a:gd name="connsiteY5" fmla="*/ 3963175 h 3963175"/>
              <a:gd name="connsiteX6" fmla="*/ 0 w 3635528"/>
              <a:gd name="connsiteY6" fmla="*/ 3963175 h 3963175"/>
              <a:gd name="connsiteX7" fmla="*/ 0 w 3635528"/>
              <a:gd name="connsiteY7" fmla="*/ 3175 h 3963175"/>
              <a:gd name="connsiteX0" fmla="*/ 0 w 3578828"/>
              <a:gd name="connsiteY0" fmla="*/ 3175 h 3963175"/>
              <a:gd name="connsiteX1" fmla="*/ 3264200 w 3578828"/>
              <a:gd name="connsiteY1" fmla="*/ 0 h 3963175"/>
              <a:gd name="connsiteX2" fmla="*/ 3323644 w 3578828"/>
              <a:gd name="connsiteY2" fmla="*/ 166544 h 3963175"/>
              <a:gd name="connsiteX3" fmla="*/ 3578825 w 3578828"/>
              <a:gd name="connsiteY3" fmla="*/ 1640275 h 3963175"/>
              <a:gd name="connsiteX4" fmla="*/ 2862382 w 3578828"/>
              <a:gd name="connsiteY4" fmla="*/ 3310996 h 3963175"/>
              <a:gd name="connsiteX5" fmla="*/ 1791000 w 3578828"/>
              <a:gd name="connsiteY5" fmla="*/ 3963175 h 3963175"/>
              <a:gd name="connsiteX6" fmla="*/ 0 w 3578828"/>
              <a:gd name="connsiteY6" fmla="*/ 3963175 h 3963175"/>
              <a:gd name="connsiteX7" fmla="*/ 0 w 3578828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78942"/>
              <a:gd name="connsiteY0" fmla="*/ 3175 h 3963175"/>
              <a:gd name="connsiteX1" fmla="*/ 3264200 w 3578942"/>
              <a:gd name="connsiteY1" fmla="*/ 0 h 3963175"/>
              <a:gd name="connsiteX2" fmla="*/ 3323644 w 3578942"/>
              <a:gd name="connsiteY2" fmla="*/ 166544 h 3963175"/>
              <a:gd name="connsiteX3" fmla="*/ 3578825 w 3578942"/>
              <a:gd name="connsiteY3" fmla="*/ 1640275 h 3963175"/>
              <a:gd name="connsiteX4" fmla="*/ 2862382 w 3578942"/>
              <a:gd name="connsiteY4" fmla="*/ 3310996 h 3963175"/>
              <a:gd name="connsiteX5" fmla="*/ 1791000 w 3578942"/>
              <a:gd name="connsiteY5" fmla="*/ 3963175 h 3963175"/>
              <a:gd name="connsiteX6" fmla="*/ 0 w 3578942"/>
              <a:gd name="connsiteY6" fmla="*/ 3963175 h 3963175"/>
              <a:gd name="connsiteX7" fmla="*/ 0 w 3578942"/>
              <a:gd name="connsiteY7" fmla="*/ 3175 h 3963175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4831"/>
              <a:gd name="connsiteX1" fmla="*/ 3264200 w 3590408"/>
              <a:gd name="connsiteY1" fmla="*/ 0 h 3974831"/>
              <a:gd name="connsiteX2" fmla="*/ 3323644 w 3590408"/>
              <a:gd name="connsiteY2" fmla="*/ 166544 h 3974831"/>
              <a:gd name="connsiteX3" fmla="*/ 3578825 w 3590408"/>
              <a:gd name="connsiteY3" fmla="*/ 1640275 h 3974831"/>
              <a:gd name="connsiteX4" fmla="*/ 3002082 w 3590408"/>
              <a:gd name="connsiteY4" fmla="*/ 3809471 h 3974831"/>
              <a:gd name="connsiteX5" fmla="*/ 1791000 w 3590408"/>
              <a:gd name="connsiteY5" fmla="*/ 3963175 h 3974831"/>
              <a:gd name="connsiteX6" fmla="*/ 0 w 3590408"/>
              <a:gd name="connsiteY6" fmla="*/ 3963175 h 3974831"/>
              <a:gd name="connsiteX7" fmla="*/ 0 w 3590408"/>
              <a:gd name="connsiteY7" fmla="*/ 3175 h 3974831"/>
              <a:gd name="connsiteX0" fmla="*/ 0 w 3590408"/>
              <a:gd name="connsiteY0" fmla="*/ 3175 h 3975950"/>
              <a:gd name="connsiteX1" fmla="*/ 3264200 w 3590408"/>
              <a:gd name="connsiteY1" fmla="*/ 0 h 3975950"/>
              <a:gd name="connsiteX2" fmla="*/ 3323644 w 3590408"/>
              <a:gd name="connsiteY2" fmla="*/ 166544 h 3975950"/>
              <a:gd name="connsiteX3" fmla="*/ 3578825 w 3590408"/>
              <a:gd name="connsiteY3" fmla="*/ 1640275 h 3975950"/>
              <a:gd name="connsiteX4" fmla="*/ 3002082 w 3590408"/>
              <a:gd name="connsiteY4" fmla="*/ 3809471 h 3975950"/>
              <a:gd name="connsiteX5" fmla="*/ 2908600 w 3590408"/>
              <a:gd name="connsiteY5" fmla="*/ 3966350 h 3975950"/>
              <a:gd name="connsiteX6" fmla="*/ 0 w 3590408"/>
              <a:gd name="connsiteY6" fmla="*/ 3963175 h 3975950"/>
              <a:gd name="connsiteX7" fmla="*/ 0 w 3590408"/>
              <a:gd name="connsiteY7" fmla="*/ 3175 h 39759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90408"/>
              <a:gd name="connsiteY0" fmla="*/ 3175 h 3966350"/>
              <a:gd name="connsiteX1" fmla="*/ 3264200 w 3590408"/>
              <a:gd name="connsiteY1" fmla="*/ 0 h 3966350"/>
              <a:gd name="connsiteX2" fmla="*/ 3323644 w 3590408"/>
              <a:gd name="connsiteY2" fmla="*/ 166544 h 3966350"/>
              <a:gd name="connsiteX3" fmla="*/ 3578825 w 3590408"/>
              <a:gd name="connsiteY3" fmla="*/ 1640275 h 3966350"/>
              <a:gd name="connsiteX4" fmla="*/ 3002082 w 3590408"/>
              <a:gd name="connsiteY4" fmla="*/ 3809471 h 3966350"/>
              <a:gd name="connsiteX5" fmla="*/ 2908600 w 3590408"/>
              <a:gd name="connsiteY5" fmla="*/ 3966350 h 3966350"/>
              <a:gd name="connsiteX6" fmla="*/ 0 w 3590408"/>
              <a:gd name="connsiteY6" fmla="*/ 3963175 h 3966350"/>
              <a:gd name="connsiteX7" fmla="*/ 0 w 3590408"/>
              <a:gd name="connsiteY7" fmla="*/ 3175 h 3966350"/>
              <a:gd name="connsiteX0" fmla="*/ 0 w 3580367"/>
              <a:gd name="connsiteY0" fmla="*/ 3175 h 3966350"/>
              <a:gd name="connsiteX1" fmla="*/ 3264200 w 3580367"/>
              <a:gd name="connsiteY1" fmla="*/ 0 h 3966350"/>
              <a:gd name="connsiteX2" fmla="*/ 3323644 w 3580367"/>
              <a:gd name="connsiteY2" fmla="*/ 166544 h 3966350"/>
              <a:gd name="connsiteX3" fmla="*/ 3578825 w 3580367"/>
              <a:gd name="connsiteY3" fmla="*/ 1640275 h 3966350"/>
              <a:gd name="connsiteX4" fmla="*/ 3002082 w 3580367"/>
              <a:gd name="connsiteY4" fmla="*/ 3809471 h 3966350"/>
              <a:gd name="connsiteX5" fmla="*/ 2908600 w 3580367"/>
              <a:gd name="connsiteY5" fmla="*/ 3966350 h 3966350"/>
              <a:gd name="connsiteX6" fmla="*/ 0 w 3580367"/>
              <a:gd name="connsiteY6" fmla="*/ 3963175 h 3966350"/>
              <a:gd name="connsiteX7" fmla="*/ 0 w 3580367"/>
              <a:gd name="connsiteY7" fmla="*/ 3175 h 3966350"/>
              <a:gd name="connsiteX0" fmla="*/ 0 w 3578976"/>
              <a:gd name="connsiteY0" fmla="*/ 3175 h 3966350"/>
              <a:gd name="connsiteX1" fmla="*/ 3264200 w 3578976"/>
              <a:gd name="connsiteY1" fmla="*/ 0 h 3966350"/>
              <a:gd name="connsiteX2" fmla="*/ 3323644 w 3578976"/>
              <a:gd name="connsiteY2" fmla="*/ 166544 h 3966350"/>
              <a:gd name="connsiteX3" fmla="*/ 3578825 w 3578976"/>
              <a:gd name="connsiteY3" fmla="*/ 1640275 h 3966350"/>
              <a:gd name="connsiteX4" fmla="*/ 3002082 w 3578976"/>
              <a:gd name="connsiteY4" fmla="*/ 3809471 h 3966350"/>
              <a:gd name="connsiteX5" fmla="*/ 2908600 w 3578976"/>
              <a:gd name="connsiteY5" fmla="*/ 3966350 h 3966350"/>
              <a:gd name="connsiteX6" fmla="*/ 0 w 3578976"/>
              <a:gd name="connsiteY6" fmla="*/ 3963175 h 3966350"/>
              <a:gd name="connsiteX7" fmla="*/ 0 w 3578976"/>
              <a:gd name="connsiteY7" fmla="*/ 3175 h 3966350"/>
              <a:gd name="connsiteX0" fmla="*/ 0 w 3579143"/>
              <a:gd name="connsiteY0" fmla="*/ 3175 h 3966350"/>
              <a:gd name="connsiteX1" fmla="*/ 3264200 w 3579143"/>
              <a:gd name="connsiteY1" fmla="*/ 0 h 3966350"/>
              <a:gd name="connsiteX2" fmla="*/ 3323644 w 3579143"/>
              <a:gd name="connsiteY2" fmla="*/ 166544 h 3966350"/>
              <a:gd name="connsiteX3" fmla="*/ 3578825 w 3579143"/>
              <a:gd name="connsiteY3" fmla="*/ 1640275 h 3966350"/>
              <a:gd name="connsiteX4" fmla="*/ 3002082 w 3579143"/>
              <a:gd name="connsiteY4" fmla="*/ 3809471 h 3966350"/>
              <a:gd name="connsiteX5" fmla="*/ 2908600 w 3579143"/>
              <a:gd name="connsiteY5" fmla="*/ 3966350 h 3966350"/>
              <a:gd name="connsiteX6" fmla="*/ 0 w 3579143"/>
              <a:gd name="connsiteY6" fmla="*/ 3963175 h 3966350"/>
              <a:gd name="connsiteX7" fmla="*/ 0 w 3579143"/>
              <a:gd name="connsiteY7" fmla="*/ 3175 h 3966350"/>
              <a:gd name="connsiteX0" fmla="*/ 0 w 3579143"/>
              <a:gd name="connsiteY0" fmla="*/ 3175 h 4131450"/>
              <a:gd name="connsiteX1" fmla="*/ 3264200 w 3579143"/>
              <a:gd name="connsiteY1" fmla="*/ 0 h 4131450"/>
              <a:gd name="connsiteX2" fmla="*/ 3323644 w 3579143"/>
              <a:gd name="connsiteY2" fmla="*/ 166544 h 4131450"/>
              <a:gd name="connsiteX3" fmla="*/ 3578825 w 3579143"/>
              <a:gd name="connsiteY3" fmla="*/ 1640275 h 4131450"/>
              <a:gd name="connsiteX4" fmla="*/ 3002082 w 3579143"/>
              <a:gd name="connsiteY4" fmla="*/ 3809471 h 4131450"/>
              <a:gd name="connsiteX5" fmla="*/ 3159425 w 3579143"/>
              <a:gd name="connsiteY5" fmla="*/ 4131450 h 4131450"/>
              <a:gd name="connsiteX6" fmla="*/ 0 w 3579143"/>
              <a:gd name="connsiteY6" fmla="*/ 3963175 h 4131450"/>
              <a:gd name="connsiteX7" fmla="*/ 0 w 3579143"/>
              <a:gd name="connsiteY7" fmla="*/ 3175 h 4131450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  <a:gd name="connsiteX0" fmla="*/ 0 w 3579143"/>
              <a:gd name="connsiteY0" fmla="*/ 3175 h 3963175"/>
              <a:gd name="connsiteX1" fmla="*/ 3264200 w 3579143"/>
              <a:gd name="connsiteY1" fmla="*/ 0 h 3963175"/>
              <a:gd name="connsiteX2" fmla="*/ 3323644 w 3579143"/>
              <a:gd name="connsiteY2" fmla="*/ 166544 h 3963175"/>
              <a:gd name="connsiteX3" fmla="*/ 3578825 w 3579143"/>
              <a:gd name="connsiteY3" fmla="*/ 1640275 h 3963175"/>
              <a:gd name="connsiteX4" fmla="*/ 3002082 w 3579143"/>
              <a:gd name="connsiteY4" fmla="*/ 3809471 h 3963175"/>
              <a:gd name="connsiteX5" fmla="*/ 2905425 w 3579143"/>
              <a:gd name="connsiteY5" fmla="*/ 3963175 h 3963175"/>
              <a:gd name="connsiteX6" fmla="*/ 0 w 3579143"/>
              <a:gd name="connsiteY6" fmla="*/ 3963175 h 3963175"/>
              <a:gd name="connsiteX7" fmla="*/ 0 w 3579143"/>
              <a:gd name="connsiteY7" fmla="*/ 3175 h 396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9143" h="3963175">
                <a:moveTo>
                  <a:pt x="0" y="3175"/>
                </a:moveTo>
                <a:lnTo>
                  <a:pt x="3264200" y="0"/>
                </a:lnTo>
                <a:cubicBezTo>
                  <a:pt x="3287387" y="61624"/>
                  <a:pt x="3301369" y="106419"/>
                  <a:pt x="3323644" y="166544"/>
                </a:cubicBezTo>
                <a:cubicBezTo>
                  <a:pt x="3491969" y="623544"/>
                  <a:pt x="3568919" y="877546"/>
                  <a:pt x="3578825" y="1640275"/>
                </a:cubicBezTo>
                <a:cubicBezTo>
                  <a:pt x="3588731" y="2403004"/>
                  <a:pt x="3367257" y="3165146"/>
                  <a:pt x="3002082" y="3809471"/>
                </a:cubicBezTo>
                <a:cubicBezTo>
                  <a:pt x="2973457" y="3863246"/>
                  <a:pt x="3011014" y="3800503"/>
                  <a:pt x="2905425" y="3963175"/>
                </a:cubicBezTo>
                <a:lnTo>
                  <a:pt x="0" y="3963175"/>
                </a:lnTo>
                <a:lnTo>
                  <a:pt x="0" y="3175"/>
                </a:lnTo>
                <a:close/>
              </a:path>
            </a:pathLst>
          </a:custGeom>
          <a:noFill/>
          <a:ln>
            <a:noFill/>
          </a:ln>
        </p:spPr>
        <p:txBody>
          <a:bodyPr lIns="720000" tIns="720000" rIns="720000" bIns="720000"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3" name="Inhaltsplatzhalter 11"/>
          <p:cNvSpPr>
            <a:spLocks noGrp="1"/>
          </p:cNvSpPr>
          <p:nvPr>
            <p:ph sz="quarter" idx="14" hasCustomPrompt="1"/>
          </p:nvPr>
        </p:nvSpPr>
        <p:spPr>
          <a:xfrm>
            <a:off x="3848399" y="1198800"/>
            <a:ext cx="4928026" cy="3394800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</a:p>
        </p:txBody>
      </p:sp>
      <p:sp>
        <p:nvSpPr>
          <p:cNvPr id="12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169327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chart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 userDrawn="1"/>
        </p:nvSpPr>
        <p:spPr>
          <a:xfrm>
            <a:off x="367575" y="3985478"/>
            <a:ext cx="135069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de-DE" sz="1000" dirty="0">
                <a:solidFill>
                  <a:srgbClr val="1F497D"/>
                </a:solidFill>
                <a:latin typeface="BISansOpti"/>
                <a:cs typeface="BISansOpti"/>
              </a:rPr>
              <a:t>© Boehringer Ingelheim</a:t>
            </a:r>
          </a:p>
        </p:txBody>
      </p:sp>
      <p:sp>
        <p:nvSpPr>
          <p:cNvPr id="13" name="Freeform 1"/>
          <p:cNvSpPr>
            <a:spLocks noChangeAspect="1" noChangeArrowheads="1"/>
          </p:cNvSpPr>
          <p:nvPr userDrawn="1"/>
        </p:nvSpPr>
        <p:spPr bwMode="auto">
          <a:xfrm>
            <a:off x="367576" y="1233589"/>
            <a:ext cx="359997" cy="359997"/>
          </a:xfrm>
          <a:custGeom>
            <a:avLst/>
            <a:gdLst>
              <a:gd name="T0" fmla="*/ 19 w 14438"/>
              <a:gd name="T1" fmla="*/ 766 h 14438"/>
              <a:gd name="T2" fmla="*/ 35 w 14438"/>
              <a:gd name="T3" fmla="*/ 713 h 14438"/>
              <a:gd name="T4" fmla="*/ 95 w 14438"/>
              <a:gd name="T5" fmla="*/ 535 h 14438"/>
              <a:gd name="T6" fmla="*/ 182 w 14438"/>
              <a:gd name="T7" fmla="*/ 382 h 14438"/>
              <a:gd name="T8" fmla="*/ 295 w 14438"/>
              <a:gd name="T9" fmla="*/ 253 h 14438"/>
              <a:gd name="T10" fmla="*/ 434 w 14438"/>
              <a:gd name="T11" fmla="*/ 149 h 14438"/>
              <a:gd name="T12" fmla="*/ 598 w 14438"/>
              <a:gd name="T13" fmla="*/ 69 h 14438"/>
              <a:gd name="T14" fmla="*/ 13628 w 14438"/>
              <a:gd name="T15" fmla="*/ 0 h 14438"/>
              <a:gd name="T16" fmla="*/ 13675 w 14438"/>
              <a:gd name="T17" fmla="*/ 24 h 14438"/>
              <a:gd name="T18" fmla="*/ 13780 w 14438"/>
              <a:gd name="T19" fmla="*/ 53 h 14438"/>
              <a:gd name="T20" fmla="*/ 14011 w 14438"/>
              <a:gd name="T21" fmla="*/ 154 h 14438"/>
              <a:gd name="T22" fmla="*/ 14194 w 14438"/>
              <a:gd name="T23" fmla="*/ 297 h 14438"/>
              <a:gd name="T24" fmla="*/ 14328 w 14438"/>
              <a:gd name="T25" fmla="*/ 482 h 14438"/>
              <a:gd name="T26" fmla="*/ 14409 w 14438"/>
              <a:gd name="T27" fmla="*/ 706 h 14438"/>
              <a:gd name="T28" fmla="*/ 14437 w 14438"/>
              <a:gd name="T29" fmla="*/ 966 h 14438"/>
              <a:gd name="T30" fmla="*/ 14420 w 14438"/>
              <a:gd name="T31" fmla="*/ 13674 h 14438"/>
              <a:gd name="T32" fmla="*/ 14331 w 14438"/>
              <a:gd name="T33" fmla="*/ 13951 h 14438"/>
              <a:gd name="T34" fmla="*/ 14175 w 14438"/>
              <a:gd name="T35" fmla="*/ 14172 h 14438"/>
              <a:gd name="T36" fmla="*/ 13956 w 14438"/>
              <a:gd name="T37" fmla="*/ 14330 h 14438"/>
              <a:gd name="T38" fmla="*/ 13681 w 14438"/>
              <a:gd name="T39" fmla="*/ 14419 h 14438"/>
              <a:gd name="T40" fmla="*/ 10100 w 14438"/>
              <a:gd name="T41" fmla="*/ 14436 h 14438"/>
              <a:gd name="T42" fmla="*/ 9952 w 14438"/>
              <a:gd name="T43" fmla="*/ 14430 h 14438"/>
              <a:gd name="T44" fmla="*/ 11610 w 14438"/>
              <a:gd name="T45" fmla="*/ 9040 h 14438"/>
              <a:gd name="T46" fmla="*/ 11676 w 14438"/>
              <a:gd name="T47" fmla="*/ 9035 h 14438"/>
              <a:gd name="T48" fmla="*/ 11714 w 14438"/>
              <a:gd name="T49" fmla="*/ 9022 h 14438"/>
              <a:gd name="T50" fmla="*/ 11742 w 14438"/>
              <a:gd name="T51" fmla="*/ 8998 h 14438"/>
              <a:gd name="T52" fmla="*/ 11764 w 14438"/>
              <a:gd name="T53" fmla="*/ 8961 h 14438"/>
              <a:gd name="T54" fmla="*/ 11778 w 14438"/>
              <a:gd name="T55" fmla="*/ 8907 h 14438"/>
              <a:gd name="T56" fmla="*/ 9941 w 14438"/>
              <a:gd name="T57" fmla="*/ 6760 h 14438"/>
              <a:gd name="T58" fmla="*/ 9960 w 14438"/>
              <a:gd name="T59" fmla="*/ 5621 h 14438"/>
              <a:gd name="T60" fmla="*/ 10017 w 14438"/>
              <a:gd name="T61" fmla="*/ 5333 h 14438"/>
              <a:gd name="T62" fmla="*/ 10120 w 14438"/>
              <a:gd name="T63" fmla="*/ 5080 h 14438"/>
              <a:gd name="T64" fmla="*/ 10272 w 14438"/>
              <a:gd name="T65" fmla="*/ 4871 h 14438"/>
              <a:gd name="T66" fmla="*/ 10468 w 14438"/>
              <a:gd name="T67" fmla="*/ 4711 h 14438"/>
              <a:gd name="T68" fmla="*/ 10705 w 14438"/>
              <a:gd name="T69" fmla="*/ 4604 h 14438"/>
              <a:gd name="T70" fmla="*/ 10979 w 14438"/>
              <a:gd name="T71" fmla="*/ 4553 h 14438"/>
              <a:gd name="T72" fmla="*/ 11951 w 14438"/>
              <a:gd name="T73" fmla="*/ 4524 h 14438"/>
              <a:gd name="T74" fmla="*/ 12121 w 14438"/>
              <a:gd name="T75" fmla="*/ 2250 h 14438"/>
              <a:gd name="T76" fmla="*/ 10259 w 14438"/>
              <a:gd name="T77" fmla="*/ 2251 h 14438"/>
              <a:gd name="T78" fmla="*/ 9557 w 14438"/>
              <a:gd name="T79" fmla="*/ 2358 h 14438"/>
              <a:gd name="T80" fmla="*/ 8930 w 14438"/>
              <a:gd name="T81" fmla="*/ 2653 h 14438"/>
              <a:gd name="T82" fmla="*/ 8449 w 14438"/>
              <a:gd name="T83" fmla="*/ 3073 h 14438"/>
              <a:gd name="T84" fmla="*/ 8169 w 14438"/>
              <a:gd name="T85" fmla="*/ 3441 h 14438"/>
              <a:gd name="T86" fmla="*/ 7901 w 14438"/>
              <a:gd name="T87" fmla="*/ 3976 h 14438"/>
              <a:gd name="T88" fmla="*/ 7695 w 14438"/>
              <a:gd name="T89" fmla="*/ 4854 h 14438"/>
              <a:gd name="T90" fmla="*/ 7660 w 14438"/>
              <a:gd name="T91" fmla="*/ 5883 h 14438"/>
              <a:gd name="T92" fmla="*/ 5871 w 14438"/>
              <a:gd name="T93" fmla="*/ 6766 h 14438"/>
              <a:gd name="T94" fmla="*/ 7656 w 14438"/>
              <a:gd name="T95" fmla="*/ 14428 h 14438"/>
              <a:gd name="T96" fmla="*/ 7590 w 14438"/>
              <a:gd name="T97" fmla="*/ 14436 h 14438"/>
              <a:gd name="T98" fmla="*/ 820 w 14438"/>
              <a:gd name="T99" fmla="*/ 14431 h 14438"/>
              <a:gd name="T100" fmla="*/ 608 w 14438"/>
              <a:gd name="T101" fmla="*/ 14386 h 14438"/>
              <a:gd name="T102" fmla="*/ 418 w 14438"/>
              <a:gd name="T103" fmla="*/ 14292 h 14438"/>
              <a:gd name="T104" fmla="*/ 257 w 14438"/>
              <a:gd name="T105" fmla="*/ 14157 h 14438"/>
              <a:gd name="T106" fmla="*/ 132 w 14438"/>
              <a:gd name="T107" fmla="*/ 13987 h 14438"/>
              <a:gd name="T108" fmla="*/ 48 w 14438"/>
              <a:gd name="T109" fmla="*/ 13788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438" h="14438">
                <a:moveTo>
                  <a:pt x="0" y="13628"/>
                </a:moveTo>
                <a:lnTo>
                  <a:pt x="0" y="818"/>
                </a:lnTo>
                <a:lnTo>
                  <a:pt x="19" y="766"/>
                </a:lnTo>
                <a:lnTo>
                  <a:pt x="28" y="740"/>
                </a:lnTo>
                <a:lnTo>
                  <a:pt x="32" y="726"/>
                </a:lnTo>
                <a:lnTo>
                  <a:pt x="35" y="713"/>
                </a:lnTo>
                <a:lnTo>
                  <a:pt x="52" y="651"/>
                </a:lnTo>
                <a:lnTo>
                  <a:pt x="72" y="591"/>
                </a:lnTo>
                <a:lnTo>
                  <a:pt x="95" y="535"/>
                </a:lnTo>
                <a:lnTo>
                  <a:pt x="122" y="481"/>
                </a:lnTo>
                <a:lnTo>
                  <a:pt x="150" y="430"/>
                </a:lnTo>
                <a:lnTo>
                  <a:pt x="182" y="382"/>
                </a:lnTo>
                <a:lnTo>
                  <a:pt x="217" y="336"/>
                </a:lnTo>
                <a:lnTo>
                  <a:pt x="255" y="293"/>
                </a:lnTo>
                <a:lnTo>
                  <a:pt x="295" y="253"/>
                </a:lnTo>
                <a:lnTo>
                  <a:pt x="339" y="216"/>
                </a:lnTo>
                <a:lnTo>
                  <a:pt x="385" y="181"/>
                </a:lnTo>
                <a:lnTo>
                  <a:pt x="434" y="149"/>
                </a:lnTo>
                <a:lnTo>
                  <a:pt x="486" y="120"/>
                </a:lnTo>
                <a:lnTo>
                  <a:pt x="541" y="93"/>
                </a:lnTo>
                <a:lnTo>
                  <a:pt x="598" y="69"/>
                </a:lnTo>
                <a:lnTo>
                  <a:pt x="659" y="48"/>
                </a:lnTo>
                <a:lnTo>
                  <a:pt x="818" y="0"/>
                </a:lnTo>
                <a:lnTo>
                  <a:pt x="13628" y="0"/>
                </a:lnTo>
                <a:lnTo>
                  <a:pt x="13659" y="16"/>
                </a:lnTo>
                <a:lnTo>
                  <a:pt x="13667" y="20"/>
                </a:lnTo>
                <a:lnTo>
                  <a:pt x="13675" y="24"/>
                </a:lnTo>
                <a:lnTo>
                  <a:pt x="13684" y="27"/>
                </a:lnTo>
                <a:lnTo>
                  <a:pt x="13692" y="29"/>
                </a:lnTo>
                <a:lnTo>
                  <a:pt x="13780" y="53"/>
                </a:lnTo>
                <a:lnTo>
                  <a:pt x="13862" y="81"/>
                </a:lnTo>
                <a:lnTo>
                  <a:pt x="13939" y="115"/>
                </a:lnTo>
                <a:lnTo>
                  <a:pt x="14011" y="154"/>
                </a:lnTo>
                <a:lnTo>
                  <a:pt x="14078" y="197"/>
                </a:lnTo>
                <a:lnTo>
                  <a:pt x="14139" y="245"/>
                </a:lnTo>
                <a:lnTo>
                  <a:pt x="14194" y="297"/>
                </a:lnTo>
                <a:lnTo>
                  <a:pt x="14245" y="355"/>
                </a:lnTo>
                <a:lnTo>
                  <a:pt x="14289" y="416"/>
                </a:lnTo>
                <a:lnTo>
                  <a:pt x="14328" y="482"/>
                </a:lnTo>
                <a:lnTo>
                  <a:pt x="14361" y="553"/>
                </a:lnTo>
                <a:lnTo>
                  <a:pt x="14388" y="627"/>
                </a:lnTo>
                <a:lnTo>
                  <a:pt x="14409" y="706"/>
                </a:lnTo>
                <a:lnTo>
                  <a:pt x="14425" y="788"/>
                </a:lnTo>
                <a:lnTo>
                  <a:pt x="14434" y="875"/>
                </a:lnTo>
                <a:lnTo>
                  <a:pt x="14437" y="966"/>
                </a:lnTo>
                <a:lnTo>
                  <a:pt x="14437" y="13462"/>
                </a:lnTo>
                <a:lnTo>
                  <a:pt x="14433" y="13571"/>
                </a:lnTo>
                <a:lnTo>
                  <a:pt x="14420" y="13674"/>
                </a:lnTo>
                <a:lnTo>
                  <a:pt x="14398" y="13772"/>
                </a:lnTo>
                <a:lnTo>
                  <a:pt x="14369" y="13864"/>
                </a:lnTo>
                <a:lnTo>
                  <a:pt x="14331" y="13951"/>
                </a:lnTo>
                <a:lnTo>
                  <a:pt x="14286" y="14031"/>
                </a:lnTo>
                <a:lnTo>
                  <a:pt x="14234" y="14105"/>
                </a:lnTo>
                <a:lnTo>
                  <a:pt x="14175" y="14172"/>
                </a:lnTo>
                <a:lnTo>
                  <a:pt x="14108" y="14232"/>
                </a:lnTo>
                <a:lnTo>
                  <a:pt x="14035" y="14284"/>
                </a:lnTo>
                <a:lnTo>
                  <a:pt x="13956" y="14330"/>
                </a:lnTo>
                <a:lnTo>
                  <a:pt x="13870" y="14368"/>
                </a:lnTo>
                <a:lnTo>
                  <a:pt x="13779" y="14397"/>
                </a:lnTo>
                <a:lnTo>
                  <a:pt x="13681" y="14419"/>
                </a:lnTo>
                <a:lnTo>
                  <a:pt x="13579" y="14432"/>
                </a:lnTo>
                <a:lnTo>
                  <a:pt x="13471" y="14437"/>
                </a:lnTo>
                <a:lnTo>
                  <a:pt x="10100" y="14436"/>
                </a:lnTo>
                <a:lnTo>
                  <a:pt x="10063" y="14435"/>
                </a:lnTo>
                <a:lnTo>
                  <a:pt x="10026" y="14434"/>
                </a:lnTo>
                <a:lnTo>
                  <a:pt x="9952" y="14430"/>
                </a:lnTo>
                <a:lnTo>
                  <a:pt x="9952" y="9038"/>
                </a:lnTo>
                <a:lnTo>
                  <a:pt x="10115" y="9038"/>
                </a:lnTo>
                <a:lnTo>
                  <a:pt x="11610" y="9040"/>
                </a:lnTo>
                <a:lnTo>
                  <a:pt x="11646" y="9039"/>
                </a:lnTo>
                <a:lnTo>
                  <a:pt x="11661" y="9038"/>
                </a:lnTo>
                <a:lnTo>
                  <a:pt x="11676" y="9035"/>
                </a:lnTo>
                <a:lnTo>
                  <a:pt x="11690" y="9032"/>
                </a:lnTo>
                <a:lnTo>
                  <a:pt x="11702" y="9027"/>
                </a:lnTo>
                <a:lnTo>
                  <a:pt x="11714" y="9022"/>
                </a:lnTo>
                <a:lnTo>
                  <a:pt x="11724" y="9015"/>
                </a:lnTo>
                <a:lnTo>
                  <a:pt x="11734" y="9007"/>
                </a:lnTo>
                <a:lnTo>
                  <a:pt x="11742" y="8998"/>
                </a:lnTo>
                <a:lnTo>
                  <a:pt x="11750" y="8987"/>
                </a:lnTo>
                <a:lnTo>
                  <a:pt x="11757" y="8975"/>
                </a:lnTo>
                <a:lnTo>
                  <a:pt x="11764" y="8961"/>
                </a:lnTo>
                <a:lnTo>
                  <a:pt x="11769" y="8945"/>
                </a:lnTo>
                <a:lnTo>
                  <a:pt x="11774" y="8927"/>
                </a:lnTo>
                <a:lnTo>
                  <a:pt x="11778" y="8907"/>
                </a:lnTo>
                <a:lnTo>
                  <a:pt x="12106" y="7266"/>
                </a:lnTo>
                <a:lnTo>
                  <a:pt x="12201" y="6760"/>
                </a:lnTo>
                <a:lnTo>
                  <a:pt x="9941" y="6760"/>
                </a:lnTo>
                <a:lnTo>
                  <a:pt x="9944" y="5817"/>
                </a:lnTo>
                <a:lnTo>
                  <a:pt x="9950" y="5719"/>
                </a:lnTo>
                <a:lnTo>
                  <a:pt x="9960" y="5621"/>
                </a:lnTo>
                <a:lnTo>
                  <a:pt x="9976" y="5523"/>
                </a:lnTo>
                <a:lnTo>
                  <a:pt x="9994" y="5427"/>
                </a:lnTo>
                <a:lnTo>
                  <a:pt x="10017" y="5333"/>
                </a:lnTo>
                <a:lnTo>
                  <a:pt x="10046" y="5244"/>
                </a:lnTo>
                <a:lnTo>
                  <a:pt x="10080" y="5159"/>
                </a:lnTo>
                <a:lnTo>
                  <a:pt x="10120" y="5080"/>
                </a:lnTo>
                <a:lnTo>
                  <a:pt x="10166" y="5005"/>
                </a:lnTo>
                <a:lnTo>
                  <a:pt x="10216" y="4936"/>
                </a:lnTo>
                <a:lnTo>
                  <a:pt x="10272" y="4871"/>
                </a:lnTo>
                <a:lnTo>
                  <a:pt x="10332" y="4812"/>
                </a:lnTo>
                <a:lnTo>
                  <a:pt x="10398" y="4759"/>
                </a:lnTo>
                <a:lnTo>
                  <a:pt x="10468" y="4711"/>
                </a:lnTo>
                <a:lnTo>
                  <a:pt x="10542" y="4669"/>
                </a:lnTo>
                <a:lnTo>
                  <a:pt x="10621" y="4633"/>
                </a:lnTo>
                <a:lnTo>
                  <a:pt x="10705" y="4604"/>
                </a:lnTo>
                <a:lnTo>
                  <a:pt x="10792" y="4580"/>
                </a:lnTo>
                <a:lnTo>
                  <a:pt x="10884" y="4563"/>
                </a:lnTo>
                <a:lnTo>
                  <a:pt x="10979" y="4553"/>
                </a:lnTo>
                <a:lnTo>
                  <a:pt x="11222" y="4539"/>
                </a:lnTo>
                <a:lnTo>
                  <a:pt x="11465" y="4532"/>
                </a:lnTo>
                <a:lnTo>
                  <a:pt x="11951" y="4524"/>
                </a:lnTo>
                <a:lnTo>
                  <a:pt x="12187" y="4524"/>
                </a:lnTo>
                <a:lnTo>
                  <a:pt x="12187" y="2254"/>
                </a:lnTo>
                <a:lnTo>
                  <a:pt x="12121" y="2250"/>
                </a:lnTo>
                <a:lnTo>
                  <a:pt x="12092" y="2249"/>
                </a:lnTo>
                <a:lnTo>
                  <a:pt x="12064" y="2248"/>
                </a:lnTo>
                <a:lnTo>
                  <a:pt x="10259" y="2251"/>
                </a:lnTo>
                <a:lnTo>
                  <a:pt x="10017" y="2266"/>
                </a:lnTo>
                <a:lnTo>
                  <a:pt x="9783" y="2301"/>
                </a:lnTo>
                <a:lnTo>
                  <a:pt x="9557" y="2358"/>
                </a:lnTo>
                <a:lnTo>
                  <a:pt x="9339" y="2435"/>
                </a:lnTo>
                <a:lnTo>
                  <a:pt x="9130" y="2533"/>
                </a:lnTo>
                <a:lnTo>
                  <a:pt x="8930" y="2653"/>
                </a:lnTo>
                <a:lnTo>
                  <a:pt x="8740" y="2794"/>
                </a:lnTo>
                <a:lnTo>
                  <a:pt x="8559" y="2958"/>
                </a:lnTo>
                <a:lnTo>
                  <a:pt x="8449" y="3073"/>
                </a:lnTo>
                <a:lnTo>
                  <a:pt x="8348" y="3193"/>
                </a:lnTo>
                <a:lnTo>
                  <a:pt x="8254" y="3315"/>
                </a:lnTo>
                <a:lnTo>
                  <a:pt x="8169" y="3441"/>
                </a:lnTo>
                <a:lnTo>
                  <a:pt x="8091" y="3570"/>
                </a:lnTo>
                <a:lnTo>
                  <a:pt x="8021" y="3703"/>
                </a:lnTo>
                <a:lnTo>
                  <a:pt x="7901" y="3976"/>
                </a:lnTo>
                <a:lnTo>
                  <a:pt x="7808" y="4259"/>
                </a:lnTo>
                <a:lnTo>
                  <a:pt x="7740" y="4553"/>
                </a:lnTo>
                <a:lnTo>
                  <a:pt x="7695" y="4854"/>
                </a:lnTo>
                <a:lnTo>
                  <a:pt x="7670" y="5164"/>
                </a:lnTo>
                <a:lnTo>
                  <a:pt x="7660" y="5523"/>
                </a:lnTo>
                <a:lnTo>
                  <a:pt x="7660" y="5883"/>
                </a:lnTo>
                <a:lnTo>
                  <a:pt x="7665" y="6603"/>
                </a:lnTo>
                <a:lnTo>
                  <a:pt x="7665" y="6766"/>
                </a:lnTo>
                <a:lnTo>
                  <a:pt x="5871" y="6766"/>
                </a:lnTo>
                <a:lnTo>
                  <a:pt x="5871" y="9041"/>
                </a:lnTo>
                <a:lnTo>
                  <a:pt x="7656" y="9041"/>
                </a:lnTo>
                <a:lnTo>
                  <a:pt x="7656" y="14428"/>
                </a:lnTo>
                <a:lnTo>
                  <a:pt x="7616" y="14433"/>
                </a:lnTo>
                <a:lnTo>
                  <a:pt x="7598" y="14435"/>
                </a:lnTo>
                <a:lnTo>
                  <a:pt x="7590" y="14436"/>
                </a:lnTo>
                <a:lnTo>
                  <a:pt x="7581" y="14436"/>
                </a:lnTo>
                <a:lnTo>
                  <a:pt x="895" y="14434"/>
                </a:lnTo>
                <a:lnTo>
                  <a:pt x="820" y="14431"/>
                </a:lnTo>
                <a:lnTo>
                  <a:pt x="748" y="14422"/>
                </a:lnTo>
                <a:lnTo>
                  <a:pt x="677" y="14407"/>
                </a:lnTo>
                <a:lnTo>
                  <a:pt x="608" y="14386"/>
                </a:lnTo>
                <a:lnTo>
                  <a:pt x="542" y="14360"/>
                </a:lnTo>
                <a:lnTo>
                  <a:pt x="479" y="14328"/>
                </a:lnTo>
                <a:lnTo>
                  <a:pt x="418" y="14292"/>
                </a:lnTo>
                <a:lnTo>
                  <a:pt x="361" y="14252"/>
                </a:lnTo>
                <a:lnTo>
                  <a:pt x="307" y="14207"/>
                </a:lnTo>
                <a:lnTo>
                  <a:pt x="257" y="14157"/>
                </a:lnTo>
                <a:lnTo>
                  <a:pt x="211" y="14104"/>
                </a:lnTo>
                <a:lnTo>
                  <a:pt x="169" y="14047"/>
                </a:lnTo>
                <a:lnTo>
                  <a:pt x="132" y="13987"/>
                </a:lnTo>
                <a:lnTo>
                  <a:pt x="99" y="13923"/>
                </a:lnTo>
                <a:lnTo>
                  <a:pt x="71" y="13857"/>
                </a:lnTo>
                <a:lnTo>
                  <a:pt x="48" y="13788"/>
                </a:lnTo>
                <a:lnTo>
                  <a:pt x="0" y="1362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solidFill>
                <a:srgbClr val="123563"/>
              </a:solidFill>
              <a:latin typeface="BISansOpti"/>
            </a:endParaRPr>
          </a:p>
        </p:txBody>
      </p:sp>
      <p:sp>
        <p:nvSpPr>
          <p:cNvPr id="14" name="Freeform 2"/>
          <p:cNvSpPr>
            <a:spLocks noChangeAspect="1" noChangeArrowheads="1"/>
          </p:cNvSpPr>
          <p:nvPr userDrawn="1"/>
        </p:nvSpPr>
        <p:spPr bwMode="auto">
          <a:xfrm>
            <a:off x="1020233" y="1260552"/>
            <a:ext cx="396000" cy="323404"/>
          </a:xfrm>
          <a:custGeom>
            <a:avLst/>
            <a:gdLst>
              <a:gd name="T0" fmla="*/ 2302 w 14384"/>
              <a:gd name="T1" fmla="*/ 10229 h 11746"/>
              <a:gd name="T2" fmla="*/ 4222 w 14384"/>
              <a:gd name="T3" fmla="*/ 9176 h 11746"/>
              <a:gd name="T4" fmla="*/ 3544 w 14384"/>
              <a:gd name="T5" fmla="*/ 9052 h 11746"/>
              <a:gd name="T6" fmla="*/ 2627 w 14384"/>
              <a:gd name="T7" fmla="*/ 8581 h 11746"/>
              <a:gd name="T8" fmla="*/ 2100 w 14384"/>
              <a:gd name="T9" fmla="*/ 8065 h 11746"/>
              <a:gd name="T10" fmla="*/ 1633 w 14384"/>
              <a:gd name="T11" fmla="*/ 7227 h 11746"/>
              <a:gd name="T12" fmla="*/ 1622 w 14384"/>
              <a:gd name="T13" fmla="*/ 7169 h 11746"/>
              <a:gd name="T14" fmla="*/ 1631 w 14384"/>
              <a:gd name="T15" fmla="*/ 7150 h 11746"/>
              <a:gd name="T16" fmla="*/ 1654 w 14384"/>
              <a:gd name="T17" fmla="*/ 7142 h 11746"/>
              <a:gd name="T18" fmla="*/ 1884 w 14384"/>
              <a:gd name="T19" fmla="*/ 7165 h 11746"/>
              <a:gd name="T20" fmla="*/ 2540 w 14384"/>
              <a:gd name="T21" fmla="*/ 7153 h 11746"/>
              <a:gd name="T22" fmla="*/ 2848 w 14384"/>
              <a:gd name="T23" fmla="*/ 7095 h 11746"/>
              <a:gd name="T24" fmla="*/ 1895 w 14384"/>
              <a:gd name="T25" fmla="*/ 6602 h 11746"/>
              <a:gd name="T26" fmla="*/ 974 w 14384"/>
              <a:gd name="T27" fmla="*/ 5689 h 11746"/>
              <a:gd name="T28" fmla="*/ 567 w 14384"/>
              <a:gd name="T29" fmla="*/ 4595 h 11746"/>
              <a:gd name="T30" fmla="*/ 1040 w 14384"/>
              <a:gd name="T31" fmla="*/ 4344 h 11746"/>
              <a:gd name="T32" fmla="*/ 1878 w 14384"/>
              <a:gd name="T33" fmla="*/ 4497 h 11746"/>
              <a:gd name="T34" fmla="*/ 1298 w 14384"/>
              <a:gd name="T35" fmla="*/ 3967 h 11746"/>
              <a:gd name="T36" fmla="*/ 726 w 14384"/>
              <a:gd name="T37" fmla="*/ 2940 h 11746"/>
              <a:gd name="T38" fmla="*/ 592 w 14384"/>
              <a:gd name="T39" fmla="*/ 1831 h 11746"/>
              <a:gd name="T40" fmla="*/ 824 w 14384"/>
              <a:gd name="T41" fmla="*/ 868 h 11746"/>
              <a:gd name="T42" fmla="*/ 964 w 14384"/>
              <a:gd name="T43" fmla="*/ 589 h 11746"/>
              <a:gd name="T44" fmla="*/ 983 w 14384"/>
              <a:gd name="T45" fmla="*/ 577 h 11746"/>
              <a:gd name="T46" fmla="*/ 1005 w 14384"/>
              <a:gd name="T47" fmla="*/ 584 h 11746"/>
              <a:gd name="T48" fmla="*/ 1596 w 14384"/>
              <a:gd name="T49" fmla="*/ 1214 h 11746"/>
              <a:gd name="T50" fmla="*/ 4660 w 14384"/>
              <a:gd name="T51" fmla="*/ 3154 h 11746"/>
              <a:gd name="T52" fmla="*/ 6964 w 14384"/>
              <a:gd name="T53" fmla="*/ 3640 h 11746"/>
              <a:gd name="T54" fmla="*/ 7045 w 14384"/>
              <a:gd name="T55" fmla="*/ 3637 h 11746"/>
              <a:gd name="T56" fmla="*/ 7063 w 14384"/>
              <a:gd name="T57" fmla="*/ 3624 h 11746"/>
              <a:gd name="T58" fmla="*/ 7074 w 14384"/>
              <a:gd name="T59" fmla="*/ 3590 h 11746"/>
              <a:gd name="T60" fmla="*/ 7020 w 14384"/>
              <a:gd name="T61" fmla="*/ 2949 h 11746"/>
              <a:gd name="T62" fmla="*/ 7333 w 14384"/>
              <a:gd name="T63" fmla="*/ 1628 h 11746"/>
              <a:gd name="T64" fmla="*/ 8184 w 14384"/>
              <a:gd name="T65" fmla="*/ 606 h 11746"/>
              <a:gd name="T66" fmla="*/ 9383 w 14384"/>
              <a:gd name="T67" fmla="*/ 70 h 11746"/>
              <a:gd name="T68" fmla="*/ 10325 w 14384"/>
              <a:gd name="T69" fmla="*/ 15 h 11746"/>
              <a:gd name="T70" fmla="*/ 11198 w 14384"/>
              <a:gd name="T71" fmla="*/ 263 h 11746"/>
              <a:gd name="T72" fmla="*/ 11995 w 14384"/>
              <a:gd name="T73" fmla="*/ 807 h 11746"/>
              <a:gd name="T74" fmla="*/ 12123 w 14384"/>
              <a:gd name="T75" fmla="*/ 892 h 11746"/>
              <a:gd name="T76" fmla="*/ 12231 w 14384"/>
              <a:gd name="T77" fmla="*/ 915 h 11746"/>
              <a:gd name="T78" fmla="*/ 12744 w 14384"/>
              <a:gd name="T79" fmla="*/ 787 h 11746"/>
              <a:gd name="T80" fmla="*/ 13860 w 14384"/>
              <a:gd name="T81" fmla="*/ 315 h 11746"/>
              <a:gd name="T82" fmla="*/ 13966 w 14384"/>
              <a:gd name="T83" fmla="*/ 263 h 11746"/>
              <a:gd name="T84" fmla="*/ 13995 w 14384"/>
              <a:gd name="T85" fmla="*/ 269 h 11746"/>
              <a:gd name="T86" fmla="*/ 13527 w 14384"/>
              <a:gd name="T87" fmla="*/ 1148 h 11746"/>
              <a:gd name="T88" fmla="*/ 12830 w 14384"/>
              <a:gd name="T89" fmla="*/ 1838 h 11746"/>
              <a:gd name="T90" fmla="*/ 13292 w 14384"/>
              <a:gd name="T91" fmla="*/ 1763 h 11746"/>
              <a:gd name="T92" fmla="*/ 13785 w 14384"/>
              <a:gd name="T93" fmla="*/ 1631 h 11746"/>
              <a:gd name="T94" fmla="*/ 14219 w 14384"/>
              <a:gd name="T95" fmla="*/ 1479 h 11746"/>
              <a:gd name="T96" fmla="*/ 14275 w 14384"/>
              <a:gd name="T97" fmla="*/ 1604 h 11746"/>
              <a:gd name="T98" fmla="*/ 13501 w 14384"/>
              <a:gd name="T99" fmla="*/ 2473 h 11746"/>
              <a:gd name="T100" fmla="*/ 13009 w 14384"/>
              <a:gd name="T101" fmla="*/ 2877 h 11746"/>
              <a:gd name="T102" fmla="*/ 12970 w 14384"/>
              <a:gd name="T103" fmla="*/ 2930 h 11746"/>
              <a:gd name="T104" fmla="*/ 12953 w 14384"/>
              <a:gd name="T105" fmla="*/ 2990 h 11746"/>
              <a:gd name="T106" fmla="*/ 12687 w 14384"/>
              <a:gd name="T107" fmla="*/ 5388 h 11746"/>
              <a:gd name="T108" fmla="*/ 10923 w 14384"/>
              <a:gd name="T109" fmla="*/ 8821 h 11746"/>
              <a:gd name="T110" fmla="*/ 8211 w 14384"/>
              <a:gd name="T111" fmla="*/ 10949 h 11746"/>
              <a:gd name="T112" fmla="*/ 4606 w 14384"/>
              <a:gd name="T113" fmla="*/ 11745 h 11746"/>
              <a:gd name="T114" fmla="*/ 819 w 14384"/>
              <a:gd name="T115" fmla="*/ 10882 h 11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384" h="11746">
                <a:moveTo>
                  <a:pt x="0" y="10417"/>
                </a:moveTo>
                <a:lnTo>
                  <a:pt x="600" y="10448"/>
                </a:lnTo>
                <a:lnTo>
                  <a:pt x="1183" y="10428"/>
                </a:lnTo>
                <a:lnTo>
                  <a:pt x="1751" y="10355"/>
                </a:lnTo>
                <a:lnTo>
                  <a:pt x="2302" y="10229"/>
                </a:lnTo>
                <a:lnTo>
                  <a:pt x="2839" y="10049"/>
                </a:lnTo>
                <a:lnTo>
                  <a:pt x="3362" y="9816"/>
                </a:lnTo>
                <a:lnTo>
                  <a:pt x="3872" y="9528"/>
                </a:lnTo>
                <a:lnTo>
                  <a:pt x="4370" y="9184"/>
                </a:lnTo>
                <a:lnTo>
                  <a:pt x="4222" y="9176"/>
                </a:lnTo>
                <a:lnTo>
                  <a:pt x="4079" y="9163"/>
                </a:lnTo>
                <a:lnTo>
                  <a:pt x="3940" y="9144"/>
                </a:lnTo>
                <a:lnTo>
                  <a:pt x="3805" y="9120"/>
                </a:lnTo>
                <a:lnTo>
                  <a:pt x="3674" y="9089"/>
                </a:lnTo>
                <a:lnTo>
                  <a:pt x="3544" y="9052"/>
                </a:lnTo>
                <a:lnTo>
                  <a:pt x="3418" y="9010"/>
                </a:lnTo>
                <a:lnTo>
                  <a:pt x="3293" y="8960"/>
                </a:lnTo>
                <a:lnTo>
                  <a:pt x="3010" y="8825"/>
                </a:lnTo>
                <a:lnTo>
                  <a:pt x="2749" y="8667"/>
                </a:lnTo>
                <a:lnTo>
                  <a:pt x="2627" y="8581"/>
                </a:lnTo>
                <a:lnTo>
                  <a:pt x="2511" y="8488"/>
                </a:lnTo>
                <a:lnTo>
                  <a:pt x="2400" y="8391"/>
                </a:lnTo>
                <a:lnTo>
                  <a:pt x="2294" y="8288"/>
                </a:lnTo>
                <a:lnTo>
                  <a:pt x="2195" y="8179"/>
                </a:lnTo>
                <a:lnTo>
                  <a:pt x="2100" y="8065"/>
                </a:lnTo>
                <a:lnTo>
                  <a:pt x="2012" y="7946"/>
                </a:lnTo>
                <a:lnTo>
                  <a:pt x="1928" y="7822"/>
                </a:lnTo>
                <a:lnTo>
                  <a:pt x="1778" y="7557"/>
                </a:lnTo>
                <a:lnTo>
                  <a:pt x="1650" y="7271"/>
                </a:lnTo>
                <a:lnTo>
                  <a:pt x="1633" y="7227"/>
                </a:lnTo>
                <a:lnTo>
                  <a:pt x="1628" y="7209"/>
                </a:lnTo>
                <a:lnTo>
                  <a:pt x="1624" y="7194"/>
                </a:lnTo>
                <a:lnTo>
                  <a:pt x="1622" y="7180"/>
                </a:lnTo>
                <a:lnTo>
                  <a:pt x="1621" y="7175"/>
                </a:lnTo>
                <a:lnTo>
                  <a:pt x="1622" y="7169"/>
                </a:lnTo>
                <a:lnTo>
                  <a:pt x="1622" y="7164"/>
                </a:lnTo>
                <a:lnTo>
                  <a:pt x="1624" y="7160"/>
                </a:lnTo>
                <a:lnTo>
                  <a:pt x="1625" y="7156"/>
                </a:lnTo>
                <a:lnTo>
                  <a:pt x="1628" y="7153"/>
                </a:lnTo>
                <a:lnTo>
                  <a:pt x="1631" y="7150"/>
                </a:lnTo>
                <a:lnTo>
                  <a:pt x="1634" y="7148"/>
                </a:lnTo>
                <a:lnTo>
                  <a:pt x="1638" y="7146"/>
                </a:lnTo>
                <a:lnTo>
                  <a:pt x="1643" y="7144"/>
                </a:lnTo>
                <a:lnTo>
                  <a:pt x="1648" y="7143"/>
                </a:lnTo>
                <a:lnTo>
                  <a:pt x="1654" y="7142"/>
                </a:lnTo>
                <a:lnTo>
                  <a:pt x="1668" y="7141"/>
                </a:lnTo>
                <a:lnTo>
                  <a:pt x="1685" y="7142"/>
                </a:lnTo>
                <a:lnTo>
                  <a:pt x="1704" y="7143"/>
                </a:lnTo>
                <a:lnTo>
                  <a:pt x="1752" y="7149"/>
                </a:lnTo>
                <a:lnTo>
                  <a:pt x="1884" y="7165"/>
                </a:lnTo>
                <a:lnTo>
                  <a:pt x="2015" y="7175"/>
                </a:lnTo>
                <a:lnTo>
                  <a:pt x="2147" y="7178"/>
                </a:lnTo>
                <a:lnTo>
                  <a:pt x="2278" y="7176"/>
                </a:lnTo>
                <a:lnTo>
                  <a:pt x="2409" y="7167"/>
                </a:lnTo>
                <a:lnTo>
                  <a:pt x="2540" y="7153"/>
                </a:lnTo>
                <a:lnTo>
                  <a:pt x="2671" y="7134"/>
                </a:lnTo>
                <a:lnTo>
                  <a:pt x="2802" y="7109"/>
                </a:lnTo>
                <a:lnTo>
                  <a:pt x="2813" y="7106"/>
                </a:lnTo>
                <a:lnTo>
                  <a:pt x="2825" y="7103"/>
                </a:lnTo>
                <a:lnTo>
                  <a:pt x="2848" y="7095"/>
                </a:lnTo>
                <a:lnTo>
                  <a:pt x="2900" y="7074"/>
                </a:lnTo>
                <a:lnTo>
                  <a:pt x="2631" y="6984"/>
                </a:lnTo>
                <a:lnTo>
                  <a:pt x="2373" y="6874"/>
                </a:lnTo>
                <a:lnTo>
                  <a:pt x="2128" y="6747"/>
                </a:lnTo>
                <a:lnTo>
                  <a:pt x="1895" y="6602"/>
                </a:lnTo>
                <a:lnTo>
                  <a:pt x="1677" y="6443"/>
                </a:lnTo>
                <a:lnTo>
                  <a:pt x="1475" y="6271"/>
                </a:lnTo>
                <a:lnTo>
                  <a:pt x="1289" y="6087"/>
                </a:lnTo>
                <a:lnTo>
                  <a:pt x="1122" y="5892"/>
                </a:lnTo>
                <a:lnTo>
                  <a:pt x="974" y="5689"/>
                </a:lnTo>
                <a:lnTo>
                  <a:pt x="846" y="5479"/>
                </a:lnTo>
                <a:lnTo>
                  <a:pt x="741" y="5262"/>
                </a:lnTo>
                <a:lnTo>
                  <a:pt x="658" y="5042"/>
                </a:lnTo>
                <a:lnTo>
                  <a:pt x="600" y="4819"/>
                </a:lnTo>
                <a:lnTo>
                  <a:pt x="567" y="4595"/>
                </a:lnTo>
                <a:lnTo>
                  <a:pt x="560" y="4372"/>
                </a:lnTo>
                <a:lnTo>
                  <a:pt x="582" y="4151"/>
                </a:lnTo>
                <a:lnTo>
                  <a:pt x="733" y="4222"/>
                </a:lnTo>
                <a:lnTo>
                  <a:pt x="885" y="4286"/>
                </a:lnTo>
                <a:lnTo>
                  <a:pt x="1040" y="4344"/>
                </a:lnTo>
                <a:lnTo>
                  <a:pt x="1199" y="4394"/>
                </a:lnTo>
                <a:lnTo>
                  <a:pt x="1361" y="4435"/>
                </a:lnTo>
                <a:lnTo>
                  <a:pt x="1528" y="4466"/>
                </a:lnTo>
                <a:lnTo>
                  <a:pt x="1700" y="4487"/>
                </a:lnTo>
                <a:lnTo>
                  <a:pt x="1878" y="4497"/>
                </a:lnTo>
                <a:lnTo>
                  <a:pt x="1717" y="4366"/>
                </a:lnTo>
                <a:lnTo>
                  <a:pt x="1566" y="4238"/>
                </a:lnTo>
                <a:lnTo>
                  <a:pt x="1426" y="4106"/>
                </a:lnTo>
                <a:lnTo>
                  <a:pt x="1361" y="4038"/>
                </a:lnTo>
                <a:lnTo>
                  <a:pt x="1298" y="3967"/>
                </a:lnTo>
                <a:lnTo>
                  <a:pt x="1149" y="3775"/>
                </a:lnTo>
                <a:lnTo>
                  <a:pt x="1017" y="3577"/>
                </a:lnTo>
                <a:lnTo>
                  <a:pt x="903" y="3371"/>
                </a:lnTo>
                <a:lnTo>
                  <a:pt x="806" y="3159"/>
                </a:lnTo>
                <a:lnTo>
                  <a:pt x="726" y="2940"/>
                </a:lnTo>
                <a:lnTo>
                  <a:pt x="664" y="2713"/>
                </a:lnTo>
                <a:lnTo>
                  <a:pt x="620" y="2479"/>
                </a:lnTo>
                <a:lnTo>
                  <a:pt x="594" y="2237"/>
                </a:lnTo>
                <a:lnTo>
                  <a:pt x="586" y="2032"/>
                </a:lnTo>
                <a:lnTo>
                  <a:pt x="592" y="1831"/>
                </a:lnTo>
                <a:lnTo>
                  <a:pt x="612" y="1633"/>
                </a:lnTo>
                <a:lnTo>
                  <a:pt x="645" y="1438"/>
                </a:lnTo>
                <a:lnTo>
                  <a:pt x="692" y="1245"/>
                </a:lnTo>
                <a:lnTo>
                  <a:pt x="752" y="1056"/>
                </a:lnTo>
                <a:lnTo>
                  <a:pt x="824" y="868"/>
                </a:lnTo>
                <a:lnTo>
                  <a:pt x="910" y="684"/>
                </a:lnTo>
                <a:lnTo>
                  <a:pt x="933" y="638"/>
                </a:lnTo>
                <a:lnTo>
                  <a:pt x="952" y="606"/>
                </a:lnTo>
                <a:lnTo>
                  <a:pt x="960" y="594"/>
                </a:lnTo>
                <a:lnTo>
                  <a:pt x="964" y="589"/>
                </a:lnTo>
                <a:lnTo>
                  <a:pt x="968" y="585"/>
                </a:lnTo>
                <a:lnTo>
                  <a:pt x="972" y="582"/>
                </a:lnTo>
                <a:lnTo>
                  <a:pt x="976" y="580"/>
                </a:lnTo>
                <a:lnTo>
                  <a:pt x="980" y="578"/>
                </a:lnTo>
                <a:lnTo>
                  <a:pt x="983" y="577"/>
                </a:lnTo>
                <a:lnTo>
                  <a:pt x="987" y="577"/>
                </a:lnTo>
                <a:lnTo>
                  <a:pt x="992" y="578"/>
                </a:lnTo>
                <a:lnTo>
                  <a:pt x="996" y="579"/>
                </a:lnTo>
                <a:lnTo>
                  <a:pt x="1000" y="581"/>
                </a:lnTo>
                <a:lnTo>
                  <a:pt x="1005" y="584"/>
                </a:lnTo>
                <a:lnTo>
                  <a:pt x="1010" y="587"/>
                </a:lnTo>
                <a:lnTo>
                  <a:pt x="1020" y="596"/>
                </a:lnTo>
                <a:lnTo>
                  <a:pt x="1045" y="623"/>
                </a:lnTo>
                <a:lnTo>
                  <a:pt x="1078" y="660"/>
                </a:lnTo>
                <a:lnTo>
                  <a:pt x="1596" y="1214"/>
                </a:lnTo>
                <a:lnTo>
                  <a:pt x="2145" y="1714"/>
                </a:lnTo>
                <a:lnTo>
                  <a:pt x="2726" y="2158"/>
                </a:lnTo>
                <a:lnTo>
                  <a:pt x="3338" y="2546"/>
                </a:lnTo>
                <a:lnTo>
                  <a:pt x="3983" y="2878"/>
                </a:lnTo>
                <a:lnTo>
                  <a:pt x="4660" y="3154"/>
                </a:lnTo>
                <a:lnTo>
                  <a:pt x="5369" y="3373"/>
                </a:lnTo>
                <a:lnTo>
                  <a:pt x="6112" y="3535"/>
                </a:lnTo>
                <a:lnTo>
                  <a:pt x="6324" y="3567"/>
                </a:lnTo>
                <a:lnTo>
                  <a:pt x="6537" y="3593"/>
                </a:lnTo>
                <a:lnTo>
                  <a:pt x="6964" y="3640"/>
                </a:lnTo>
                <a:lnTo>
                  <a:pt x="6997" y="3643"/>
                </a:lnTo>
                <a:lnTo>
                  <a:pt x="7011" y="3643"/>
                </a:lnTo>
                <a:lnTo>
                  <a:pt x="7024" y="3642"/>
                </a:lnTo>
                <a:lnTo>
                  <a:pt x="7035" y="3640"/>
                </a:lnTo>
                <a:lnTo>
                  <a:pt x="7045" y="3637"/>
                </a:lnTo>
                <a:lnTo>
                  <a:pt x="7049" y="3635"/>
                </a:lnTo>
                <a:lnTo>
                  <a:pt x="7053" y="3633"/>
                </a:lnTo>
                <a:lnTo>
                  <a:pt x="7057" y="3631"/>
                </a:lnTo>
                <a:lnTo>
                  <a:pt x="7060" y="3628"/>
                </a:lnTo>
                <a:lnTo>
                  <a:pt x="7063" y="3624"/>
                </a:lnTo>
                <a:lnTo>
                  <a:pt x="7066" y="3621"/>
                </a:lnTo>
                <a:lnTo>
                  <a:pt x="7068" y="3617"/>
                </a:lnTo>
                <a:lnTo>
                  <a:pt x="7070" y="3612"/>
                </a:lnTo>
                <a:lnTo>
                  <a:pt x="7073" y="3602"/>
                </a:lnTo>
                <a:lnTo>
                  <a:pt x="7074" y="3590"/>
                </a:lnTo>
                <a:lnTo>
                  <a:pt x="7075" y="3576"/>
                </a:lnTo>
                <a:lnTo>
                  <a:pt x="7074" y="3560"/>
                </a:lnTo>
                <a:lnTo>
                  <a:pt x="7069" y="3523"/>
                </a:lnTo>
                <a:lnTo>
                  <a:pt x="7031" y="3234"/>
                </a:lnTo>
                <a:lnTo>
                  <a:pt x="7020" y="2949"/>
                </a:lnTo>
                <a:lnTo>
                  <a:pt x="7035" y="2669"/>
                </a:lnTo>
                <a:lnTo>
                  <a:pt x="7074" y="2395"/>
                </a:lnTo>
                <a:lnTo>
                  <a:pt x="7137" y="2130"/>
                </a:lnTo>
                <a:lnTo>
                  <a:pt x="7224" y="1873"/>
                </a:lnTo>
                <a:lnTo>
                  <a:pt x="7333" y="1628"/>
                </a:lnTo>
                <a:lnTo>
                  <a:pt x="7463" y="1394"/>
                </a:lnTo>
                <a:lnTo>
                  <a:pt x="7614" y="1174"/>
                </a:lnTo>
                <a:lnTo>
                  <a:pt x="7785" y="968"/>
                </a:lnTo>
                <a:lnTo>
                  <a:pt x="7976" y="778"/>
                </a:lnTo>
                <a:lnTo>
                  <a:pt x="8184" y="606"/>
                </a:lnTo>
                <a:lnTo>
                  <a:pt x="8410" y="452"/>
                </a:lnTo>
                <a:lnTo>
                  <a:pt x="8653" y="319"/>
                </a:lnTo>
                <a:lnTo>
                  <a:pt x="8912" y="207"/>
                </a:lnTo>
                <a:lnTo>
                  <a:pt x="9186" y="118"/>
                </a:lnTo>
                <a:lnTo>
                  <a:pt x="9383" y="70"/>
                </a:lnTo>
                <a:lnTo>
                  <a:pt x="9577" y="34"/>
                </a:lnTo>
                <a:lnTo>
                  <a:pt x="9768" y="11"/>
                </a:lnTo>
                <a:lnTo>
                  <a:pt x="9956" y="0"/>
                </a:lnTo>
                <a:lnTo>
                  <a:pt x="10142" y="1"/>
                </a:lnTo>
                <a:lnTo>
                  <a:pt x="10325" y="15"/>
                </a:lnTo>
                <a:lnTo>
                  <a:pt x="10506" y="40"/>
                </a:lnTo>
                <a:lnTo>
                  <a:pt x="10683" y="78"/>
                </a:lnTo>
                <a:lnTo>
                  <a:pt x="10858" y="128"/>
                </a:lnTo>
                <a:lnTo>
                  <a:pt x="11029" y="189"/>
                </a:lnTo>
                <a:lnTo>
                  <a:pt x="11198" y="263"/>
                </a:lnTo>
                <a:lnTo>
                  <a:pt x="11364" y="348"/>
                </a:lnTo>
                <a:lnTo>
                  <a:pt x="11526" y="445"/>
                </a:lnTo>
                <a:lnTo>
                  <a:pt x="11686" y="554"/>
                </a:lnTo>
                <a:lnTo>
                  <a:pt x="11842" y="675"/>
                </a:lnTo>
                <a:lnTo>
                  <a:pt x="11995" y="807"/>
                </a:lnTo>
                <a:lnTo>
                  <a:pt x="12039" y="843"/>
                </a:lnTo>
                <a:lnTo>
                  <a:pt x="12060" y="858"/>
                </a:lnTo>
                <a:lnTo>
                  <a:pt x="12081" y="871"/>
                </a:lnTo>
                <a:lnTo>
                  <a:pt x="12102" y="883"/>
                </a:lnTo>
                <a:lnTo>
                  <a:pt x="12123" y="892"/>
                </a:lnTo>
                <a:lnTo>
                  <a:pt x="12144" y="900"/>
                </a:lnTo>
                <a:lnTo>
                  <a:pt x="12165" y="906"/>
                </a:lnTo>
                <a:lnTo>
                  <a:pt x="12187" y="911"/>
                </a:lnTo>
                <a:lnTo>
                  <a:pt x="12209" y="914"/>
                </a:lnTo>
                <a:lnTo>
                  <a:pt x="12231" y="915"/>
                </a:lnTo>
                <a:lnTo>
                  <a:pt x="12254" y="914"/>
                </a:lnTo>
                <a:lnTo>
                  <a:pt x="12278" y="912"/>
                </a:lnTo>
                <a:lnTo>
                  <a:pt x="12302" y="909"/>
                </a:lnTo>
                <a:lnTo>
                  <a:pt x="12354" y="898"/>
                </a:lnTo>
                <a:lnTo>
                  <a:pt x="12744" y="787"/>
                </a:lnTo>
                <a:lnTo>
                  <a:pt x="13126" y="654"/>
                </a:lnTo>
                <a:lnTo>
                  <a:pt x="13313" y="579"/>
                </a:lnTo>
                <a:lnTo>
                  <a:pt x="13498" y="497"/>
                </a:lnTo>
                <a:lnTo>
                  <a:pt x="13680" y="409"/>
                </a:lnTo>
                <a:lnTo>
                  <a:pt x="13860" y="315"/>
                </a:lnTo>
                <a:lnTo>
                  <a:pt x="13960" y="264"/>
                </a:lnTo>
                <a:lnTo>
                  <a:pt x="13961" y="263"/>
                </a:lnTo>
                <a:lnTo>
                  <a:pt x="13963" y="263"/>
                </a:lnTo>
                <a:lnTo>
                  <a:pt x="13964" y="263"/>
                </a:lnTo>
                <a:lnTo>
                  <a:pt x="13966" y="263"/>
                </a:lnTo>
                <a:lnTo>
                  <a:pt x="13968" y="263"/>
                </a:lnTo>
                <a:lnTo>
                  <a:pt x="13970" y="264"/>
                </a:lnTo>
                <a:lnTo>
                  <a:pt x="13975" y="265"/>
                </a:lnTo>
                <a:lnTo>
                  <a:pt x="13987" y="268"/>
                </a:lnTo>
                <a:lnTo>
                  <a:pt x="13995" y="269"/>
                </a:lnTo>
                <a:lnTo>
                  <a:pt x="14004" y="271"/>
                </a:lnTo>
                <a:lnTo>
                  <a:pt x="13912" y="511"/>
                </a:lnTo>
                <a:lnTo>
                  <a:pt x="13801" y="736"/>
                </a:lnTo>
                <a:lnTo>
                  <a:pt x="13673" y="949"/>
                </a:lnTo>
                <a:lnTo>
                  <a:pt x="13527" y="1148"/>
                </a:lnTo>
                <a:lnTo>
                  <a:pt x="13363" y="1336"/>
                </a:lnTo>
                <a:lnTo>
                  <a:pt x="13182" y="1513"/>
                </a:lnTo>
                <a:lnTo>
                  <a:pt x="12984" y="1679"/>
                </a:lnTo>
                <a:lnTo>
                  <a:pt x="12768" y="1836"/>
                </a:lnTo>
                <a:lnTo>
                  <a:pt x="12830" y="1838"/>
                </a:lnTo>
                <a:lnTo>
                  <a:pt x="12888" y="1836"/>
                </a:lnTo>
                <a:lnTo>
                  <a:pt x="12943" y="1831"/>
                </a:lnTo>
                <a:lnTo>
                  <a:pt x="12996" y="1823"/>
                </a:lnTo>
                <a:lnTo>
                  <a:pt x="13192" y="1783"/>
                </a:lnTo>
                <a:lnTo>
                  <a:pt x="13292" y="1763"/>
                </a:lnTo>
                <a:lnTo>
                  <a:pt x="13392" y="1741"/>
                </a:lnTo>
                <a:lnTo>
                  <a:pt x="13491" y="1717"/>
                </a:lnTo>
                <a:lnTo>
                  <a:pt x="13590" y="1691"/>
                </a:lnTo>
                <a:lnTo>
                  <a:pt x="13688" y="1662"/>
                </a:lnTo>
                <a:lnTo>
                  <a:pt x="13785" y="1631"/>
                </a:lnTo>
                <a:lnTo>
                  <a:pt x="13979" y="1569"/>
                </a:lnTo>
                <a:lnTo>
                  <a:pt x="14026" y="1553"/>
                </a:lnTo>
                <a:lnTo>
                  <a:pt x="14073" y="1535"/>
                </a:lnTo>
                <a:lnTo>
                  <a:pt x="14169" y="1497"/>
                </a:lnTo>
                <a:lnTo>
                  <a:pt x="14219" y="1479"/>
                </a:lnTo>
                <a:lnTo>
                  <a:pt x="14271" y="1462"/>
                </a:lnTo>
                <a:lnTo>
                  <a:pt x="14325" y="1448"/>
                </a:lnTo>
                <a:lnTo>
                  <a:pt x="14383" y="1437"/>
                </a:lnTo>
                <a:lnTo>
                  <a:pt x="14329" y="1522"/>
                </a:lnTo>
                <a:lnTo>
                  <a:pt x="14275" y="1604"/>
                </a:lnTo>
                <a:lnTo>
                  <a:pt x="14161" y="1758"/>
                </a:lnTo>
                <a:lnTo>
                  <a:pt x="14044" y="1901"/>
                </a:lnTo>
                <a:lnTo>
                  <a:pt x="13924" y="2039"/>
                </a:lnTo>
                <a:lnTo>
                  <a:pt x="13717" y="2261"/>
                </a:lnTo>
                <a:lnTo>
                  <a:pt x="13501" y="2473"/>
                </a:lnTo>
                <a:lnTo>
                  <a:pt x="13274" y="2673"/>
                </a:lnTo>
                <a:lnTo>
                  <a:pt x="13155" y="2767"/>
                </a:lnTo>
                <a:lnTo>
                  <a:pt x="13033" y="2858"/>
                </a:lnTo>
                <a:lnTo>
                  <a:pt x="13020" y="2867"/>
                </a:lnTo>
                <a:lnTo>
                  <a:pt x="13009" y="2877"/>
                </a:lnTo>
                <a:lnTo>
                  <a:pt x="12999" y="2887"/>
                </a:lnTo>
                <a:lnTo>
                  <a:pt x="12990" y="2898"/>
                </a:lnTo>
                <a:lnTo>
                  <a:pt x="12982" y="2908"/>
                </a:lnTo>
                <a:lnTo>
                  <a:pt x="12975" y="2919"/>
                </a:lnTo>
                <a:lnTo>
                  <a:pt x="12970" y="2930"/>
                </a:lnTo>
                <a:lnTo>
                  <a:pt x="12965" y="2941"/>
                </a:lnTo>
                <a:lnTo>
                  <a:pt x="12961" y="2953"/>
                </a:lnTo>
                <a:lnTo>
                  <a:pt x="12957" y="2965"/>
                </a:lnTo>
                <a:lnTo>
                  <a:pt x="12955" y="2977"/>
                </a:lnTo>
                <a:lnTo>
                  <a:pt x="12953" y="2990"/>
                </a:lnTo>
                <a:lnTo>
                  <a:pt x="12950" y="3017"/>
                </a:lnTo>
                <a:lnTo>
                  <a:pt x="12950" y="3047"/>
                </a:lnTo>
                <a:lnTo>
                  <a:pt x="12929" y="3850"/>
                </a:lnTo>
                <a:lnTo>
                  <a:pt x="12841" y="4631"/>
                </a:lnTo>
                <a:lnTo>
                  <a:pt x="12687" y="5388"/>
                </a:lnTo>
                <a:lnTo>
                  <a:pt x="12467" y="6122"/>
                </a:lnTo>
                <a:lnTo>
                  <a:pt x="12180" y="6832"/>
                </a:lnTo>
                <a:lnTo>
                  <a:pt x="11827" y="7519"/>
                </a:lnTo>
                <a:lnTo>
                  <a:pt x="11408" y="8182"/>
                </a:lnTo>
                <a:lnTo>
                  <a:pt x="10923" y="8821"/>
                </a:lnTo>
                <a:lnTo>
                  <a:pt x="10445" y="9353"/>
                </a:lnTo>
                <a:lnTo>
                  <a:pt x="9935" y="9832"/>
                </a:lnTo>
                <a:lnTo>
                  <a:pt x="9392" y="10258"/>
                </a:lnTo>
                <a:lnTo>
                  <a:pt x="8817" y="10630"/>
                </a:lnTo>
                <a:lnTo>
                  <a:pt x="8211" y="10949"/>
                </a:lnTo>
                <a:lnTo>
                  <a:pt x="7574" y="11215"/>
                </a:lnTo>
                <a:lnTo>
                  <a:pt x="6907" y="11427"/>
                </a:lnTo>
                <a:lnTo>
                  <a:pt x="6210" y="11586"/>
                </a:lnTo>
                <a:lnTo>
                  <a:pt x="5402" y="11701"/>
                </a:lnTo>
                <a:lnTo>
                  <a:pt x="4606" y="11745"/>
                </a:lnTo>
                <a:lnTo>
                  <a:pt x="3823" y="11718"/>
                </a:lnTo>
                <a:lnTo>
                  <a:pt x="3053" y="11619"/>
                </a:lnTo>
                <a:lnTo>
                  <a:pt x="2295" y="11447"/>
                </a:lnTo>
                <a:lnTo>
                  <a:pt x="1550" y="11201"/>
                </a:lnTo>
                <a:lnTo>
                  <a:pt x="819" y="10882"/>
                </a:lnTo>
                <a:lnTo>
                  <a:pt x="101" y="10488"/>
                </a:lnTo>
                <a:lnTo>
                  <a:pt x="83" y="10477"/>
                </a:lnTo>
                <a:lnTo>
                  <a:pt x="63" y="10462"/>
                </a:lnTo>
                <a:lnTo>
                  <a:pt x="0" y="10417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5" name="Freeform 2"/>
          <p:cNvSpPr>
            <a:spLocks noChangeAspect="1" noChangeArrowheads="1"/>
          </p:cNvSpPr>
          <p:nvPr userDrawn="1"/>
        </p:nvSpPr>
        <p:spPr bwMode="auto">
          <a:xfrm>
            <a:off x="1651481" y="1281034"/>
            <a:ext cx="360000" cy="269395"/>
          </a:xfrm>
          <a:custGeom>
            <a:avLst/>
            <a:gdLst>
              <a:gd name="T0" fmla="*/ 14325 w 14438"/>
              <a:gd name="T1" fmla="*/ 8118 h 10806"/>
              <a:gd name="T2" fmla="*/ 14255 w 14438"/>
              <a:gd name="T3" fmla="*/ 8647 h 10806"/>
              <a:gd name="T4" fmla="*/ 14181 w 14438"/>
              <a:gd name="T5" fmla="*/ 8993 h 10806"/>
              <a:gd name="T6" fmla="*/ 14077 w 14438"/>
              <a:gd name="T7" fmla="*/ 9332 h 10806"/>
              <a:gd name="T8" fmla="*/ 13964 w 14438"/>
              <a:gd name="T9" fmla="*/ 9609 h 10806"/>
              <a:gd name="T10" fmla="*/ 13852 w 14438"/>
              <a:gd name="T11" fmla="*/ 9813 h 10806"/>
              <a:gd name="T12" fmla="*/ 13721 w 14438"/>
              <a:gd name="T13" fmla="*/ 9995 h 10806"/>
              <a:gd name="T14" fmla="*/ 13572 w 14438"/>
              <a:gd name="T15" fmla="*/ 10155 h 10806"/>
              <a:gd name="T16" fmla="*/ 13405 w 14438"/>
              <a:gd name="T17" fmla="*/ 10292 h 10806"/>
              <a:gd name="T18" fmla="*/ 13220 w 14438"/>
              <a:gd name="T19" fmla="*/ 10406 h 10806"/>
              <a:gd name="T20" fmla="*/ 13016 w 14438"/>
              <a:gd name="T21" fmla="*/ 10497 h 10806"/>
              <a:gd name="T22" fmla="*/ 12795 w 14438"/>
              <a:gd name="T23" fmla="*/ 10564 h 10806"/>
              <a:gd name="T24" fmla="*/ 12403 w 14438"/>
              <a:gd name="T25" fmla="*/ 10631 h 10806"/>
              <a:gd name="T26" fmla="*/ 11849 w 14438"/>
              <a:gd name="T27" fmla="*/ 10683 h 10806"/>
              <a:gd name="T28" fmla="*/ 7794 w 14438"/>
              <a:gd name="T29" fmla="*/ 10805 h 10806"/>
              <a:gd name="T30" fmla="*/ 2034 w 14438"/>
              <a:gd name="T31" fmla="*/ 10612 h 10806"/>
              <a:gd name="T32" fmla="*/ 1725 w 14438"/>
              <a:gd name="T33" fmla="*/ 10567 h 10806"/>
              <a:gd name="T34" fmla="*/ 1442 w 14438"/>
              <a:gd name="T35" fmla="*/ 10487 h 10806"/>
              <a:gd name="T36" fmla="*/ 1186 w 14438"/>
              <a:gd name="T37" fmla="*/ 10372 h 10806"/>
              <a:gd name="T38" fmla="*/ 957 w 14438"/>
              <a:gd name="T39" fmla="*/ 10222 h 10806"/>
              <a:gd name="T40" fmla="*/ 756 w 14438"/>
              <a:gd name="T41" fmla="*/ 10035 h 10806"/>
              <a:gd name="T42" fmla="*/ 584 w 14438"/>
              <a:gd name="T43" fmla="*/ 9811 h 10806"/>
              <a:gd name="T44" fmla="*/ 440 w 14438"/>
              <a:gd name="T45" fmla="*/ 9549 h 10806"/>
              <a:gd name="T46" fmla="*/ 327 w 14438"/>
              <a:gd name="T47" fmla="*/ 9249 h 10806"/>
              <a:gd name="T48" fmla="*/ 215 w 14438"/>
              <a:gd name="T49" fmla="*/ 8800 h 10806"/>
              <a:gd name="T50" fmla="*/ 142 w 14438"/>
              <a:gd name="T51" fmla="*/ 8345 h 10806"/>
              <a:gd name="T52" fmla="*/ 60 w 14438"/>
              <a:gd name="T53" fmla="*/ 7429 h 10806"/>
              <a:gd name="T54" fmla="*/ 0 w 14438"/>
              <a:gd name="T55" fmla="*/ 4261 h 10806"/>
              <a:gd name="T56" fmla="*/ 19 w 14438"/>
              <a:gd name="T57" fmla="*/ 4179 h 10806"/>
              <a:gd name="T58" fmla="*/ 22 w 14438"/>
              <a:gd name="T59" fmla="*/ 4152 h 10806"/>
              <a:gd name="T60" fmla="*/ 124 w 14438"/>
              <a:gd name="T61" fmla="*/ 2563 h 10806"/>
              <a:gd name="T62" fmla="*/ 181 w 14438"/>
              <a:gd name="T63" fmla="*/ 2160 h 10806"/>
              <a:gd name="T64" fmla="*/ 268 w 14438"/>
              <a:gd name="T65" fmla="*/ 1763 h 10806"/>
              <a:gd name="T66" fmla="*/ 394 w 14438"/>
              <a:gd name="T67" fmla="*/ 1373 h 10806"/>
              <a:gd name="T68" fmla="*/ 495 w 14438"/>
              <a:gd name="T69" fmla="*/ 1146 h 10806"/>
              <a:gd name="T70" fmla="*/ 616 w 14438"/>
              <a:gd name="T71" fmla="*/ 940 h 10806"/>
              <a:gd name="T72" fmla="*/ 756 w 14438"/>
              <a:gd name="T73" fmla="*/ 757 h 10806"/>
              <a:gd name="T74" fmla="*/ 916 w 14438"/>
              <a:gd name="T75" fmla="*/ 598 h 10806"/>
              <a:gd name="T76" fmla="*/ 1095 w 14438"/>
              <a:gd name="T77" fmla="*/ 464 h 10806"/>
              <a:gd name="T78" fmla="*/ 1295 w 14438"/>
              <a:gd name="T79" fmla="*/ 355 h 10806"/>
              <a:gd name="T80" fmla="*/ 1515 w 14438"/>
              <a:gd name="T81" fmla="*/ 272 h 10806"/>
              <a:gd name="T82" fmla="*/ 1755 w 14438"/>
              <a:gd name="T83" fmla="*/ 217 h 10806"/>
              <a:gd name="T84" fmla="*/ 2523 w 14438"/>
              <a:gd name="T85" fmla="*/ 126 h 10806"/>
              <a:gd name="T86" fmla="*/ 3297 w 14438"/>
              <a:gd name="T87" fmla="*/ 84 h 10806"/>
              <a:gd name="T88" fmla="*/ 10458 w 14438"/>
              <a:gd name="T89" fmla="*/ 57 h 10806"/>
              <a:gd name="T90" fmla="*/ 12041 w 14438"/>
              <a:gd name="T91" fmla="*/ 144 h 10806"/>
              <a:gd name="T92" fmla="*/ 12686 w 14438"/>
              <a:gd name="T93" fmla="*/ 211 h 10806"/>
              <a:gd name="T94" fmla="*/ 12911 w 14438"/>
              <a:gd name="T95" fmla="*/ 262 h 10806"/>
              <a:gd name="T96" fmla="*/ 13122 w 14438"/>
              <a:gd name="T97" fmla="*/ 339 h 10806"/>
              <a:gd name="T98" fmla="*/ 13316 w 14438"/>
              <a:gd name="T99" fmla="*/ 440 h 10806"/>
              <a:gd name="T100" fmla="*/ 13493 w 14438"/>
              <a:gd name="T101" fmla="*/ 567 h 10806"/>
              <a:gd name="T102" fmla="*/ 13651 w 14438"/>
              <a:gd name="T103" fmla="*/ 718 h 10806"/>
              <a:gd name="T104" fmla="*/ 13790 w 14438"/>
              <a:gd name="T105" fmla="*/ 894 h 10806"/>
              <a:gd name="T106" fmla="*/ 13909 w 14438"/>
              <a:gd name="T107" fmla="*/ 1094 h 10806"/>
              <a:gd name="T108" fmla="*/ 14062 w 14438"/>
              <a:gd name="T109" fmla="*/ 1453 h 10806"/>
              <a:gd name="T110" fmla="*/ 14150 w 14438"/>
              <a:gd name="T111" fmla="*/ 1710 h 10806"/>
              <a:gd name="T112" fmla="*/ 14218 w 14438"/>
              <a:gd name="T113" fmla="*/ 1973 h 10806"/>
              <a:gd name="T114" fmla="*/ 14260 w 14438"/>
              <a:gd name="T115" fmla="*/ 2237 h 10806"/>
              <a:gd name="T116" fmla="*/ 14437 w 14438"/>
              <a:gd name="T117" fmla="*/ 5189 h 10806"/>
              <a:gd name="T118" fmla="*/ 5417 w 14438"/>
              <a:gd name="T119" fmla="*/ 8122 h 10806"/>
              <a:gd name="T120" fmla="*/ 5417 w 14438"/>
              <a:gd name="T121" fmla="*/ 2686 h 10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4438" h="10806">
                <a:moveTo>
                  <a:pt x="14437" y="5994"/>
                </a:moveTo>
                <a:lnTo>
                  <a:pt x="14325" y="8118"/>
                </a:lnTo>
                <a:lnTo>
                  <a:pt x="14284" y="8472"/>
                </a:lnTo>
                <a:lnTo>
                  <a:pt x="14255" y="8647"/>
                </a:lnTo>
                <a:lnTo>
                  <a:pt x="14222" y="8821"/>
                </a:lnTo>
                <a:lnTo>
                  <a:pt x="14181" y="8993"/>
                </a:lnTo>
                <a:lnTo>
                  <a:pt x="14133" y="9164"/>
                </a:lnTo>
                <a:lnTo>
                  <a:pt x="14077" y="9332"/>
                </a:lnTo>
                <a:lnTo>
                  <a:pt x="14013" y="9499"/>
                </a:lnTo>
                <a:lnTo>
                  <a:pt x="13964" y="9609"/>
                </a:lnTo>
                <a:lnTo>
                  <a:pt x="13910" y="9714"/>
                </a:lnTo>
                <a:lnTo>
                  <a:pt x="13852" y="9813"/>
                </a:lnTo>
                <a:lnTo>
                  <a:pt x="13789" y="9907"/>
                </a:lnTo>
                <a:lnTo>
                  <a:pt x="13721" y="9995"/>
                </a:lnTo>
                <a:lnTo>
                  <a:pt x="13649" y="10078"/>
                </a:lnTo>
                <a:lnTo>
                  <a:pt x="13572" y="10155"/>
                </a:lnTo>
                <a:lnTo>
                  <a:pt x="13491" y="10226"/>
                </a:lnTo>
                <a:lnTo>
                  <a:pt x="13405" y="10292"/>
                </a:lnTo>
                <a:lnTo>
                  <a:pt x="13315" y="10352"/>
                </a:lnTo>
                <a:lnTo>
                  <a:pt x="13220" y="10406"/>
                </a:lnTo>
                <a:lnTo>
                  <a:pt x="13120" y="10454"/>
                </a:lnTo>
                <a:lnTo>
                  <a:pt x="13016" y="10497"/>
                </a:lnTo>
                <a:lnTo>
                  <a:pt x="12907" y="10533"/>
                </a:lnTo>
                <a:lnTo>
                  <a:pt x="12795" y="10564"/>
                </a:lnTo>
                <a:lnTo>
                  <a:pt x="12677" y="10588"/>
                </a:lnTo>
                <a:lnTo>
                  <a:pt x="12403" y="10631"/>
                </a:lnTo>
                <a:lnTo>
                  <a:pt x="12127" y="10662"/>
                </a:lnTo>
                <a:lnTo>
                  <a:pt x="11849" y="10683"/>
                </a:lnTo>
                <a:lnTo>
                  <a:pt x="11571" y="10696"/>
                </a:lnTo>
                <a:lnTo>
                  <a:pt x="7794" y="10805"/>
                </a:lnTo>
                <a:lnTo>
                  <a:pt x="4552" y="10756"/>
                </a:lnTo>
                <a:lnTo>
                  <a:pt x="2034" y="10612"/>
                </a:lnTo>
                <a:lnTo>
                  <a:pt x="1876" y="10594"/>
                </a:lnTo>
                <a:lnTo>
                  <a:pt x="1725" y="10567"/>
                </a:lnTo>
                <a:lnTo>
                  <a:pt x="1581" y="10531"/>
                </a:lnTo>
                <a:lnTo>
                  <a:pt x="1442" y="10487"/>
                </a:lnTo>
                <a:lnTo>
                  <a:pt x="1311" y="10434"/>
                </a:lnTo>
                <a:lnTo>
                  <a:pt x="1186" y="10372"/>
                </a:lnTo>
                <a:lnTo>
                  <a:pt x="1068" y="10302"/>
                </a:lnTo>
                <a:lnTo>
                  <a:pt x="957" y="10222"/>
                </a:lnTo>
                <a:lnTo>
                  <a:pt x="853" y="10133"/>
                </a:lnTo>
                <a:lnTo>
                  <a:pt x="756" y="10035"/>
                </a:lnTo>
                <a:lnTo>
                  <a:pt x="666" y="9927"/>
                </a:lnTo>
                <a:lnTo>
                  <a:pt x="584" y="9811"/>
                </a:lnTo>
                <a:lnTo>
                  <a:pt x="508" y="9685"/>
                </a:lnTo>
                <a:lnTo>
                  <a:pt x="440" y="9549"/>
                </a:lnTo>
                <a:lnTo>
                  <a:pt x="380" y="9404"/>
                </a:lnTo>
                <a:lnTo>
                  <a:pt x="327" y="9249"/>
                </a:lnTo>
                <a:lnTo>
                  <a:pt x="265" y="9025"/>
                </a:lnTo>
                <a:lnTo>
                  <a:pt x="215" y="8800"/>
                </a:lnTo>
                <a:lnTo>
                  <a:pt x="174" y="8573"/>
                </a:lnTo>
                <a:lnTo>
                  <a:pt x="142" y="8345"/>
                </a:lnTo>
                <a:lnTo>
                  <a:pt x="96" y="7888"/>
                </a:lnTo>
                <a:lnTo>
                  <a:pt x="60" y="7429"/>
                </a:lnTo>
                <a:lnTo>
                  <a:pt x="0" y="6548"/>
                </a:lnTo>
                <a:lnTo>
                  <a:pt x="0" y="4261"/>
                </a:lnTo>
                <a:lnTo>
                  <a:pt x="13" y="4207"/>
                </a:lnTo>
                <a:lnTo>
                  <a:pt x="19" y="4179"/>
                </a:lnTo>
                <a:lnTo>
                  <a:pt x="21" y="4166"/>
                </a:lnTo>
                <a:lnTo>
                  <a:pt x="22" y="4152"/>
                </a:lnTo>
                <a:lnTo>
                  <a:pt x="89" y="2970"/>
                </a:lnTo>
                <a:lnTo>
                  <a:pt x="124" y="2563"/>
                </a:lnTo>
                <a:lnTo>
                  <a:pt x="150" y="2361"/>
                </a:lnTo>
                <a:lnTo>
                  <a:pt x="181" y="2160"/>
                </a:lnTo>
                <a:lnTo>
                  <a:pt x="220" y="1960"/>
                </a:lnTo>
                <a:lnTo>
                  <a:pt x="268" y="1763"/>
                </a:lnTo>
                <a:lnTo>
                  <a:pt x="326" y="1567"/>
                </a:lnTo>
                <a:lnTo>
                  <a:pt x="394" y="1373"/>
                </a:lnTo>
                <a:lnTo>
                  <a:pt x="442" y="1257"/>
                </a:lnTo>
                <a:lnTo>
                  <a:pt x="495" y="1146"/>
                </a:lnTo>
                <a:lnTo>
                  <a:pt x="553" y="1040"/>
                </a:lnTo>
                <a:lnTo>
                  <a:pt x="616" y="940"/>
                </a:lnTo>
                <a:lnTo>
                  <a:pt x="684" y="846"/>
                </a:lnTo>
                <a:lnTo>
                  <a:pt x="756" y="757"/>
                </a:lnTo>
                <a:lnTo>
                  <a:pt x="833" y="675"/>
                </a:lnTo>
                <a:lnTo>
                  <a:pt x="916" y="598"/>
                </a:lnTo>
                <a:lnTo>
                  <a:pt x="1003" y="528"/>
                </a:lnTo>
                <a:lnTo>
                  <a:pt x="1095" y="464"/>
                </a:lnTo>
                <a:lnTo>
                  <a:pt x="1193" y="406"/>
                </a:lnTo>
                <a:lnTo>
                  <a:pt x="1295" y="355"/>
                </a:lnTo>
                <a:lnTo>
                  <a:pt x="1402" y="310"/>
                </a:lnTo>
                <a:lnTo>
                  <a:pt x="1515" y="272"/>
                </a:lnTo>
                <a:lnTo>
                  <a:pt x="1632" y="241"/>
                </a:lnTo>
                <a:lnTo>
                  <a:pt x="1755" y="217"/>
                </a:lnTo>
                <a:lnTo>
                  <a:pt x="2137" y="163"/>
                </a:lnTo>
                <a:lnTo>
                  <a:pt x="2523" y="126"/>
                </a:lnTo>
                <a:lnTo>
                  <a:pt x="2910" y="101"/>
                </a:lnTo>
                <a:lnTo>
                  <a:pt x="3297" y="84"/>
                </a:lnTo>
                <a:lnTo>
                  <a:pt x="6666" y="0"/>
                </a:lnTo>
                <a:lnTo>
                  <a:pt x="10458" y="57"/>
                </a:lnTo>
                <a:lnTo>
                  <a:pt x="11514" y="105"/>
                </a:lnTo>
                <a:lnTo>
                  <a:pt x="12041" y="144"/>
                </a:lnTo>
                <a:lnTo>
                  <a:pt x="12567" y="195"/>
                </a:lnTo>
                <a:lnTo>
                  <a:pt x="12686" y="211"/>
                </a:lnTo>
                <a:lnTo>
                  <a:pt x="12800" y="233"/>
                </a:lnTo>
                <a:lnTo>
                  <a:pt x="12911" y="262"/>
                </a:lnTo>
                <a:lnTo>
                  <a:pt x="13019" y="297"/>
                </a:lnTo>
                <a:lnTo>
                  <a:pt x="13122" y="339"/>
                </a:lnTo>
                <a:lnTo>
                  <a:pt x="13221" y="386"/>
                </a:lnTo>
                <a:lnTo>
                  <a:pt x="13316" y="440"/>
                </a:lnTo>
                <a:lnTo>
                  <a:pt x="13406" y="500"/>
                </a:lnTo>
                <a:lnTo>
                  <a:pt x="13493" y="567"/>
                </a:lnTo>
                <a:lnTo>
                  <a:pt x="13574" y="639"/>
                </a:lnTo>
                <a:lnTo>
                  <a:pt x="13651" y="718"/>
                </a:lnTo>
                <a:lnTo>
                  <a:pt x="13723" y="803"/>
                </a:lnTo>
                <a:lnTo>
                  <a:pt x="13790" y="894"/>
                </a:lnTo>
                <a:lnTo>
                  <a:pt x="13852" y="991"/>
                </a:lnTo>
                <a:lnTo>
                  <a:pt x="13909" y="1094"/>
                </a:lnTo>
                <a:lnTo>
                  <a:pt x="13960" y="1203"/>
                </a:lnTo>
                <a:lnTo>
                  <a:pt x="14062" y="1453"/>
                </a:lnTo>
                <a:lnTo>
                  <a:pt x="14108" y="1581"/>
                </a:lnTo>
                <a:lnTo>
                  <a:pt x="14150" y="1710"/>
                </a:lnTo>
                <a:lnTo>
                  <a:pt x="14187" y="1841"/>
                </a:lnTo>
                <a:lnTo>
                  <a:pt x="14218" y="1973"/>
                </a:lnTo>
                <a:lnTo>
                  <a:pt x="14242" y="2105"/>
                </a:lnTo>
                <a:lnTo>
                  <a:pt x="14260" y="2237"/>
                </a:lnTo>
                <a:lnTo>
                  <a:pt x="14427" y="4739"/>
                </a:lnTo>
                <a:lnTo>
                  <a:pt x="14437" y="5189"/>
                </a:lnTo>
                <a:lnTo>
                  <a:pt x="14437" y="5994"/>
                </a:lnTo>
                <a:close/>
                <a:moveTo>
                  <a:pt x="5417" y="8122"/>
                </a:moveTo>
                <a:lnTo>
                  <a:pt x="9947" y="5404"/>
                </a:lnTo>
                <a:lnTo>
                  <a:pt x="5417" y="2686"/>
                </a:lnTo>
                <a:lnTo>
                  <a:pt x="5417" y="8122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6" name="Freeform 2"/>
          <p:cNvSpPr>
            <a:spLocks noChangeAspect="1" noChangeArrowheads="1"/>
          </p:cNvSpPr>
          <p:nvPr userDrawn="1"/>
        </p:nvSpPr>
        <p:spPr bwMode="auto">
          <a:xfrm>
            <a:off x="2312456" y="1240070"/>
            <a:ext cx="287999" cy="371391"/>
          </a:xfrm>
          <a:custGeom>
            <a:avLst/>
            <a:gdLst>
              <a:gd name="T0" fmla="*/ 3118 w 9837"/>
              <a:gd name="T1" fmla="*/ 11425 h 12686"/>
              <a:gd name="T2" fmla="*/ 2294 w 9837"/>
              <a:gd name="T3" fmla="*/ 12646 h 12686"/>
              <a:gd name="T4" fmla="*/ 2234 w 9837"/>
              <a:gd name="T5" fmla="*/ 12679 h 12686"/>
              <a:gd name="T6" fmla="*/ 2189 w 9837"/>
              <a:gd name="T7" fmla="*/ 12684 h 12686"/>
              <a:gd name="T8" fmla="*/ 2154 w 9837"/>
              <a:gd name="T9" fmla="*/ 12659 h 12686"/>
              <a:gd name="T10" fmla="*/ 2115 w 9837"/>
              <a:gd name="T11" fmla="*/ 12581 h 12686"/>
              <a:gd name="T12" fmla="*/ 2014 w 9837"/>
              <a:gd name="T13" fmla="*/ 11008 h 12686"/>
              <a:gd name="T14" fmla="*/ 3053 w 9837"/>
              <a:gd name="T15" fmla="*/ 5966 h 12686"/>
              <a:gd name="T16" fmla="*/ 3042 w 9837"/>
              <a:gd name="T17" fmla="*/ 5815 h 12686"/>
              <a:gd name="T18" fmla="*/ 2842 w 9837"/>
              <a:gd name="T19" fmla="*/ 4798 h 12686"/>
              <a:gd name="T20" fmla="*/ 3098 w 9837"/>
              <a:gd name="T21" fmla="*/ 3624 h 12686"/>
              <a:gd name="T22" fmla="*/ 3521 w 9837"/>
              <a:gd name="T23" fmla="*/ 3104 h 12686"/>
              <a:gd name="T24" fmla="*/ 4132 w 9837"/>
              <a:gd name="T25" fmla="*/ 2846 h 12686"/>
              <a:gd name="T26" fmla="*/ 4671 w 9837"/>
              <a:gd name="T27" fmla="*/ 2922 h 12686"/>
              <a:gd name="T28" fmla="*/ 5025 w 9837"/>
              <a:gd name="T29" fmla="*/ 3211 h 12686"/>
              <a:gd name="T30" fmla="*/ 5210 w 9837"/>
              <a:gd name="T31" fmla="*/ 3670 h 12686"/>
              <a:gd name="T32" fmla="*/ 5155 w 9837"/>
              <a:gd name="T33" fmla="*/ 4529 h 12686"/>
              <a:gd name="T34" fmla="*/ 4590 w 9837"/>
              <a:gd name="T35" fmla="*/ 7081 h 12686"/>
              <a:gd name="T36" fmla="*/ 5138 w 9837"/>
              <a:gd name="T37" fmla="*/ 7774 h 12686"/>
              <a:gd name="T38" fmla="*/ 6107 w 9837"/>
              <a:gd name="T39" fmla="*/ 7877 h 12686"/>
              <a:gd name="T40" fmla="*/ 6907 w 9837"/>
              <a:gd name="T41" fmla="*/ 7429 h 12686"/>
              <a:gd name="T42" fmla="*/ 7658 w 9837"/>
              <a:gd name="T43" fmla="*/ 6268 h 12686"/>
              <a:gd name="T44" fmla="*/ 8036 w 9837"/>
              <a:gd name="T45" fmla="*/ 4561 h 12686"/>
              <a:gd name="T46" fmla="*/ 7946 w 9837"/>
              <a:gd name="T47" fmla="*/ 3244 h 12686"/>
              <a:gd name="T48" fmla="*/ 7471 w 9837"/>
              <a:gd name="T49" fmla="*/ 2262 h 12686"/>
              <a:gd name="T50" fmla="*/ 6646 w 9837"/>
              <a:gd name="T51" fmla="*/ 1607 h 12686"/>
              <a:gd name="T52" fmla="*/ 5184 w 9837"/>
              <a:gd name="T53" fmla="*/ 1253 h 12686"/>
              <a:gd name="T54" fmla="*/ 3867 w 9837"/>
              <a:gd name="T55" fmla="*/ 1402 h 12686"/>
              <a:gd name="T56" fmla="*/ 2664 w 9837"/>
              <a:gd name="T57" fmla="*/ 2075 h 12686"/>
              <a:gd name="T58" fmla="*/ 1782 w 9837"/>
              <a:gd name="T59" fmla="*/ 3159 h 12686"/>
              <a:gd name="T60" fmla="*/ 1441 w 9837"/>
              <a:gd name="T61" fmla="*/ 4444 h 12686"/>
              <a:gd name="T62" fmla="*/ 1565 w 9837"/>
              <a:gd name="T63" fmla="*/ 5601 h 12686"/>
              <a:gd name="T64" fmla="*/ 1877 w 9837"/>
              <a:gd name="T65" fmla="*/ 6126 h 12686"/>
              <a:gd name="T66" fmla="*/ 2001 w 9837"/>
              <a:gd name="T67" fmla="*/ 6319 h 12686"/>
              <a:gd name="T68" fmla="*/ 2029 w 9837"/>
              <a:gd name="T69" fmla="*/ 6526 h 12686"/>
              <a:gd name="T70" fmla="*/ 1959 w 9837"/>
              <a:gd name="T71" fmla="*/ 6794 h 12686"/>
              <a:gd name="T72" fmla="*/ 1816 w 9837"/>
              <a:gd name="T73" fmla="*/ 7275 h 12686"/>
              <a:gd name="T74" fmla="*/ 1678 w 9837"/>
              <a:gd name="T75" fmla="*/ 7368 h 12686"/>
              <a:gd name="T76" fmla="*/ 1479 w 9837"/>
              <a:gd name="T77" fmla="*/ 7335 h 12686"/>
              <a:gd name="T78" fmla="*/ 785 w 9837"/>
              <a:gd name="T79" fmla="*/ 6867 h 12686"/>
              <a:gd name="T80" fmla="*/ 124 w 9837"/>
              <a:gd name="T81" fmla="*/ 5565 h 12686"/>
              <a:gd name="T82" fmla="*/ 8 w 9837"/>
              <a:gd name="T83" fmla="*/ 4355 h 12686"/>
              <a:gd name="T84" fmla="*/ 473 w 9837"/>
              <a:gd name="T85" fmla="*/ 2695 h 12686"/>
              <a:gd name="T86" fmla="*/ 1407 w 9837"/>
              <a:gd name="T87" fmla="*/ 1407 h 12686"/>
              <a:gd name="T88" fmla="*/ 2703 w 9837"/>
              <a:gd name="T89" fmla="*/ 537 h 12686"/>
              <a:gd name="T90" fmla="*/ 5376 w 9837"/>
              <a:gd name="T91" fmla="*/ 0 h 12686"/>
              <a:gd name="T92" fmla="*/ 7729 w 9837"/>
              <a:gd name="T93" fmla="*/ 664 h 12686"/>
              <a:gd name="T94" fmla="*/ 8900 w 9837"/>
              <a:gd name="T95" fmla="*/ 1632 h 12686"/>
              <a:gd name="T96" fmla="*/ 9626 w 9837"/>
              <a:gd name="T97" fmla="*/ 2968 h 12686"/>
              <a:gd name="T98" fmla="*/ 9835 w 9837"/>
              <a:gd name="T99" fmla="*/ 4374 h 12686"/>
              <a:gd name="T100" fmla="*/ 9529 w 9837"/>
              <a:gd name="T101" fmla="*/ 6232 h 12686"/>
              <a:gd name="T102" fmla="*/ 8493 w 9837"/>
              <a:gd name="T103" fmla="*/ 8045 h 12686"/>
              <a:gd name="T104" fmla="*/ 7525 w 9837"/>
              <a:gd name="T105" fmla="*/ 8795 h 12686"/>
              <a:gd name="T106" fmla="*/ 6357 w 9837"/>
              <a:gd name="T107" fmla="*/ 9150 h 12686"/>
              <a:gd name="T108" fmla="*/ 5273 w 9837"/>
              <a:gd name="T109" fmla="*/ 9099 h 12686"/>
              <a:gd name="T110" fmla="*/ 4591 w 9837"/>
              <a:gd name="T111" fmla="*/ 8776 h 12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837" h="12686">
                <a:moveTo>
                  <a:pt x="4115" y="8296"/>
                </a:moveTo>
                <a:lnTo>
                  <a:pt x="3659" y="10080"/>
                </a:lnTo>
                <a:lnTo>
                  <a:pt x="3556" y="10434"/>
                </a:lnTo>
                <a:lnTo>
                  <a:pt x="3431" y="10775"/>
                </a:lnTo>
                <a:lnTo>
                  <a:pt x="3284" y="11105"/>
                </a:lnTo>
                <a:lnTo>
                  <a:pt x="3118" y="11425"/>
                </a:lnTo>
                <a:lnTo>
                  <a:pt x="2936" y="11736"/>
                </a:lnTo>
                <a:lnTo>
                  <a:pt x="2740" y="12039"/>
                </a:lnTo>
                <a:lnTo>
                  <a:pt x="2313" y="12628"/>
                </a:lnTo>
                <a:lnTo>
                  <a:pt x="2307" y="12634"/>
                </a:lnTo>
                <a:lnTo>
                  <a:pt x="2301" y="12640"/>
                </a:lnTo>
                <a:lnTo>
                  <a:pt x="2294" y="12646"/>
                </a:lnTo>
                <a:lnTo>
                  <a:pt x="2286" y="12652"/>
                </a:lnTo>
                <a:lnTo>
                  <a:pt x="2278" y="12658"/>
                </a:lnTo>
                <a:lnTo>
                  <a:pt x="2270" y="12663"/>
                </a:lnTo>
                <a:lnTo>
                  <a:pt x="2252" y="12672"/>
                </a:lnTo>
                <a:lnTo>
                  <a:pt x="2243" y="12676"/>
                </a:lnTo>
                <a:lnTo>
                  <a:pt x="2234" y="12679"/>
                </a:lnTo>
                <a:lnTo>
                  <a:pt x="2225" y="12682"/>
                </a:lnTo>
                <a:lnTo>
                  <a:pt x="2216" y="12684"/>
                </a:lnTo>
                <a:lnTo>
                  <a:pt x="2207" y="12685"/>
                </a:lnTo>
                <a:lnTo>
                  <a:pt x="2200" y="12685"/>
                </a:lnTo>
                <a:lnTo>
                  <a:pt x="2192" y="12685"/>
                </a:lnTo>
                <a:lnTo>
                  <a:pt x="2189" y="12684"/>
                </a:lnTo>
                <a:lnTo>
                  <a:pt x="2186" y="12683"/>
                </a:lnTo>
                <a:lnTo>
                  <a:pt x="2179" y="12680"/>
                </a:lnTo>
                <a:lnTo>
                  <a:pt x="2173" y="12676"/>
                </a:lnTo>
                <a:lnTo>
                  <a:pt x="2166" y="12671"/>
                </a:lnTo>
                <a:lnTo>
                  <a:pt x="2160" y="12666"/>
                </a:lnTo>
                <a:lnTo>
                  <a:pt x="2154" y="12659"/>
                </a:lnTo>
                <a:lnTo>
                  <a:pt x="2148" y="12652"/>
                </a:lnTo>
                <a:lnTo>
                  <a:pt x="2143" y="12644"/>
                </a:lnTo>
                <a:lnTo>
                  <a:pt x="2138" y="12636"/>
                </a:lnTo>
                <a:lnTo>
                  <a:pt x="2129" y="12618"/>
                </a:lnTo>
                <a:lnTo>
                  <a:pt x="2121" y="12600"/>
                </a:lnTo>
                <a:lnTo>
                  <a:pt x="2115" y="12581"/>
                </a:lnTo>
                <a:lnTo>
                  <a:pt x="2113" y="12573"/>
                </a:lnTo>
                <a:lnTo>
                  <a:pt x="2112" y="12564"/>
                </a:lnTo>
                <a:lnTo>
                  <a:pt x="2063" y="12174"/>
                </a:lnTo>
                <a:lnTo>
                  <a:pt x="2030" y="11785"/>
                </a:lnTo>
                <a:lnTo>
                  <a:pt x="2013" y="11396"/>
                </a:lnTo>
                <a:lnTo>
                  <a:pt x="2014" y="11008"/>
                </a:lnTo>
                <a:lnTo>
                  <a:pt x="2034" y="10620"/>
                </a:lnTo>
                <a:lnTo>
                  <a:pt x="2075" y="10233"/>
                </a:lnTo>
                <a:lnTo>
                  <a:pt x="2139" y="9846"/>
                </a:lnTo>
                <a:lnTo>
                  <a:pt x="2226" y="9459"/>
                </a:lnTo>
                <a:lnTo>
                  <a:pt x="3051" y="5979"/>
                </a:lnTo>
                <a:lnTo>
                  <a:pt x="3053" y="5966"/>
                </a:lnTo>
                <a:lnTo>
                  <a:pt x="3055" y="5953"/>
                </a:lnTo>
                <a:lnTo>
                  <a:pt x="3057" y="5926"/>
                </a:lnTo>
                <a:lnTo>
                  <a:pt x="3056" y="5898"/>
                </a:lnTo>
                <a:lnTo>
                  <a:pt x="3053" y="5871"/>
                </a:lnTo>
                <a:lnTo>
                  <a:pt x="3049" y="5843"/>
                </a:lnTo>
                <a:lnTo>
                  <a:pt x="3042" y="5815"/>
                </a:lnTo>
                <a:lnTo>
                  <a:pt x="3035" y="5788"/>
                </a:lnTo>
                <a:lnTo>
                  <a:pt x="3027" y="5763"/>
                </a:lnTo>
                <a:lnTo>
                  <a:pt x="2952" y="5522"/>
                </a:lnTo>
                <a:lnTo>
                  <a:pt x="2895" y="5281"/>
                </a:lnTo>
                <a:lnTo>
                  <a:pt x="2858" y="5040"/>
                </a:lnTo>
                <a:lnTo>
                  <a:pt x="2842" y="4798"/>
                </a:lnTo>
                <a:lnTo>
                  <a:pt x="2848" y="4557"/>
                </a:lnTo>
                <a:lnTo>
                  <a:pt x="2876" y="4315"/>
                </a:lnTo>
                <a:lnTo>
                  <a:pt x="2929" y="4073"/>
                </a:lnTo>
                <a:lnTo>
                  <a:pt x="3007" y="3832"/>
                </a:lnTo>
                <a:lnTo>
                  <a:pt x="3050" y="3726"/>
                </a:lnTo>
                <a:lnTo>
                  <a:pt x="3098" y="3624"/>
                </a:lnTo>
                <a:lnTo>
                  <a:pt x="3153" y="3526"/>
                </a:lnTo>
                <a:lnTo>
                  <a:pt x="3213" y="3432"/>
                </a:lnTo>
                <a:lnTo>
                  <a:pt x="3280" y="3343"/>
                </a:lnTo>
                <a:lnTo>
                  <a:pt x="3354" y="3258"/>
                </a:lnTo>
                <a:lnTo>
                  <a:pt x="3434" y="3178"/>
                </a:lnTo>
                <a:lnTo>
                  <a:pt x="3521" y="3104"/>
                </a:lnTo>
                <a:lnTo>
                  <a:pt x="3614" y="3035"/>
                </a:lnTo>
                <a:lnTo>
                  <a:pt x="3711" y="2977"/>
                </a:lnTo>
                <a:lnTo>
                  <a:pt x="3812" y="2929"/>
                </a:lnTo>
                <a:lnTo>
                  <a:pt x="3915" y="2891"/>
                </a:lnTo>
                <a:lnTo>
                  <a:pt x="4022" y="2863"/>
                </a:lnTo>
                <a:lnTo>
                  <a:pt x="4132" y="2846"/>
                </a:lnTo>
                <a:lnTo>
                  <a:pt x="4245" y="2840"/>
                </a:lnTo>
                <a:lnTo>
                  <a:pt x="4362" y="2844"/>
                </a:lnTo>
                <a:lnTo>
                  <a:pt x="4443" y="2854"/>
                </a:lnTo>
                <a:lnTo>
                  <a:pt x="4522" y="2870"/>
                </a:lnTo>
                <a:lnTo>
                  <a:pt x="4598" y="2893"/>
                </a:lnTo>
                <a:lnTo>
                  <a:pt x="4671" y="2922"/>
                </a:lnTo>
                <a:lnTo>
                  <a:pt x="4739" y="2956"/>
                </a:lnTo>
                <a:lnTo>
                  <a:pt x="4805" y="2997"/>
                </a:lnTo>
                <a:lnTo>
                  <a:pt x="4866" y="3043"/>
                </a:lnTo>
                <a:lnTo>
                  <a:pt x="4923" y="3094"/>
                </a:lnTo>
                <a:lnTo>
                  <a:pt x="4976" y="3150"/>
                </a:lnTo>
                <a:lnTo>
                  <a:pt x="5025" y="3211"/>
                </a:lnTo>
                <a:lnTo>
                  <a:pt x="5068" y="3277"/>
                </a:lnTo>
                <a:lnTo>
                  <a:pt x="5107" y="3348"/>
                </a:lnTo>
                <a:lnTo>
                  <a:pt x="5141" y="3422"/>
                </a:lnTo>
                <a:lnTo>
                  <a:pt x="5170" y="3501"/>
                </a:lnTo>
                <a:lnTo>
                  <a:pt x="5193" y="3584"/>
                </a:lnTo>
                <a:lnTo>
                  <a:pt x="5210" y="3670"/>
                </a:lnTo>
                <a:lnTo>
                  <a:pt x="5228" y="3816"/>
                </a:lnTo>
                <a:lnTo>
                  <a:pt x="5232" y="3961"/>
                </a:lnTo>
                <a:lnTo>
                  <a:pt x="5226" y="4105"/>
                </a:lnTo>
                <a:lnTo>
                  <a:pt x="5209" y="4247"/>
                </a:lnTo>
                <a:lnTo>
                  <a:pt x="5185" y="4389"/>
                </a:lnTo>
                <a:lnTo>
                  <a:pt x="5155" y="4529"/>
                </a:lnTo>
                <a:lnTo>
                  <a:pt x="5082" y="4809"/>
                </a:lnTo>
                <a:lnTo>
                  <a:pt x="4617" y="6403"/>
                </a:lnTo>
                <a:lnTo>
                  <a:pt x="4574" y="6584"/>
                </a:lnTo>
                <a:lnTo>
                  <a:pt x="4556" y="6758"/>
                </a:lnTo>
                <a:lnTo>
                  <a:pt x="4562" y="6924"/>
                </a:lnTo>
                <a:lnTo>
                  <a:pt x="4590" y="7081"/>
                </a:lnTo>
                <a:lnTo>
                  <a:pt x="4639" y="7228"/>
                </a:lnTo>
                <a:lnTo>
                  <a:pt x="4706" y="7364"/>
                </a:lnTo>
                <a:lnTo>
                  <a:pt x="4791" y="7487"/>
                </a:lnTo>
                <a:lnTo>
                  <a:pt x="4892" y="7598"/>
                </a:lnTo>
                <a:lnTo>
                  <a:pt x="5008" y="7693"/>
                </a:lnTo>
                <a:lnTo>
                  <a:pt x="5138" y="7774"/>
                </a:lnTo>
                <a:lnTo>
                  <a:pt x="5278" y="7838"/>
                </a:lnTo>
                <a:lnTo>
                  <a:pt x="5430" y="7885"/>
                </a:lnTo>
                <a:lnTo>
                  <a:pt x="5589" y="7914"/>
                </a:lnTo>
                <a:lnTo>
                  <a:pt x="5757" y="7922"/>
                </a:lnTo>
                <a:lnTo>
                  <a:pt x="5930" y="7911"/>
                </a:lnTo>
                <a:lnTo>
                  <a:pt x="6107" y="7877"/>
                </a:lnTo>
                <a:lnTo>
                  <a:pt x="6260" y="7832"/>
                </a:lnTo>
                <a:lnTo>
                  <a:pt x="6405" y="7774"/>
                </a:lnTo>
                <a:lnTo>
                  <a:pt x="6541" y="7704"/>
                </a:lnTo>
                <a:lnTo>
                  <a:pt x="6670" y="7623"/>
                </a:lnTo>
                <a:lnTo>
                  <a:pt x="6792" y="7531"/>
                </a:lnTo>
                <a:lnTo>
                  <a:pt x="6907" y="7429"/>
                </a:lnTo>
                <a:lnTo>
                  <a:pt x="7016" y="7318"/>
                </a:lnTo>
                <a:lnTo>
                  <a:pt x="7118" y="7198"/>
                </a:lnTo>
                <a:lnTo>
                  <a:pt x="7282" y="6978"/>
                </a:lnTo>
                <a:lnTo>
                  <a:pt x="7426" y="6749"/>
                </a:lnTo>
                <a:lnTo>
                  <a:pt x="7551" y="6512"/>
                </a:lnTo>
                <a:lnTo>
                  <a:pt x="7658" y="6268"/>
                </a:lnTo>
                <a:lnTo>
                  <a:pt x="7749" y="6017"/>
                </a:lnTo>
                <a:lnTo>
                  <a:pt x="7826" y="5760"/>
                </a:lnTo>
                <a:lnTo>
                  <a:pt x="7890" y="5498"/>
                </a:lnTo>
                <a:lnTo>
                  <a:pt x="7943" y="5232"/>
                </a:lnTo>
                <a:lnTo>
                  <a:pt x="8012" y="4785"/>
                </a:lnTo>
                <a:lnTo>
                  <a:pt x="8036" y="4561"/>
                </a:lnTo>
                <a:lnTo>
                  <a:pt x="8052" y="4336"/>
                </a:lnTo>
                <a:lnTo>
                  <a:pt x="8056" y="4111"/>
                </a:lnTo>
                <a:lnTo>
                  <a:pt x="8048" y="3887"/>
                </a:lnTo>
                <a:lnTo>
                  <a:pt x="8027" y="3662"/>
                </a:lnTo>
                <a:lnTo>
                  <a:pt x="7990" y="3438"/>
                </a:lnTo>
                <a:lnTo>
                  <a:pt x="7946" y="3244"/>
                </a:lnTo>
                <a:lnTo>
                  <a:pt x="7891" y="3058"/>
                </a:lnTo>
                <a:lnTo>
                  <a:pt x="7827" y="2881"/>
                </a:lnTo>
                <a:lnTo>
                  <a:pt x="7752" y="2713"/>
                </a:lnTo>
                <a:lnTo>
                  <a:pt x="7668" y="2554"/>
                </a:lnTo>
                <a:lnTo>
                  <a:pt x="7574" y="2403"/>
                </a:lnTo>
                <a:lnTo>
                  <a:pt x="7471" y="2262"/>
                </a:lnTo>
                <a:lnTo>
                  <a:pt x="7357" y="2130"/>
                </a:lnTo>
                <a:lnTo>
                  <a:pt x="7234" y="2006"/>
                </a:lnTo>
                <a:lnTo>
                  <a:pt x="7101" y="1892"/>
                </a:lnTo>
                <a:lnTo>
                  <a:pt x="6959" y="1788"/>
                </a:lnTo>
                <a:lnTo>
                  <a:pt x="6807" y="1693"/>
                </a:lnTo>
                <a:lnTo>
                  <a:pt x="6646" y="1607"/>
                </a:lnTo>
                <a:lnTo>
                  <a:pt x="6475" y="1531"/>
                </a:lnTo>
                <a:lnTo>
                  <a:pt x="6295" y="1464"/>
                </a:lnTo>
                <a:lnTo>
                  <a:pt x="6105" y="1408"/>
                </a:lnTo>
                <a:lnTo>
                  <a:pt x="5642" y="1307"/>
                </a:lnTo>
                <a:lnTo>
                  <a:pt x="5412" y="1273"/>
                </a:lnTo>
                <a:lnTo>
                  <a:pt x="5184" y="1253"/>
                </a:lnTo>
                <a:lnTo>
                  <a:pt x="4959" y="1244"/>
                </a:lnTo>
                <a:lnTo>
                  <a:pt x="4735" y="1249"/>
                </a:lnTo>
                <a:lnTo>
                  <a:pt x="4514" y="1266"/>
                </a:lnTo>
                <a:lnTo>
                  <a:pt x="4296" y="1298"/>
                </a:lnTo>
                <a:lnTo>
                  <a:pt x="4080" y="1343"/>
                </a:lnTo>
                <a:lnTo>
                  <a:pt x="3867" y="1402"/>
                </a:lnTo>
                <a:lnTo>
                  <a:pt x="3658" y="1476"/>
                </a:lnTo>
                <a:lnTo>
                  <a:pt x="3451" y="1565"/>
                </a:lnTo>
                <a:lnTo>
                  <a:pt x="3249" y="1669"/>
                </a:lnTo>
                <a:lnTo>
                  <a:pt x="3050" y="1788"/>
                </a:lnTo>
                <a:lnTo>
                  <a:pt x="2855" y="1923"/>
                </a:lnTo>
                <a:lnTo>
                  <a:pt x="2664" y="2075"/>
                </a:lnTo>
                <a:lnTo>
                  <a:pt x="2479" y="2241"/>
                </a:lnTo>
                <a:lnTo>
                  <a:pt x="2309" y="2413"/>
                </a:lnTo>
                <a:lnTo>
                  <a:pt x="2155" y="2590"/>
                </a:lnTo>
                <a:lnTo>
                  <a:pt x="2015" y="2774"/>
                </a:lnTo>
                <a:lnTo>
                  <a:pt x="1891" y="2964"/>
                </a:lnTo>
                <a:lnTo>
                  <a:pt x="1782" y="3159"/>
                </a:lnTo>
                <a:lnTo>
                  <a:pt x="1687" y="3360"/>
                </a:lnTo>
                <a:lnTo>
                  <a:pt x="1608" y="3566"/>
                </a:lnTo>
                <a:lnTo>
                  <a:pt x="1544" y="3778"/>
                </a:lnTo>
                <a:lnTo>
                  <a:pt x="1495" y="3995"/>
                </a:lnTo>
                <a:lnTo>
                  <a:pt x="1460" y="4217"/>
                </a:lnTo>
                <a:lnTo>
                  <a:pt x="1441" y="4444"/>
                </a:lnTo>
                <a:lnTo>
                  <a:pt x="1437" y="4677"/>
                </a:lnTo>
                <a:lnTo>
                  <a:pt x="1447" y="4914"/>
                </a:lnTo>
                <a:lnTo>
                  <a:pt x="1473" y="5156"/>
                </a:lnTo>
                <a:lnTo>
                  <a:pt x="1513" y="5403"/>
                </a:lnTo>
                <a:lnTo>
                  <a:pt x="1536" y="5503"/>
                </a:lnTo>
                <a:lnTo>
                  <a:pt x="1565" y="5601"/>
                </a:lnTo>
                <a:lnTo>
                  <a:pt x="1602" y="5697"/>
                </a:lnTo>
                <a:lnTo>
                  <a:pt x="1644" y="5789"/>
                </a:lnTo>
                <a:lnTo>
                  <a:pt x="1694" y="5879"/>
                </a:lnTo>
                <a:lnTo>
                  <a:pt x="1749" y="5965"/>
                </a:lnTo>
                <a:lnTo>
                  <a:pt x="1810" y="6047"/>
                </a:lnTo>
                <a:lnTo>
                  <a:pt x="1877" y="6126"/>
                </a:lnTo>
                <a:lnTo>
                  <a:pt x="1904" y="6157"/>
                </a:lnTo>
                <a:lnTo>
                  <a:pt x="1929" y="6189"/>
                </a:lnTo>
                <a:lnTo>
                  <a:pt x="1951" y="6221"/>
                </a:lnTo>
                <a:lnTo>
                  <a:pt x="1970" y="6253"/>
                </a:lnTo>
                <a:lnTo>
                  <a:pt x="1987" y="6286"/>
                </a:lnTo>
                <a:lnTo>
                  <a:pt x="2001" y="6319"/>
                </a:lnTo>
                <a:lnTo>
                  <a:pt x="2012" y="6352"/>
                </a:lnTo>
                <a:lnTo>
                  <a:pt x="2021" y="6386"/>
                </a:lnTo>
                <a:lnTo>
                  <a:pt x="2027" y="6420"/>
                </a:lnTo>
                <a:lnTo>
                  <a:pt x="2030" y="6455"/>
                </a:lnTo>
                <a:lnTo>
                  <a:pt x="2031" y="6490"/>
                </a:lnTo>
                <a:lnTo>
                  <a:pt x="2029" y="6526"/>
                </a:lnTo>
                <a:lnTo>
                  <a:pt x="2024" y="6563"/>
                </a:lnTo>
                <a:lnTo>
                  <a:pt x="2016" y="6601"/>
                </a:lnTo>
                <a:lnTo>
                  <a:pt x="2006" y="6640"/>
                </a:lnTo>
                <a:lnTo>
                  <a:pt x="1994" y="6679"/>
                </a:lnTo>
                <a:lnTo>
                  <a:pt x="1975" y="6736"/>
                </a:lnTo>
                <a:lnTo>
                  <a:pt x="1959" y="6794"/>
                </a:lnTo>
                <a:lnTo>
                  <a:pt x="1930" y="6910"/>
                </a:lnTo>
                <a:lnTo>
                  <a:pt x="1874" y="7142"/>
                </a:lnTo>
                <a:lnTo>
                  <a:pt x="1862" y="7181"/>
                </a:lnTo>
                <a:lnTo>
                  <a:pt x="1848" y="7215"/>
                </a:lnTo>
                <a:lnTo>
                  <a:pt x="1833" y="7247"/>
                </a:lnTo>
                <a:lnTo>
                  <a:pt x="1816" y="7275"/>
                </a:lnTo>
                <a:lnTo>
                  <a:pt x="1797" y="7299"/>
                </a:lnTo>
                <a:lnTo>
                  <a:pt x="1777" y="7320"/>
                </a:lnTo>
                <a:lnTo>
                  <a:pt x="1755" y="7337"/>
                </a:lnTo>
                <a:lnTo>
                  <a:pt x="1731" y="7351"/>
                </a:lnTo>
                <a:lnTo>
                  <a:pt x="1705" y="7361"/>
                </a:lnTo>
                <a:lnTo>
                  <a:pt x="1678" y="7368"/>
                </a:lnTo>
                <a:lnTo>
                  <a:pt x="1649" y="7372"/>
                </a:lnTo>
                <a:lnTo>
                  <a:pt x="1618" y="7372"/>
                </a:lnTo>
                <a:lnTo>
                  <a:pt x="1586" y="7368"/>
                </a:lnTo>
                <a:lnTo>
                  <a:pt x="1552" y="7361"/>
                </a:lnTo>
                <a:lnTo>
                  <a:pt x="1516" y="7350"/>
                </a:lnTo>
                <a:lnTo>
                  <a:pt x="1479" y="7335"/>
                </a:lnTo>
                <a:lnTo>
                  <a:pt x="1282" y="7241"/>
                </a:lnTo>
                <a:lnTo>
                  <a:pt x="1102" y="7132"/>
                </a:lnTo>
                <a:lnTo>
                  <a:pt x="1017" y="7071"/>
                </a:lnTo>
                <a:lnTo>
                  <a:pt x="936" y="7007"/>
                </a:lnTo>
                <a:lnTo>
                  <a:pt x="859" y="6939"/>
                </a:lnTo>
                <a:lnTo>
                  <a:pt x="785" y="6867"/>
                </a:lnTo>
                <a:lnTo>
                  <a:pt x="650" y="6713"/>
                </a:lnTo>
                <a:lnTo>
                  <a:pt x="529" y="6545"/>
                </a:lnTo>
                <a:lnTo>
                  <a:pt x="422" y="6364"/>
                </a:lnTo>
                <a:lnTo>
                  <a:pt x="330" y="6170"/>
                </a:lnTo>
                <a:lnTo>
                  <a:pt x="182" y="5767"/>
                </a:lnTo>
                <a:lnTo>
                  <a:pt x="124" y="5565"/>
                </a:lnTo>
                <a:lnTo>
                  <a:pt x="78" y="5363"/>
                </a:lnTo>
                <a:lnTo>
                  <a:pt x="42" y="5162"/>
                </a:lnTo>
                <a:lnTo>
                  <a:pt x="17" y="4960"/>
                </a:lnTo>
                <a:lnTo>
                  <a:pt x="3" y="4758"/>
                </a:lnTo>
                <a:lnTo>
                  <a:pt x="0" y="4556"/>
                </a:lnTo>
                <a:lnTo>
                  <a:pt x="8" y="4355"/>
                </a:lnTo>
                <a:lnTo>
                  <a:pt x="26" y="4153"/>
                </a:lnTo>
                <a:lnTo>
                  <a:pt x="55" y="3952"/>
                </a:lnTo>
                <a:lnTo>
                  <a:pt x="94" y="3751"/>
                </a:lnTo>
                <a:lnTo>
                  <a:pt x="204" y="3350"/>
                </a:lnTo>
                <a:lnTo>
                  <a:pt x="355" y="2951"/>
                </a:lnTo>
                <a:lnTo>
                  <a:pt x="473" y="2695"/>
                </a:lnTo>
                <a:lnTo>
                  <a:pt x="602" y="2450"/>
                </a:lnTo>
                <a:lnTo>
                  <a:pt x="742" y="2218"/>
                </a:lnTo>
                <a:lnTo>
                  <a:pt x="893" y="1998"/>
                </a:lnTo>
                <a:lnTo>
                  <a:pt x="1054" y="1789"/>
                </a:lnTo>
                <a:lnTo>
                  <a:pt x="1226" y="1592"/>
                </a:lnTo>
                <a:lnTo>
                  <a:pt x="1407" y="1407"/>
                </a:lnTo>
                <a:lnTo>
                  <a:pt x="1599" y="1233"/>
                </a:lnTo>
                <a:lnTo>
                  <a:pt x="1801" y="1071"/>
                </a:lnTo>
                <a:lnTo>
                  <a:pt x="2012" y="921"/>
                </a:lnTo>
                <a:lnTo>
                  <a:pt x="2233" y="781"/>
                </a:lnTo>
                <a:lnTo>
                  <a:pt x="2463" y="653"/>
                </a:lnTo>
                <a:lnTo>
                  <a:pt x="2703" y="537"/>
                </a:lnTo>
                <a:lnTo>
                  <a:pt x="2952" y="431"/>
                </a:lnTo>
                <a:lnTo>
                  <a:pt x="3478" y="254"/>
                </a:lnTo>
                <a:lnTo>
                  <a:pt x="3953" y="135"/>
                </a:lnTo>
                <a:lnTo>
                  <a:pt x="4428" y="52"/>
                </a:lnTo>
                <a:lnTo>
                  <a:pt x="4903" y="6"/>
                </a:lnTo>
                <a:lnTo>
                  <a:pt x="5376" y="0"/>
                </a:lnTo>
                <a:lnTo>
                  <a:pt x="5848" y="37"/>
                </a:lnTo>
                <a:lnTo>
                  <a:pt x="6317" y="118"/>
                </a:lnTo>
                <a:lnTo>
                  <a:pt x="6783" y="245"/>
                </a:lnTo>
                <a:lnTo>
                  <a:pt x="7245" y="422"/>
                </a:lnTo>
                <a:lnTo>
                  <a:pt x="7493" y="538"/>
                </a:lnTo>
                <a:lnTo>
                  <a:pt x="7729" y="664"/>
                </a:lnTo>
                <a:lnTo>
                  <a:pt x="7954" y="801"/>
                </a:lnTo>
                <a:lnTo>
                  <a:pt x="8167" y="947"/>
                </a:lnTo>
                <a:lnTo>
                  <a:pt x="8369" y="1103"/>
                </a:lnTo>
                <a:lnTo>
                  <a:pt x="8558" y="1269"/>
                </a:lnTo>
                <a:lnTo>
                  <a:pt x="8735" y="1446"/>
                </a:lnTo>
                <a:lnTo>
                  <a:pt x="8900" y="1632"/>
                </a:lnTo>
                <a:lnTo>
                  <a:pt x="9053" y="1829"/>
                </a:lnTo>
                <a:lnTo>
                  <a:pt x="9193" y="2036"/>
                </a:lnTo>
                <a:lnTo>
                  <a:pt x="9321" y="2254"/>
                </a:lnTo>
                <a:lnTo>
                  <a:pt x="9435" y="2481"/>
                </a:lnTo>
                <a:lnTo>
                  <a:pt x="9537" y="2719"/>
                </a:lnTo>
                <a:lnTo>
                  <a:pt x="9626" y="2968"/>
                </a:lnTo>
                <a:lnTo>
                  <a:pt x="9702" y="3227"/>
                </a:lnTo>
                <a:lnTo>
                  <a:pt x="9765" y="3497"/>
                </a:lnTo>
                <a:lnTo>
                  <a:pt x="9802" y="3716"/>
                </a:lnTo>
                <a:lnTo>
                  <a:pt x="9825" y="3935"/>
                </a:lnTo>
                <a:lnTo>
                  <a:pt x="9836" y="4155"/>
                </a:lnTo>
                <a:lnTo>
                  <a:pt x="9835" y="4374"/>
                </a:lnTo>
                <a:lnTo>
                  <a:pt x="9825" y="4594"/>
                </a:lnTo>
                <a:lnTo>
                  <a:pt x="9806" y="4813"/>
                </a:lnTo>
                <a:lnTo>
                  <a:pt x="9751" y="5252"/>
                </a:lnTo>
                <a:lnTo>
                  <a:pt x="9694" y="5585"/>
                </a:lnTo>
                <a:lnTo>
                  <a:pt x="9620" y="5912"/>
                </a:lnTo>
                <a:lnTo>
                  <a:pt x="9529" y="6232"/>
                </a:lnTo>
                <a:lnTo>
                  <a:pt x="9420" y="6545"/>
                </a:lnTo>
                <a:lnTo>
                  <a:pt x="9291" y="6850"/>
                </a:lnTo>
                <a:lnTo>
                  <a:pt x="9140" y="7146"/>
                </a:lnTo>
                <a:lnTo>
                  <a:pt x="8968" y="7434"/>
                </a:lnTo>
                <a:lnTo>
                  <a:pt x="8772" y="7712"/>
                </a:lnTo>
                <a:lnTo>
                  <a:pt x="8493" y="8045"/>
                </a:lnTo>
                <a:lnTo>
                  <a:pt x="8346" y="8196"/>
                </a:lnTo>
                <a:lnTo>
                  <a:pt x="8193" y="8337"/>
                </a:lnTo>
                <a:lnTo>
                  <a:pt x="8034" y="8467"/>
                </a:lnTo>
                <a:lnTo>
                  <a:pt x="7870" y="8587"/>
                </a:lnTo>
                <a:lnTo>
                  <a:pt x="7701" y="8696"/>
                </a:lnTo>
                <a:lnTo>
                  <a:pt x="7525" y="8795"/>
                </a:lnTo>
                <a:lnTo>
                  <a:pt x="7345" y="8882"/>
                </a:lnTo>
                <a:lnTo>
                  <a:pt x="7159" y="8958"/>
                </a:lnTo>
                <a:lnTo>
                  <a:pt x="6967" y="9023"/>
                </a:lnTo>
                <a:lnTo>
                  <a:pt x="6769" y="9077"/>
                </a:lnTo>
                <a:lnTo>
                  <a:pt x="6566" y="9119"/>
                </a:lnTo>
                <a:lnTo>
                  <a:pt x="6357" y="9150"/>
                </a:lnTo>
                <a:lnTo>
                  <a:pt x="6143" y="9169"/>
                </a:lnTo>
                <a:lnTo>
                  <a:pt x="5922" y="9176"/>
                </a:lnTo>
                <a:lnTo>
                  <a:pt x="5655" y="9165"/>
                </a:lnTo>
                <a:lnTo>
                  <a:pt x="5525" y="9150"/>
                </a:lnTo>
                <a:lnTo>
                  <a:pt x="5398" y="9128"/>
                </a:lnTo>
                <a:lnTo>
                  <a:pt x="5273" y="9099"/>
                </a:lnTo>
                <a:lnTo>
                  <a:pt x="5152" y="9063"/>
                </a:lnTo>
                <a:lnTo>
                  <a:pt x="5034" y="9020"/>
                </a:lnTo>
                <a:lnTo>
                  <a:pt x="4918" y="8970"/>
                </a:lnTo>
                <a:lnTo>
                  <a:pt x="4806" y="8913"/>
                </a:lnTo>
                <a:lnTo>
                  <a:pt x="4697" y="8848"/>
                </a:lnTo>
                <a:lnTo>
                  <a:pt x="4591" y="8776"/>
                </a:lnTo>
                <a:lnTo>
                  <a:pt x="4489" y="8696"/>
                </a:lnTo>
                <a:lnTo>
                  <a:pt x="4390" y="8608"/>
                </a:lnTo>
                <a:lnTo>
                  <a:pt x="4295" y="8512"/>
                </a:lnTo>
                <a:lnTo>
                  <a:pt x="4203" y="8408"/>
                </a:lnTo>
                <a:lnTo>
                  <a:pt x="4115" y="8296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7" name="Freeform 2"/>
          <p:cNvSpPr>
            <a:spLocks noChangeAspect="1" noChangeArrowheads="1"/>
          </p:cNvSpPr>
          <p:nvPr userDrawn="1"/>
        </p:nvSpPr>
        <p:spPr bwMode="auto">
          <a:xfrm>
            <a:off x="2915299" y="1272056"/>
            <a:ext cx="323999" cy="323999"/>
          </a:xfrm>
          <a:custGeom>
            <a:avLst/>
            <a:gdLst>
              <a:gd name="T0" fmla="*/ 12913 w 14438"/>
              <a:gd name="T1" fmla="*/ 17 h 14438"/>
              <a:gd name="T2" fmla="*/ 13781 w 14438"/>
              <a:gd name="T3" fmla="*/ 392 h 14438"/>
              <a:gd name="T4" fmla="*/ 14305 w 14438"/>
              <a:gd name="T5" fmla="*/ 1097 h 14438"/>
              <a:gd name="T6" fmla="*/ 14432 w 14438"/>
              <a:gd name="T7" fmla="*/ 12796 h 14438"/>
              <a:gd name="T8" fmla="*/ 14249 w 14438"/>
              <a:gd name="T9" fmla="*/ 13460 h 14438"/>
              <a:gd name="T10" fmla="*/ 13703 w 14438"/>
              <a:gd name="T11" fmla="*/ 14108 h 14438"/>
              <a:gd name="T12" fmla="*/ 12896 w 14438"/>
              <a:gd name="T13" fmla="*/ 14422 h 14438"/>
              <a:gd name="T14" fmla="*/ 1127 w 14438"/>
              <a:gd name="T15" fmla="*/ 14320 h 14438"/>
              <a:gd name="T16" fmla="*/ 473 w 14438"/>
              <a:gd name="T17" fmla="*/ 13875 h 14438"/>
              <a:gd name="T18" fmla="*/ 75 w 14438"/>
              <a:gd name="T19" fmla="*/ 13174 h 14438"/>
              <a:gd name="T20" fmla="*/ 19 w 14438"/>
              <a:gd name="T21" fmla="*/ 1490 h 14438"/>
              <a:gd name="T22" fmla="*/ 243 w 14438"/>
              <a:gd name="T23" fmla="*/ 870 h 14438"/>
              <a:gd name="T24" fmla="*/ 717 w 14438"/>
              <a:gd name="T25" fmla="*/ 343 h 14438"/>
              <a:gd name="T26" fmla="*/ 1356 w 14438"/>
              <a:gd name="T27" fmla="*/ 46 h 14438"/>
              <a:gd name="T28" fmla="*/ 11674 w 14438"/>
              <a:gd name="T29" fmla="*/ 6803 h 14438"/>
              <a:gd name="T30" fmla="*/ 11511 w 14438"/>
              <a:gd name="T31" fmla="*/ 8713 h 14438"/>
              <a:gd name="T32" fmla="*/ 10505 w 14438"/>
              <a:gd name="T33" fmla="*/ 10313 h 14438"/>
              <a:gd name="T34" fmla="*/ 8796 w 14438"/>
              <a:gd name="T35" fmla="*/ 11441 h 14438"/>
              <a:gd name="T36" fmla="*/ 6950 w 14438"/>
              <a:gd name="T37" fmla="*/ 11727 h 14438"/>
              <a:gd name="T38" fmla="*/ 5067 w 14438"/>
              <a:gd name="T39" fmla="*/ 11137 h 14438"/>
              <a:gd name="T40" fmla="*/ 3387 w 14438"/>
              <a:gd name="T41" fmla="*/ 9647 h 14438"/>
              <a:gd name="T42" fmla="*/ 2759 w 14438"/>
              <a:gd name="T43" fmla="*/ 7666 h 14438"/>
              <a:gd name="T44" fmla="*/ 1801 w 14438"/>
              <a:gd name="T45" fmla="*/ 6048 h 14438"/>
              <a:gd name="T46" fmla="*/ 1831 w 14438"/>
              <a:gd name="T47" fmla="*/ 12398 h 14438"/>
              <a:gd name="T48" fmla="*/ 1969 w 14438"/>
              <a:gd name="T49" fmla="*/ 12574 h 14438"/>
              <a:gd name="T50" fmla="*/ 2231 w 14438"/>
              <a:gd name="T51" fmla="*/ 12635 h 14438"/>
              <a:gd name="T52" fmla="*/ 12355 w 14438"/>
              <a:gd name="T53" fmla="*/ 12615 h 14438"/>
              <a:gd name="T54" fmla="*/ 12494 w 14438"/>
              <a:gd name="T55" fmla="*/ 12559 h 14438"/>
              <a:gd name="T56" fmla="*/ 12584 w 14438"/>
              <a:gd name="T57" fmla="*/ 12451 h 14438"/>
              <a:gd name="T58" fmla="*/ 12630 w 14438"/>
              <a:gd name="T59" fmla="*/ 12242 h 14438"/>
              <a:gd name="T60" fmla="*/ 7228 w 14438"/>
              <a:gd name="T61" fmla="*/ 10019 h 14438"/>
              <a:gd name="T62" fmla="*/ 8762 w 14438"/>
              <a:gd name="T63" fmla="*/ 9581 h 14438"/>
              <a:gd name="T64" fmla="*/ 9907 w 14438"/>
              <a:gd name="T65" fmla="*/ 8263 h 14438"/>
              <a:gd name="T66" fmla="*/ 10045 w 14438"/>
              <a:gd name="T67" fmla="*/ 6516 h 14438"/>
              <a:gd name="T68" fmla="*/ 9166 w 14438"/>
              <a:gd name="T69" fmla="*/ 5099 h 14438"/>
              <a:gd name="T70" fmla="*/ 7702 w 14438"/>
              <a:gd name="T71" fmla="*/ 4419 h 14438"/>
              <a:gd name="T72" fmla="*/ 6052 w 14438"/>
              <a:gd name="T73" fmla="*/ 4623 h 14438"/>
              <a:gd name="T74" fmla="*/ 4844 w 14438"/>
              <a:gd name="T75" fmla="*/ 5593 h 14438"/>
              <a:gd name="T76" fmla="*/ 4336 w 14438"/>
              <a:gd name="T77" fmla="*/ 7017 h 14438"/>
              <a:gd name="T78" fmla="*/ 4649 w 14438"/>
              <a:gd name="T79" fmla="*/ 8481 h 14438"/>
              <a:gd name="T80" fmla="*/ 5608 w 14438"/>
              <a:gd name="T81" fmla="*/ 9522 h 14438"/>
              <a:gd name="T82" fmla="*/ 6977 w 14438"/>
              <a:gd name="T83" fmla="*/ 10006 h 14438"/>
              <a:gd name="T84" fmla="*/ 9947 w 14438"/>
              <a:gd name="T85" fmla="*/ 4184 h 14438"/>
              <a:gd name="T86" fmla="*/ 10089 w 14438"/>
              <a:gd name="T87" fmla="*/ 4407 h 14438"/>
              <a:gd name="T88" fmla="*/ 10342 w 14438"/>
              <a:gd name="T89" fmla="*/ 4506 h 14438"/>
              <a:gd name="T90" fmla="*/ 12359 w 14438"/>
              <a:gd name="T91" fmla="*/ 4474 h 14438"/>
              <a:gd name="T92" fmla="*/ 12560 w 14438"/>
              <a:gd name="T93" fmla="*/ 4309 h 14438"/>
              <a:gd name="T94" fmla="*/ 12635 w 14438"/>
              <a:gd name="T95" fmla="*/ 4037 h 14438"/>
              <a:gd name="T96" fmla="*/ 12582 w 14438"/>
              <a:gd name="T97" fmla="*/ 2038 h 14438"/>
              <a:gd name="T98" fmla="*/ 12395 w 14438"/>
              <a:gd name="T99" fmla="*/ 1854 h 14438"/>
              <a:gd name="T100" fmla="*/ 10408 w 14438"/>
              <a:gd name="T101" fmla="*/ 1802 h 14438"/>
              <a:gd name="T102" fmla="*/ 10126 w 14438"/>
              <a:gd name="T103" fmla="*/ 1877 h 14438"/>
              <a:gd name="T104" fmla="*/ 9962 w 14438"/>
              <a:gd name="T105" fmla="*/ 2086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438" h="14438">
                <a:moveTo>
                  <a:pt x="12872" y="0"/>
                </a:moveTo>
                <a:lnTo>
                  <a:pt x="12892" y="10"/>
                </a:lnTo>
                <a:lnTo>
                  <a:pt x="12897" y="12"/>
                </a:lnTo>
                <a:lnTo>
                  <a:pt x="12903" y="14"/>
                </a:lnTo>
                <a:lnTo>
                  <a:pt x="12908" y="16"/>
                </a:lnTo>
                <a:lnTo>
                  <a:pt x="12913" y="17"/>
                </a:lnTo>
                <a:lnTo>
                  <a:pt x="13079" y="54"/>
                </a:lnTo>
                <a:lnTo>
                  <a:pt x="13237" y="102"/>
                </a:lnTo>
                <a:lnTo>
                  <a:pt x="13387" y="160"/>
                </a:lnTo>
                <a:lnTo>
                  <a:pt x="13527" y="227"/>
                </a:lnTo>
                <a:lnTo>
                  <a:pt x="13659" y="305"/>
                </a:lnTo>
                <a:lnTo>
                  <a:pt x="13781" y="392"/>
                </a:lnTo>
                <a:lnTo>
                  <a:pt x="13894" y="488"/>
                </a:lnTo>
                <a:lnTo>
                  <a:pt x="13997" y="594"/>
                </a:lnTo>
                <a:lnTo>
                  <a:pt x="14089" y="707"/>
                </a:lnTo>
                <a:lnTo>
                  <a:pt x="14172" y="829"/>
                </a:lnTo>
                <a:lnTo>
                  <a:pt x="14244" y="959"/>
                </a:lnTo>
                <a:lnTo>
                  <a:pt x="14305" y="1097"/>
                </a:lnTo>
                <a:lnTo>
                  <a:pt x="14355" y="1242"/>
                </a:lnTo>
                <a:lnTo>
                  <a:pt x="14394" y="1394"/>
                </a:lnTo>
                <a:lnTo>
                  <a:pt x="14421" y="1553"/>
                </a:lnTo>
                <a:lnTo>
                  <a:pt x="14437" y="1718"/>
                </a:lnTo>
                <a:lnTo>
                  <a:pt x="14437" y="12716"/>
                </a:lnTo>
                <a:lnTo>
                  <a:pt x="14432" y="12796"/>
                </a:lnTo>
                <a:lnTo>
                  <a:pt x="14424" y="12876"/>
                </a:lnTo>
                <a:lnTo>
                  <a:pt x="14412" y="12955"/>
                </a:lnTo>
                <a:lnTo>
                  <a:pt x="14397" y="13033"/>
                </a:lnTo>
                <a:lnTo>
                  <a:pt x="14358" y="13182"/>
                </a:lnTo>
                <a:lnTo>
                  <a:pt x="14308" y="13325"/>
                </a:lnTo>
                <a:lnTo>
                  <a:pt x="14249" y="13460"/>
                </a:lnTo>
                <a:lnTo>
                  <a:pt x="14179" y="13588"/>
                </a:lnTo>
                <a:lnTo>
                  <a:pt x="14101" y="13709"/>
                </a:lnTo>
                <a:lnTo>
                  <a:pt x="14014" y="13821"/>
                </a:lnTo>
                <a:lnTo>
                  <a:pt x="13918" y="13925"/>
                </a:lnTo>
                <a:lnTo>
                  <a:pt x="13814" y="14021"/>
                </a:lnTo>
                <a:lnTo>
                  <a:pt x="13703" y="14108"/>
                </a:lnTo>
                <a:lnTo>
                  <a:pt x="13584" y="14185"/>
                </a:lnTo>
                <a:lnTo>
                  <a:pt x="13458" y="14253"/>
                </a:lnTo>
                <a:lnTo>
                  <a:pt x="13326" y="14311"/>
                </a:lnTo>
                <a:lnTo>
                  <a:pt x="13189" y="14358"/>
                </a:lnTo>
                <a:lnTo>
                  <a:pt x="13045" y="14396"/>
                </a:lnTo>
                <a:lnTo>
                  <a:pt x="12896" y="14422"/>
                </a:lnTo>
                <a:lnTo>
                  <a:pt x="12743" y="14437"/>
                </a:lnTo>
                <a:lnTo>
                  <a:pt x="1655" y="14437"/>
                </a:lnTo>
                <a:lnTo>
                  <a:pt x="1518" y="14423"/>
                </a:lnTo>
                <a:lnTo>
                  <a:pt x="1384" y="14398"/>
                </a:lnTo>
                <a:lnTo>
                  <a:pt x="1253" y="14364"/>
                </a:lnTo>
                <a:lnTo>
                  <a:pt x="1127" y="14320"/>
                </a:lnTo>
                <a:lnTo>
                  <a:pt x="1004" y="14266"/>
                </a:lnTo>
                <a:lnTo>
                  <a:pt x="887" y="14204"/>
                </a:lnTo>
                <a:lnTo>
                  <a:pt x="774" y="14134"/>
                </a:lnTo>
                <a:lnTo>
                  <a:pt x="668" y="14055"/>
                </a:lnTo>
                <a:lnTo>
                  <a:pt x="567" y="13969"/>
                </a:lnTo>
                <a:lnTo>
                  <a:pt x="473" y="13875"/>
                </a:lnTo>
                <a:lnTo>
                  <a:pt x="387" y="13774"/>
                </a:lnTo>
                <a:lnTo>
                  <a:pt x="307" y="13666"/>
                </a:lnTo>
                <a:lnTo>
                  <a:pt x="236" y="13552"/>
                </a:lnTo>
                <a:lnTo>
                  <a:pt x="173" y="13431"/>
                </a:lnTo>
                <a:lnTo>
                  <a:pt x="119" y="13305"/>
                </a:lnTo>
                <a:lnTo>
                  <a:pt x="75" y="13174"/>
                </a:lnTo>
                <a:lnTo>
                  <a:pt x="55" y="13101"/>
                </a:lnTo>
                <a:lnTo>
                  <a:pt x="36" y="13028"/>
                </a:lnTo>
                <a:lnTo>
                  <a:pt x="0" y="12881"/>
                </a:lnTo>
                <a:lnTo>
                  <a:pt x="0" y="1558"/>
                </a:lnTo>
                <a:lnTo>
                  <a:pt x="13" y="1513"/>
                </a:lnTo>
                <a:lnTo>
                  <a:pt x="19" y="1490"/>
                </a:lnTo>
                <a:lnTo>
                  <a:pt x="24" y="1468"/>
                </a:lnTo>
                <a:lnTo>
                  <a:pt x="55" y="1337"/>
                </a:lnTo>
                <a:lnTo>
                  <a:pt x="92" y="1211"/>
                </a:lnTo>
                <a:lnTo>
                  <a:pt x="136" y="1092"/>
                </a:lnTo>
                <a:lnTo>
                  <a:pt x="186" y="978"/>
                </a:lnTo>
                <a:lnTo>
                  <a:pt x="243" y="870"/>
                </a:lnTo>
                <a:lnTo>
                  <a:pt x="306" y="767"/>
                </a:lnTo>
                <a:lnTo>
                  <a:pt x="375" y="671"/>
                </a:lnTo>
                <a:lnTo>
                  <a:pt x="451" y="580"/>
                </a:lnTo>
                <a:lnTo>
                  <a:pt x="533" y="495"/>
                </a:lnTo>
                <a:lnTo>
                  <a:pt x="622" y="416"/>
                </a:lnTo>
                <a:lnTo>
                  <a:pt x="717" y="343"/>
                </a:lnTo>
                <a:lnTo>
                  <a:pt x="819" y="276"/>
                </a:lnTo>
                <a:lnTo>
                  <a:pt x="927" y="214"/>
                </a:lnTo>
                <a:lnTo>
                  <a:pt x="1042" y="159"/>
                </a:lnTo>
                <a:lnTo>
                  <a:pt x="1163" y="109"/>
                </a:lnTo>
                <a:lnTo>
                  <a:pt x="1291" y="65"/>
                </a:lnTo>
                <a:lnTo>
                  <a:pt x="1356" y="46"/>
                </a:lnTo>
                <a:lnTo>
                  <a:pt x="1422" y="30"/>
                </a:lnTo>
                <a:lnTo>
                  <a:pt x="1554" y="0"/>
                </a:lnTo>
                <a:lnTo>
                  <a:pt x="12872" y="0"/>
                </a:lnTo>
                <a:close/>
                <a:moveTo>
                  <a:pt x="11550" y="6105"/>
                </a:moveTo>
                <a:lnTo>
                  <a:pt x="11623" y="6457"/>
                </a:lnTo>
                <a:lnTo>
                  <a:pt x="11674" y="6803"/>
                </a:lnTo>
                <a:lnTo>
                  <a:pt x="11703" y="7141"/>
                </a:lnTo>
                <a:lnTo>
                  <a:pt x="11710" y="7472"/>
                </a:lnTo>
                <a:lnTo>
                  <a:pt x="11695" y="7794"/>
                </a:lnTo>
                <a:lnTo>
                  <a:pt x="11656" y="8109"/>
                </a:lnTo>
                <a:lnTo>
                  <a:pt x="11595" y="8415"/>
                </a:lnTo>
                <a:lnTo>
                  <a:pt x="11511" y="8713"/>
                </a:lnTo>
                <a:lnTo>
                  <a:pt x="11404" y="9002"/>
                </a:lnTo>
                <a:lnTo>
                  <a:pt x="11272" y="9283"/>
                </a:lnTo>
                <a:lnTo>
                  <a:pt x="11117" y="9554"/>
                </a:lnTo>
                <a:lnTo>
                  <a:pt x="10937" y="9817"/>
                </a:lnTo>
                <a:lnTo>
                  <a:pt x="10733" y="10070"/>
                </a:lnTo>
                <a:lnTo>
                  <a:pt x="10505" y="10313"/>
                </a:lnTo>
                <a:lnTo>
                  <a:pt x="10251" y="10547"/>
                </a:lnTo>
                <a:lnTo>
                  <a:pt x="9972" y="10770"/>
                </a:lnTo>
                <a:lnTo>
                  <a:pt x="9684" y="10973"/>
                </a:lnTo>
                <a:lnTo>
                  <a:pt x="9391" y="11153"/>
                </a:lnTo>
                <a:lnTo>
                  <a:pt x="9095" y="11309"/>
                </a:lnTo>
                <a:lnTo>
                  <a:pt x="8796" y="11441"/>
                </a:lnTo>
                <a:lnTo>
                  <a:pt x="8493" y="11549"/>
                </a:lnTo>
                <a:lnTo>
                  <a:pt x="8189" y="11633"/>
                </a:lnTo>
                <a:lnTo>
                  <a:pt x="7881" y="11693"/>
                </a:lnTo>
                <a:lnTo>
                  <a:pt x="7572" y="11728"/>
                </a:lnTo>
                <a:lnTo>
                  <a:pt x="7262" y="11740"/>
                </a:lnTo>
                <a:lnTo>
                  <a:pt x="6950" y="11727"/>
                </a:lnTo>
                <a:lnTo>
                  <a:pt x="6636" y="11690"/>
                </a:lnTo>
                <a:lnTo>
                  <a:pt x="6323" y="11629"/>
                </a:lnTo>
                <a:lnTo>
                  <a:pt x="6008" y="11543"/>
                </a:lnTo>
                <a:lnTo>
                  <a:pt x="5694" y="11432"/>
                </a:lnTo>
                <a:lnTo>
                  <a:pt x="5380" y="11297"/>
                </a:lnTo>
                <a:lnTo>
                  <a:pt x="5067" y="11137"/>
                </a:lnTo>
                <a:lnTo>
                  <a:pt x="4711" y="10926"/>
                </a:lnTo>
                <a:lnTo>
                  <a:pt x="4386" y="10699"/>
                </a:lnTo>
                <a:lnTo>
                  <a:pt x="4092" y="10457"/>
                </a:lnTo>
                <a:lnTo>
                  <a:pt x="3827" y="10202"/>
                </a:lnTo>
                <a:lnTo>
                  <a:pt x="3592" y="9931"/>
                </a:lnTo>
                <a:lnTo>
                  <a:pt x="3387" y="9647"/>
                </a:lnTo>
                <a:lnTo>
                  <a:pt x="3210" y="9349"/>
                </a:lnTo>
                <a:lnTo>
                  <a:pt x="3063" y="9038"/>
                </a:lnTo>
                <a:lnTo>
                  <a:pt x="2945" y="8714"/>
                </a:lnTo>
                <a:lnTo>
                  <a:pt x="2855" y="8377"/>
                </a:lnTo>
                <a:lnTo>
                  <a:pt x="2793" y="8028"/>
                </a:lnTo>
                <a:lnTo>
                  <a:pt x="2759" y="7666"/>
                </a:lnTo>
                <a:lnTo>
                  <a:pt x="2753" y="7292"/>
                </a:lnTo>
                <a:lnTo>
                  <a:pt x="2774" y="6907"/>
                </a:lnTo>
                <a:lnTo>
                  <a:pt x="2822" y="6510"/>
                </a:lnTo>
                <a:lnTo>
                  <a:pt x="2898" y="6103"/>
                </a:lnTo>
                <a:lnTo>
                  <a:pt x="1801" y="5865"/>
                </a:lnTo>
                <a:lnTo>
                  <a:pt x="1801" y="6048"/>
                </a:lnTo>
                <a:lnTo>
                  <a:pt x="1801" y="11985"/>
                </a:lnTo>
                <a:lnTo>
                  <a:pt x="1802" y="12211"/>
                </a:lnTo>
                <a:lnTo>
                  <a:pt x="1805" y="12263"/>
                </a:lnTo>
                <a:lnTo>
                  <a:pt x="1810" y="12312"/>
                </a:lnTo>
                <a:lnTo>
                  <a:pt x="1819" y="12357"/>
                </a:lnTo>
                <a:lnTo>
                  <a:pt x="1831" y="12398"/>
                </a:lnTo>
                <a:lnTo>
                  <a:pt x="1846" y="12436"/>
                </a:lnTo>
                <a:lnTo>
                  <a:pt x="1864" y="12470"/>
                </a:lnTo>
                <a:lnTo>
                  <a:pt x="1885" y="12501"/>
                </a:lnTo>
                <a:lnTo>
                  <a:pt x="1910" y="12529"/>
                </a:lnTo>
                <a:lnTo>
                  <a:pt x="1938" y="12553"/>
                </a:lnTo>
                <a:lnTo>
                  <a:pt x="1969" y="12574"/>
                </a:lnTo>
                <a:lnTo>
                  <a:pt x="2004" y="12592"/>
                </a:lnTo>
                <a:lnTo>
                  <a:pt x="2042" y="12606"/>
                </a:lnTo>
                <a:lnTo>
                  <a:pt x="2084" y="12618"/>
                </a:lnTo>
                <a:lnTo>
                  <a:pt x="2129" y="12627"/>
                </a:lnTo>
                <a:lnTo>
                  <a:pt x="2178" y="12632"/>
                </a:lnTo>
                <a:lnTo>
                  <a:pt x="2231" y="12635"/>
                </a:lnTo>
                <a:lnTo>
                  <a:pt x="2315" y="12636"/>
                </a:lnTo>
                <a:lnTo>
                  <a:pt x="12118" y="12635"/>
                </a:lnTo>
                <a:lnTo>
                  <a:pt x="12178" y="12634"/>
                </a:lnTo>
                <a:lnTo>
                  <a:pt x="12237" y="12630"/>
                </a:lnTo>
                <a:lnTo>
                  <a:pt x="12296" y="12624"/>
                </a:lnTo>
                <a:lnTo>
                  <a:pt x="12355" y="12615"/>
                </a:lnTo>
                <a:lnTo>
                  <a:pt x="12382" y="12609"/>
                </a:lnTo>
                <a:lnTo>
                  <a:pt x="12407" y="12602"/>
                </a:lnTo>
                <a:lnTo>
                  <a:pt x="12431" y="12593"/>
                </a:lnTo>
                <a:lnTo>
                  <a:pt x="12453" y="12583"/>
                </a:lnTo>
                <a:lnTo>
                  <a:pt x="12474" y="12572"/>
                </a:lnTo>
                <a:lnTo>
                  <a:pt x="12494" y="12559"/>
                </a:lnTo>
                <a:lnTo>
                  <a:pt x="12513" y="12544"/>
                </a:lnTo>
                <a:lnTo>
                  <a:pt x="12530" y="12528"/>
                </a:lnTo>
                <a:lnTo>
                  <a:pt x="12545" y="12511"/>
                </a:lnTo>
                <a:lnTo>
                  <a:pt x="12560" y="12493"/>
                </a:lnTo>
                <a:lnTo>
                  <a:pt x="12573" y="12473"/>
                </a:lnTo>
                <a:lnTo>
                  <a:pt x="12584" y="12451"/>
                </a:lnTo>
                <a:lnTo>
                  <a:pt x="12594" y="12429"/>
                </a:lnTo>
                <a:lnTo>
                  <a:pt x="12602" y="12405"/>
                </a:lnTo>
                <a:lnTo>
                  <a:pt x="12610" y="12380"/>
                </a:lnTo>
                <a:lnTo>
                  <a:pt x="12615" y="12353"/>
                </a:lnTo>
                <a:lnTo>
                  <a:pt x="12624" y="12298"/>
                </a:lnTo>
                <a:lnTo>
                  <a:pt x="12630" y="12242"/>
                </a:lnTo>
                <a:lnTo>
                  <a:pt x="12634" y="12186"/>
                </a:lnTo>
                <a:lnTo>
                  <a:pt x="12635" y="12130"/>
                </a:lnTo>
                <a:lnTo>
                  <a:pt x="12636" y="6023"/>
                </a:lnTo>
                <a:lnTo>
                  <a:pt x="12636" y="5865"/>
                </a:lnTo>
                <a:lnTo>
                  <a:pt x="11550" y="6105"/>
                </a:lnTo>
                <a:close/>
                <a:moveTo>
                  <a:pt x="7228" y="10019"/>
                </a:moveTo>
                <a:lnTo>
                  <a:pt x="7564" y="9978"/>
                </a:lnTo>
                <a:lnTo>
                  <a:pt x="7731" y="9954"/>
                </a:lnTo>
                <a:lnTo>
                  <a:pt x="7897" y="9923"/>
                </a:lnTo>
                <a:lnTo>
                  <a:pt x="8204" y="9839"/>
                </a:lnTo>
                <a:lnTo>
                  <a:pt x="8493" y="9724"/>
                </a:lnTo>
                <a:lnTo>
                  <a:pt x="8762" y="9581"/>
                </a:lnTo>
                <a:lnTo>
                  <a:pt x="9011" y="9412"/>
                </a:lnTo>
                <a:lnTo>
                  <a:pt x="9239" y="9220"/>
                </a:lnTo>
                <a:lnTo>
                  <a:pt x="9443" y="9007"/>
                </a:lnTo>
                <a:lnTo>
                  <a:pt x="9624" y="8775"/>
                </a:lnTo>
                <a:lnTo>
                  <a:pt x="9779" y="8526"/>
                </a:lnTo>
                <a:lnTo>
                  <a:pt x="9907" y="8263"/>
                </a:lnTo>
                <a:lnTo>
                  <a:pt x="10007" y="7988"/>
                </a:lnTo>
                <a:lnTo>
                  <a:pt x="10078" y="7704"/>
                </a:lnTo>
                <a:lnTo>
                  <a:pt x="10119" y="7412"/>
                </a:lnTo>
                <a:lnTo>
                  <a:pt x="10128" y="7115"/>
                </a:lnTo>
                <a:lnTo>
                  <a:pt x="10103" y="6816"/>
                </a:lnTo>
                <a:lnTo>
                  <a:pt x="10045" y="6516"/>
                </a:lnTo>
                <a:lnTo>
                  <a:pt x="9950" y="6218"/>
                </a:lnTo>
                <a:lnTo>
                  <a:pt x="9837" y="5959"/>
                </a:lnTo>
                <a:lnTo>
                  <a:pt x="9700" y="5717"/>
                </a:lnTo>
                <a:lnTo>
                  <a:pt x="9541" y="5493"/>
                </a:lnTo>
                <a:lnTo>
                  <a:pt x="9363" y="5286"/>
                </a:lnTo>
                <a:lnTo>
                  <a:pt x="9166" y="5099"/>
                </a:lnTo>
                <a:lnTo>
                  <a:pt x="8952" y="4931"/>
                </a:lnTo>
                <a:lnTo>
                  <a:pt x="8724" y="4784"/>
                </a:lnTo>
                <a:lnTo>
                  <a:pt x="8484" y="4658"/>
                </a:lnTo>
                <a:lnTo>
                  <a:pt x="8232" y="4555"/>
                </a:lnTo>
                <a:lnTo>
                  <a:pt x="7970" y="4475"/>
                </a:lnTo>
                <a:lnTo>
                  <a:pt x="7702" y="4419"/>
                </a:lnTo>
                <a:lnTo>
                  <a:pt x="7428" y="4387"/>
                </a:lnTo>
                <a:lnTo>
                  <a:pt x="7149" y="4381"/>
                </a:lnTo>
                <a:lnTo>
                  <a:pt x="6869" y="4402"/>
                </a:lnTo>
                <a:lnTo>
                  <a:pt x="6589" y="4450"/>
                </a:lnTo>
                <a:lnTo>
                  <a:pt x="6310" y="4526"/>
                </a:lnTo>
                <a:lnTo>
                  <a:pt x="6052" y="4623"/>
                </a:lnTo>
                <a:lnTo>
                  <a:pt x="5809" y="4741"/>
                </a:lnTo>
                <a:lnTo>
                  <a:pt x="5582" y="4878"/>
                </a:lnTo>
                <a:lnTo>
                  <a:pt x="5371" y="5033"/>
                </a:lnTo>
                <a:lnTo>
                  <a:pt x="5177" y="5205"/>
                </a:lnTo>
                <a:lnTo>
                  <a:pt x="5001" y="5392"/>
                </a:lnTo>
                <a:lnTo>
                  <a:pt x="4844" y="5593"/>
                </a:lnTo>
                <a:lnTo>
                  <a:pt x="4706" y="5807"/>
                </a:lnTo>
                <a:lnTo>
                  <a:pt x="4588" y="6032"/>
                </a:lnTo>
                <a:lnTo>
                  <a:pt x="4492" y="6267"/>
                </a:lnTo>
                <a:lnTo>
                  <a:pt x="4417" y="6510"/>
                </a:lnTo>
                <a:lnTo>
                  <a:pt x="4365" y="6761"/>
                </a:lnTo>
                <a:lnTo>
                  <a:pt x="4336" y="7017"/>
                </a:lnTo>
                <a:lnTo>
                  <a:pt x="4332" y="7278"/>
                </a:lnTo>
                <a:lnTo>
                  <a:pt x="4352" y="7542"/>
                </a:lnTo>
                <a:lnTo>
                  <a:pt x="4399" y="7807"/>
                </a:lnTo>
                <a:lnTo>
                  <a:pt x="4462" y="8041"/>
                </a:lnTo>
                <a:lnTo>
                  <a:pt x="4546" y="8266"/>
                </a:lnTo>
                <a:lnTo>
                  <a:pt x="4649" y="8481"/>
                </a:lnTo>
                <a:lnTo>
                  <a:pt x="4771" y="8686"/>
                </a:lnTo>
                <a:lnTo>
                  <a:pt x="4909" y="8879"/>
                </a:lnTo>
                <a:lnTo>
                  <a:pt x="5062" y="9060"/>
                </a:lnTo>
                <a:lnTo>
                  <a:pt x="5231" y="9228"/>
                </a:lnTo>
                <a:lnTo>
                  <a:pt x="5413" y="9382"/>
                </a:lnTo>
                <a:lnTo>
                  <a:pt x="5608" y="9522"/>
                </a:lnTo>
                <a:lnTo>
                  <a:pt x="5814" y="9646"/>
                </a:lnTo>
                <a:lnTo>
                  <a:pt x="6030" y="9754"/>
                </a:lnTo>
                <a:lnTo>
                  <a:pt x="6256" y="9845"/>
                </a:lnTo>
                <a:lnTo>
                  <a:pt x="6490" y="9918"/>
                </a:lnTo>
                <a:lnTo>
                  <a:pt x="6730" y="9971"/>
                </a:lnTo>
                <a:lnTo>
                  <a:pt x="6977" y="10006"/>
                </a:lnTo>
                <a:lnTo>
                  <a:pt x="7228" y="10019"/>
                </a:lnTo>
                <a:close/>
                <a:moveTo>
                  <a:pt x="9927" y="3148"/>
                </a:moveTo>
                <a:lnTo>
                  <a:pt x="9927" y="4036"/>
                </a:lnTo>
                <a:lnTo>
                  <a:pt x="9930" y="4087"/>
                </a:lnTo>
                <a:lnTo>
                  <a:pt x="9936" y="4137"/>
                </a:lnTo>
                <a:lnTo>
                  <a:pt x="9947" y="4184"/>
                </a:lnTo>
                <a:lnTo>
                  <a:pt x="9962" y="4228"/>
                </a:lnTo>
                <a:lnTo>
                  <a:pt x="9980" y="4270"/>
                </a:lnTo>
                <a:lnTo>
                  <a:pt x="10002" y="4309"/>
                </a:lnTo>
                <a:lnTo>
                  <a:pt x="10028" y="4345"/>
                </a:lnTo>
                <a:lnTo>
                  <a:pt x="10056" y="4378"/>
                </a:lnTo>
                <a:lnTo>
                  <a:pt x="10089" y="4407"/>
                </a:lnTo>
                <a:lnTo>
                  <a:pt x="10124" y="4433"/>
                </a:lnTo>
                <a:lnTo>
                  <a:pt x="10162" y="4455"/>
                </a:lnTo>
                <a:lnTo>
                  <a:pt x="10203" y="4474"/>
                </a:lnTo>
                <a:lnTo>
                  <a:pt x="10247" y="4489"/>
                </a:lnTo>
                <a:lnTo>
                  <a:pt x="10293" y="4500"/>
                </a:lnTo>
                <a:lnTo>
                  <a:pt x="10342" y="4506"/>
                </a:lnTo>
                <a:lnTo>
                  <a:pt x="10393" y="4509"/>
                </a:lnTo>
                <a:lnTo>
                  <a:pt x="12168" y="4509"/>
                </a:lnTo>
                <a:lnTo>
                  <a:pt x="12219" y="4506"/>
                </a:lnTo>
                <a:lnTo>
                  <a:pt x="12268" y="4500"/>
                </a:lnTo>
                <a:lnTo>
                  <a:pt x="12315" y="4489"/>
                </a:lnTo>
                <a:lnTo>
                  <a:pt x="12359" y="4474"/>
                </a:lnTo>
                <a:lnTo>
                  <a:pt x="12400" y="4455"/>
                </a:lnTo>
                <a:lnTo>
                  <a:pt x="12438" y="4433"/>
                </a:lnTo>
                <a:lnTo>
                  <a:pt x="12474" y="4407"/>
                </a:lnTo>
                <a:lnTo>
                  <a:pt x="12506" y="4378"/>
                </a:lnTo>
                <a:lnTo>
                  <a:pt x="12535" y="4345"/>
                </a:lnTo>
                <a:lnTo>
                  <a:pt x="12560" y="4309"/>
                </a:lnTo>
                <a:lnTo>
                  <a:pt x="12583" y="4270"/>
                </a:lnTo>
                <a:lnTo>
                  <a:pt x="12601" y="4229"/>
                </a:lnTo>
                <a:lnTo>
                  <a:pt x="12616" y="4185"/>
                </a:lnTo>
                <a:lnTo>
                  <a:pt x="12626" y="4138"/>
                </a:lnTo>
                <a:lnTo>
                  <a:pt x="12633" y="4088"/>
                </a:lnTo>
                <a:lnTo>
                  <a:pt x="12635" y="4037"/>
                </a:lnTo>
                <a:lnTo>
                  <a:pt x="12635" y="2275"/>
                </a:lnTo>
                <a:lnTo>
                  <a:pt x="12633" y="2222"/>
                </a:lnTo>
                <a:lnTo>
                  <a:pt x="12626" y="2172"/>
                </a:lnTo>
                <a:lnTo>
                  <a:pt x="12615" y="2124"/>
                </a:lnTo>
                <a:lnTo>
                  <a:pt x="12601" y="2080"/>
                </a:lnTo>
                <a:lnTo>
                  <a:pt x="12582" y="2038"/>
                </a:lnTo>
                <a:lnTo>
                  <a:pt x="12560" y="1999"/>
                </a:lnTo>
                <a:lnTo>
                  <a:pt x="12533" y="1963"/>
                </a:lnTo>
                <a:lnTo>
                  <a:pt x="12504" y="1931"/>
                </a:lnTo>
                <a:lnTo>
                  <a:pt x="12471" y="1902"/>
                </a:lnTo>
                <a:lnTo>
                  <a:pt x="12435" y="1876"/>
                </a:lnTo>
                <a:lnTo>
                  <a:pt x="12395" y="1854"/>
                </a:lnTo>
                <a:lnTo>
                  <a:pt x="12353" y="1836"/>
                </a:lnTo>
                <a:lnTo>
                  <a:pt x="12307" y="1821"/>
                </a:lnTo>
                <a:lnTo>
                  <a:pt x="12259" y="1811"/>
                </a:lnTo>
                <a:lnTo>
                  <a:pt x="12208" y="1804"/>
                </a:lnTo>
                <a:lnTo>
                  <a:pt x="12155" y="1802"/>
                </a:lnTo>
                <a:lnTo>
                  <a:pt x="10408" y="1802"/>
                </a:lnTo>
                <a:lnTo>
                  <a:pt x="10354" y="1804"/>
                </a:lnTo>
                <a:lnTo>
                  <a:pt x="10302" y="1811"/>
                </a:lnTo>
                <a:lnTo>
                  <a:pt x="10254" y="1821"/>
                </a:lnTo>
                <a:lnTo>
                  <a:pt x="10208" y="1836"/>
                </a:lnTo>
                <a:lnTo>
                  <a:pt x="10166" y="1855"/>
                </a:lnTo>
                <a:lnTo>
                  <a:pt x="10126" y="1877"/>
                </a:lnTo>
                <a:lnTo>
                  <a:pt x="10090" y="1903"/>
                </a:lnTo>
                <a:lnTo>
                  <a:pt x="10057" y="1933"/>
                </a:lnTo>
                <a:lnTo>
                  <a:pt x="10028" y="1966"/>
                </a:lnTo>
                <a:lnTo>
                  <a:pt x="10002" y="2003"/>
                </a:lnTo>
                <a:lnTo>
                  <a:pt x="9980" y="2043"/>
                </a:lnTo>
                <a:lnTo>
                  <a:pt x="9962" y="2086"/>
                </a:lnTo>
                <a:lnTo>
                  <a:pt x="9947" y="2132"/>
                </a:lnTo>
                <a:lnTo>
                  <a:pt x="9936" y="2182"/>
                </a:lnTo>
                <a:lnTo>
                  <a:pt x="9930" y="2234"/>
                </a:lnTo>
                <a:lnTo>
                  <a:pt x="9927" y="2289"/>
                </a:lnTo>
                <a:lnTo>
                  <a:pt x="9927" y="3148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81200" y="259200"/>
            <a:ext cx="1728000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1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000" b="1" dirty="0">
                <a:solidFill>
                  <a:srgbClr val="123563"/>
                </a:solidFill>
              </a:rPr>
              <a:t>Company Name</a:t>
            </a:r>
          </a:p>
          <a:p>
            <a:pPr lvl="0"/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081200" y="713406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Street / No.</a:t>
            </a:r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081200" y="8711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Postcode/ Town</a:t>
            </a:r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441200" y="1097781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Telephone number</a:t>
            </a:r>
          </a:p>
        </p:txBody>
      </p:sp>
      <p:sp>
        <p:nvSpPr>
          <p:cNvPr id="19" name="Textfeld 18"/>
          <p:cNvSpPr txBox="1"/>
          <p:nvPr userDrawn="1"/>
        </p:nvSpPr>
        <p:spPr>
          <a:xfrm>
            <a:off x="7081200" y="1097781"/>
            <a:ext cx="18607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Tel:</a:t>
            </a:r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7441200" y="1256400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fax machine</a:t>
            </a:r>
          </a:p>
        </p:txBody>
      </p:sp>
      <p:sp>
        <p:nvSpPr>
          <p:cNvPr id="29" name="Textfeld 28"/>
          <p:cNvSpPr txBox="1"/>
          <p:nvPr userDrawn="1"/>
        </p:nvSpPr>
        <p:spPr>
          <a:xfrm>
            <a:off x="7081200" y="1256400"/>
            <a:ext cx="21723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Fax:</a:t>
            </a:r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081200" y="14789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Email-address</a:t>
            </a:r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081200" y="1638000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Website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67200" y="2070000"/>
            <a:ext cx="5374800" cy="354013"/>
          </a:xfrm>
        </p:spPr>
        <p:txBody>
          <a:bodyPr/>
          <a:lstStyle>
            <a:lvl1pPr marL="0" indent="0">
              <a:buNone/>
              <a:defRPr baseline="0">
                <a:solidFill>
                  <a:srgbClr val="003366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en-GB" noProof="0" dirty="0"/>
              <a:t>Headline for further information:</a:t>
            </a:r>
          </a:p>
        </p:txBody>
      </p:sp>
      <p:sp>
        <p:nvSpPr>
          <p:cNvPr id="33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7200" y="2425296"/>
            <a:ext cx="5374800" cy="1411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>
                <a:solidFill>
                  <a:schemeClr val="accent2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en-GB" noProof="0"/>
              <a:t>Insert your domains here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367200" y="4139366"/>
            <a:ext cx="4626000" cy="61555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algn="just"/>
            <a:r>
              <a:rPr lang="en-GB" sz="1000" noProof="0" dirty="0">
                <a:solidFill>
                  <a:srgbClr val="1F497D"/>
                </a:solidFill>
                <a:latin typeface="BISansOpti"/>
                <a:cs typeface="BISansOpti"/>
              </a:rPr>
              <a:t>Click to add copyright-text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718268" y="3986222"/>
            <a:ext cx="3274933" cy="153888"/>
          </a:xfrm>
        </p:spPr>
        <p:txBody>
          <a:bodyPr wrap="square">
            <a:spAutoFit/>
          </a:bodyPr>
          <a:lstStyle>
            <a:lvl1pPr marL="0" indent="0">
              <a:buNone/>
              <a:defRPr sz="100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lvl="0"/>
            <a:r>
              <a:rPr lang="en-GB" noProof="0" dirty="0"/>
              <a:t>Click to add year of copyright</a:t>
            </a:r>
          </a:p>
        </p:txBody>
      </p:sp>
    </p:spTree>
    <p:extLst>
      <p:ext uri="{BB962C8B-B14F-4D97-AF65-F5344CB8AC3E}">
        <p14:creationId xmlns:p14="http://schemas.microsoft.com/office/powerpoint/2010/main" xmlns="" val="160041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chart germ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6231" t="19013" b="13976"/>
          <a:stretch/>
        </p:blipFill>
        <p:spPr bwMode="auto">
          <a:xfrm>
            <a:off x="0" y="0"/>
            <a:ext cx="642979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Gerade Verbindung 23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3999" cy="0"/>
          </a:xfrm>
          <a:prstGeom prst="line">
            <a:avLst/>
          </a:prstGeom>
          <a:ln w="1270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"/>
          <p:cNvSpPr>
            <a:spLocks noChangeAspect="1" noChangeArrowheads="1"/>
          </p:cNvSpPr>
          <p:nvPr userDrawn="1"/>
        </p:nvSpPr>
        <p:spPr bwMode="auto">
          <a:xfrm>
            <a:off x="367576" y="1233589"/>
            <a:ext cx="359997" cy="359997"/>
          </a:xfrm>
          <a:custGeom>
            <a:avLst/>
            <a:gdLst>
              <a:gd name="T0" fmla="*/ 19 w 14438"/>
              <a:gd name="T1" fmla="*/ 766 h 14438"/>
              <a:gd name="T2" fmla="*/ 35 w 14438"/>
              <a:gd name="T3" fmla="*/ 713 h 14438"/>
              <a:gd name="T4" fmla="*/ 95 w 14438"/>
              <a:gd name="T5" fmla="*/ 535 h 14438"/>
              <a:gd name="T6" fmla="*/ 182 w 14438"/>
              <a:gd name="T7" fmla="*/ 382 h 14438"/>
              <a:gd name="T8" fmla="*/ 295 w 14438"/>
              <a:gd name="T9" fmla="*/ 253 h 14438"/>
              <a:gd name="T10" fmla="*/ 434 w 14438"/>
              <a:gd name="T11" fmla="*/ 149 h 14438"/>
              <a:gd name="T12" fmla="*/ 598 w 14438"/>
              <a:gd name="T13" fmla="*/ 69 h 14438"/>
              <a:gd name="T14" fmla="*/ 13628 w 14438"/>
              <a:gd name="T15" fmla="*/ 0 h 14438"/>
              <a:gd name="T16" fmla="*/ 13675 w 14438"/>
              <a:gd name="T17" fmla="*/ 24 h 14438"/>
              <a:gd name="T18" fmla="*/ 13780 w 14438"/>
              <a:gd name="T19" fmla="*/ 53 h 14438"/>
              <a:gd name="T20" fmla="*/ 14011 w 14438"/>
              <a:gd name="T21" fmla="*/ 154 h 14438"/>
              <a:gd name="T22" fmla="*/ 14194 w 14438"/>
              <a:gd name="T23" fmla="*/ 297 h 14438"/>
              <a:gd name="T24" fmla="*/ 14328 w 14438"/>
              <a:gd name="T25" fmla="*/ 482 h 14438"/>
              <a:gd name="T26" fmla="*/ 14409 w 14438"/>
              <a:gd name="T27" fmla="*/ 706 h 14438"/>
              <a:gd name="T28" fmla="*/ 14437 w 14438"/>
              <a:gd name="T29" fmla="*/ 966 h 14438"/>
              <a:gd name="T30" fmla="*/ 14420 w 14438"/>
              <a:gd name="T31" fmla="*/ 13674 h 14438"/>
              <a:gd name="T32" fmla="*/ 14331 w 14438"/>
              <a:gd name="T33" fmla="*/ 13951 h 14438"/>
              <a:gd name="T34" fmla="*/ 14175 w 14438"/>
              <a:gd name="T35" fmla="*/ 14172 h 14438"/>
              <a:gd name="T36" fmla="*/ 13956 w 14438"/>
              <a:gd name="T37" fmla="*/ 14330 h 14438"/>
              <a:gd name="T38" fmla="*/ 13681 w 14438"/>
              <a:gd name="T39" fmla="*/ 14419 h 14438"/>
              <a:gd name="T40" fmla="*/ 10100 w 14438"/>
              <a:gd name="T41" fmla="*/ 14436 h 14438"/>
              <a:gd name="T42" fmla="*/ 9952 w 14438"/>
              <a:gd name="T43" fmla="*/ 14430 h 14438"/>
              <a:gd name="T44" fmla="*/ 11610 w 14438"/>
              <a:gd name="T45" fmla="*/ 9040 h 14438"/>
              <a:gd name="T46" fmla="*/ 11676 w 14438"/>
              <a:gd name="T47" fmla="*/ 9035 h 14438"/>
              <a:gd name="T48" fmla="*/ 11714 w 14438"/>
              <a:gd name="T49" fmla="*/ 9022 h 14438"/>
              <a:gd name="T50" fmla="*/ 11742 w 14438"/>
              <a:gd name="T51" fmla="*/ 8998 h 14438"/>
              <a:gd name="T52" fmla="*/ 11764 w 14438"/>
              <a:gd name="T53" fmla="*/ 8961 h 14438"/>
              <a:gd name="T54" fmla="*/ 11778 w 14438"/>
              <a:gd name="T55" fmla="*/ 8907 h 14438"/>
              <a:gd name="T56" fmla="*/ 9941 w 14438"/>
              <a:gd name="T57" fmla="*/ 6760 h 14438"/>
              <a:gd name="T58" fmla="*/ 9960 w 14438"/>
              <a:gd name="T59" fmla="*/ 5621 h 14438"/>
              <a:gd name="T60" fmla="*/ 10017 w 14438"/>
              <a:gd name="T61" fmla="*/ 5333 h 14438"/>
              <a:gd name="T62" fmla="*/ 10120 w 14438"/>
              <a:gd name="T63" fmla="*/ 5080 h 14438"/>
              <a:gd name="T64" fmla="*/ 10272 w 14438"/>
              <a:gd name="T65" fmla="*/ 4871 h 14438"/>
              <a:gd name="T66" fmla="*/ 10468 w 14438"/>
              <a:gd name="T67" fmla="*/ 4711 h 14438"/>
              <a:gd name="T68" fmla="*/ 10705 w 14438"/>
              <a:gd name="T69" fmla="*/ 4604 h 14438"/>
              <a:gd name="T70" fmla="*/ 10979 w 14438"/>
              <a:gd name="T71" fmla="*/ 4553 h 14438"/>
              <a:gd name="T72" fmla="*/ 11951 w 14438"/>
              <a:gd name="T73" fmla="*/ 4524 h 14438"/>
              <a:gd name="T74" fmla="*/ 12121 w 14438"/>
              <a:gd name="T75" fmla="*/ 2250 h 14438"/>
              <a:gd name="T76" fmla="*/ 10259 w 14438"/>
              <a:gd name="T77" fmla="*/ 2251 h 14438"/>
              <a:gd name="T78" fmla="*/ 9557 w 14438"/>
              <a:gd name="T79" fmla="*/ 2358 h 14438"/>
              <a:gd name="T80" fmla="*/ 8930 w 14438"/>
              <a:gd name="T81" fmla="*/ 2653 h 14438"/>
              <a:gd name="T82" fmla="*/ 8449 w 14438"/>
              <a:gd name="T83" fmla="*/ 3073 h 14438"/>
              <a:gd name="T84" fmla="*/ 8169 w 14438"/>
              <a:gd name="T85" fmla="*/ 3441 h 14438"/>
              <a:gd name="T86" fmla="*/ 7901 w 14438"/>
              <a:gd name="T87" fmla="*/ 3976 h 14438"/>
              <a:gd name="T88" fmla="*/ 7695 w 14438"/>
              <a:gd name="T89" fmla="*/ 4854 h 14438"/>
              <a:gd name="T90" fmla="*/ 7660 w 14438"/>
              <a:gd name="T91" fmla="*/ 5883 h 14438"/>
              <a:gd name="T92" fmla="*/ 5871 w 14438"/>
              <a:gd name="T93" fmla="*/ 6766 h 14438"/>
              <a:gd name="T94" fmla="*/ 7656 w 14438"/>
              <a:gd name="T95" fmla="*/ 14428 h 14438"/>
              <a:gd name="T96" fmla="*/ 7590 w 14438"/>
              <a:gd name="T97" fmla="*/ 14436 h 14438"/>
              <a:gd name="T98" fmla="*/ 820 w 14438"/>
              <a:gd name="T99" fmla="*/ 14431 h 14438"/>
              <a:gd name="T100" fmla="*/ 608 w 14438"/>
              <a:gd name="T101" fmla="*/ 14386 h 14438"/>
              <a:gd name="T102" fmla="*/ 418 w 14438"/>
              <a:gd name="T103" fmla="*/ 14292 h 14438"/>
              <a:gd name="T104" fmla="*/ 257 w 14438"/>
              <a:gd name="T105" fmla="*/ 14157 h 14438"/>
              <a:gd name="T106" fmla="*/ 132 w 14438"/>
              <a:gd name="T107" fmla="*/ 13987 h 14438"/>
              <a:gd name="T108" fmla="*/ 48 w 14438"/>
              <a:gd name="T109" fmla="*/ 13788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438" h="14438">
                <a:moveTo>
                  <a:pt x="0" y="13628"/>
                </a:moveTo>
                <a:lnTo>
                  <a:pt x="0" y="818"/>
                </a:lnTo>
                <a:lnTo>
                  <a:pt x="19" y="766"/>
                </a:lnTo>
                <a:lnTo>
                  <a:pt x="28" y="740"/>
                </a:lnTo>
                <a:lnTo>
                  <a:pt x="32" y="726"/>
                </a:lnTo>
                <a:lnTo>
                  <a:pt x="35" y="713"/>
                </a:lnTo>
                <a:lnTo>
                  <a:pt x="52" y="651"/>
                </a:lnTo>
                <a:lnTo>
                  <a:pt x="72" y="591"/>
                </a:lnTo>
                <a:lnTo>
                  <a:pt x="95" y="535"/>
                </a:lnTo>
                <a:lnTo>
                  <a:pt x="122" y="481"/>
                </a:lnTo>
                <a:lnTo>
                  <a:pt x="150" y="430"/>
                </a:lnTo>
                <a:lnTo>
                  <a:pt x="182" y="382"/>
                </a:lnTo>
                <a:lnTo>
                  <a:pt x="217" y="336"/>
                </a:lnTo>
                <a:lnTo>
                  <a:pt x="255" y="293"/>
                </a:lnTo>
                <a:lnTo>
                  <a:pt x="295" y="253"/>
                </a:lnTo>
                <a:lnTo>
                  <a:pt x="339" y="216"/>
                </a:lnTo>
                <a:lnTo>
                  <a:pt x="385" y="181"/>
                </a:lnTo>
                <a:lnTo>
                  <a:pt x="434" y="149"/>
                </a:lnTo>
                <a:lnTo>
                  <a:pt x="486" y="120"/>
                </a:lnTo>
                <a:lnTo>
                  <a:pt x="541" y="93"/>
                </a:lnTo>
                <a:lnTo>
                  <a:pt x="598" y="69"/>
                </a:lnTo>
                <a:lnTo>
                  <a:pt x="659" y="48"/>
                </a:lnTo>
                <a:lnTo>
                  <a:pt x="818" y="0"/>
                </a:lnTo>
                <a:lnTo>
                  <a:pt x="13628" y="0"/>
                </a:lnTo>
                <a:lnTo>
                  <a:pt x="13659" y="16"/>
                </a:lnTo>
                <a:lnTo>
                  <a:pt x="13667" y="20"/>
                </a:lnTo>
                <a:lnTo>
                  <a:pt x="13675" y="24"/>
                </a:lnTo>
                <a:lnTo>
                  <a:pt x="13684" y="27"/>
                </a:lnTo>
                <a:lnTo>
                  <a:pt x="13692" y="29"/>
                </a:lnTo>
                <a:lnTo>
                  <a:pt x="13780" y="53"/>
                </a:lnTo>
                <a:lnTo>
                  <a:pt x="13862" y="81"/>
                </a:lnTo>
                <a:lnTo>
                  <a:pt x="13939" y="115"/>
                </a:lnTo>
                <a:lnTo>
                  <a:pt x="14011" y="154"/>
                </a:lnTo>
                <a:lnTo>
                  <a:pt x="14078" y="197"/>
                </a:lnTo>
                <a:lnTo>
                  <a:pt x="14139" y="245"/>
                </a:lnTo>
                <a:lnTo>
                  <a:pt x="14194" y="297"/>
                </a:lnTo>
                <a:lnTo>
                  <a:pt x="14245" y="355"/>
                </a:lnTo>
                <a:lnTo>
                  <a:pt x="14289" y="416"/>
                </a:lnTo>
                <a:lnTo>
                  <a:pt x="14328" y="482"/>
                </a:lnTo>
                <a:lnTo>
                  <a:pt x="14361" y="553"/>
                </a:lnTo>
                <a:lnTo>
                  <a:pt x="14388" y="627"/>
                </a:lnTo>
                <a:lnTo>
                  <a:pt x="14409" y="706"/>
                </a:lnTo>
                <a:lnTo>
                  <a:pt x="14425" y="788"/>
                </a:lnTo>
                <a:lnTo>
                  <a:pt x="14434" y="875"/>
                </a:lnTo>
                <a:lnTo>
                  <a:pt x="14437" y="966"/>
                </a:lnTo>
                <a:lnTo>
                  <a:pt x="14437" y="13462"/>
                </a:lnTo>
                <a:lnTo>
                  <a:pt x="14433" y="13571"/>
                </a:lnTo>
                <a:lnTo>
                  <a:pt x="14420" y="13674"/>
                </a:lnTo>
                <a:lnTo>
                  <a:pt x="14398" y="13772"/>
                </a:lnTo>
                <a:lnTo>
                  <a:pt x="14369" y="13864"/>
                </a:lnTo>
                <a:lnTo>
                  <a:pt x="14331" y="13951"/>
                </a:lnTo>
                <a:lnTo>
                  <a:pt x="14286" y="14031"/>
                </a:lnTo>
                <a:lnTo>
                  <a:pt x="14234" y="14105"/>
                </a:lnTo>
                <a:lnTo>
                  <a:pt x="14175" y="14172"/>
                </a:lnTo>
                <a:lnTo>
                  <a:pt x="14108" y="14232"/>
                </a:lnTo>
                <a:lnTo>
                  <a:pt x="14035" y="14284"/>
                </a:lnTo>
                <a:lnTo>
                  <a:pt x="13956" y="14330"/>
                </a:lnTo>
                <a:lnTo>
                  <a:pt x="13870" y="14368"/>
                </a:lnTo>
                <a:lnTo>
                  <a:pt x="13779" y="14397"/>
                </a:lnTo>
                <a:lnTo>
                  <a:pt x="13681" y="14419"/>
                </a:lnTo>
                <a:lnTo>
                  <a:pt x="13579" y="14432"/>
                </a:lnTo>
                <a:lnTo>
                  <a:pt x="13471" y="14437"/>
                </a:lnTo>
                <a:lnTo>
                  <a:pt x="10100" y="14436"/>
                </a:lnTo>
                <a:lnTo>
                  <a:pt x="10063" y="14435"/>
                </a:lnTo>
                <a:lnTo>
                  <a:pt x="10026" y="14434"/>
                </a:lnTo>
                <a:lnTo>
                  <a:pt x="9952" y="14430"/>
                </a:lnTo>
                <a:lnTo>
                  <a:pt x="9952" y="9038"/>
                </a:lnTo>
                <a:lnTo>
                  <a:pt x="10115" y="9038"/>
                </a:lnTo>
                <a:lnTo>
                  <a:pt x="11610" y="9040"/>
                </a:lnTo>
                <a:lnTo>
                  <a:pt x="11646" y="9039"/>
                </a:lnTo>
                <a:lnTo>
                  <a:pt x="11661" y="9038"/>
                </a:lnTo>
                <a:lnTo>
                  <a:pt x="11676" y="9035"/>
                </a:lnTo>
                <a:lnTo>
                  <a:pt x="11690" y="9032"/>
                </a:lnTo>
                <a:lnTo>
                  <a:pt x="11702" y="9027"/>
                </a:lnTo>
                <a:lnTo>
                  <a:pt x="11714" y="9022"/>
                </a:lnTo>
                <a:lnTo>
                  <a:pt x="11724" y="9015"/>
                </a:lnTo>
                <a:lnTo>
                  <a:pt x="11734" y="9007"/>
                </a:lnTo>
                <a:lnTo>
                  <a:pt x="11742" y="8998"/>
                </a:lnTo>
                <a:lnTo>
                  <a:pt x="11750" y="8987"/>
                </a:lnTo>
                <a:lnTo>
                  <a:pt x="11757" y="8975"/>
                </a:lnTo>
                <a:lnTo>
                  <a:pt x="11764" y="8961"/>
                </a:lnTo>
                <a:lnTo>
                  <a:pt x="11769" y="8945"/>
                </a:lnTo>
                <a:lnTo>
                  <a:pt x="11774" y="8927"/>
                </a:lnTo>
                <a:lnTo>
                  <a:pt x="11778" y="8907"/>
                </a:lnTo>
                <a:lnTo>
                  <a:pt x="12106" y="7266"/>
                </a:lnTo>
                <a:lnTo>
                  <a:pt x="12201" y="6760"/>
                </a:lnTo>
                <a:lnTo>
                  <a:pt x="9941" y="6760"/>
                </a:lnTo>
                <a:lnTo>
                  <a:pt x="9944" y="5817"/>
                </a:lnTo>
                <a:lnTo>
                  <a:pt x="9950" y="5719"/>
                </a:lnTo>
                <a:lnTo>
                  <a:pt x="9960" y="5621"/>
                </a:lnTo>
                <a:lnTo>
                  <a:pt x="9976" y="5523"/>
                </a:lnTo>
                <a:lnTo>
                  <a:pt x="9994" y="5427"/>
                </a:lnTo>
                <a:lnTo>
                  <a:pt x="10017" y="5333"/>
                </a:lnTo>
                <a:lnTo>
                  <a:pt x="10046" y="5244"/>
                </a:lnTo>
                <a:lnTo>
                  <a:pt x="10080" y="5159"/>
                </a:lnTo>
                <a:lnTo>
                  <a:pt x="10120" y="5080"/>
                </a:lnTo>
                <a:lnTo>
                  <a:pt x="10166" y="5005"/>
                </a:lnTo>
                <a:lnTo>
                  <a:pt x="10216" y="4936"/>
                </a:lnTo>
                <a:lnTo>
                  <a:pt x="10272" y="4871"/>
                </a:lnTo>
                <a:lnTo>
                  <a:pt x="10332" y="4812"/>
                </a:lnTo>
                <a:lnTo>
                  <a:pt x="10398" y="4759"/>
                </a:lnTo>
                <a:lnTo>
                  <a:pt x="10468" y="4711"/>
                </a:lnTo>
                <a:lnTo>
                  <a:pt x="10542" y="4669"/>
                </a:lnTo>
                <a:lnTo>
                  <a:pt x="10621" y="4633"/>
                </a:lnTo>
                <a:lnTo>
                  <a:pt x="10705" y="4604"/>
                </a:lnTo>
                <a:lnTo>
                  <a:pt x="10792" y="4580"/>
                </a:lnTo>
                <a:lnTo>
                  <a:pt x="10884" y="4563"/>
                </a:lnTo>
                <a:lnTo>
                  <a:pt x="10979" y="4553"/>
                </a:lnTo>
                <a:lnTo>
                  <a:pt x="11222" y="4539"/>
                </a:lnTo>
                <a:lnTo>
                  <a:pt x="11465" y="4532"/>
                </a:lnTo>
                <a:lnTo>
                  <a:pt x="11951" y="4524"/>
                </a:lnTo>
                <a:lnTo>
                  <a:pt x="12187" y="4524"/>
                </a:lnTo>
                <a:lnTo>
                  <a:pt x="12187" y="2254"/>
                </a:lnTo>
                <a:lnTo>
                  <a:pt x="12121" y="2250"/>
                </a:lnTo>
                <a:lnTo>
                  <a:pt x="12092" y="2249"/>
                </a:lnTo>
                <a:lnTo>
                  <a:pt x="12064" y="2248"/>
                </a:lnTo>
                <a:lnTo>
                  <a:pt x="10259" y="2251"/>
                </a:lnTo>
                <a:lnTo>
                  <a:pt x="10017" y="2266"/>
                </a:lnTo>
                <a:lnTo>
                  <a:pt x="9783" y="2301"/>
                </a:lnTo>
                <a:lnTo>
                  <a:pt x="9557" y="2358"/>
                </a:lnTo>
                <a:lnTo>
                  <a:pt x="9339" y="2435"/>
                </a:lnTo>
                <a:lnTo>
                  <a:pt x="9130" y="2533"/>
                </a:lnTo>
                <a:lnTo>
                  <a:pt x="8930" y="2653"/>
                </a:lnTo>
                <a:lnTo>
                  <a:pt x="8740" y="2794"/>
                </a:lnTo>
                <a:lnTo>
                  <a:pt x="8559" y="2958"/>
                </a:lnTo>
                <a:lnTo>
                  <a:pt x="8449" y="3073"/>
                </a:lnTo>
                <a:lnTo>
                  <a:pt x="8348" y="3193"/>
                </a:lnTo>
                <a:lnTo>
                  <a:pt x="8254" y="3315"/>
                </a:lnTo>
                <a:lnTo>
                  <a:pt x="8169" y="3441"/>
                </a:lnTo>
                <a:lnTo>
                  <a:pt x="8091" y="3570"/>
                </a:lnTo>
                <a:lnTo>
                  <a:pt x="8021" y="3703"/>
                </a:lnTo>
                <a:lnTo>
                  <a:pt x="7901" y="3976"/>
                </a:lnTo>
                <a:lnTo>
                  <a:pt x="7808" y="4259"/>
                </a:lnTo>
                <a:lnTo>
                  <a:pt x="7740" y="4553"/>
                </a:lnTo>
                <a:lnTo>
                  <a:pt x="7695" y="4854"/>
                </a:lnTo>
                <a:lnTo>
                  <a:pt x="7670" y="5164"/>
                </a:lnTo>
                <a:lnTo>
                  <a:pt x="7660" y="5523"/>
                </a:lnTo>
                <a:lnTo>
                  <a:pt x="7660" y="5883"/>
                </a:lnTo>
                <a:lnTo>
                  <a:pt x="7665" y="6603"/>
                </a:lnTo>
                <a:lnTo>
                  <a:pt x="7665" y="6766"/>
                </a:lnTo>
                <a:lnTo>
                  <a:pt x="5871" y="6766"/>
                </a:lnTo>
                <a:lnTo>
                  <a:pt x="5871" y="9041"/>
                </a:lnTo>
                <a:lnTo>
                  <a:pt x="7656" y="9041"/>
                </a:lnTo>
                <a:lnTo>
                  <a:pt x="7656" y="14428"/>
                </a:lnTo>
                <a:lnTo>
                  <a:pt x="7616" y="14433"/>
                </a:lnTo>
                <a:lnTo>
                  <a:pt x="7598" y="14435"/>
                </a:lnTo>
                <a:lnTo>
                  <a:pt x="7590" y="14436"/>
                </a:lnTo>
                <a:lnTo>
                  <a:pt x="7581" y="14436"/>
                </a:lnTo>
                <a:lnTo>
                  <a:pt x="895" y="14434"/>
                </a:lnTo>
                <a:lnTo>
                  <a:pt x="820" y="14431"/>
                </a:lnTo>
                <a:lnTo>
                  <a:pt x="748" y="14422"/>
                </a:lnTo>
                <a:lnTo>
                  <a:pt x="677" y="14407"/>
                </a:lnTo>
                <a:lnTo>
                  <a:pt x="608" y="14386"/>
                </a:lnTo>
                <a:lnTo>
                  <a:pt x="542" y="14360"/>
                </a:lnTo>
                <a:lnTo>
                  <a:pt x="479" y="14328"/>
                </a:lnTo>
                <a:lnTo>
                  <a:pt x="418" y="14292"/>
                </a:lnTo>
                <a:lnTo>
                  <a:pt x="361" y="14252"/>
                </a:lnTo>
                <a:lnTo>
                  <a:pt x="307" y="14207"/>
                </a:lnTo>
                <a:lnTo>
                  <a:pt x="257" y="14157"/>
                </a:lnTo>
                <a:lnTo>
                  <a:pt x="211" y="14104"/>
                </a:lnTo>
                <a:lnTo>
                  <a:pt x="169" y="14047"/>
                </a:lnTo>
                <a:lnTo>
                  <a:pt x="132" y="13987"/>
                </a:lnTo>
                <a:lnTo>
                  <a:pt x="99" y="13923"/>
                </a:lnTo>
                <a:lnTo>
                  <a:pt x="71" y="13857"/>
                </a:lnTo>
                <a:lnTo>
                  <a:pt x="48" y="13788"/>
                </a:lnTo>
                <a:lnTo>
                  <a:pt x="0" y="1362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solidFill>
                <a:srgbClr val="123563"/>
              </a:solidFill>
              <a:latin typeface="BISansOpti"/>
            </a:endParaRPr>
          </a:p>
        </p:txBody>
      </p:sp>
      <p:sp>
        <p:nvSpPr>
          <p:cNvPr id="14" name="Freeform 2"/>
          <p:cNvSpPr>
            <a:spLocks noChangeAspect="1" noChangeArrowheads="1"/>
          </p:cNvSpPr>
          <p:nvPr userDrawn="1"/>
        </p:nvSpPr>
        <p:spPr bwMode="auto">
          <a:xfrm>
            <a:off x="1020233" y="1260552"/>
            <a:ext cx="396000" cy="323404"/>
          </a:xfrm>
          <a:custGeom>
            <a:avLst/>
            <a:gdLst>
              <a:gd name="T0" fmla="*/ 2302 w 14384"/>
              <a:gd name="T1" fmla="*/ 10229 h 11746"/>
              <a:gd name="T2" fmla="*/ 4222 w 14384"/>
              <a:gd name="T3" fmla="*/ 9176 h 11746"/>
              <a:gd name="T4" fmla="*/ 3544 w 14384"/>
              <a:gd name="T5" fmla="*/ 9052 h 11746"/>
              <a:gd name="T6" fmla="*/ 2627 w 14384"/>
              <a:gd name="T7" fmla="*/ 8581 h 11746"/>
              <a:gd name="T8" fmla="*/ 2100 w 14384"/>
              <a:gd name="T9" fmla="*/ 8065 h 11746"/>
              <a:gd name="T10" fmla="*/ 1633 w 14384"/>
              <a:gd name="T11" fmla="*/ 7227 h 11746"/>
              <a:gd name="T12" fmla="*/ 1622 w 14384"/>
              <a:gd name="T13" fmla="*/ 7169 h 11746"/>
              <a:gd name="T14" fmla="*/ 1631 w 14384"/>
              <a:gd name="T15" fmla="*/ 7150 h 11746"/>
              <a:gd name="T16" fmla="*/ 1654 w 14384"/>
              <a:gd name="T17" fmla="*/ 7142 h 11746"/>
              <a:gd name="T18" fmla="*/ 1884 w 14384"/>
              <a:gd name="T19" fmla="*/ 7165 h 11746"/>
              <a:gd name="T20" fmla="*/ 2540 w 14384"/>
              <a:gd name="T21" fmla="*/ 7153 h 11746"/>
              <a:gd name="T22" fmla="*/ 2848 w 14384"/>
              <a:gd name="T23" fmla="*/ 7095 h 11746"/>
              <a:gd name="T24" fmla="*/ 1895 w 14384"/>
              <a:gd name="T25" fmla="*/ 6602 h 11746"/>
              <a:gd name="T26" fmla="*/ 974 w 14384"/>
              <a:gd name="T27" fmla="*/ 5689 h 11746"/>
              <a:gd name="T28" fmla="*/ 567 w 14384"/>
              <a:gd name="T29" fmla="*/ 4595 h 11746"/>
              <a:gd name="T30" fmla="*/ 1040 w 14384"/>
              <a:gd name="T31" fmla="*/ 4344 h 11746"/>
              <a:gd name="T32" fmla="*/ 1878 w 14384"/>
              <a:gd name="T33" fmla="*/ 4497 h 11746"/>
              <a:gd name="T34" fmla="*/ 1298 w 14384"/>
              <a:gd name="T35" fmla="*/ 3967 h 11746"/>
              <a:gd name="T36" fmla="*/ 726 w 14384"/>
              <a:gd name="T37" fmla="*/ 2940 h 11746"/>
              <a:gd name="T38" fmla="*/ 592 w 14384"/>
              <a:gd name="T39" fmla="*/ 1831 h 11746"/>
              <a:gd name="T40" fmla="*/ 824 w 14384"/>
              <a:gd name="T41" fmla="*/ 868 h 11746"/>
              <a:gd name="T42" fmla="*/ 964 w 14384"/>
              <a:gd name="T43" fmla="*/ 589 h 11746"/>
              <a:gd name="T44" fmla="*/ 983 w 14384"/>
              <a:gd name="T45" fmla="*/ 577 h 11746"/>
              <a:gd name="T46" fmla="*/ 1005 w 14384"/>
              <a:gd name="T47" fmla="*/ 584 h 11746"/>
              <a:gd name="T48" fmla="*/ 1596 w 14384"/>
              <a:gd name="T49" fmla="*/ 1214 h 11746"/>
              <a:gd name="T50" fmla="*/ 4660 w 14384"/>
              <a:gd name="T51" fmla="*/ 3154 h 11746"/>
              <a:gd name="T52" fmla="*/ 6964 w 14384"/>
              <a:gd name="T53" fmla="*/ 3640 h 11746"/>
              <a:gd name="T54" fmla="*/ 7045 w 14384"/>
              <a:gd name="T55" fmla="*/ 3637 h 11746"/>
              <a:gd name="T56" fmla="*/ 7063 w 14384"/>
              <a:gd name="T57" fmla="*/ 3624 h 11746"/>
              <a:gd name="T58" fmla="*/ 7074 w 14384"/>
              <a:gd name="T59" fmla="*/ 3590 h 11746"/>
              <a:gd name="T60" fmla="*/ 7020 w 14384"/>
              <a:gd name="T61" fmla="*/ 2949 h 11746"/>
              <a:gd name="T62" fmla="*/ 7333 w 14384"/>
              <a:gd name="T63" fmla="*/ 1628 h 11746"/>
              <a:gd name="T64" fmla="*/ 8184 w 14384"/>
              <a:gd name="T65" fmla="*/ 606 h 11746"/>
              <a:gd name="T66" fmla="*/ 9383 w 14384"/>
              <a:gd name="T67" fmla="*/ 70 h 11746"/>
              <a:gd name="T68" fmla="*/ 10325 w 14384"/>
              <a:gd name="T69" fmla="*/ 15 h 11746"/>
              <a:gd name="T70" fmla="*/ 11198 w 14384"/>
              <a:gd name="T71" fmla="*/ 263 h 11746"/>
              <a:gd name="T72" fmla="*/ 11995 w 14384"/>
              <a:gd name="T73" fmla="*/ 807 h 11746"/>
              <a:gd name="T74" fmla="*/ 12123 w 14384"/>
              <a:gd name="T75" fmla="*/ 892 h 11746"/>
              <a:gd name="T76" fmla="*/ 12231 w 14384"/>
              <a:gd name="T77" fmla="*/ 915 h 11746"/>
              <a:gd name="T78" fmla="*/ 12744 w 14384"/>
              <a:gd name="T79" fmla="*/ 787 h 11746"/>
              <a:gd name="T80" fmla="*/ 13860 w 14384"/>
              <a:gd name="T81" fmla="*/ 315 h 11746"/>
              <a:gd name="T82" fmla="*/ 13966 w 14384"/>
              <a:gd name="T83" fmla="*/ 263 h 11746"/>
              <a:gd name="T84" fmla="*/ 13995 w 14384"/>
              <a:gd name="T85" fmla="*/ 269 h 11746"/>
              <a:gd name="T86" fmla="*/ 13527 w 14384"/>
              <a:gd name="T87" fmla="*/ 1148 h 11746"/>
              <a:gd name="T88" fmla="*/ 12830 w 14384"/>
              <a:gd name="T89" fmla="*/ 1838 h 11746"/>
              <a:gd name="T90" fmla="*/ 13292 w 14384"/>
              <a:gd name="T91" fmla="*/ 1763 h 11746"/>
              <a:gd name="T92" fmla="*/ 13785 w 14384"/>
              <a:gd name="T93" fmla="*/ 1631 h 11746"/>
              <a:gd name="T94" fmla="*/ 14219 w 14384"/>
              <a:gd name="T95" fmla="*/ 1479 h 11746"/>
              <a:gd name="T96" fmla="*/ 14275 w 14384"/>
              <a:gd name="T97" fmla="*/ 1604 h 11746"/>
              <a:gd name="T98" fmla="*/ 13501 w 14384"/>
              <a:gd name="T99" fmla="*/ 2473 h 11746"/>
              <a:gd name="T100" fmla="*/ 13009 w 14384"/>
              <a:gd name="T101" fmla="*/ 2877 h 11746"/>
              <a:gd name="T102" fmla="*/ 12970 w 14384"/>
              <a:gd name="T103" fmla="*/ 2930 h 11746"/>
              <a:gd name="T104" fmla="*/ 12953 w 14384"/>
              <a:gd name="T105" fmla="*/ 2990 h 11746"/>
              <a:gd name="T106" fmla="*/ 12687 w 14384"/>
              <a:gd name="T107" fmla="*/ 5388 h 11746"/>
              <a:gd name="T108" fmla="*/ 10923 w 14384"/>
              <a:gd name="T109" fmla="*/ 8821 h 11746"/>
              <a:gd name="T110" fmla="*/ 8211 w 14384"/>
              <a:gd name="T111" fmla="*/ 10949 h 11746"/>
              <a:gd name="T112" fmla="*/ 4606 w 14384"/>
              <a:gd name="T113" fmla="*/ 11745 h 11746"/>
              <a:gd name="T114" fmla="*/ 819 w 14384"/>
              <a:gd name="T115" fmla="*/ 10882 h 11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384" h="11746">
                <a:moveTo>
                  <a:pt x="0" y="10417"/>
                </a:moveTo>
                <a:lnTo>
                  <a:pt x="600" y="10448"/>
                </a:lnTo>
                <a:lnTo>
                  <a:pt x="1183" y="10428"/>
                </a:lnTo>
                <a:lnTo>
                  <a:pt x="1751" y="10355"/>
                </a:lnTo>
                <a:lnTo>
                  <a:pt x="2302" y="10229"/>
                </a:lnTo>
                <a:lnTo>
                  <a:pt x="2839" y="10049"/>
                </a:lnTo>
                <a:lnTo>
                  <a:pt x="3362" y="9816"/>
                </a:lnTo>
                <a:lnTo>
                  <a:pt x="3872" y="9528"/>
                </a:lnTo>
                <a:lnTo>
                  <a:pt x="4370" y="9184"/>
                </a:lnTo>
                <a:lnTo>
                  <a:pt x="4222" y="9176"/>
                </a:lnTo>
                <a:lnTo>
                  <a:pt x="4079" y="9163"/>
                </a:lnTo>
                <a:lnTo>
                  <a:pt x="3940" y="9144"/>
                </a:lnTo>
                <a:lnTo>
                  <a:pt x="3805" y="9120"/>
                </a:lnTo>
                <a:lnTo>
                  <a:pt x="3674" y="9089"/>
                </a:lnTo>
                <a:lnTo>
                  <a:pt x="3544" y="9052"/>
                </a:lnTo>
                <a:lnTo>
                  <a:pt x="3418" y="9010"/>
                </a:lnTo>
                <a:lnTo>
                  <a:pt x="3293" y="8960"/>
                </a:lnTo>
                <a:lnTo>
                  <a:pt x="3010" y="8825"/>
                </a:lnTo>
                <a:lnTo>
                  <a:pt x="2749" y="8667"/>
                </a:lnTo>
                <a:lnTo>
                  <a:pt x="2627" y="8581"/>
                </a:lnTo>
                <a:lnTo>
                  <a:pt x="2511" y="8488"/>
                </a:lnTo>
                <a:lnTo>
                  <a:pt x="2400" y="8391"/>
                </a:lnTo>
                <a:lnTo>
                  <a:pt x="2294" y="8288"/>
                </a:lnTo>
                <a:lnTo>
                  <a:pt x="2195" y="8179"/>
                </a:lnTo>
                <a:lnTo>
                  <a:pt x="2100" y="8065"/>
                </a:lnTo>
                <a:lnTo>
                  <a:pt x="2012" y="7946"/>
                </a:lnTo>
                <a:lnTo>
                  <a:pt x="1928" y="7822"/>
                </a:lnTo>
                <a:lnTo>
                  <a:pt x="1778" y="7557"/>
                </a:lnTo>
                <a:lnTo>
                  <a:pt x="1650" y="7271"/>
                </a:lnTo>
                <a:lnTo>
                  <a:pt x="1633" y="7227"/>
                </a:lnTo>
                <a:lnTo>
                  <a:pt x="1628" y="7209"/>
                </a:lnTo>
                <a:lnTo>
                  <a:pt x="1624" y="7194"/>
                </a:lnTo>
                <a:lnTo>
                  <a:pt x="1622" y="7180"/>
                </a:lnTo>
                <a:lnTo>
                  <a:pt x="1621" y="7175"/>
                </a:lnTo>
                <a:lnTo>
                  <a:pt x="1622" y="7169"/>
                </a:lnTo>
                <a:lnTo>
                  <a:pt x="1622" y="7164"/>
                </a:lnTo>
                <a:lnTo>
                  <a:pt x="1624" y="7160"/>
                </a:lnTo>
                <a:lnTo>
                  <a:pt x="1625" y="7156"/>
                </a:lnTo>
                <a:lnTo>
                  <a:pt x="1628" y="7153"/>
                </a:lnTo>
                <a:lnTo>
                  <a:pt x="1631" y="7150"/>
                </a:lnTo>
                <a:lnTo>
                  <a:pt x="1634" y="7148"/>
                </a:lnTo>
                <a:lnTo>
                  <a:pt x="1638" y="7146"/>
                </a:lnTo>
                <a:lnTo>
                  <a:pt x="1643" y="7144"/>
                </a:lnTo>
                <a:lnTo>
                  <a:pt x="1648" y="7143"/>
                </a:lnTo>
                <a:lnTo>
                  <a:pt x="1654" y="7142"/>
                </a:lnTo>
                <a:lnTo>
                  <a:pt x="1668" y="7141"/>
                </a:lnTo>
                <a:lnTo>
                  <a:pt x="1685" y="7142"/>
                </a:lnTo>
                <a:lnTo>
                  <a:pt x="1704" y="7143"/>
                </a:lnTo>
                <a:lnTo>
                  <a:pt x="1752" y="7149"/>
                </a:lnTo>
                <a:lnTo>
                  <a:pt x="1884" y="7165"/>
                </a:lnTo>
                <a:lnTo>
                  <a:pt x="2015" y="7175"/>
                </a:lnTo>
                <a:lnTo>
                  <a:pt x="2147" y="7178"/>
                </a:lnTo>
                <a:lnTo>
                  <a:pt x="2278" y="7176"/>
                </a:lnTo>
                <a:lnTo>
                  <a:pt x="2409" y="7167"/>
                </a:lnTo>
                <a:lnTo>
                  <a:pt x="2540" y="7153"/>
                </a:lnTo>
                <a:lnTo>
                  <a:pt x="2671" y="7134"/>
                </a:lnTo>
                <a:lnTo>
                  <a:pt x="2802" y="7109"/>
                </a:lnTo>
                <a:lnTo>
                  <a:pt x="2813" y="7106"/>
                </a:lnTo>
                <a:lnTo>
                  <a:pt x="2825" y="7103"/>
                </a:lnTo>
                <a:lnTo>
                  <a:pt x="2848" y="7095"/>
                </a:lnTo>
                <a:lnTo>
                  <a:pt x="2900" y="7074"/>
                </a:lnTo>
                <a:lnTo>
                  <a:pt x="2631" y="6984"/>
                </a:lnTo>
                <a:lnTo>
                  <a:pt x="2373" y="6874"/>
                </a:lnTo>
                <a:lnTo>
                  <a:pt x="2128" y="6747"/>
                </a:lnTo>
                <a:lnTo>
                  <a:pt x="1895" y="6602"/>
                </a:lnTo>
                <a:lnTo>
                  <a:pt x="1677" y="6443"/>
                </a:lnTo>
                <a:lnTo>
                  <a:pt x="1475" y="6271"/>
                </a:lnTo>
                <a:lnTo>
                  <a:pt x="1289" y="6087"/>
                </a:lnTo>
                <a:lnTo>
                  <a:pt x="1122" y="5892"/>
                </a:lnTo>
                <a:lnTo>
                  <a:pt x="974" y="5689"/>
                </a:lnTo>
                <a:lnTo>
                  <a:pt x="846" y="5479"/>
                </a:lnTo>
                <a:lnTo>
                  <a:pt x="741" y="5262"/>
                </a:lnTo>
                <a:lnTo>
                  <a:pt x="658" y="5042"/>
                </a:lnTo>
                <a:lnTo>
                  <a:pt x="600" y="4819"/>
                </a:lnTo>
                <a:lnTo>
                  <a:pt x="567" y="4595"/>
                </a:lnTo>
                <a:lnTo>
                  <a:pt x="560" y="4372"/>
                </a:lnTo>
                <a:lnTo>
                  <a:pt x="582" y="4151"/>
                </a:lnTo>
                <a:lnTo>
                  <a:pt x="733" y="4222"/>
                </a:lnTo>
                <a:lnTo>
                  <a:pt x="885" y="4286"/>
                </a:lnTo>
                <a:lnTo>
                  <a:pt x="1040" y="4344"/>
                </a:lnTo>
                <a:lnTo>
                  <a:pt x="1199" y="4394"/>
                </a:lnTo>
                <a:lnTo>
                  <a:pt x="1361" y="4435"/>
                </a:lnTo>
                <a:lnTo>
                  <a:pt x="1528" y="4466"/>
                </a:lnTo>
                <a:lnTo>
                  <a:pt x="1700" y="4487"/>
                </a:lnTo>
                <a:lnTo>
                  <a:pt x="1878" y="4497"/>
                </a:lnTo>
                <a:lnTo>
                  <a:pt x="1717" y="4366"/>
                </a:lnTo>
                <a:lnTo>
                  <a:pt x="1566" y="4238"/>
                </a:lnTo>
                <a:lnTo>
                  <a:pt x="1426" y="4106"/>
                </a:lnTo>
                <a:lnTo>
                  <a:pt x="1361" y="4038"/>
                </a:lnTo>
                <a:lnTo>
                  <a:pt x="1298" y="3967"/>
                </a:lnTo>
                <a:lnTo>
                  <a:pt x="1149" y="3775"/>
                </a:lnTo>
                <a:lnTo>
                  <a:pt x="1017" y="3577"/>
                </a:lnTo>
                <a:lnTo>
                  <a:pt x="903" y="3371"/>
                </a:lnTo>
                <a:lnTo>
                  <a:pt x="806" y="3159"/>
                </a:lnTo>
                <a:lnTo>
                  <a:pt x="726" y="2940"/>
                </a:lnTo>
                <a:lnTo>
                  <a:pt x="664" y="2713"/>
                </a:lnTo>
                <a:lnTo>
                  <a:pt x="620" y="2479"/>
                </a:lnTo>
                <a:lnTo>
                  <a:pt x="594" y="2237"/>
                </a:lnTo>
                <a:lnTo>
                  <a:pt x="586" y="2032"/>
                </a:lnTo>
                <a:lnTo>
                  <a:pt x="592" y="1831"/>
                </a:lnTo>
                <a:lnTo>
                  <a:pt x="612" y="1633"/>
                </a:lnTo>
                <a:lnTo>
                  <a:pt x="645" y="1438"/>
                </a:lnTo>
                <a:lnTo>
                  <a:pt x="692" y="1245"/>
                </a:lnTo>
                <a:lnTo>
                  <a:pt x="752" y="1056"/>
                </a:lnTo>
                <a:lnTo>
                  <a:pt x="824" y="868"/>
                </a:lnTo>
                <a:lnTo>
                  <a:pt x="910" y="684"/>
                </a:lnTo>
                <a:lnTo>
                  <a:pt x="933" y="638"/>
                </a:lnTo>
                <a:lnTo>
                  <a:pt x="952" y="606"/>
                </a:lnTo>
                <a:lnTo>
                  <a:pt x="960" y="594"/>
                </a:lnTo>
                <a:lnTo>
                  <a:pt x="964" y="589"/>
                </a:lnTo>
                <a:lnTo>
                  <a:pt x="968" y="585"/>
                </a:lnTo>
                <a:lnTo>
                  <a:pt x="972" y="582"/>
                </a:lnTo>
                <a:lnTo>
                  <a:pt x="976" y="580"/>
                </a:lnTo>
                <a:lnTo>
                  <a:pt x="980" y="578"/>
                </a:lnTo>
                <a:lnTo>
                  <a:pt x="983" y="577"/>
                </a:lnTo>
                <a:lnTo>
                  <a:pt x="987" y="577"/>
                </a:lnTo>
                <a:lnTo>
                  <a:pt x="992" y="578"/>
                </a:lnTo>
                <a:lnTo>
                  <a:pt x="996" y="579"/>
                </a:lnTo>
                <a:lnTo>
                  <a:pt x="1000" y="581"/>
                </a:lnTo>
                <a:lnTo>
                  <a:pt x="1005" y="584"/>
                </a:lnTo>
                <a:lnTo>
                  <a:pt x="1010" y="587"/>
                </a:lnTo>
                <a:lnTo>
                  <a:pt x="1020" y="596"/>
                </a:lnTo>
                <a:lnTo>
                  <a:pt x="1045" y="623"/>
                </a:lnTo>
                <a:lnTo>
                  <a:pt x="1078" y="660"/>
                </a:lnTo>
                <a:lnTo>
                  <a:pt x="1596" y="1214"/>
                </a:lnTo>
                <a:lnTo>
                  <a:pt x="2145" y="1714"/>
                </a:lnTo>
                <a:lnTo>
                  <a:pt x="2726" y="2158"/>
                </a:lnTo>
                <a:lnTo>
                  <a:pt x="3338" y="2546"/>
                </a:lnTo>
                <a:lnTo>
                  <a:pt x="3983" y="2878"/>
                </a:lnTo>
                <a:lnTo>
                  <a:pt x="4660" y="3154"/>
                </a:lnTo>
                <a:lnTo>
                  <a:pt x="5369" y="3373"/>
                </a:lnTo>
                <a:lnTo>
                  <a:pt x="6112" y="3535"/>
                </a:lnTo>
                <a:lnTo>
                  <a:pt x="6324" y="3567"/>
                </a:lnTo>
                <a:lnTo>
                  <a:pt x="6537" y="3593"/>
                </a:lnTo>
                <a:lnTo>
                  <a:pt x="6964" y="3640"/>
                </a:lnTo>
                <a:lnTo>
                  <a:pt x="6997" y="3643"/>
                </a:lnTo>
                <a:lnTo>
                  <a:pt x="7011" y="3643"/>
                </a:lnTo>
                <a:lnTo>
                  <a:pt x="7024" y="3642"/>
                </a:lnTo>
                <a:lnTo>
                  <a:pt x="7035" y="3640"/>
                </a:lnTo>
                <a:lnTo>
                  <a:pt x="7045" y="3637"/>
                </a:lnTo>
                <a:lnTo>
                  <a:pt x="7049" y="3635"/>
                </a:lnTo>
                <a:lnTo>
                  <a:pt x="7053" y="3633"/>
                </a:lnTo>
                <a:lnTo>
                  <a:pt x="7057" y="3631"/>
                </a:lnTo>
                <a:lnTo>
                  <a:pt x="7060" y="3628"/>
                </a:lnTo>
                <a:lnTo>
                  <a:pt x="7063" y="3624"/>
                </a:lnTo>
                <a:lnTo>
                  <a:pt x="7066" y="3621"/>
                </a:lnTo>
                <a:lnTo>
                  <a:pt x="7068" y="3617"/>
                </a:lnTo>
                <a:lnTo>
                  <a:pt x="7070" y="3612"/>
                </a:lnTo>
                <a:lnTo>
                  <a:pt x="7073" y="3602"/>
                </a:lnTo>
                <a:lnTo>
                  <a:pt x="7074" y="3590"/>
                </a:lnTo>
                <a:lnTo>
                  <a:pt x="7075" y="3576"/>
                </a:lnTo>
                <a:lnTo>
                  <a:pt x="7074" y="3560"/>
                </a:lnTo>
                <a:lnTo>
                  <a:pt x="7069" y="3523"/>
                </a:lnTo>
                <a:lnTo>
                  <a:pt x="7031" y="3234"/>
                </a:lnTo>
                <a:lnTo>
                  <a:pt x="7020" y="2949"/>
                </a:lnTo>
                <a:lnTo>
                  <a:pt x="7035" y="2669"/>
                </a:lnTo>
                <a:lnTo>
                  <a:pt x="7074" y="2395"/>
                </a:lnTo>
                <a:lnTo>
                  <a:pt x="7137" y="2130"/>
                </a:lnTo>
                <a:lnTo>
                  <a:pt x="7224" y="1873"/>
                </a:lnTo>
                <a:lnTo>
                  <a:pt x="7333" y="1628"/>
                </a:lnTo>
                <a:lnTo>
                  <a:pt x="7463" y="1394"/>
                </a:lnTo>
                <a:lnTo>
                  <a:pt x="7614" y="1174"/>
                </a:lnTo>
                <a:lnTo>
                  <a:pt x="7785" y="968"/>
                </a:lnTo>
                <a:lnTo>
                  <a:pt x="7976" y="778"/>
                </a:lnTo>
                <a:lnTo>
                  <a:pt x="8184" y="606"/>
                </a:lnTo>
                <a:lnTo>
                  <a:pt x="8410" y="452"/>
                </a:lnTo>
                <a:lnTo>
                  <a:pt x="8653" y="319"/>
                </a:lnTo>
                <a:lnTo>
                  <a:pt x="8912" y="207"/>
                </a:lnTo>
                <a:lnTo>
                  <a:pt x="9186" y="118"/>
                </a:lnTo>
                <a:lnTo>
                  <a:pt x="9383" y="70"/>
                </a:lnTo>
                <a:lnTo>
                  <a:pt x="9577" y="34"/>
                </a:lnTo>
                <a:lnTo>
                  <a:pt x="9768" y="11"/>
                </a:lnTo>
                <a:lnTo>
                  <a:pt x="9956" y="0"/>
                </a:lnTo>
                <a:lnTo>
                  <a:pt x="10142" y="1"/>
                </a:lnTo>
                <a:lnTo>
                  <a:pt x="10325" y="15"/>
                </a:lnTo>
                <a:lnTo>
                  <a:pt x="10506" y="40"/>
                </a:lnTo>
                <a:lnTo>
                  <a:pt x="10683" y="78"/>
                </a:lnTo>
                <a:lnTo>
                  <a:pt x="10858" y="128"/>
                </a:lnTo>
                <a:lnTo>
                  <a:pt x="11029" y="189"/>
                </a:lnTo>
                <a:lnTo>
                  <a:pt x="11198" y="263"/>
                </a:lnTo>
                <a:lnTo>
                  <a:pt x="11364" y="348"/>
                </a:lnTo>
                <a:lnTo>
                  <a:pt x="11526" y="445"/>
                </a:lnTo>
                <a:lnTo>
                  <a:pt x="11686" y="554"/>
                </a:lnTo>
                <a:lnTo>
                  <a:pt x="11842" y="675"/>
                </a:lnTo>
                <a:lnTo>
                  <a:pt x="11995" y="807"/>
                </a:lnTo>
                <a:lnTo>
                  <a:pt x="12039" y="843"/>
                </a:lnTo>
                <a:lnTo>
                  <a:pt x="12060" y="858"/>
                </a:lnTo>
                <a:lnTo>
                  <a:pt x="12081" y="871"/>
                </a:lnTo>
                <a:lnTo>
                  <a:pt x="12102" y="883"/>
                </a:lnTo>
                <a:lnTo>
                  <a:pt x="12123" y="892"/>
                </a:lnTo>
                <a:lnTo>
                  <a:pt x="12144" y="900"/>
                </a:lnTo>
                <a:lnTo>
                  <a:pt x="12165" y="906"/>
                </a:lnTo>
                <a:lnTo>
                  <a:pt x="12187" y="911"/>
                </a:lnTo>
                <a:lnTo>
                  <a:pt x="12209" y="914"/>
                </a:lnTo>
                <a:lnTo>
                  <a:pt x="12231" y="915"/>
                </a:lnTo>
                <a:lnTo>
                  <a:pt x="12254" y="914"/>
                </a:lnTo>
                <a:lnTo>
                  <a:pt x="12278" y="912"/>
                </a:lnTo>
                <a:lnTo>
                  <a:pt x="12302" y="909"/>
                </a:lnTo>
                <a:lnTo>
                  <a:pt x="12354" y="898"/>
                </a:lnTo>
                <a:lnTo>
                  <a:pt x="12744" y="787"/>
                </a:lnTo>
                <a:lnTo>
                  <a:pt x="13126" y="654"/>
                </a:lnTo>
                <a:lnTo>
                  <a:pt x="13313" y="579"/>
                </a:lnTo>
                <a:lnTo>
                  <a:pt x="13498" y="497"/>
                </a:lnTo>
                <a:lnTo>
                  <a:pt x="13680" y="409"/>
                </a:lnTo>
                <a:lnTo>
                  <a:pt x="13860" y="315"/>
                </a:lnTo>
                <a:lnTo>
                  <a:pt x="13960" y="264"/>
                </a:lnTo>
                <a:lnTo>
                  <a:pt x="13961" y="263"/>
                </a:lnTo>
                <a:lnTo>
                  <a:pt x="13963" y="263"/>
                </a:lnTo>
                <a:lnTo>
                  <a:pt x="13964" y="263"/>
                </a:lnTo>
                <a:lnTo>
                  <a:pt x="13966" y="263"/>
                </a:lnTo>
                <a:lnTo>
                  <a:pt x="13968" y="263"/>
                </a:lnTo>
                <a:lnTo>
                  <a:pt x="13970" y="264"/>
                </a:lnTo>
                <a:lnTo>
                  <a:pt x="13975" y="265"/>
                </a:lnTo>
                <a:lnTo>
                  <a:pt x="13987" y="268"/>
                </a:lnTo>
                <a:lnTo>
                  <a:pt x="13995" y="269"/>
                </a:lnTo>
                <a:lnTo>
                  <a:pt x="14004" y="271"/>
                </a:lnTo>
                <a:lnTo>
                  <a:pt x="13912" y="511"/>
                </a:lnTo>
                <a:lnTo>
                  <a:pt x="13801" y="736"/>
                </a:lnTo>
                <a:lnTo>
                  <a:pt x="13673" y="949"/>
                </a:lnTo>
                <a:lnTo>
                  <a:pt x="13527" y="1148"/>
                </a:lnTo>
                <a:lnTo>
                  <a:pt x="13363" y="1336"/>
                </a:lnTo>
                <a:lnTo>
                  <a:pt x="13182" y="1513"/>
                </a:lnTo>
                <a:lnTo>
                  <a:pt x="12984" y="1679"/>
                </a:lnTo>
                <a:lnTo>
                  <a:pt x="12768" y="1836"/>
                </a:lnTo>
                <a:lnTo>
                  <a:pt x="12830" y="1838"/>
                </a:lnTo>
                <a:lnTo>
                  <a:pt x="12888" y="1836"/>
                </a:lnTo>
                <a:lnTo>
                  <a:pt x="12943" y="1831"/>
                </a:lnTo>
                <a:lnTo>
                  <a:pt x="12996" y="1823"/>
                </a:lnTo>
                <a:lnTo>
                  <a:pt x="13192" y="1783"/>
                </a:lnTo>
                <a:lnTo>
                  <a:pt x="13292" y="1763"/>
                </a:lnTo>
                <a:lnTo>
                  <a:pt x="13392" y="1741"/>
                </a:lnTo>
                <a:lnTo>
                  <a:pt x="13491" y="1717"/>
                </a:lnTo>
                <a:lnTo>
                  <a:pt x="13590" y="1691"/>
                </a:lnTo>
                <a:lnTo>
                  <a:pt x="13688" y="1662"/>
                </a:lnTo>
                <a:lnTo>
                  <a:pt x="13785" y="1631"/>
                </a:lnTo>
                <a:lnTo>
                  <a:pt x="13979" y="1569"/>
                </a:lnTo>
                <a:lnTo>
                  <a:pt x="14026" y="1553"/>
                </a:lnTo>
                <a:lnTo>
                  <a:pt x="14073" y="1535"/>
                </a:lnTo>
                <a:lnTo>
                  <a:pt x="14169" y="1497"/>
                </a:lnTo>
                <a:lnTo>
                  <a:pt x="14219" y="1479"/>
                </a:lnTo>
                <a:lnTo>
                  <a:pt x="14271" y="1462"/>
                </a:lnTo>
                <a:lnTo>
                  <a:pt x="14325" y="1448"/>
                </a:lnTo>
                <a:lnTo>
                  <a:pt x="14383" y="1437"/>
                </a:lnTo>
                <a:lnTo>
                  <a:pt x="14329" y="1522"/>
                </a:lnTo>
                <a:lnTo>
                  <a:pt x="14275" y="1604"/>
                </a:lnTo>
                <a:lnTo>
                  <a:pt x="14161" y="1758"/>
                </a:lnTo>
                <a:lnTo>
                  <a:pt x="14044" y="1901"/>
                </a:lnTo>
                <a:lnTo>
                  <a:pt x="13924" y="2039"/>
                </a:lnTo>
                <a:lnTo>
                  <a:pt x="13717" y="2261"/>
                </a:lnTo>
                <a:lnTo>
                  <a:pt x="13501" y="2473"/>
                </a:lnTo>
                <a:lnTo>
                  <a:pt x="13274" y="2673"/>
                </a:lnTo>
                <a:lnTo>
                  <a:pt x="13155" y="2767"/>
                </a:lnTo>
                <a:lnTo>
                  <a:pt x="13033" y="2858"/>
                </a:lnTo>
                <a:lnTo>
                  <a:pt x="13020" y="2867"/>
                </a:lnTo>
                <a:lnTo>
                  <a:pt x="13009" y="2877"/>
                </a:lnTo>
                <a:lnTo>
                  <a:pt x="12999" y="2887"/>
                </a:lnTo>
                <a:lnTo>
                  <a:pt x="12990" y="2898"/>
                </a:lnTo>
                <a:lnTo>
                  <a:pt x="12982" y="2908"/>
                </a:lnTo>
                <a:lnTo>
                  <a:pt x="12975" y="2919"/>
                </a:lnTo>
                <a:lnTo>
                  <a:pt x="12970" y="2930"/>
                </a:lnTo>
                <a:lnTo>
                  <a:pt x="12965" y="2941"/>
                </a:lnTo>
                <a:lnTo>
                  <a:pt x="12961" y="2953"/>
                </a:lnTo>
                <a:lnTo>
                  <a:pt x="12957" y="2965"/>
                </a:lnTo>
                <a:lnTo>
                  <a:pt x="12955" y="2977"/>
                </a:lnTo>
                <a:lnTo>
                  <a:pt x="12953" y="2990"/>
                </a:lnTo>
                <a:lnTo>
                  <a:pt x="12950" y="3017"/>
                </a:lnTo>
                <a:lnTo>
                  <a:pt x="12950" y="3047"/>
                </a:lnTo>
                <a:lnTo>
                  <a:pt x="12929" y="3850"/>
                </a:lnTo>
                <a:lnTo>
                  <a:pt x="12841" y="4631"/>
                </a:lnTo>
                <a:lnTo>
                  <a:pt x="12687" y="5388"/>
                </a:lnTo>
                <a:lnTo>
                  <a:pt x="12467" y="6122"/>
                </a:lnTo>
                <a:lnTo>
                  <a:pt x="12180" y="6832"/>
                </a:lnTo>
                <a:lnTo>
                  <a:pt x="11827" y="7519"/>
                </a:lnTo>
                <a:lnTo>
                  <a:pt x="11408" y="8182"/>
                </a:lnTo>
                <a:lnTo>
                  <a:pt x="10923" y="8821"/>
                </a:lnTo>
                <a:lnTo>
                  <a:pt x="10445" y="9353"/>
                </a:lnTo>
                <a:lnTo>
                  <a:pt x="9935" y="9832"/>
                </a:lnTo>
                <a:lnTo>
                  <a:pt x="9392" y="10258"/>
                </a:lnTo>
                <a:lnTo>
                  <a:pt x="8817" y="10630"/>
                </a:lnTo>
                <a:lnTo>
                  <a:pt x="8211" y="10949"/>
                </a:lnTo>
                <a:lnTo>
                  <a:pt x="7574" y="11215"/>
                </a:lnTo>
                <a:lnTo>
                  <a:pt x="6907" y="11427"/>
                </a:lnTo>
                <a:lnTo>
                  <a:pt x="6210" y="11586"/>
                </a:lnTo>
                <a:lnTo>
                  <a:pt x="5402" y="11701"/>
                </a:lnTo>
                <a:lnTo>
                  <a:pt x="4606" y="11745"/>
                </a:lnTo>
                <a:lnTo>
                  <a:pt x="3823" y="11718"/>
                </a:lnTo>
                <a:lnTo>
                  <a:pt x="3053" y="11619"/>
                </a:lnTo>
                <a:lnTo>
                  <a:pt x="2295" y="11447"/>
                </a:lnTo>
                <a:lnTo>
                  <a:pt x="1550" y="11201"/>
                </a:lnTo>
                <a:lnTo>
                  <a:pt x="819" y="10882"/>
                </a:lnTo>
                <a:lnTo>
                  <a:pt x="101" y="10488"/>
                </a:lnTo>
                <a:lnTo>
                  <a:pt x="83" y="10477"/>
                </a:lnTo>
                <a:lnTo>
                  <a:pt x="63" y="10462"/>
                </a:lnTo>
                <a:lnTo>
                  <a:pt x="0" y="10417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5" name="Freeform 2"/>
          <p:cNvSpPr>
            <a:spLocks noChangeAspect="1" noChangeArrowheads="1"/>
          </p:cNvSpPr>
          <p:nvPr userDrawn="1"/>
        </p:nvSpPr>
        <p:spPr bwMode="auto">
          <a:xfrm>
            <a:off x="1651481" y="1281034"/>
            <a:ext cx="360000" cy="269395"/>
          </a:xfrm>
          <a:custGeom>
            <a:avLst/>
            <a:gdLst>
              <a:gd name="T0" fmla="*/ 14325 w 14438"/>
              <a:gd name="T1" fmla="*/ 8118 h 10806"/>
              <a:gd name="T2" fmla="*/ 14255 w 14438"/>
              <a:gd name="T3" fmla="*/ 8647 h 10806"/>
              <a:gd name="T4" fmla="*/ 14181 w 14438"/>
              <a:gd name="T5" fmla="*/ 8993 h 10806"/>
              <a:gd name="T6" fmla="*/ 14077 w 14438"/>
              <a:gd name="T7" fmla="*/ 9332 h 10806"/>
              <a:gd name="T8" fmla="*/ 13964 w 14438"/>
              <a:gd name="T9" fmla="*/ 9609 h 10806"/>
              <a:gd name="T10" fmla="*/ 13852 w 14438"/>
              <a:gd name="T11" fmla="*/ 9813 h 10806"/>
              <a:gd name="T12" fmla="*/ 13721 w 14438"/>
              <a:gd name="T13" fmla="*/ 9995 h 10806"/>
              <a:gd name="T14" fmla="*/ 13572 w 14438"/>
              <a:gd name="T15" fmla="*/ 10155 h 10806"/>
              <a:gd name="T16" fmla="*/ 13405 w 14438"/>
              <a:gd name="T17" fmla="*/ 10292 h 10806"/>
              <a:gd name="T18" fmla="*/ 13220 w 14438"/>
              <a:gd name="T19" fmla="*/ 10406 h 10806"/>
              <a:gd name="T20" fmla="*/ 13016 w 14438"/>
              <a:gd name="T21" fmla="*/ 10497 h 10806"/>
              <a:gd name="T22" fmla="*/ 12795 w 14438"/>
              <a:gd name="T23" fmla="*/ 10564 h 10806"/>
              <a:gd name="T24" fmla="*/ 12403 w 14438"/>
              <a:gd name="T25" fmla="*/ 10631 h 10806"/>
              <a:gd name="T26" fmla="*/ 11849 w 14438"/>
              <a:gd name="T27" fmla="*/ 10683 h 10806"/>
              <a:gd name="T28" fmla="*/ 7794 w 14438"/>
              <a:gd name="T29" fmla="*/ 10805 h 10806"/>
              <a:gd name="T30" fmla="*/ 2034 w 14438"/>
              <a:gd name="T31" fmla="*/ 10612 h 10806"/>
              <a:gd name="T32" fmla="*/ 1725 w 14438"/>
              <a:gd name="T33" fmla="*/ 10567 h 10806"/>
              <a:gd name="T34" fmla="*/ 1442 w 14438"/>
              <a:gd name="T35" fmla="*/ 10487 h 10806"/>
              <a:gd name="T36" fmla="*/ 1186 w 14438"/>
              <a:gd name="T37" fmla="*/ 10372 h 10806"/>
              <a:gd name="T38" fmla="*/ 957 w 14438"/>
              <a:gd name="T39" fmla="*/ 10222 h 10806"/>
              <a:gd name="T40" fmla="*/ 756 w 14438"/>
              <a:gd name="T41" fmla="*/ 10035 h 10806"/>
              <a:gd name="T42" fmla="*/ 584 w 14438"/>
              <a:gd name="T43" fmla="*/ 9811 h 10806"/>
              <a:gd name="T44" fmla="*/ 440 w 14438"/>
              <a:gd name="T45" fmla="*/ 9549 h 10806"/>
              <a:gd name="T46" fmla="*/ 327 w 14438"/>
              <a:gd name="T47" fmla="*/ 9249 h 10806"/>
              <a:gd name="T48" fmla="*/ 215 w 14438"/>
              <a:gd name="T49" fmla="*/ 8800 h 10806"/>
              <a:gd name="T50" fmla="*/ 142 w 14438"/>
              <a:gd name="T51" fmla="*/ 8345 h 10806"/>
              <a:gd name="T52" fmla="*/ 60 w 14438"/>
              <a:gd name="T53" fmla="*/ 7429 h 10806"/>
              <a:gd name="T54" fmla="*/ 0 w 14438"/>
              <a:gd name="T55" fmla="*/ 4261 h 10806"/>
              <a:gd name="T56" fmla="*/ 19 w 14438"/>
              <a:gd name="T57" fmla="*/ 4179 h 10806"/>
              <a:gd name="T58" fmla="*/ 22 w 14438"/>
              <a:gd name="T59" fmla="*/ 4152 h 10806"/>
              <a:gd name="T60" fmla="*/ 124 w 14438"/>
              <a:gd name="T61" fmla="*/ 2563 h 10806"/>
              <a:gd name="T62" fmla="*/ 181 w 14438"/>
              <a:gd name="T63" fmla="*/ 2160 h 10806"/>
              <a:gd name="T64" fmla="*/ 268 w 14438"/>
              <a:gd name="T65" fmla="*/ 1763 h 10806"/>
              <a:gd name="T66" fmla="*/ 394 w 14438"/>
              <a:gd name="T67" fmla="*/ 1373 h 10806"/>
              <a:gd name="T68" fmla="*/ 495 w 14438"/>
              <a:gd name="T69" fmla="*/ 1146 h 10806"/>
              <a:gd name="T70" fmla="*/ 616 w 14438"/>
              <a:gd name="T71" fmla="*/ 940 h 10806"/>
              <a:gd name="T72" fmla="*/ 756 w 14438"/>
              <a:gd name="T73" fmla="*/ 757 h 10806"/>
              <a:gd name="T74" fmla="*/ 916 w 14438"/>
              <a:gd name="T75" fmla="*/ 598 h 10806"/>
              <a:gd name="T76" fmla="*/ 1095 w 14438"/>
              <a:gd name="T77" fmla="*/ 464 h 10806"/>
              <a:gd name="T78" fmla="*/ 1295 w 14438"/>
              <a:gd name="T79" fmla="*/ 355 h 10806"/>
              <a:gd name="T80" fmla="*/ 1515 w 14438"/>
              <a:gd name="T81" fmla="*/ 272 h 10806"/>
              <a:gd name="T82" fmla="*/ 1755 w 14438"/>
              <a:gd name="T83" fmla="*/ 217 h 10806"/>
              <a:gd name="T84" fmla="*/ 2523 w 14438"/>
              <a:gd name="T85" fmla="*/ 126 h 10806"/>
              <a:gd name="T86" fmla="*/ 3297 w 14438"/>
              <a:gd name="T87" fmla="*/ 84 h 10806"/>
              <a:gd name="T88" fmla="*/ 10458 w 14438"/>
              <a:gd name="T89" fmla="*/ 57 h 10806"/>
              <a:gd name="T90" fmla="*/ 12041 w 14438"/>
              <a:gd name="T91" fmla="*/ 144 h 10806"/>
              <a:gd name="T92" fmla="*/ 12686 w 14438"/>
              <a:gd name="T93" fmla="*/ 211 h 10806"/>
              <a:gd name="T94" fmla="*/ 12911 w 14438"/>
              <a:gd name="T95" fmla="*/ 262 h 10806"/>
              <a:gd name="T96" fmla="*/ 13122 w 14438"/>
              <a:gd name="T97" fmla="*/ 339 h 10806"/>
              <a:gd name="T98" fmla="*/ 13316 w 14438"/>
              <a:gd name="T99" fmla="*/ 440 h 10806"/>
              <a:gd name="T100" fmla="*/ 13493 w 14438"/>
              <a:gd name="T101" fmla="*/ 567 h 10806"/>
              <a:gd name="T102" fmla="*/ 13651 w 14438"/>
              <a:gd name="T103" fmla="*/ 718 h 10806"/>
              <a:gd name="T104" fmla="*/ 13790 w 14438"/>
              <a:gd name="T105" fmla="*/ 894 h 10806"/>
              <a:gd name="T106" fmla="*/ 13909 w 14438"/>
              <a:gd name="T107" fmla="*/ 1094 h 10806"/>
              <a:gd name="T108" fmla="*/ 14062 w 14438"/>
              <a:gd name="T109" fmla="*/ 1453 h 10806"/>
              <a:gd name="T110" fmla="*/ 14150 w 14438"/>
              <a:gd name="T111" fmla="*/ 1710 h 10806"/>
              <a:gd name="T112" fmla="*/ 14218 w 14438"/>
              <a:gd name="T113" fmla="*/ 1973 h 10806"/>
              <a:gd name="T114" fmla="*/ 14260 w 14438"/>
              <a:gd name="T115" fmla="*/ 2237 h 10806"/>
              <a:gd name="T116" fmla="*/ 14437 w 14438"/>
              <a:gd name="T117" fmla="*/ 5189 h 10806"/>
              <a:gd name="T118" fmla="*/ 5417 w 14438"/>
              <a:gd name="T119" fmla="*/ 8122 h 10806"/>
              <a:gd name="T120" fmla="*/ 5417 w 14438"/>
              <a:gd name="T121" fmla="*/ 2686 h 10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4438" h="10806">
                <a:moveTo>
                  <a:pt x="14437" y="5994"/>
                </a:moveTo>
                <a:lnTo>
                  <a:pt x="14325" y="8118"/>
                </a:lnTo>
                <a:lnTo>
                  <a:pt x="14284" y="8472"/>
                </a:lnTo>
                <a:lnTo>
                  <a:pt x="14255" y="8647"/>
                </a:lnTo>
                <a:lnTo>
                  <a:pt x="14222" y="8821"/>
                </a:lnTo>
                <a:lnTo>
                  <a:pt x="14181" y="8993"/>
                </a:lnTo>
                <a:lnTo>
                  <a:pt x="14133" y="9164"/>
                </a:lnTo>
                <a:lnTo>
                  <a:pt x="14077" y="9332"/>
                </a:lnTo>
                <a:lnTo>
                  <a:pt x="14013" y="9499"/>
                </a:lnTo>
                <a:lnTo>
                  <a:pt x="13964" y="9609"/>
                </a:lnTo>
                <a:lnTo>
                  <a:pt x="13910" y="9714"/>
                </a:lnTo>
                <a:lnTo>
                  <a:pt x="13852" y="9813"/>
                </a:lnTo>
                <a:lnTo>
                  <a:pt x="13789" y="9907"/>
                </a:lnTo>
                <a:lnTo>
                  <a:pt x="13721" y="9995"/>
                </a:lnTo>
                <a:lnTo>
                  <a:pt x="13649" y="10078"/>
                </a:lnTo>
                <a:lnTo>
                  <a:pt x="13572" y="10155"/>
                </a:lnTo>
                <a:lnTo>
                  <a:pt x="13491" y="10226"/>
                </a:lnTo>
                <a:lnTo>
                  <a:pt x="13405" y="10292"/>
                </a:lnTo>
                <a:lnTo>
                  <a:pt x="13315" y="10352"/>
                </a:lnTo>
                <a:lnTo>
                  <a:pt x="13220" y="10406"/>
                </a:lnTo>
                <a:lnTo>
                  <a:pt x="13120" y="10454"/>
                </a:lnTo>
                <a:lnTo>
                  <a:pt x="13016" y="10497"/>
                </a:lnTo>
                <a:lnTo>
                  <a:pt x="12907" y="10533"/>
                </a:lnTo>
                <a:lnTo>
                  <a:pt x="12795" y="10564"/>
                </a:lnTo>
                <a:lnTo>
                  <a:pt x="12677" y="10588"/>
                </a:lnTo>
                <a:lnTo>
                  <a:pt x="12403" y="10631"/>
                </a:lnTo>
                <a:lnTo>
                  <a:pt x="12127" y="10662"/>
                </a:lnTo>
                <a:lnTo>
                  <a:pt x="11849" y="10683"/>
                </a:lnTo>
                <a:lnTo>
                  <a:pt x="11571" y="10696"/>
                </a:lnTo>
                <a:lnTo>
                  <a:pt x="7794" y="10805"/>
                </a:lnTo>
                <a:lnTo>
                  <a:pt x="4552" y="10756"/>
                </a:lnTo>
                <a:lnTo>
                  <a:pt x="2034" y="10612"/>
                </a:lnTo>
                <a:lnTo>
                  <a:pt x="1876" y="10594"/>
                </a:lnTo>
                <a:lnTo>
                  <a:pt x="1725" y="10567"/>
                </a:lnTo>
                <a:lnTo>
                  <a:pt x="1581" y="10531"/>
                </a:lnTo>
                <a:lnTo>
                  <a:pt x="1442" y="10487"/>
                </a:lnTo>
                <a:lnTo>
                  <a:pt x="1311" y="10434"/>
                </a:lnTo>
                <a:lnTo>
                  <a:pt x="1186" y="10372"/>
                </a:lnTo>
                <a:lnTo>
                  <a:pt x="1068" y="10302"/>
                </a:lnTo>
                <a:lnTo>
                  <a:pt x="957" y="10222"/>
                </a:lnTo>
                <a:lnTo>
                  <a:pt x="853" y="10133"/>
                </a:lnTo>
                <a:lnTo>
                  <a:pt x="756" y="10035"/>
                </a:lnTo>
                <a:lnTo>
                  <a:pt x="666" y="9927"/>
                </a:lnTo>
                <a:lnTo>
                  <a:pt x="584" y="9811"/>
                </a:lnTo>
                <a:lnTo>
                  <a:pt x="508" y="9685"/>
                </a:lnTo>
                <a:lnTo>
                  <a:pt x="440" y="9549"/>
                </a:lnTo>
                <a:lnTo>
                  <a:pt x="380" y="9404"/>
                </a:lnTo>
                <a:lnTo>
                  <a:pt x="327" y="9249"/>
                </a:lnTo>
                <a:lnTo>
                  <a:pt x="265" y="9025"/>
                </a:lnTo>
                <a:lnTo>
                  <a:pt x="215" y="8800"/>
                </a:lnTo>
                <a:lnTo>
                  <a:pt x="174" y="8573"/>
                </a:lnTo>
                <a:lnTo>
                  <a:pt x="142" y="8345"/>
                </a:lnTo>
                <a:lnTo>
                  <a:pt x="96" y="7888"/>
                </a:lnTo>
                <a:lnTo>
                  <a:pt x="60" y="7429"/>
                </a:lnTo>
                <a:lnTo>
                  <a:pt x="0" y="6548"/>
                </a:lnTo>
                <a:lnTo>
                  <a:pt x="0" y="4261"/>
                </a:lnTo>
                <a:lnTo>
                  <a:pt x="13" y="4207"/>
                </a:lnTo>
                <a:lnTo>
                  <a:pt x="19" y="4179"/>
                </a:lnTo>
                <a:lnTo>
                  <a:pt x="21" y="4166"/>
                </a:lnTo>
                <a:lnTo>
                  <a:pt x="22" y="4152"/>
                </a:lnTo>
                <a:lnTo>
                  <a:pt x="89" y="2970"/>
                </a:lnTo>
                <a:lnTo>
                  <a:pt x="124" y="2563"/>
                </a:lnTo>
                <a:lnTo>
                  <a:pt x="150" y="2361"/>
                </a:lnTo>
                <a:lnTo>
                  <a:pt x="181" y="2160"/>
                </a:lnTo>
                <a:lnTo>
                  <a:pt x="220" y="1960"/>
                </a:lnTo>
                <a:lnTo>
                  <a:pt x="268" y="1763"/>
                </a:lnTo>
                <a:lnTo>
                  <a:pt x="326" y="1567"/>
                </a:lnTo>
                <a:lnTo>
                  <a:pt x="394" y="1373"/>
                </a:lnTo>
                <a:lnTo>
                  <a:pt x="442" y="1257"/>
                </a:lnTo>
                <a:lnTo>
                  <a:pt x="495" y="1146"/>
                </a:lnTo>
                <a:lnTo>
                  <a:pt x="553" y="1040"/>
                </a:lnTo>
                <a:lnTo>
                  <a:pt x="616" y="940"/>
                </a:lnTo>
                <a:lnTo>
                  <a:pt x="684" y="846"/>
                </a:lnTo>
                <a:lnTo>
                  <a:pt x="756" y="757"/>
                </a:lnTo>
                <a:lnTo>
                  <a:pt x="833" y="675"/>
                </a:lnTo>
                <a:lnTo>
                  <a:pt x="916" y="598"/>
                </a:lnTo>
                <a:lnTo>
                  <a:pt x="1003" y="528"/>
                </a:lnTo>
                <a:lnTo>
                  <a:pt x="1095" y="464"/>
                </a:lnTo>
                <a:lnTo>
                  <a:pt x="1193" y="406"/>
                </a:lnTo>
                <a:lnTo>
                  <a:pt x="1295" y="355"/>
                </a:lnTo>
                <a:lnTo>
                  <a:pt x="1402" y="310"/>
                </a:lnTo>
                <a:lnTo>
                  <a:pt x="1515" y="272"/>
                </a:lnTo>
                <a:lnTo>
                  <a:pt x="1632" y="241"/>
                </a:lnTo>
                <a:lnTo>
                  <a:pt x="1755" y="217"/>
                </a:lnTo>
                <a:lnTo>
                  <a:pt x="2137" y="163"/>
                </a:lnTo>
                <a:lnTo>
                  <a:pt x="2523" y="126"/>
                </a:lnTo>
                <a:lnTo>
                  <a:pt x="2910" y="101"/>
                </a:lnTo>
                <a:lnTo>
                  <a:pt x="3297" y="84"/>
                </a:lnTo>
                <a:lnTo>
                  <a:pt x="6666" y="0"/>
                </a:lnTo>
                <a:lnTo>
                  <a:pt x="10458" y="57"/>
                </a:lnTo>
                <a:lnTo>
                  <a:pt x="11514" y="105"/>
                </a:lnTo>
                <a:lnTo>
                  <a:pt x="12041" y="144"/>
                </a:lnTo>
                <a:lnTo>
                  <a:pt x="12567" y="195"/>
                </a:lnTo>
                <a:lnTo>
                  <a:pt x="12686" y="211"/>
                </a:lnTo>
                <a:lnTo>
                  <a:pt x="12800" y="233"/>
                </a:lnTo>
                <a:lnTo>
                  <a:pt x="12911" y="262"/>
                </a:lnTo>
                <a:lnTo>
                  <a:pt x="13019" y="297"/>
                </a:lnTo>
                <a:lnTo>
                  <a:pt x="13122" y="339"/>
                </a:lnTo>
                <a:lnTo>
                  <a:pt x="13221" y="386"/>
                </a:lnTo>
                <a:lnTo>
                  <a:pt x="13316" y="440"/>
                </a:lnTo>
                <a:lnTo>
                  <a:pt x="13406" y="500"/>
                </a:lnTo>
                <a:lnTo>
                  <a:pt x="13493" y="567"/>
                </a:lnTo>
                <a:lnTo>
                  <a:pt x="13574" y="639"/>
                </a:lnTo>
                <a:lnTo>
                  <a:pt x="13651" y="718"/>
                </a:lnTo>
                <a:lnTo>
                  <a:pt x="13723" y="803"/>
                </a:lnTo>
                <a:lnTo>
                  <a:pt x="13790" y="894"/>
                </a:lnTo>
                <a:lnTo>
                  <a:pt x="13852" y="991"/>
                </a:lnTo>
                <a:lnTo>
                  <a:pt x="13909" y="1094"/>
                </a:lnTo>
                <a:lnTo>
                  <a:pt x="13960" y="1203"/>
                </a:lnTo>
                <a:lnTo>
                  <a:pt x="14062" y="1453"/>
                </a:lnTo>
                <a:lnTo>
                  <a:pt x="14108" y="1581"/>
                </a:lnTo>
                <a:lnTo>
                  <a:pt x="14150" y="1710"/>
                </a:lnTo>
                <a:lnTo>
                  <a:pt x="14187" y="1841"/>
                </a:lnTo>
                <a:lnTo>
                  <a:pt x="14218" y="1973"/>
                </a:lnTo>
                <a:lnTo>
                  <a:pt x="14242" y="2105"/>
                </a:lnTo>
                <a:lnTo>
                  <a:pt x="14260" y="2237"/>
                </a:lnTo>
                <a:lnTo>
                  <a:pt x="14427" y="4739"/>
                </a:lnTo>
                <a:lnTo>
                  <a:pt x="14437" y="5189"/>
                </a:lnTo>
                <a:lnTo>
                  <a:pt x="14437" y="5994"/>
                </a:lnTo>
                <a:close/>
                <a:moveTo>
                  <a:pt x="5417" y="8122"/>
                </a:moveTo>
                <a:lnTo>
                  <a:pt x="9947" y="5404"/>
                </a:lnTo>
                <a:lnTo>
                  <a:pt x="5417" y="2686"/>
                </a:lnTo>
                <a:lnTo>
                  <a:pt x="5417" y="8122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6" name="Freeform 2"/>
          <p:cNvSpPr>
            <a:spLocks noChangeAspect="1" noChangeArrowheads="1"/>
          </p:cNvSpPr>
          <p:nvPr userDrawn="1"/>
        </p:nvSpPr>
        <p:spPr bwMode="auto">
          <a:xfrm>
            <a:off x="2312456" y="1240070"/>
            <a:ext cx="287999" cy="371391"/>
          </a:xfrm>
          <a:custGeom>
            <a:avLst/>
            <a:gdLst>
              <a:gd name="T0" fmla="*/ 3118 w 9837"/>
              <a:gd name="T1" fmla="*/ 11425 h 12686"/>
              <a:gd name="T2" fmla="*/ 2294 w 9837"/>
              <a:gd name="T3" fmla="*/ 12646 h 12686"/>
              <a:gd name="T4" fmla="*/ 2234 w 9837"/>
              <a:gd name="T5" fmla="*/ 12679 h 12686"/>
              <a:gd name="T6" fmla="*/ 2189 w 9837"/>
              <a:gd name="T7" fmla="*/ 12684 h 12686"/>
              <a:gd name="T8" fmla="*/ 2154 w 9837"/>
              <a:gd name="T9" fmla="*/ 12659 h 12686"/>
              <a:gd name="T10" fmla="*/ 2115 w 9837"/>
              <a:gd name="T11" fmla="*/ 12581 h 12686"/>
              <a:gd name="T12" fmla="*/ 2014 w 9837"/>
              <a:gd name="T13" fmla="*/ 11008 h 12686"/>
              <a:gd name="T14" fmla="*/ 3053 w 9837"/>
              <a:gd name="T15" fmla="*/ 5966 h 12686"/>
              <a:gd name="T16" fmla="*/ 3042 w 9837"/>
              <a:gd name="T17" fmla="*/ 5815 h 12686"/>
              <a:gd name="T18" fmla="*/ 2842 w 9837"/>
              <a:gd name="T19" fmla="*/ 4798 h 12686"/>
              <a:gd name="T20" fmla="*/ 3098 w 9837"/>
              <a:gd name="T21" fmla="*/ 3624 h 12686"/>
              <a:gd name="T22" fmla="*/ 3521 w 9837"/>
              <a:gd name="T23" fmla="*/ 3104 h 12686"/>
              <a:gd name="T24" fmla="*/ 4132 w 9837"/>
              <a:gd name="T25" fmla="*/ 2846 h 12686"/>
              <a:gd name="T26" fmla="*/ 4671 w 9837"/>
              <a:gd name="T27" fmla="*/ 2922 h 12686"/>
              <a:gd name="T28" fmla="*/ 5025 w 9837"/>
              <a:gd name="T29" fmla="*/ 3211 h 12686"/>
              <a:gd name="T30" fmla="*/ 5210 w 9837"/>
              <a:gd name="T31" fmla="*/ 3670 h 12686"/>
              <a:gd name="T32" fmla="*/ 5155 w 9837"/>
              <a:gd name="T33" fmla="*/ 4529 h 12686"/>
              <a:gd name="T34" fmla="*/ 4590 w 9837"/>
              <a:gd name="T35" fmla="*/ 7081 h 12686"/>
              <a:gd name="T36" fmla="*/ 5138 w 9837"/>
              <a:gd name="T37" fmla="*/ 7774 h 12686"/>
              <a:gd name="T38" fmla="*/ 6107 w 9837"/>
              <a:gd name="T39" fmla="*/ 7877 h 12686"/>
              <a:gd name="T40" fmla="*/ 6907 w 9837"/>
              <a:gd name="T41" fmla="*/ 7429 h 12686"/>
              <a:gd name="T42" fmla="*/ 7658 w 9837"/>
              <a:gd name="T43" fmla="*/ 6268 h 12686"/>
              <a:gd name="T44" fmla="*/ 8036 w 9837"/>
              <a:gd name="T45" fmla="*/ 4561 h 12686"/>
              <a:gd name="T46" fmla="*/ 7946 w 9837"/>
              <a:gd name="T47" fmla="*/ 3244 h 12686"/>
              <a:gd name="T48" fmla="*/ 7471 w 9837"/>
              <a:gd name="T49" fmla="*/ 2262 h 12686"/>
              <a:gd name="T50" fmla="*/ 6646 w 9837"/>
              <a:gd name="T51" fmla="*/ 1607 h 12686"/>
              <a:gd name="T52" fmla="*/ 5184 w 9837"/>
              <a:gd name="T53" fmla="*/ 1253 h 12686"/>
              <a:gd name="T54" fmla="*/ 3867 w 9837"/>
              <a:gd name="T55" fmla="*/ 1402 h 12686"/>
              <a:gd name="T56" fmla="*/ 2664 w 9837"/>
              <a:gd name="T57" fmla="*/ 2075 h 12686"/>
              <a:gd name="T58" fmla="*/ 1782 w 9837"/>
              <a:gd name="T59" fmla="*/ 3159 h 12686"/>
              <a:gd name="T60" fmla="*/ 1441 w 9837"/>
              <a:gd name="T61" fmla="*/ 4444 h 12686"/>
              <a:gd name="T62" fmla="*/ 1565 w 9837"/>
              <a:gd name="T63" fmla="*/ 5601 h 12686"/>
              <a:gd name="T64" fmla="*/ 1877 w 9837"/>
              <a:gd name="T65" fmla="*/ 6126 h 12686"/>
              <a:gd name="T66" fmla="*/ 2001 w 9837"/>
              <a:gd name="T67" fmla="*/ 6319 h 12686"/>
              <a:gd name="T68" fmla="*/ 2029 w 9837"/>
              <a:gd name="T69" fmla="*/ 6526 h 12686"/>
              <a:gd name="T70" fmla="*/ 1959 w 9837"/>
              <a:gd name="T71" fmla="*/ 6794 h 12686"/>
              <a:gd name="T72" fmla="*/ 1816 w 9837"/>
              <a:gd name="T73" fmla="*/ 7275 h 12686"/>
              <a:gd name="T74" fmla="*/ 1678 w 9837"/>
              <a:gd name="T75" fmla="*/ 7368 h 12686"/>
              <a:gd name="T76" fmla="*/ 1479 w 9837"/>
              <a:gd name="T77" fmla="*/ 7335 h 12686"/>
              <a:gd name="T78" fmla="*/ 785 w 9837"/>
              <a:gd name="T79" fmla="*/ 6867 h 12686"/>
              <a:gd name="T80" fmla="*/ 124 w 9837"/>
              <a:gd name="T81" fmla="*/ 5565 h 12686"/>
              <a:gd name="T82" fmla="*/ 8 w 9837"/>
              <a:gd name="T83" fmla="*/ 4355 h 12686"/>
              <a:gd name="T84" fmla="*/ 473 w 9837"/>
              <a:gd name="T85" fmla="*/ 2695 h 12686"/>
              <a:gd name="T86" fmla="*/ 1407 w 9837"/>
              <a:gd name="T87" fmla="*/ 1407 h 12686"/>
              <a:gd name="T88" fmla="*/ 2703 w 9837"/>
              <a:gd name="T89" fmla="*/ 537 h 12686"/>
              <a:gd name="T90" fmla="*/ 5376 w 9837"/>
              <a:gd name="T91" fmla="*/ 0 h 12686"/>
              <a:gd name="T92" fmla="*/ 7729 w 9837"/>
              <a:gd name="T93" fmla="*/ 664 h 12686"/>
              <a:gd name="T94" fmla="*/ 8900 w 9837"/>
              <a:gd name="T95" fmla="*/ 1632 h 12686"/>
              <a:gd name="T96" fmla="*/ 9626 w 9837"/>
              <a:gd name="T97" fmla="*/ 2968 h 12686"/>
              <a:gd name="T98" fmla="*/ 9835 w 9837"/>
              <a:gd name="T99" fmla="*/ 4374 h 12686"/>
              <a:gd name="T100" fmla="*/ 9529 w 9837"/>
              <a:gd name="T101" fmla="*/ 6232 h 12686"/>
              <a:gd name="T102" fmla="*/ 8493 w 9837"/>
              <a:gd name="T103" fmla="*/ 8045 h 12686"/>
              <a:gd name="T104" fmla="*/ 7525 w 9837"/>
              <a:gd name="T105" fmla="*/ 8795 h 12686"/>
              <a:gd name="T106" fmla="*/ 6357 w 9837"/>
              <a:gd name="T107" fmla="*/ 9150 h 12686"/>
              <a:gd name="T108" fmla="*/ 5273 w 9837"/>
              <a:gd name="T109" fmla="*/ 9099 h 12686"/>
              <a:gd name="T110" fmla="*/ 4591 w 9837"/>
              <a:gd name="T111" fmla="*/ 8776 h 12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837" h="12686">
                <a:moveTo>
                  <a:pt x="4115" y="8296"/>
                </a:moveTo>
                <a:lnTo>
                  <a:pt x="3659" y="10080"/>
                </a:lnTo>
                <a:lnTo>
                  <a:pt x="3556" y="10434"/>
                </a:lnTo>
                <a:lnTo>
                  <a:pt x="3431" y="10775"/>
                </a:lnTo>
                <a:lnTo>
                  <a:pt x="3284" y="11105"/>
                </a:lnTo>
                <a:lnTo>
                  <a:pt x="3118" y="11425"/>
                </a:lnTo>
                <a:lnTo>
                  <a:pt x="2936" y="11736"/>
                </a:lnTo>
                <a:lnTo>
                  <a:pt x="2740" y="12039"/>
                </a:lnTo>
                <a:lnTo>
                  <a:pt x="2313" y="12628"/>
                </a:lnTo>
                <a:lnTo>
                  <a:pt x="2307" y="12634"/>
                </a:lnTo>
                <a:lnTo>
                  <a:pt x="2301" y="12640"/>
                </a:lnTo>
                <a:lnTo>
                  <a:pt x="2294" y="12646"/>
                </a:lnTo>
                <a:lnTo>
                  <a:pt x="2286" y="12652"/>
                </a:lnTo>
                <a:lnTo>
                  <a:pt x="2278" y="12658"/>
                </a:lnTo>
                <a:lnTo>
                  <a:pt x="2270" y="12663"/>
                </a:lnTo>
                <a:lnTo>
                  <a:pt x="2252" y="12672"/>
                </a:lnTo>
                <a:lnTo>
                  <a:pt x="2243" y="12676"/>
                </a:lnTo>
                <a:lnTo>
                  <a:pt x="2234" y="12679"/>
                </a:lnTo>
                <a:lnTo>
                  <a:pt x="2225" y="12682"/>
                </a:lnTo>
                <a:lnTo>
                  <a:pt x="2216" y="12684"/>
                </a:lnTo>
                <a:lnTo>
                  <a:pt x="2207" y="12685"/>
                </a:lnTo>
                <a:lnTo>
                  <a:pt x="2200" y="12685"/>
                </a:lnTo>
                <a:lnTo>
                  <a:pt x="2192" y="12685"/>
                </a:lnTo>
                <a:lnTo>
                  <a:pt x="2189" y="12684"/>
                </a:lnTo>
                <a:lnTo>
                  <a:pt x="2186" y="12683"/>
                </a:lnTo>
                <a:lnTo>
                  <a:pt x="2179" y="12680"/>
                </a:lnTo>
                <a:lnTo>
                  <a:pt x="2173" y="12676"/>
                </a:lnTo>
                <a:lnTo>
                  <a:pt x="2166" y="12671"/>
                </a:lnTo>
                <a:lnTo>
                  <a:pt x="2160" y="12666"/>
                </a:lnTo>
                <a:lnTo>
                  <a:pt x="2154" y="12659"/>
                </a:lnTo>
                <a:lnTo>
                  <a:pt x="2148" y="12652"/>
                </a:lnTo>
                <a:lnTo>
                  <a:pt x="2143" y="12644"/>
                </a:lnTo>
                <a:lnTo>
                  <a:pt x="2138" y="12636"/>
                </a:lnTo>
                <a:lnTo>
                  <a:pt x="2129" y="12618"/>
                </a:lnTo>
                <a:lnTo>
                  <a:pt x="2121" y="12600"/>
                </a:lnTo>
                <a:lnTo>
                  <a:pt x="2115" y="12581"/>
                </a:lnTo>
                <a:lnTo>
                  <a:pt x="2113" y="12573"/>
                </a:lnTo>
                <a:lnTo>
                  <a:pt x="2112" y="12564"/>
                </a:lnTo>
                <a:lnTo>
                  <a:pt x="2063" y="12174"/>
                </a:lnTo>
                <a:lnTo>
                  <a:pt x="2030" y="11785"/>
                </a:lnTo>
                <a:lnTo>
                  <a:pt x="2013" y="11396"/>
                </a:lnTo>
                <a:lnTo>
                  <a:pt x="2014" y="11008"/>
                </a:lnTo>
                <a:lnTo>
                  <a:pt x="2034" y="10620"/>
                </a:lnTo>
                <a:lnTo>
                  <a:pt x="2075" y="10233"/>
                </a:lnTo>
                <a:lnTo>
                  <a:pt x="2139" y="9846"/>
                </a:lnTo>
                <a:lnTo>
                  <a:pt x="2226" y="9459"/>
                </a:lnTo>
                <a:lnTo>
                  <a:pt x="3051" y="5979"/>
                </a:lnTo>
                <a:lnTo>
                  <a:pt x="3053" y="5966"/>
                </a:lnTo>
                <a:lnTo>
                  <a:pt x="3055" y="5953"/>
                </a:lnTo>
                <a:lnTo>
                  <a:pt x="3057" y="5926"/>
                </a:lnTo>
                <a:lnTo>
                  <a:pt x="3056" y="5898"/>
                </a:lnTo>
                <a:lnTo>
                  <a:pt x="3053" y="5871"/>
                </a:lnTo>
                <a:lnTo>
                  <a:pt x="3049" y="5843"/>
                </a:lnTo>
                <a:lnTo>
                  <a:pt x="3042" y="5815"/>
                </a:lnTo>
                <a:lnTo>
                  <a:pt x="3035" y="5788"/>
                </a:lnTo>
                <a:lnTo>
                  <a:pt x="3027" y="5763"/>
                </a:lnTo>
                <a:lnTo>
                  <a:pt x="2952" y="5522"/>
                </a:lnTo>
                <a:lnTo>
                  <a:pt x="2895" y="5281"/>
                </a:lnTo>
                <a:lnTo>
                  <a:pt x="2858" y="5040"/>
                </a:lnTo>
                <a:lnTo>
                  <a:pt x="2842" y="4798"/>
                </a:lnTo>
                <a:lnTo>
                  <a:pt x="2848" y="4557"/>
                </a:lnTo>
                <a:lnTo>
                  <a:pt x="2876" y="4315"/>
                </a:lnTo>
                <a:lnTo>
                  <a:pt x="2929" y="4073"/>
                </a:lnTo>
                <a:lnTo>
                  <a:pt x="3007" y="3832"/>
                </a:lnTo>
                <a:lnTo>
                  <a:pt x="3050" y="3726"/>
                </a:lnTo>
                <a:lnTo>
                  <a:pt x="3098" y="3624"/>
                </a:lnTo>
                <a:lnTo>
                  <a:pt x="3153" y="3526"/>
                </a:lnTo>
                <a:lnTo>
                  <a:pt x="3213" y="3432"/>
                </a:lnTo>
                <a:lnTo>
                  <a:pt x="3280" y="3343"/>
                </a:lnTo>
                <a:lnTo>
                  <a:pt x="3354" y="3258"/>
                </a:lnTo>
                <a:lnTo>
                  <a:pt x="3434" y="3178"/>
                </a:lnTo>
                <a:lnTo>
                  <a:pt x="3521" y="3104"/>
                </a:lnTo>
                <a:lnTo>
                  <a:pt x="3614" y="3035"/>
                </a:lnTo>
                <a:lnTo>
                  <a:pt x="3711" y="2977"/>
                </a:lnTo>
                <a:lnTo>
                  <a:pt x="3812" y="2929"/>
                </a:lnTo>
                <a:lnTo>
                  <a:pt x="3915" y="2891"/>
                </a:lnTo>
                <a:lnTo>
                  <a:pt x="4022" y="2863"/>
                </a:lnTo>
                <a:lnTo>
                  <a:pt x="4132" y="2846"/>
                </a:lnTo>
                <a:lnTo>
                  <a:pt x="4245" y="2840"/>
                </a:lnTo>
                <a:lnTo>
                  <a:pt x="4362" y="2844"/>
                </a:lnTo>
                <a:lnTo>
                  <a:pt x="4443" y="2854"/>
                </a:lnTo>
                <a:lnTo>
                  <a:pt x="4522" y="2870"/>
                </a:lnTo>
                <a:lnTo>
                  <a:pt x="4598" y="2893"/>
                </a:lnTo>
                <a:lnTo>
                  <a:pt x="4671" y="2922"/>
                </a:lnTo>
                <a:lnTo>
                  <a:pt x="4739" y="2956"/>
                </a:lnTo>
                <a:lnTo>
                  <a:pt x="4805" y="2997"/>
                </a:lnTo>
                <a:lnTo>
                  <a:pt x="4866" y="3043"/>
                </a:lnTo>
                <a:lnTo>
                  <a:pt x="4923" y="3094"/>
                </a:lnTo>
                <a:lnTo>
                  <a:pt x="4976" y="3150"/>
                </a:lnTo>
                <a:lnTo>
                  <a:pt x="5025" y="3211"/>
                </a:lnTo>
                <a:lnTo>
                  <a:pt x="5068" y="3277"/>
                </a:lnTo>
                <a:lnTo>
                  <a:pt x="5107" y="3348"/>
                </a:lnTo>
                <a:lnTo>
                  <a:pt x="5141" y="3422"/>
                </a:lnTo>
                <a:lnTo>
                  <a:pt x="5170" y="3501"/>
                </a:lnTo>
                <a:lnTo>
                  <a:pt x="5193" y="3584"/>
                </a:lnTo>
                <a:lnTo>
                  <a:pt x="5210" y="3670"/>
                </a:lnTo>
                <a:lnTo>
                  <a:pt x="5228" y="3816"/>
                </a:lnTo>
                <a:lnTo>
                  <a:pt x="5232" y="3961"/>
                </a:lnTo>
                <a:lnTo>
                  <a:pt x="5226" y="4105"/>
                </a:lnTo>
                <a:lnTo>
                  <a:pt x="5209" y="4247"/>
                </a:lnTo>
                <a:lnTo>
                  <a:pt x="5185" y="4389"/>
                </a:lnTo>
                <a:lnTo>
                  <a:pt x="5155" y="4529"/>
                </a:lnTo>
                <a:lnTo>
                  <a:pt x="5082" y="4809"/>
                </a:lnTo>
                <a:lnTo>
                  <a:pt x="4617" y="6403"/>
                </a:lnTo>
                <a:lnTo>
                  <a:pt x="4574" y="6584"/>
                </a:lnTo>
                <a:lnTo>
                  <a:pt x="4556" y="6758"/>
                </a:lnTo>
                <a:lnTo>
                  <a:pt x="4562" y="6924"/>
                </a:lnTo>
                <a:lnTo>
                  <a:pt x="4590" y="7081"/>
                </a:lnTo>
                <a:lnTo>
                  <a:pt x="4639" y="7228"/>
                </a:lnTo>
                <a:lnTo>
                  <a:pt x="4706" y="7364"/>
                </a:lnTo>
                <a:lnTo>
                  <a:pt x="4791" y="7487"/>
                </a:lnTo>
                <a:lnTo>
                  <a:pt x="4892" y="7598"/>
                </a:lnTo>
                <a:lnTo>
                  <a:pt x="5008" y="7693"/>
                </a:lnTo>
                <a:lnTo>
                  <a:pt x="5138" y="7774"/>
                </a:lnTo>
                <a:lnTo>
                  <a:pt x="5278" y="7838"/>
                </a:lnTo>
                <a:lnTo>
                  <a:pt x="5430" y="7885"/>
                </a:lnTo>
                <a:lnTo>
                  <a:pt x="5589" y="7914"/>
                </a:lnTo>
                <a:lnTo>
                  <a:pt x="5757" y="7922"/>
                </a:lnTo>
                <a:lnTo>
                  <a:pt x="5930" y="7911"/>
                </a:lnTo>
                <a:lnTo>
                  <a:pt x="6107" y="7877"/>
                </a:lnTo>
                <a:lnTo>
                  <a:pt x="6260" y="7832"/>
                </a:lnTo>
                <a:lnTo>
                  <a:pt x="6405" y="7774"/>
                </a:lnTo>
                <a:lnTo>
                  <a:pt x="6541" y="7704"/>
                </a:lnTo>
                <a:lnTo>
                  <a:pt x="6670" y="7623"/>
                </a:lnTo>
                <a:lnTo>
                  <a:pt x="6792" y="7531"/>
                </a:lnTo>
                <a:lnTo>
                  <a:pt x="6907" y="7429"/>
                </a:lnTo>
                <a:lnTo>
                  <a:pt x="7016" y="7318"/>
                </a:lnTo>
                <a:lnTo>
                  <a:pt x="7118" y="7198"/>
                </a:lnTo>
                <a:lnTo>
                  <a:pt x="7282" y="6978"/>
                </a:lnTo>
                <a:lnTo>
                  <a:pt x="7426" y="6749"/>
                </a:lnTo>
                <a:lnTo>
                  <a:pt x="7551" y="6512"/>
                </a:lnTo>
                <a:lnTo>
                  <a:pt x="7658" y="6268"/>
                </a:lnTo>
                <a:lnTo>
                  <a:pt x="7749" y="6017"/>
                </a:lnTo>
                <a:lnTo>
                  <a:pt x="7826" y="5760"/>
                </a:lnTo>
                <a:lnTo>
                  <a:pt x="7890" y="5498"/>
                </a:lnTo>
                <a:lnTo>
                  <a:pt x="7943" y="5232"/>
                </a:lnTo>
                <a:lnTo>
                  <a:pt x="8012" y="4785"/>
                </a:lnTo>
                <a:lnTo>
                  <a:pt x="8036" y="4561"/>
                </a:lnTo>
                <a:lnTo>
                  <a:pt x="8052" y="4336"/>
                </a:lnTo>
                <a:lnTo>
                  <a:pt x="8056" y="4111"/>
                </a:lnTo>
                <a:lnTo>
                  <a:pt x="8048" y="3887"/>
                </a:lnTo>
                <a:lnTo>
                  <a:pt x="8027" y="3662"/>
                </a:lnTo>
                <a:lnTo>
                  <a:pt x="7990" y="3438"/>
                </a:lnTo>
                <a:lnTo>
                  <a:pt x="7946" y="3244"/>
                </a:lnTo>
                <a:lnTo>
                  <a:pt x="7891" y="3058"/>
                </a:lnTo>
                <a:lnTo>
                  <a:pt x="7827" y="2881"/>
                </a:lnTo>
                <a:lnTo>
                  <a:pt x="7752" y="2713"/>
                </a:lnTo>
                <a:lnTo>
                  <a:pt x="7668" y="2554"/>
                </a:lnTo>
                <a:lnTo>
                  <a:pt x="7574" y="2403"/>
                </a:lnTo>
                <a:lnTo>
                  <a:pt x="7471" y="2262"/>
                </a:lnTo>
                <a:lnTo>
                  <a:pt x="7357" y="2130"/>
                </a:lnTo>
                <a:lnTo>
                  <a:pt x="7234" y="2006"/>
                </a:lnTo>
                <a:lnTo>
                  <a:pt x="7101" y="1892"/>
                </a:lnTo>
                <a:lnTo>
                  <a:pt x="6959" y="1788"/>
                </a:lnTo>
                <a:lnTo>
                  <a:pt x="6807" y="1693"/>
                </a:lnTo>
                <a:lnTo>
                  <a:pt x="6646" y="1607"/>
                </a:lnTo>
                <a:lnTo>
                  <a:pt x="6475" y="1531"/>
                </a:lnTo>
                <a:lnTo>
                  <a:pt x="6295" y="1464"/>
                </a:lnTo>
                <a:lnTo>
                  <a:pt x="6105" y="1408"/>
                </a:lnTo>
                <a:lnTo>
                  <a:pt x="5642" y="1307"/>
                </a:lnTo>
                <a:lnTo>
                  <a:pt x="5412" y="1273"/>
                </a:lnTo>
                <a:lnTo>
                  <a:pt x="5184" y="1253"/>
                </a:lnTo>
                <a:lnTo>
                  <a:pt x="4959" y="1244"/>
                </a:lnTo>
                <a:lnTo>
                  <a:pt x="4735" y="1249"/>
                </a:lnTo>
                <a:lnTo>
                  <a:pt x="4514" y="1266"/>
                </a:lnTo>
                <a:lnTo>
                  <a:pt x="4296" y="1298"/>
                </a:lnTo>
                <a:lnTo>
                  <a:pt x="4080" y="1343"/>
                </a:lnTo>
                <a:lnTo>
                  <a:pt x="3867" y="1402"/>
                </a:lnTo>
                <a:lnTo>
                  <a:pt x="3658" y="1476"/>
                </a:lnTo>
                <a:lnTo>
                  <a:pt x="3451" y="1565"/>
                </a:lnTo>
                <a:lnTo>
                  <a:pt x="3249" y="1669"/>
                </a:lnTo>
                <a:lnTo>
                  <a:pt x="3050" y="1788"/>
                </a:lnTo>
                <a:lnTo>
                  <a:pt x="2855" y="1923"/>
                </a:lnTo>
                <a:lnTo>
                  <a:pt x="2664" y="2075"/>
                </a:lnTo>
                <a:lnTo>
                  <a:pt x="2479" y="2241"/>
                </a:lnTo>
                <a:lnTo>
                  <a:pt x="2309" y="2413"/>
                </a:lnTo>
                <a:lnTo>
                  <a:pt x="2155" y="2590"/>
                </a:lnTo>
                <a:lnTo>
                  <a:pt x="2015" y="2774"/>
                </a:lnTo>
                <a:lnTo>
                  <a:pt x="1891" y="2964"/>
                </a:lnTo>
                <a:lnTo>
                  <a:pt x="1782" y="3159"/>
                </a:lnTo>
                <a:lnTo>
                  <a:pt x="1687" y="3360"/>
                </a:lnTo>
                <a:lnTo>
                  <a:pt x="1608" y="3566"/>
                </a:lnTo>
                <a:lnTo>
                  <a:pt x="1544" y="3778"/>
                </a:lnTo>
                <a:lnTo>
                  <a:pt x="1495" y="3995"/>
                </a:lnTo>
                <a:lnTo>
                  <a:pt x="1460" y="4217"/>
                </a:lnTo>
                <a:lnTo>
                  <a:pt x="1441" y="4444"/>
                </a:lnTo>
                <a:lnTo>
                  <a:pt x="1437" y="4677"/>
                </a:lnTo>
                <a:lnTo>
                  <a:pt x="1447" y="4914"/>
                </a:lnTo>
                <a:lnTo>
                  <a:pt x="1473" y="5156"/>
                </a:lnTo>
                <a:lnTo>
                  <a:pt x="1513" y="5403"/>
                </a:lnTo>
                <a:lnTo>
                  <a:pt x="1536" y="5503"/>
                </a:lnTo>
                <a:lnTo>
                  <a:pt x="1565" y="5601"/>
                </a:lnTo>
                <a:lnTo>
                  <a:pt x="1602" y="5697"/>
                </a:lnTo>
                <a:lnTo>
                  <a:pt x="1644" y="5789"/>
                </a:lnTo>
                <a:lnTo>
                  <a:pt x="1694" y="5879"/>
                </a:lnTo>
                <a:lnTo>
                  <a:pt x="1749" y="5965"/>
                </a:lnTo>
                <a:lnTo>
                  <a:pt x="1810" y="6047"/>
                </a:lnTo>
                <a:lnTo>
                  <a:pt x="1877" y="6126"/>
                </a:lnTo>
                <a:lnTo>
                  <a:pt x="1904" y="6157"/>
                </a:lnTo>
                <a:lnTo>
                  <a:pt x="1929" y="6189"/>
                </a:lnTo>
                <a:lnTo>
                  <a:pt x="1951" y="6221"/>
                </a:lnTo>
                <a:lnTo>
                  <a:pt x="1970" y="6253"/>
                </a:lnTo>
                <a:lnTo>
                  <a:pt x="1987" y="6286"/>
                </a:lnTo>
                <a:lnTo>
                  <a:pt x="2001" y="6319"/>
                </a:lnTo>
                <a:lnTo>
                  <a:pt x="2012" y="6352"/>
                </a:lnTo>
                <a:lnTo>
                  <a:pt x="2021" y="6386"/>
                </a:lnTo>
                <a:lnTo>
                  <a:pt x="2027" y="6420"/>
                </a:lnTo>
                <a:lnTo>
                  <a:pt x="2030" y="6455"/>
                </a:lnTo>
                <a:lnTo>
                  <a:pt x="2031" y="6490"/>
                </a:lnTo>
                <a:lnTo>
                  <a:pt x="2029" y="6526"/>
                </a:lnTo>
                <a:lnTo>
                  <a:pt x="2024" y="6563"/>
                </a:lnTo>
                <a:lnTo>
                  <a:pt x="2016" y="6601"/>
                </a:lnTo>
                <a:lnTo>
                  <a:pt x="2006" y="6640"/>
                </a:lnTo>
                <a:lnTo>
                  <a:pt x="1994" y="6679"/>
                </a:lnTo>
                <a:lnTo>
                  <a:pt x="1975" y="6736"/>
                </a:lnTo>
                <a:lnTo>
                  <a:pt x="1959" y="6794"/>
                </a:lnTo>
                <a:lnTo>
                  <a:pt x="1930" y="6910"/>
                </a:lnTo>
                <a:lnTo>
                  <a:pt x="1874" y="7142"/>
                </a:lnTo>
                <a:lnTo>
                  <a:pt x="1862" y="7181"/>
                </a:lnTo>
                <a:lnTo>
                  <a:pt x="1848" y="7215"/>
                </a:lnTo>
                <a:lnTo>
                  <a:pt x="1833" y="7247"/>
                </a:lnTo>
                <a:lnTo>
                  <a:pt x="1816" y="7275"/>
                </a:lnTo>
                <a:lnTo>
                  <a:pt x="1797" y="7299"/>
                </a:lnTo>
                <a:lnTo>
                  <a:pt x="1777" y="7320"/>
                </a:lnTo>
                <a:lnTo>
                  <a:pt x="1755" y="7337"/>
                </a:lnTo>
                <a:lnTo>
                  <a:pt x="1731" y="7351"/>
                </a:lnTo>
                <a:lnTo>
                  <a:pt x="1705" y="7361"/>
                </a:lnTo>
                <a:lnTo>
                  <a:pt x="1678" y="7368"/>
                </a:lnTo>
                <a:lnTo>
                  <a:pt x="1649" y="7372"/>
                </a:lnTo>
                <a:lnTo>
                  <a:pt x="1618" y="7372"/>
                </a:lnTo>
                <a:lnTo>
                  <a:pt x="1586" y="7368"/>
                </a:lnTo>
                <a:lnTo>
                  <a:pt x="1552" y="7361"/>
                </a:lnTo>
                <a:lnTo>
                  <a:pt x="1516" y="7350"/>
                </a:lnTo>
                <a:lnTo>
                  <a:pt x="1479" y="7335"/>
                </a:lnTo>
                <a:lnTo>
                  <a:pt x="1282" y="7241"/>
                </a:lnTo>
                <a:lnTo>
                  <a:pt x="1102" y="7132"/>
                </a:lnTo>
                <a:lnTo>
                  <a:pt x="1017" y="7071"/>
                </a:lnTo>
                <a:lnTo>
                  <a:pt x="936" y="7007"/>
                </a:lnTo>
                <a:lnTo>
                  <a:pt x="859" y="6939"/>
                </a:lnTo>
                <a:lnTo>
                  <a:pt x="785" y="6867"/>
                </a:lnTo>
                <a:lnTo>
                  <a:pt x="650" y="6713"/>
                </a:lnTo>
                <a:lnTo>
                  <a:pt x="529" y="6545"/>
                </a:lnTo>
                <a:lnTo>
                  <a:pt x="422" y="6364"/>
                </a:lnTo>
                <a:lnTo>
                  <a:pt x="330" y="6170"/>
                </a:lnTo>
                <a:lnTo>
                  <a:pt x="182" y="5767"/>
                </a:lnTo>
                <a:lnTo>
                  <a:pt x="124" y="5565"/>
                </a:lnTo>
                <a:lnTo>
                  <a:pt x="78" y="5363"/>
                </a:lnTo>
                <a:lnTo>
                  <a:pt x="42" y="5162"/>
                </a:lnTo>
                <a:lnTo>
                  <a:pt x="17" y="4960"/>
                </a:lnTo>
                <a:lnTo>
                  <a:pt x="3" y="4758"/>
                </a:lnTo>
                <a:lnTo>
                  <a:pt x="0" y="4556"/>
                </a:lnTo>
                <a:lnTo>
                  <a:pt x="8" y="4355"/>
                </a:lnTo>
                <a:lnTo>
                  <a:pt x="26" y="4153"/>
                </a:lnTo>
                <a:lnTo>
                  <a:pt x="55" y="3952"/>
                </a:lnTo>
                <a:lnTo>
                  <a:pt x="94" y="3751"/>
                </a:lnTo>
                <a:lnTo>
                  <a:pt x="204" y="3350"/>
                </a:lnTo>
                <a:lnTo>
                  <a:pt x="355" y="2951"/>
                </a:lnTo>
                <a:lnTo>
                  <a:pt x="473" y="2695"/>
                </a:lnTo>
                <a:lnTo>
                  <a:pt x="602" y="2450"/>
                </a:lnTo>
                <a:lnTo>
                  <a:pt x="742" y="2218"/>
                </a:lnTo>
                <a:lnTo>
                  <a:pt x="893" y="1998"/>
                </a:lnTo>
                <a:lnTo>
                  <a:pt x="1054" y="1789"/>
                </a:lnTo>
                <a:lnTo>
                  <a:pt x="1226" y="1592"/>
                </a:lnTo>
                <a:lnTo>
                  <a:pt x="1407" y="1407"/>
                </a:lnTo>
                <a:lnTo>
                  <a:pt x="1599" y="1233"/>
                </a:lnTo>
                <a:lnTo>
                  <a:pt x="1801" y="1071"/>
                </a:lnTo>
                <a:lnTo>
                  <a:pt x="2012" y="921"/>
                </a:lnTo>
                <a:lnTo>
                  <a:pt x="2233" y="781"/>
                </a:lnTo>
                <a:lnTo>
                  <a:pt x="2463" y="653"/>
                </a:lnTo>
                <a:lnTo>
                  <a:pt x="2703" y="537"/>
                </a:lnTo>
                <a:lnTo>
                  <a:pt x="2952" y="431"/>
                </a:lnTo>
                <a:lnTo>
                  <a:pt x="3478" y="254"/>
                </a:lnTo>
                <a:lnTo>
                  <a:pt x="3953" y="135"/>
                </a:lnTo>
                <a:lnTo>
                  <a:pt x="4428" y="52"/>
                </a:lnTo>
                <a:lnTo>
                  <a:pt x="4903" y="6"/>
                </a:lnTo>
                <a:lnTo>
                  <a:pt x="5376" y="0"/>
                </a:lnTo>
                <a:lnTo>
                  <a:pt x="5848" y="37"/>
                </a:lnTo>
                <a:lnTo>
                  <a:pt x="6317" y="118"/>
                </a:lnTo>
                <a:lnTo>
                  <a:pt x="6783" y="245"/>
                </a:lnTo>
                <a:lnTo>
                  <a:pt x="7245" y="422"/>
                </a:lnTo>
                <a:lnTo>
                  <a:pt x="7493" y="538"/>
                </a:lnTo>
                <a:lnTo>
                  <a:pt x="7729" y="664"/>
                </a:lnTo>
                <a:lnTo>
                  <a:pt x="7954" y="801"/>
                </a:lnTo>
                <a:lnTo>
                  <a:pt x="8167" y="947"/>
                </a:lnTo>
                <a:lnTo>
                  <a:pt x="8369" y="1103"/>
                </a:lnTo>
                <a:lnTo>
                  <a:pt x="8558" y="1269"/>
                </a:lnTo>
                <a:lnTo>
                  <a:pt x="8735" y="1446"/>
                </a:lnTo>
                <a:lnTo>
                  <a:pt x="8900" y="1632"/>
                </a:lnTo>
                <a:lnTo>
                  <a:pt x="9053" y="1829"/>
                </a:lnTo>
                <a:lnTo>
                  <a:pt x="9193" y="2036"/>
                </a:lnTo>
                <a:lnTo>
                  <a:pt x="9321" y="2254"/>
                </a:lnTo>
                <a:lnTo>
                  <a:pt x="9435" y="2481"/>
                </a:lnTo>
                <a:lnTo>
                  <a:pt x="9537" y="2719"/>
                </a:lnTo>
                <a:lnTo>
                  <a:pt x="9626" y="2968"/>
                </a:lnTo>
                <a:lnTo>
                  <a:pt x="9702" y="3227"/>
                </a:lnTo>
                <a:lnTo>
                  <a:pt x="9765" y="3497"/>
                </a:lnTo>
                <a:lnTo>
                  <a:pt x="9802" y="3716"/>
                </a:lnTo>
                <a:lnTo>
                  <a:pt x="9825" y="3935"/>
                </a:lnTo>
                <a:lnTo>
                  <a:pt x="9836" y="4155"/>
                </a:lnTo>
                <a:lnTo>
                  <a:pt x="9835" y="4374"/>
                </a:lnTo>
                <a:lnTo>
                  <a:pt x="9825" y="4594"/>
                </a:lnTo>
                <a:lnTo>
                  <a:pt x="9806" y="4813"/>
                </a:lnTo>
                <a:lnTo>
                  <a:pt x="9751" y="5252"/>
                </a:lnTo>
                <a:lnTo>
                  <a:pt x="9694" y="5585"/>
                </a:lnTo>
                <a:lnTo>
                  <a:pt x="9620" y="5912"/>
                </a:lnTo>
                <a:lnTo>
                  <a:pt x="9529" y="6232"/>
                </a:lnTo>
                <a:lnTo>
                  <a:pt x="9420" y="6545"/>
                </a:lnTo>
                <a:lnTo>
                  <a:pt x="9291" y="6850"/>
                </a:lnTo>
                <a:lnTo>
                  <a:pt x="9140" y="7146"/>
                </a:lnTo>
                <a:lnTo>
                  <a:pt x="8968" y="7434"/>
                </a:lnTo>
                <a:lnTo>
                  <a:pt x="8772" y="7712"/>
                </a:lnTo>
                <a:lnTo>
                  <a:pt x="8493" y="8045"/>
                </a:lnTo>
                <a:lnTo>
                  <a:pt x="8346" y="8196"/>
                </a:lnTo>
                <a:lnTo>
                  <a:pt x="8193" y="8337"/>
                </a:lnTo>
                <a:lnTo>
                  <a:pt x="8034" y="8467"/>
                </a:lnTo>
                <a:lnTo>
                  <a:pt x="7870" y="8587"/>
                </a:lnTo>
                <a:lnTo>
                  <a:pt x="7701" y="8696"/>
                </a:lnTo>
                <a:lnTo>
                  <a:pt x="7525" y="8795"/>
                </a:lnTo>
                <a:lnTo>
                  <a:pt x="7345" y="8882"/>
                </a:lnTo>
                <a:lnTo>
                  <a:pt x="7159" y="8958"/>
                </a:lnTo>
                <a:lnTo>
                  <a:pt x="6967" y="9023"/>
                </a:lnTo>
                <a:lnTo>
                  <a:pt x="6769" y="9077"/>
                </a:lnTo>
                <a:lnTo>
                  <a:pt x="6566" y="9119"/>
                </a:lnTo>
                <a:lnTo>
                  <a:pt x="6357" y="9150"/>
                </a:lnTo>
                <a:lnTo>
                  <a:pt x="6143" y="9169"/>
                </a:lnTo>
                <a:lnTo>
                  <a:pt x="5922" y="9176"/>
                </a:lnTo>
                <a:lnTo>
                  <a:pt x="5655" y="9165"/>
                </a:lnTo>
                <a:lnTo>
                  <a:pt x="5525" y="9150"/>
                </a:lnTo>
                <a:lnTo>
                  <a:pt x="5398" y="9128"/>
                </a:lnTo>
                <a:lnTo>
                  <a:pt x="5273" y="9099"/>
                </a:lnTo>
                <a:lnTo>
                  <a:pt x="5152" y="9063"/>
                </a:lnTo>
                <a:lnTo>
                  <a:pt x="5034" y="9020"/>
                </a:lnTo>
                <a:lnTo>
                  <a:pt x="4918" y="8970"/>
                </a:lnTo>
                <a:lnTo>
                  <a:pt x="4806" y="8913"/>
                </a:lnTo>
                <a:lnTo>
                  <a:pt x="4697" y="8848"/>
                </a:lnTo>
                <a:lnTo>
                  <a:pt x="4591" y="8776"/>
                </a:lnTo>
                <a:lnTo>
                  <a:pt x="4489" y="8696"/>
                </a:lnTo>
                <a:lnTo>
                  <a:pt x="4390" y="8608"/>
                </a:lnTo>
                <a:lnTo>
                  <a:pt x="4295" y="8512"/>
                </a:lnTo>
                <a:lnTo>
                  <a:pt x="4203" y="8408"/>
                </a:lnTo>
                <a:lnTo>
                  <a:pt x="4115" y="8296"/>
                </a:lnTo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17" name="Freeform 2"/>
          <p:cNvSpPr>
            <a:spLocks noChangeAspect="1" noChangeArrowheads="1"/>
          </p:cNvSpPr>
          <p:nvPr userDrawn="1"/>
        </p:nvSpPr>
        <p:spPr bwMode="auto">
          <a:xfrm>
            <a:off x="2915299" y="1272056"/>
            <a:ext cx="323999" cy="323999"/>
          </a:xfrm>
          <a:custGeom>
            <a:avLst/>
            <a:gdLst>
              <a:gd name="T0" fmla="*/ 12913 w 14438"/>
              <a:gd name="T1" fmla="*/ 17 h 14438"/>
              <a:gd name="T2" fmla="*/ 13781 w 14438"/>
              <a:gd name="T3" fmla="*/ 392 h 14438"/>
              <a:gd name="T4" fmla="*/ 14305 w 14438"/>
              <a:gd name="T5" fmla="*/ 1097 h 14438"/>
              <a:gd name="T6" fmla="*/ 14432 w 14438"/>
              <a:gd name="T7" fmla="*/ 12796 h 14438"/>
              <a:gd name="T8" fmla="*/ 14249 w 14438"/>
              <a:gd name="T9" fmla="*/ 13460 h 14438"/>
              <a:gd name="T10" fmla="*/ 13703 w 14438"/>
              <a:gd name="T11" fmla="*/ 14108 h 14438"/>
              <a:gd name="T12" fmla="*/ 12896 w 14438"/>
              <a:gd name="T13" fmla="*/ 14422 h 14438"/>
              <a:gd name="T14" fmla="*/ 1127 w 14438"/>
              <a:gd name="T15" fmla="*/ 14320 h 14438"/>
              <a:gd name="T16" fmla="*/ 473 w 14438"/>
              <a:gd name="T17" fmla="*/ 13875 h 14438"/>
              <a:gd name="T18" fmla="*/ 75 w 14438"/>
              <a:gd name="T19" fmla="*/ 13174 h 14438"/>
              <a:gd name="T20" fmla="*/ 19 w 14438"/>
              <a:gd name="T21" fmla="*/ 1490 h 14438"/>
              <a:gd name="T22" fmla="*/ 243 w 14438"/>
              <a:gd name="T23" fmla="*/ 870 h 14438"/>
              <a:gd name="T24" fmla="*/ 717 w 14438"/>
              <a:gd name="T25" fmla="*/ 343 h 14438"/>
              <a:gd name="T26" fmla="*/ 1356 w 14438"/>
              <a:gd name="T27" fmla="*/ 46 h 14438"/>
              <a:gd name="T28" fmla="*/ 11674 w 14438"/>
              <a:gd name="T29" fmla="*/ 6803 h 14438"/>
              <a:gd name="T30" fmla="*/ 11511 w 14438"/>
              <a:gd name="T31" fmla="*/ 8713 h 14438"/>
              <a:gd name="T32" fmla="*/ 10505 w 14438"/>
              <a:gd name="T33" fmla="*/ 10313 h 14438"/>
              <a:gd name="T34" fmla="*/ 8796 w 14438"/>
              <a:gd name="T35" fmla="*/ 11441 h 14438"/>
              <a:gd name="T36" fmla="*/ 6950 w 14438"/>
              <a:gd name="T37" fmla="*/ 11727 h 14438"/>
              <a:gd name="T38" fmla="*/ 5067 w 14438"/>
              <a:gd name="T39" fmla="*/ 11137 h 14438"/>
              <a:gd name="T40" fmla="*/ 3387 w 14438"/>
              <a:gd name="T41" fmla="*/ 9647 h 14438"/>
              <a:gd name="T42" fmla="*/ 2759 w 14438"/>
              <a:gd name="T43" fmla="*/ 7666 h 14438"/>
              <a:gd name="T44" fmla="*/ 1801 w 14438"/>
              <a:gd name="T45" fmla="*/ 6048 h 14438"/>
              <a:gd name="T46" fmla="*/ 1831 w 14438"/>
              <a:gd name="T47" fmla="*/ 12398 h 14438"/>
              <a:gd name="T48" fmla="*/ 1969 w 14438"/>
              <a:gd name="T49" fmla="*/ 12574 h 14438"/>
              <a:gd name="T50" fmla="*/ 2231 w 14438"/>
              <a:gd name="T51" fmla="*/ 12635 h 14438"/>
              <a:gd name="T52" fmla="*/ 12355 w 14438"/>
              <a:gd name="T53" fmla="*/ 12615 h 14438"/>
              <a:gd name="T54" fmla="*/ 12494 w 14438"/>
              <a:gd name="T55" fmla="*/ 12559 h 14438"/>
              <a:gd name="T56" fmla="*/ 12584 w 14438"/>
              <a:gd name="T57" fmla="*/ 12451 h 14438"/>
              <a:gd name="T58" fmla="*/ 12630 w 14438"/>
              <a:gd name="T59" fmla="*/ 12242 h 14438"/>
              <a:gd name="T60" fmla="*/ 7228 w 14438"/>
              <a:gd name="T61" fmla="*/ 10019 h 14438"/>
              <a:gd name="T62" fmla="*/ 8762 w 14438"/>
              <a:gd name="T63" fmla="*/ 9581 h 14438"/>
              <a:gd name="T64" fmla="*/ 9907 w 14438"/>
              <a:gd name="T65" fmla="*/ 8263 h 14438"/>
              <a:gd name="T66" fmla="*/ 10045 w 14438"/>
              <a:gd name="T67" fmla="*/ 6516 h 14438"/>
              <a:gd name="T68" fmla="*/ 9166 w 14438"/>
              <a:gd name="T69" fmla="*/ 5099 h 14438"/>
              <a:gd name="T70" fmla="*/ 7702 w 14438"/>
              <a:gd name="T71" fmla="*/ 4419 h 14438"/>
              <a:gd name="T72" fmla="*/ 6052 w 14438"/>
              <a:gd name="T73" fmla="*/ 4623 h 14438"/>
              <a:gd name="T74" fmla="*/ 4844 w 14438"/>
              <a:gd name="T75" fmla="*/ 5593 h 14438"/>
              <a:gd name="T76" fmla="*/ 4336 w 14438"/>
              <a:gd name="T77" fmla="*/ 7017 h 14438"/>
              <a:gd name="T78" fmla="*/ 4649 w 14438"/>
              <a:gd name="T79" fmla="*/ 8481 h 14438"/>
              <a:gd name="T80" fmla="*/ 5608 w 14438"/>
              <a:gd name="T81" fmla="*/ 9522 h 14438"/>
              <a:gd name="T82" fmla="*/ 6977 w 14438"/>
              <a:gd name="T83" fmla="*/ 10006 h 14438"/>
              <a:gd name="T84" fmla="*/ 9947 w 14438"/>
              <a:gd name="T85" fmla="*/ 4184 h 14438"/>
              <a:gd name="T86" fmla="*/ 10089 w 14438"/>
              <a:gd name="T87" fmla="*/ 4407 h 14438"/>
              <a:gd name="T88" fmla="*/ 10342 w 14438"/>
              <a:gd name="T89" fmla="*/ 4506 h 14438"/>
              <a:gd name="T90" fmla="*/ 12359 w 14438"/>
              <a:gd name="T91" fmla="*/ 4474 h 14438"/>
              <a:gd name="T92" fmla="*/ 12560 w 14438"/>
              <a:gd name="T93" fmla="*/ 4309 h 14438"/>
              <a:gd name="T94" fmla="*/ 12635 w 14438"/>
              <a:gd name="T95" fmla="*/ 4037 h 14438"/>
              <a:gd name="T96" fmla="*/ 12582 w 14438"/>
              <a:gd name="T97" fmla="*/ 2038 h 14438"/>
              <a:gd name="T98" fmla="*/ 12395 w 14438"/>
              <a:gd name="T99" fmla="*/ 1854 h 14438"/>
              <a:gd name="T100" fmla="*/ 10408 w 14438"/>
              <a:gd name="T101" fmla="*/ 1802 h 14438"/>
              <a:gd name="T102" fmla="*/ 10126 w 14438"/>
              <a:gd name="T103" fmla="*/ 1877 h 14438"/>
              <a:gd name="T104" fmla="*/ 9962 w 14438"/>
              <a:gd name="T105" fmla="*/ 2086 h 14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438" h="14438">
                <a:moveTo>
                  <a:pt x="12872" y="0"/>
                </a:moveTo>
                <a:lnTo>
                  <a:pt x="12892" y="10"/>
                </a:lnTo>
                <a:lnTo>
                  <a:pt x="12897" y="12"/>
                </a:lnTo>
                <a:lnTo>
                  <a:pt x="12903" y="14"/>
                </a:lnTo>
                <a:lnTo>
                  <a:pt x="12908" y="16"/>
                </a:lnTo>
                <a:lnTo>
                  <a:pt x="12913" y="17"/>
                </a:lnTo>
                <a:lnTo>
                  <a:pt x="13079" y="54"/>
                </a:lnTo>
                <a:lnTo>
                  <a:pt x="13237" y="102"/>
                </a:lnTo>
                <a:lnTo>
                  <a:pt x="13387" y="160"/>
                </a:lnTo>
                <a:lnTo>
                  <a:pt x="13527" y="227"/>
                </a:lnTo>
                <a:lnTo>
                  <a:pt x="13659" y="305"/>
                </a:lnTo>
                <a:lnTo>
                  <a:pt x="13781" y="392"/>
                </a:lnTo>
                <a:lnTo>
                  <a:pt x="13894" y="488"/>
                </a:lnTo>
                <a:lnTo>
                  <a:pt x="13997" y="594"/>
                </a:lnTo>
                <a:lnTo>
                  <a:pt x="14089" y="707"/>
                </a:lnTo>
                <a:lnTo>
                  <a:pt x="14172" y="829"/>
                </a:lnTo>
                <a:lnTo>
                  <a:pt x="14244" y="959"/>
                </a:lnTo>
                <a:lnTo>
                  <a:pt x="14305" y="1097"/>
                </a:lnTo>
                <a:lnTo>
                  <a:pt x="14355" y="1242"/>
                </a:lnTo>
                <a:lnTo>
                  <a:pt x="14394" y="1394"/>
                </a:lnTo>
                <a:lnTo>
                  <a:pt x="14421" y="1553"/>
                </a:lnTo>
                <a:lnTo>
                  <a:pt x="14437" y="1718"/>
                </a:lnTo>
                <a:lnTo>
                  <a:pt x="14437" y="12716"/>
                </a:lnTo>
                <a:lnTo>
                  <a:pt x="14432" y="12796"/>
                </a:lnTo>
                <a:lnTo>
                  <a:pt x="14424" y="12876"/>
                </a:lnTo>
                <a:lnTo>
                  <a:pt x="14412" y="12955"/>
                </a:lnTo>
                <a:lnTo>
                  <a:pt x="14397" y="13033"/>
                </a:lnTo>
                <a:lnTo>
                  <a:pt x="14358" y="13182"/>
                </a:lnTo>
                <a:lnTo>
                  <a:pt x="14308" y="13325"/>
                </a:lnTo>
                <a:lnTo>
                  <a:pt x="14249" y="13460"/>
                </a:lnTo>
                <a:lnTo>
                  <a:pt x="14179" y="13588"/>
                </a:lnTo>
                <a:lnTo>
                  <a:pt x="14101" y="13709"/>
                </a:lnTo>
                <a:lnTo>
                  <a:pt x="14014" y="13821"/>
                </a:lnTo>
                <a:lnTo>
                  <a:pt x="13918" y="13925"/>
                </a:lnTo>
                <a:lnTo>
                  <a:pt x="13814" y="14021"/>
                </a:lnTo>
                <a:lnTo>
                  <a:pt x="13703" y="14108"/>
                </a:lnTo>
                <a:lnTo>
                  <a:pt x="13584" y="14185"/>
                </a:lnTo>
                <a:lnTo>
                  <a:pt x="13458" y="14253"/>
                </a:lnTo>
                <a:lnTo>
                  <a:pt x="13326" y="14311"/>
                </a:lnTo>
                <a:lnTo>
                  <a:pt x="13189" y="14358"/>
                </a:lnTo>
                <a:lnTo>
                  <a:pt x="13045" y="14396"/>
                </a:lnTo>
                <a:lnTo>
                  <a:pt x="12896" y="14422"/>
                </a:lnTo>
                <a:lnTo>
                  <a:pt x="12743" y="14437"/>
                </a:lnTo>
                <a:lnTo>
                  <a:pt x="1655" y="14437"/>
                </a:lnTo>
                <a:lnTo>
                  <a:pt x="1518" y="14423"/>
                </a:lnTo>
                <a:lnTo>
                  <a:pt x="1384" y="14398"/>
                </a:lnTo>
                <a:lnTo>
                  <a:pt x="1253" y="14364"/>
                </a:lnTo>
                <a:lnTo>
                  <a:pt x="1127" y="14320"/>
                </a:lnTo>
                <a:lnTo>
                  <a:pt x="1004" y="14266"/>
                </a:lnTo>
                <a:lnTo>
                  <a:pt x="887" y="14204"/>
                </a:lnTo>
                <a:lnTo>
                  <a:pt x="774" y="14134"/>
                </a:lnTo>
                <a:lnTo>
                  <a:pt x="668" y="14055"/>
                </a:lnTo>
                <a:lnTo>
                  <a:pt x="567" y="13969"/>
                </a:lnTo>
                <a:lnTo>
                  <a:pt x="473" y="13875"/>
                </a:lnTo>
                <a:lnTo>
                  <a:pt x="387" y="13774"/>
                </a:lnTo>
                <a:lnTo>
                  <a:pt x="307" y="13666"/>
                </a:lnTo>
                <a:lnTo>
                  <a:pt x="236" y="13552"/>
                </a:lnTo>
                <a:lnTo>
                  <a:pt x="173" y="13431"/>
                </a:lnTo>
                <a:lnTo>
                  <a:pt x="119" y="13305"/>
                </a:lnTo>
                <a:lnTo>
                  <a:pt x="75" y="13174"/>
                </a:lnTo>
                <a:lnTo>
                  <a:pt x="55" y="13101"/>
                </a:lnTo>
                <a:lnTo>
                  <a:pt x="36" y="13028"/>
                </a:lnTo>
                <a:lnTo>
                  <a:pt x="0" y="12881"/>
                </a:lnTo>
                <a:lnTo>
                  <a:pt x="0" y="1558"/>
                </a:lnTo>
                <a:lnTo>
                  <a:pt x="13" y="1513"/>
                </a:lnTo>
                <a:lnTo>
                  <a:pt x="19" y="1490"/>
                </a:lnTo>
                <a:lnTo>
                  <a:pt x="24" y="1468"/>
                </a:lnTo>
                <a:lnTo>
                  <a:pt x="55" y="1337"/>
                </a:lnTo>
                <a:lnTo>
                  <a:pt x="92" y="1211"/>
                </a:lnTo>
                <a:lnTo>
                  <a:pt x="136" y="1092"/>
                </a:lnTo>
                <a:lnTo>
                  <a:pt x="186" y="978"/>
                </a:lnTo>
                <a:lnTo>
                  <a:pt x="243" y="870"/>
                </a:lnTo>
                <a:lnTo>
                  <a:pt x="306" y="767"/>
                </a:lnTo>
                <a:lnTo>
                  <a:pt x="375" y="671"/>
                </a:lnTo>
                <a:lnTo>
                  <a:pt x="451" y="580"/>
                </a:lnTo>
                <a:lnTo>
                  <a:pt x="533" y="495"/>
                </a:lnTo>
                <a:lnTo>
                  <a:pt x="622" y="416"/>
                </a:lnTo>
                <a:lnTo>
                  <a:pt x="717" y="343"/>
                </a:lnTo>
                <a:lnTo>
                  <a:pt x="819" y="276"/>
                </a:lnTo>
                <a:lnTo>
                  <a:pt x="927" y="214"/>
                </a:lnTo>
                <a:lnTo>
                  <a:pt x="1042" y="159"/>
                </a:lnTo>
                <a:lnTo>
                  <a:pt x="1163" y="109"/>
                </a:lnTo>
                <a:lnTo>
                  <a:pt x="1291" y="65"/>
                </a:lnTo>
                <a:lnTo>
                  <a:pt x="1356" y="46"/>
                </a:lnTo>
                <a:lnTo>
                  <a:pt x="1422" y="30"/>
                </a:lnTo>
                <a:lnTo>
                  <a:pt x="1554" y="0"/>
                </a:lnTo>
                <a:lnTo>
                  <a:pt x="12872" y="0"/>
                </a:lnTo>
                <a:close/>
                <a:moveTo>
                  <a:pt x="11550" y="6105"/>
                </a:moveTo>
                <a:lnTo>
                  <a:pt x="11623" y="6457"/>
                </a:lnTo>
                <a:lnTo>
                  <a:pt x="11674" y="6803"/>
                </a:lnTo>
                <a:lnTo>
                  <a:pt x="11703" y="7141"/>
                </a:lnTo>
                <a:lnTo>
                  <a:pt x="11710" y="7472"/>
                </a:lnTo>
                <a:lnTo>
                  <a:pt x="11695" y="7794"/>
                </a:lnTo>
                <a:lnTo>
                  <a:pt x="11656" y="8109"/>
                </a:lnTo>
                <a:lnTo>
                  <a:pt x="11595" y="8415"/>
                </a:lnTo>
                <a:lnTo>
                  <a:pt x="11511" y="8713"/>
                </a:lnTo>
                <a:lnTo>
                  <a:pt x="11404" y="9002"/>
                </a:lnTo>
                <a:lnTo>
                  <a:pt x="11272" y="9283"/>
                </a:lnTo>
                <a:lnTo>
                  <a:pt x="11117" y="9554"/>
                </a:lnTo>
                <a:lnTo>
                  <a:pt x="10937" y="9817"/>
                </a:lnTo>
                <a:lnTo>
                  <a:pt x="10733" y="10070"/>
                </a:lnTo>
                <a:lnTo>
                  <a:pt x="10505" y="10313"/>
                </a:lnTo>
                <a:lnTo>
                  <a:pt x="10251" y="10547"/>
                </a:lnTo>
                <a:lnTo>
                  <a:pt x="9972" y="10770"/>
                </a:lnTo>
                <a:lnTo>
                  <a:pt x="9684" y="10973"/>
                </a:lnTo>
                <a:lnTo>
                  <a:pt x="9391" y="11153"/>
                </a:lnTo>
                <a:lnTo>
                  <a:pt x="9095" y="11309"/>
                </a:lnTo>
                <a:lnTo>
                  <a:pt x="8796" y="11441"/>
                </a:lnTo>
                <a:lnTo>
                  <a:pt x="8493" y="11549"/>
                </a:lnTo>
                <a:lnTo>
                  <a:pt x="8189" y="11633"/>
                </a:lnTo>
                <a:lnTo>
                  <a:pt x="7881" y="11693"/>
                </a:lnTo>
                <a:lnTo>
                  <a:pt x="7572" y="11728"/>
                </a:lnTo>
                <a:lnTo>
                  <a:pt x="7262" y="11740"/>
                </a:lnTo>
                <a:lnTo>
                  <a:pt x="6950" y="11727"/>
                </a:lnTo>
                <a:lnTo>
                  <a:pt x="6636" y="11690"/>
                </a:lnTo>
                <a:lnTo>
                  <a:pt x="6323" y="11629"/>
                </a:lnTo>
                <a:lnTo>
                  <a:pt x="6008" y="11543"/>
                </a:lnTo>
                <a:lnTo>
                  <a:pt x="5694" y="11432"/>
                </a:lnTo>
                <a:lnTo>
                  <a:pt x="5380" y="11297"/>
                </a:lnTo>
                <a:lnTo>
                  <a:pt x="5067" y="11137"/>
                </a:lnTo>
                <a:lnTo>
                  <a:pt x="4711" y="10926"/>
                </a:lnTo>
                <a:lnTo>
                  <a:pt x="4386" y="10699"/>
                </a:lnTo>
                <a:lnTo>
                  <a:pt x="4092" y="10457"/>
                </a:lnTo>
                <a:lnTo>
                  <a:pt x="3827" y="10202"/>
                </a:lnTo>
                <a:lnTo>
                  <a:pt x="3592" y="9931"/>
                </a:lnTo>
                <a:lnTo>
                  <a:pt x="3387" y="9647"/>
                </a:lnTo>
                <a:lnTo>
                  <a:pt x="3210" y="9349"/>
                </a:lnTo>
                <a:lnTo>
                  <a:pt x="3063" y="9038"/>
                </a:lnTo>
                <a:lnTo>
                  <a:pt x="2945" y="8714"/>
                </a:lnTo>
                <a:lnTo>
                  <a:pt x="2855" y="8377"/>
                </a:lnTo>
                <a:lnTo>
                  <a:pt x="2793" y="8028"/>
                </a:lnTo>
                <a:lnTo>
                  <a:pt x="2759" y="7666"/>
                </a:lnTo>
                <a:lnTo>
                  <a:pt x="2753" y="7292"/>
                </a:lnTo>
                <a:lnTo>
                  <a:pt x="2774" y="6907"/>
                </a:lnTo>
                <a:lnTo>
                  <a:pt x="2822" y="6510"/>
                </a:lnTo>
                <a:lnTo>
                  <a:pt x="2898" y="6103"/>
                </a:lnTo>
                <a:lnTo>
                  <a:pt x="1801" y="5865"/>
                </a:lnTo>
                <a:lnTo>
                  <a:pt x="1801" y="6048"/>
                </a:lnTo>
                <a:lnTo>
                  <a:pt x="1801" y="11985"/>
                </a:lnTo>
                <a:lnTo>
                  <a:pt x="1802" y="12211"/>
                </a:lnTo>
                <a:lnTo>
                  <a:pt x="1805" y="12263"/>
                </a:lnTo>
                <a:lnTo>
                  <a:pt x="1810" y="12312"/>
                </a:lnTo>
                <a:lnTo>
                  <a:pt x="1819" y="12357"/>
                </a:lnTo>
                <a:lnTo>
                  <a:pt x="1831" y="12398"/>
                </a:lnTo>
                <a:lnTo>
                  <a:pt x="1846" y="12436"/>
                </a:lnTo>
                <a:lnTo>
                  <a:pt x="1864" y="12470"/>
                </a:lnTo>
                <a:lnTo>
                  <a:pt x="1885" y="12501"/>
                </a:lnTo>
                <a:lnTo>
                  <a:pt x="1910" y="12529"/>
                </a:lnTo>
                <a:lnTo>
                  <a:pt x="1938" y="12553"/>
                </a:lnTo>
                <a:lnTo>
                  <a:pt x="1969" y="12574"/>
                </a:lnTo>
                <a:lnTo>
                  <a:pt x="2004" y="12592"/>
                </a:lnTo>
                <a:lnTo>
                  <a:pt x="2042" y="12606"/>
                </a:lnTo>
                <a:lnTo>
                  <a:pt x="2084" y="12618"/>
                </a:lnTo>
                <a:lnTo>
                  <a:pt x="2129" y="12627"/>
                </a:lnTo>
                <a:lnTo>
                  <a:pt x="2178" y="12632"/>
                </a:lnTo>
                <a:lnTo>
                  <a:pt x="2231" y="12635"/>
                </a:lnTo>
                <a:lnTo>
                  <a:pt x="2315" y="12636"/>
                </a:lnTo>
                <a:lnTo>
                  <a:pt x="12118" y="12635"/>
                </a:lnTo>
                <a:lnTo>
                  <a:pt x="12178" y="12634"/>
                </a:lnTo>
                <a:lnTo>
                  <a:pt x="12237" y="12630"/>
                </a:lnTo>
                <a:lnTo>
                  <a:pt x="12296" y="12624"/>
                </a:lnTo>
                <a:lnTo>
                  <a:pt x="12355" y="12615"/>
                </a:lnTo>
                <a:lnTo>
                  <a:pt x="12382" y="12609"/>
                </a:lnTo>
                <a:lnTo>
                  <a:pt x="12407" y="12602"/>
                </a:lnTo>
                <a:lnTo>
                  <a:pt x="12431" y="12593"/>
                </a:lnTo>
                <a:lnTo>
                  <a:pt x="12453" y="12583"/>
                </a:lnTo>
                <a:lnTo>
                  <a:pt x="12474" y="12572"/>
                </a:lnTo>
                <a:lnTo>
                  <a:pt x="12494" y="12559"/>
                </a:lnTo>
                <a:lnTo>
                  <a:pt x="12513" y="12544"/>
                </a:lnTo>
                <a:lnTo>
                  <a:pt x="12530" y="12528"/>
                </a:lnTo>
                <a:lnTo>
                  <a:pt x="12545" y="12511"/>
                </a:lnTo>
                <a:lnTo>
                  <a:pt x="12560" y="12493"/>
                </a:lnTo>
                <a:lnTo>
                  <a:pt x="12573" y="12473"/>
                </a:lnTo>
                <a:lnTo>
                  <a:pt x="12584" y="12451"/>
                </a:lnTo>
                <a:lnTo>
                  <a:pt x="12594" y="12429"/>
                </a:lnTo>
                <a:lnTo>
                  <a:pt x="12602" y="12405"/>
                </a:lnTo>
                <a:lnTo>
                  <a:pt x="12610" y="12380"/>
                </a:lnTo>
                <a:lnTo>
                  <a:pt x="12615" y="12353"/>
                </a:lnTo>
                <a:lnTo>
                  <a:pt x="12624" y="12298"/>
                </a:lnTo>
                <a:lnTo>
                  <a:pt x="12630" y="12242"/>
                </a:lnTo>
                <a:lnTo>
                  <a:pt x="12634" y="12186"/>
                </a:lnTo>
                <a:lnTo>
                  <a:pt x="12635" y="12130"/>
                </a:lnTo>
                <a:lnTo>
                  <a:pt x="12636" y="6023"/>
                </a:lnTo>
                <a:lnTo>
                  <a:pt x="12636" y="5865"/>
                </a:lnTo>
                <a:lnTo>
                  <a:pt x="11550" y="6105"/>
                </a:lnTo>
                <a:close/>
                <a:moveTo>
                  <a:pt x="7228" y="10019"/>
                </a:moveTo>
                <a:lnTo>
                  <a:pt x="7564" y="9978"/>
                </a:lnTo>
                <a:lnTo>
                  <a:pt x="7731" y="9954"/>
                </a:lnTo>
                <a:lnTo>
                  <a:pt x="7897" y="9923"/>
                </a:lnTo>
                <a:lnTo>
                  <a:pt x="8204" y="9839"/>
                </a:lnTo>
                <a:lnTo>
                  <a:pt x="8493" y="9724"/>
                </a:lnTo>
                <a:lnTo>
                  <a:pt x="8762" y="9581"/>
                </a:lnTo>
                <a:lnTo>
                  <a:pt x="9011" y="9412"/>
                </a:lnTo>
                <a:lnTo>
                  <a:pt x="9239" y="9220"/>
                </a:lnTo>
                <a:lnTo>
                  <a:pt x="9443" y="9007"/>
                </a:lnTo>
                <a:lnTo>
                  <a:pt x="9624" y="8775"/>
                </a:lnTo>
                <a:lnTo>
                  <a:pt x="9779" y="8526"/>
                </a:lnTo>
                <a:lnTo>
                  <a:pt x="9907" y="8263"/>
                </a:lnTo>
                <a:lnTo>
                  <a:pt x="10007" y="7988"/>
                </a:lnTo>
                <a:lnTo>
                  <a:pt x="10078" y="7704"/>
                </a:lnTo>
                <a:lnTo>
                  <a:pt x="10119" y="7412"/>
                </a:lnTo>
                <a:lnTo>
                  <a:pt x="10128" y="7115"/>
                </a:lnTo>
                <a:lnTo>
                  <a:pt x="10103" y="6816"/>
                </a:lnTo>
                <a:lnTo>
                  <a:pt x="10045" y="6516"/>
                </a:lnTo>
                <a:lnTo>
                  <a:pt x="9950" y="6218"/>
                </a:lnTo>
                <a:lnTo>
                  <a:pt x="9837" y="5959"/>
                </a:lnTo>
                <a:lnTo>
                  <a:pt x="9700" y="5717"/>
                </a:lnTo>
                <a:lnTo>
                  <a:pt x="9541" y="5493"/>
                </a:lnTo>
                <a:lnTo>
                  <a:pt x="9363" y="5286"/>
                </a:lnTo>
                <a:lnTo>
                  <a:pt x="9166" y="5099"/>
                </a:lnTo>
                <a:lnTo>
                  <a:pt x="8952" y="4931"/>
                </a:lnTo>
                <a:lnTo>
                  <a:pt x="8724" y="4784"/>
                </a:lnTo>
                <a:lnTo>
                  <a:pt x="8484" y="4658"/>
                </a:lnTo>
                <a:lnTo>
                  <a:pt x="8232" y="4555"/>
                </a:lnTo>
                <a:lnTo>
                  <a:pt x="7970" y="4475"/>
                </a:lnTo>
                <a:lnTo>
                  <a:pt x="7702" y="4419"/>
                </a:lnTo>
                <a:lnTo>
                  <a:pt x="7428" y="4387"/>
                </a:lnTo>
                <a:lnTo>
                  <a:pt x="7149" y="4381"/>
                </a:lnTo>
                <a:lnTo>
                  <a:pt x="6869" y="4402"/>
                </a:lnTo>
                <a:lnTo>
                  <a:pt x="6589" y="4450"/>
                </a:lnTo>
                <a:lnTo>
                  <a:pt x="6310" y="4526"/>
                </a:lnTo>
                <a:lnTo>
                  <a:pt x="6052" y="4623"/>
                </a:lnTo>
                <a:lnTo>
                  <a:pt x="5809" y="4741"/>
                </a:lnTo>
                <a:lnTo>
                  <a:pt x="5582" y="4878"/>
                </a:lnTo>
                <a:lnTo>
                  <a:pt x="5371" y="5033"/>
                </a:lnTo>
                <a:lnTo>
                  <a:pt x="5177" y="5205"/>
                </a:lnTo>
                <a:lnTo>
                  <a:pt x="5001" y="5392"/>
                </a:lnTo>
                <a:lnTo>
                  <a:pt x="4844" y="5593"/>
                </a:lnTo>
                <a:lnTo>
                  <a:pt x="4706" y="5807"/>
                </a:lnTo>
                <a:lnTo>
                  <a:pt x="4588" y="6032"/>
                </a:lnTo>
                <a:lnTo>
                  <a:pt x="4492" y="6267"/>
                </a:lnTo>
                <a:lnTo>
                  <a:pt x="4417" y="6510"/>
                </a:lnTo>
                <a:lnTo>
                  <a:pt x="4365" y="6761"/>
                </a:lnTo>
                <a:lnTo>
                  <a:pt x="4336" y="7017"/>
                </a:lnTo>
                <a:lnTo>
                  <a:pt x="4332" y="7278"/>
                </a:lnTo>
                <a:lnTo>
                  <a:pt x="4352" y="7542"/>
                </a:lnTo>
                <a:lnTo>
                  <a:pt x="4399" y="7807"/>
                </a:lnTo>
                <a:lnTo>
                  <a:pt x="4462" y="8041"/>
                </a:lnTo>
                <a:lnTo>
                  <a:pt x="4546" y="8266"/>
                </a:lnTo>
                <a:lnTo>
                  <a:pt x="4649" y="8481"/>
                </a:lnTo>
                <a:lnTo>
                  <a:pt x="4771" y="8686"/>
                </a:lnTo>
                <a:lnTo>
                  <a:pt x="4909" y="8879"/>
                </a:lnTo>
                <a:lnTo>
                  <a:pt x="5062" y="9060"/>
                </a:lnTo>
                <a:lnTo>
                  <a:pt x="5231" y="9228"/>
                </a:lnTo>
                <a:lnTo>
                  <a:pt x="5413" y="9382"/>
                </a:lnTo>
                <a:lnTo>
                  <a:pt x="5608" y="9522"/>
                </a:lnTo>
                <a:lnTo>
                  <a:pt x="5814" y="9646"/>
                </a:lnTo>
                <a:lnTo>
                  <a:pt x="6030" y="9754"/>
                </a:lnTo>
                <a:lnTo>
                  <a:pt x="6256" y="9845"/>
                </a:lnTo>
                <a:lnTo>
                  <a:pt x="6490" y="9918"/>
                </a:lnTo>
                <a:lnTo>
                  <a:pt x="6730" y="9971"/>
                </a:lnTo>
                <a:lnTo>
                  <a:pt x="6977" y="10006"/>
                </a:lnTo>
                <a:lnTo>
                  <a:pt x="7228" y="10019"/>
                </a:lnTo>
                <a:close/>
                <a:moveTo>
                  <a:pt x="9927" y="3148"/>
                </a:moveTo>
                <a:lnTo>
                  <a:pt x="9927" y="4036"/>
                </a:lnTo>
                <a:lnTo>
                  <a:pt x="9930" y="4087"/>
                </a:lnTo>
                <a:lnTo>
                  <a:pt x="9936" y="4137"/>
                </a:lnTo>
                <a:lnTo>
                  <a:pt x="9947" y="4184"/>
                </a:lnTo>
                <a:lnTo>
                  <a:pt x="9962" y="4228"/>
                </a:lnTo>
                <a:lnTo>
                  <a:pt x="9980" y="4270"/>
                </a:lnTo>
                <a:lnTo>
                  <a:pt x="10002" y="4309"/>
                </a:lnTo>
                <a:lnTo>
                  <a:pt x="10028" y="4345"/>
                </a:lnTo>
                <a:lnTo>
                  <a:pt x="10056" y="4378"/>
                </a:lnTo>
                <a:lnTo>
                  <a:pt x="10089" y="4407"/>
                </a:lnTo>
                <a:lnTo>
                  <a:pt x="10124" y="4433"/>
                </a:lnTo>
                <a:lnTo>
                  <a:pt x="10162" y="4455"/>
                </a:lnTo>
                <a:lnTo>
                  <a:pt x="10203" y="4474"/>
                </a:lnTo>
                <a:lnTo>
                  <a:pt x="10247" y="4489"/>
                </a:lnTo>
                <a:lnTo>
                  <a:pt x="10293" y="4500"/>
                </a:lnTo>
                <a:lnTo>
                  <a:pt x="10342" y="4506"/>
                </a:lnTo>
                <a:lnTo>
                  <a:pt x="10393" y="4509"/>
                </a:lnTo>
                <a:lnTo>
                  <a:pt x="12168" y="4509"/>
                </a:lnTo>
                <a:lnTo>
                  <a:pt x="12219" y="4506"/>
                </a:lnTo>
                <a:lnTo>
                  <a:pt x="12268" y="4500"/>
                </a:lnTo>
                <a:lnTo>
                  <a:pt x="12315" y="4489"/>
                </a:lnTo>
                <a:lnTo>
                  <a:pt x="12359" y="4474"/>
                </a:lnTo>
                <a:lnTo>
                  <a:pt x="12400" y="4455"/>
                </a:lnTo>
                <a:lnTo>
                  <a:pt x="12438" y="4433"/>
                </a:lnTo>
                <a:lnTo>
                  <a:pt x="12474" y="4407"/>
                </a:lnTo>
                <a:lnTo>
                  <a:pt x="12506" y="4378"/>
                </a:lnTo>
                <a:lnTo>
                  <a:pt x="12535" y="4345"/>
                </a:lnTo>
                <a:lnTo>
                  <a:pt x="12560" y="4309"/>
                </a:lnTo>
                <a:lnTo>
                  <a:pt x="12583" y="4270"/>
                </a:lnTo>
                <a:lnTo>
                  <a:pt x="12601" y="4229"/>
                </a:lnTo>
                <a:lnTo>
                  <a:pt x="12616" y="4185"/>
                </a:lnTo>
                <a:lnTo>
                  <a:pt x="12626" y="4138"/>
                </a:lnTo>
                <a:lnTo>
                  <a:pt x="12633" y="4088"/>
                </a:lnTo>
                <a:lnTo>
                  <a:pt x="12635" y="4037"/>
                </a:lnTo>
                <a:lnTo>
                  <a:pt x="12635" y="2275"/>
                </a:lnTo>
                <a:lnTo>
                  <a:pt x="12633" y="2222"/>
                </a:lnTo>
                <a:lnTo>
                  <a:pt x="12626" y="2172"/>
                </a:lnTo>
                <a:lnTo>
                  <a:pt x="12615" y="2124"/>
                </a:lnTo>
                <a:lnTo>
                  <a:pt x="12601" y="2080"/>
                </a:lnTo>
                <a:lnTo>
                  <a:pt x="12582" y="2038"/>
                </a:lnTo>
                <a:lnTo>
                  <a:pt x="12560" y="1999"/>
                </a:lnTo>
                <a:lnTo>
                  <a:pt x="12533" y="1963"/>
                </a:lnTo>
                <a:lnTo>
                  <a:pt x="12504" y="1931"/>
                </a:lnTo>
                <a:lnTo>
                  <a:pt x="12471" y="1902"/>
                </a:lnTo>
                <a:lnTo>
                  <a:pt x="12435" y="1876"/>
                </a:lnTo>
                <a:lnTo>
                  <a:pt x="12395" y="1854"/>
                </a:lnTo>
                <a:lnTo>
                  <a:pt x="12353" y="1836"/>
                </a:lnTo>
                <a:lnTo>
                  <a:pt x="12307" y="1821"/>
                </a:lnTo>
                <a:lnTo>
                  <a:pt x="12259" y="1811"/>
                </a:lnTo>
                <a:lnTo>
                  <a:pt x="12208" y="1804"/>
                </a:lnTo>
                <a:lnTo>
                  <a:pt x="12155" y="1802"/>
                </a:lnTo>
                <a:lnTo>
                  <a:pt x="10408" y="1802"/>
                </a:lnTo>
                <a:lnTo>
                  <a:pt x="10354" y="1804"/>
                </a:lnTo>
                <a:lnTo>
                  <a:pt x="10302" y="1811"/>
                </a:lnTo>
                <a:lnTo>
                  <a:pt x="10254" y="1821"/>
                </a:lnTo>
                <a:lnTo>
                  <a:pt x="10208" y="1836"/>
                </a:lnTo>
                <a:lnTo>
                  <a:pt x="10166" y="1855"/>
                </a:lnTo>
                <a:lnTo>
                  <a:pt x="10126" y="1877"/>
                </a:lnTo>
                <a:lnTo>
                  <a:pt x="10090" y="1903"/>
                </a:lnTo>
                <a:lnTo>
                  <a:pt x="10057" y="1933"/>
                </a:lnTo>
                <a:lnTo>
                  <a:pt x="10028" y="1966"/>
                </a:lnTo>
                <a:lnTo>
                  <a:pt x="10002" y="2003"/>
                </a:lnTo>
                <a:lnTo>
                  <a:pt x="9980" y="2043"/>
                </a:lnTo>
                <a:lnTo>
                  <a:pt x="9962" y="2086"/>
                </a:lnTo>
                <a:lnTo>
                  <a:pt x="9947" y="2132"/>
                </a:lnTo>
                <a:lnTo>
                  <a:pt x="9936" y="2182"/>
                </a:lnTo>
                <a:lnTo>
                  <a:pt x="9930" y="2234"/>
                </a:lnTo>
                <a:lnTo>
                  <a:pt x="9927" y="2289"/>
                </a:lnTo>
                <a:lnTo>
                  <a:pt x="9927" y="3148"/>
                </a:lnTo>
                <a:close/>
              </a:path>
            </a:pathLst>
          </a:custGeom>
          <a:solidFill>
            <a:srgbClr val="123563"/>
          </a:solidFill>
          <a:ln>
            <a:noFill/>
          </a:ln>
          <a:effectLst/>
        </p:spPr>
        <p:txBody>
          <a:bodyPr wrap="none" anchor="ctr"/>
          <a:lstStyle/>
          <a:p>
            <a:endParaRPr lang="de-DE" dirty="0">
              <a:latin typeface="BISansOpti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81200" y="259200"/>
            <a:ext cx="1728000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1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000" b="1" dirty="0">
                <a:solidFill>
                  <a:srgbClr val="123563"/>
                </a:solidFill>
              </a:rPr>
              <a:t>Firmenbezeichnung</a:t>
            </a:r>
          </a:p>
          <a:p>
            <a:pPr lvl="0"/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081200" y="713406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Straße / Nr.</a:t>
            </a:r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081200" y="8711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PLZ / Ort</a:t>
            </a:r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441200" y="1097781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Telefonnummer</a:t>
            </a:r>
          </a:p>
        </p:txBody>
      </p:sp>
      <p:sp>
        <p:nvSpPr>
          <p:cNvPr id="19" name="Textfeld 18"/>
          <p:cNvSpPr txBox="1"/>
          <p:nvPr userDrawn="1"/>
        </p:nvSpPr>
        <p:spPr>
          <a:xfrm>
            <a:off x="7081200" y="1097781"/>
            <a:ext cx="18607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Tel:</a:t>
            </a:r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7441200" y="1256400"/>
            <a:ext cx="136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Fax-Nummer</a:t>
            </a:r>
          </a:p>
        </p:txBody>
      </p:sp>
      <p:sp>
        <p:nvSpPr>
          <p:cNvPr id="29" name="Textfeld 28"/>
          <p:cNvSpPr txBox="1"/>
          <p:nvPr userDrawn="1"/>
        </p:nvSpPr>
        <p:spPr>
          <a:xfrm>
            <a:off x="7081200" y="1256400"/>
            <a:ext cx="21723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>
                <a:solidFill>
                  <a:srgbClr val="003366"/>
                </a:solidFill>
                <a:latin typeface="BISansOpti"/>
                <a:cs typeface="BISansOpti"/>
              </a:rPr>
              <a:t>Fax:</a:t>
            </a:r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081200" y="1478981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E-Mail-Adresse</a:t>
            </a:r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081200" y="1638000"/>
            <a:ext cx="1728000" cy="154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baseline="0">
                <a:solidFill>
                  <a:schemeClr val="accent1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Website-Adresse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67200" y="2070000"/>
            <a:ext cx="5374800" cy="354013"/>
          </a:xfrm>
        </p:spPr>
        <p:txBody>
          <a:bodyPr/>
          <a:lstStyle>
            <a:lvl1pPr marL="0" indent="0">
              <a:buNone/>
              <a:defRPr baseline="0">
                <a:solidFill>
                  <a:srgbClr val="003366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noProof="0" dirty="0"/>
              <a:t>Überschrift für weitere Informationen:</a:t>
            </a:r>
          </a:p>
        </p:txBody>
      </p:sp>
      <p:sp>
        <p:nvSpPr>
          <p:cNvPr id="33" name="Textplatzhalt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7200" y="2425296"/>
            <a:ext cx="5374800" cy="1411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 baseline="0">
                <a:solidFill>
                  <a:schemeClr val="accent2"/>
                </a:solidFill>
                <a:latin typeface="BISansOpti"/>
                <a:cs typeface="BISansOpti"/>
              </a:defRPr>
            </a:lvl1pPr>
          </a:lstStyle>
          <a:p>
            <a:pPr lvl="0"/>
            <a:r>
              <a:rPr lang="de-DE" dirty="0"/>
              <a:t>Fügen Sie hier die Website-Adressen ein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367200" y="4139366"/>
            <a:ext cx="4626000" cy="61555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aseline="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algn="just"/>
            <a:r>
              <a:rPr lang="de-DE" sz="1000" noProof="0" dirty="0">
                <a:solidFill>
                  <a:srgbClr val="1F497D"/>
                </a:solidFill>
                <a:latin typeface="BISansOpti"/>
                <a:cs typeface="BISansOpti"/>
              </a:rPr>
              <a:t>Zum Einfügen des Copyright-Textes hier klicken</a:t>
            </a:r>
          </a:p>
        </p:txBody>
      </p:sp>
      <p:sp>
        <p:nvSpPr>
          <p:cNvPr id="37" name="Textfeld 36"/>
          <p:cNvSpPr txBox="1"/>
          <p:nvPr userDrawn="1"/>
        </p:nvSpPr>
        <p:spPr>
          <a:xfrm>
            <a:off x="367575" y="3985478"/>
            <a:ext cx="135069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de-DE" sz="1000" dirty="0">
                <a:solidFill>
                  <a:srgbClr val="1F497D"/>
                </a:solidFill>
                <a:latin typeface="BISansOpti"/>
                <a:cs typeface="BISansOpti"/>
              </a:rPr>
              <a:t>© Boehringer Ingelheim</a:t>
            </a:r>
          </a:p>
        </p:txBody>
      </p:sp>
      <p:sp>
        <p:nvSpPr>
          <p:cNvPr id="38" name="Textplatzhalt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718268" y="3986222"/>
            <a:ext cx="3274933" cy="153888"/>
          </a:xfrm>
        </p:spPr>
        <p:txBody>
          <a:bodyPr wrap="square">
            <a:spAutoFit/>
          </a:bodyPr>
          <a:lstStyle>
            <a:lvl1pPr marL="0" indent="0">
              <a:buNone/>
              <a:defRPr sz="1000">
                <a:solidFill>
                  <a:srgbClr val="1F497D"/>
                </a:solidFill>
              </a:defRPr>
            </a:lvl1pPr>
            <a:lvl2pPr marL="266700" indent="0">
              <a:buNone/>
              <a:defRPr sz="1000">
                <a:solidFill>
                  <a:srgbClr val="1F497D"/>
                </a:solidFill>
              </a:defRPr>
            </a:lvl2pPr>
            <a:lvl3pPr marL="450850" indent="0">
              <a:buNone/>
              <a:defRPr sz="1000">
                <a:solidFill>
                  <a:srgbClr val="1F497D"/>
                </a:solidFill>
              </a:defRPr>
            </a:lvl3pPr>
            <a:lvl4pPr marL="628650" indent="0">
              <a:buNone/>
              <a:defRPr sz="1000">
                <a:solidFill>
                  <a:srgbClr val="1F497D"/>
                </a:solidFill>
              </a:defRPr>
            </a:lvl4pPr>
            <a:lvl5pPr marL="806450" indent="0">
              <a:buNone/>
              <a:defRPr sz="1000">
                <a:solidFill>
                  <a:srgbClr val="1F497D"/>
                </a:solidFill>
              </a:defRPr>
            </a:lvl5pPr>
          </a:lstStyle>
          <a:p>
            <a:pPr lvl="0"/>
            <a:r>
              <a:rPr lang="de-DE" noProof="0" dirty="0"/>
              <a:t>Zum Einfügen des Copyright-Jahres hier klicken</a:t>
            </a:r>
          </a:p>
        </p:txBody>
      </p:sp>
    </p:spTree>
    <p:extLst>
      <p:ext uri="{BB962C8B-B14F-4D97-AF65-F5344CB8AC3E}">
        <p14:creationId xmlns:p14="http://schemas.microsoft.com/office/powerpoint/2010/main" xmlns="" val="2831651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4703792"/>
            <a:ext cx="7628400" cy="378619"/>
          </a:xfrm>
        </p:spPr>
        <p:txBody>
          <a:bodyPr lIns="0" anchor="b" anchorCtr="0">
            <a:noAutofit/>
          </a:bodyPr>
          <a:lstStyle>
            <a:lvl1pPr marL="0" indent="0">
              <a:buNone/>
              <a:defRPr sz="900" baseline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Footnotes here; minimum 12 </a:t>
            </a:r>
            <a:r>
              <a:rPr lang="en-GB" dirty="0" err="1"/>
              <a:t>pt</a:t>
            </a:r>
            <a:r>
              <a:rPr lang="en-GB" dirty="0"/>
              <a:t> font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94031"/>
            <a:ext cx="8478000" cy="540060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ts val="1950"/>
              </a:lnSpc>
              <a:defRPr sz="2100" b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88400"/>
            <a:ext cx="9144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841295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,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4703792"/>
            <a:ext cx="7628400" cy="378619"/>
          </a:xfrm>
        </p:spPr>
        <p:txBody>
          <a:bodyPr lIns="0" anchor="b" anchorCtr="0">
            <a:noAutofit/>
          </a:bodyPr>
          <a:lstStyle>
            <a:lvl1pPr marL="0" indent="0">
              <a:buNone/>
              <a:defRPr sz="900" baseline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Footnotes here; minimum 12 </a:t>
            </a:r>
            <a:r>
              <a:rPr lang="en-GB" dirty="0" err="1"/>
              <a:t>pt</a:t>
            </a:r>
            <a:r>
              <a:rPr lang="en-GB" dirty="0"/>
              <a:t> font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23850" y="953534"/>
            <a:ext cx="8478000" cy="3563540"/>
          </a:xfrm>
        </p:spPr>
        <p:txBody>
          <a:bodyPr lIns="0"/>
          <a:lstStyle>
            <a:lvl1pPr marL="0" indent="0"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Content area is 23.55 cm wide; left margin for text = 0; use Arial 24 as the default</a:t>
            </a:r>
          </a:p>
          <a:p>
            <a:pPr lvl="0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88400"/>
            <a:ext cx="9144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194031"/>
            <a:ext cx="8478000" cy="540060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ts val="1950"/>
              </a:lnSpc>
              <a:defRPr sz="2100" b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3921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89C0FF"/>
              </a:gs>
              <a:gs pos="100000">
                <a:srgbClr val="5486C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BISansOpti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51828" y="1980097"/>
            <a:ext cx="8235318" cy="738664"/>
          </a:xfrm>
        </p:spPr>
        <p:txBody>
          <a:bodyPr wrap="square">
            <a:spAutoFit/>
          </a:bodyPr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chapter title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51829" y="2788611"/>
            <a:ext cx="4059236" cy="369332"/>
          </a:xfrm>
        </p:spPr>
        <p:txBody>
          <a:bodyPr wrap="square">
            <a:sp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19499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600"/>
            </a:lvl1pPr>
          </a:lstStyle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4810276"/>
            <a:ext cx="8326437" cy="230832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657734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200" y="1037098"/>
            <a:ext cx="8274588" cy="3527759"/>
          </a:xfrm>
        </p:spPr>
        <p:txBody>
          <a:bodyPr lIns="0">
            <a:noAutofit/>
          </a:bodyPr>
          <a:lstStyle>
            <a:lvl1pPr marL="257175" marR="0" indent="-257175" algn="l" defTabSz="3429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0075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5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00113" indent="-214313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43013" indent="-214313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371600" indent="0" algn="ctr">
              <a:buNone/>
              <a:defRPr>
                <a:solidFill>
                  <a:srgbClr val="07061C"/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 Click to edit Master text styles</a:t>
            </a:r>
          </a:p>
          <a:p>
            <a:pPr lvl="1"/>
            <a:r>
              <a:rPr lang="en-GB" dirty="0"/>
              <a:t> Second level</a:t>
            </a:r>
          </a:p>
          <a:p>
            <a:pPr lvl="2"/>
            <a:r>
              <a:rPr lang="en-GB" dirty="0"/>
              <a:t> Third level</a:t>
            </a:r>
          </a:p>
          <a:p>
            <a:pPr lvl="3"/>
            <a:r>
              <a:rPr lang="en-GB" dirty="0"/>
              <a:t> Fourth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9203" y="4607722"/>
            <a:ext cx="8230117" cy="435769"/>
          </a:xfrm>
        </p:spPr>
        <p:txBody>
          <a:bodyPr lIns="0" anchor="b">
            <a:noAutofit/>
          </a:bodyPr>
          <a:lstStyle>
            <a:lvl1pPr marL="0" indent="0">
              <a:buNone/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notes style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32000" y="873864"/>
            <a:ext cx="8280000" cy="0"/>
          </a:xfrm>
          <a:prstGeom prst="line">
            <a:avLst/>
          </a:prstGeom>
          <a:ln w="31750">
            <a:gradFill flip="none" rotWithShape="1">
              <a:gsLst>
                <a:gs pos="0">
                  <a:schemeClr val="tx2"/>
                </a:gs>
                <a:gs pos="50000">
                  <a:srgbClr val="016BB6"/>
                </a:gs>
                <a:gs pos="100000">
                  <a:schemeClr val="tx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31800" y="192534"/>
            <a:ext cx="8281988" cy="5806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defRPr lang="en-US" sz="2100" b="1" dirty="0">
                <a:solidFill>
                  <a:schemeClr val="tx1"/>
                </a:solidFill>
                <a:ea typeface="+mn-ea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761933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190">
          <p15:clr>
            <a:srgbClr val="FBAE40"/>
          </p15:clr>
        </p15:guide>
        <p15:guide id="2" pos="272">
          <p15:clr>
            <a:srgbClr val="FBAE40"/>
          </p15:clr>
        </p15:guide>
        <p15:guide id="3" pos="5489">
          <p15:clr>
            <a:srgbClr val="FBAE40"/>
          </p15:clr>
        </p15:guide>
        <p15:guide id="4" orient="horz" pos="864">
          <p15:clr>
            <a:srgbClr val="FBAE40"/>
          </p15:clr>
        </p15:guide>
        <p15:guide id="5" orient="horz" pos="3834">
          <p15:clr>
            <a:srgbClr val="FBAE40"/>
          </p15:clr>
        </p15:guide>
        <p15:guide id="6" pos="2874">
          <p15:clr>
            <a:srgbClr val="FBAE40"/>
          </p15:clr>
        </p15:guide>
        <p15:guide id="7" orient="horz" pos="59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837" y="259868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4650" y="940662"/>
            <a:ext cx="8428037" cy="339447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0850" indent="-1841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28650" indent="-1778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6450" indent="-1778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4250" indent="-1778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5" y="4902609"/>
            <a:ext cx="8326437" cy="138499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5547839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orient="horz" pos="4176">
          <p15:clr>
            <a:srgbClr val="FBAE40"/>
          </p15:clr>
        </p15:guide>
        <p15:guide id="4" orient="horz" pos="1224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36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34463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2301473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7925" y="4864531"/>
            <a:ext cx="8230116" cy="178960"/>
          </a:xfrm>
        </p:spPr>
        <p:txBody>
          <a:bodyPr lIns="0" anchor="b">
            <a:spAutoFit/>
          </a:bodyPr>
          <a:lstStyle>
            <a:lvl1pPr marL="0" indent="0">
              <a:buNone/>
              <a:defRPr sz="563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notes style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31802" y="192534"/>
            <a:ext cx="5883275" cy="5806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defRPr lang="en-US" sz="1575" b="1" dirty="0">
                <a:solidFill>
                  <a:schemeClr val="tx1"/>
                </a:solidFill>
                <a:ea typeface="+mn-ea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490804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72">
          <p15:clr>
            <a:srgbClr val="FBAE40"/>
          </p15:clr>
        </p15:guide>
        <p15:guide id="2" orient="horz" pos="3834">
          <p15:clr>
            <a:srgbClr val="FBAE40"/>
          </p15:clr>
        </p15:guide>
        <p15:guide id="3" orient="horz" pos="864">
          <p15:clr>
            <a:srgbClr val="FBAE40"/>
          </p15:clr>
        </p15:guide>
        <p15:guide id="5" orient="horz" pos="4190">
          <p15:clr>
            <a:srgbClr val="FBAE40"/>
          </p15:clr>
        </p15:guide>
        <p15:guide id="6" pos="2880">
          <p15:clr>
            <a:srgbClr val="FBAE40"/>
          </p15:clr>
        </p15:guide>
        <p15:guide id="7" pos="5489">
          <p15:clr>
            <a:srgbClr val="FBAE40"/>
          </p15:clr>
        </p15:guide>
        <p15:guide id="8" orient="horz" pos="59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83" y="191718"/>
            <a:ext cx="8408850" cy="430887"/>
          </a:xfrm>
        </p:spPr>
        <p:txBody>
          <a:bodyPr anchor="ctr"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4650" y="915948"/>
            <a:ext cx="8428037" cy="339447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245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66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44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922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5" y="4902609"/>
            <a:ext cx="8326437" cy="138499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52039229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orient="horz" pos="4176">
          <p15:clr>
            <a:srgbClr val="FBAE40"/>
          </p15:clr>
        </p15:guide>
        <p15:guide id="4" orient="horz" pos="122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7925" y="4956864"/>
            <a:ext cx="8230116" cy="86627"/>
          </a:xfrm>
        </p:spPr>
        <p:txBody>
          <a:bodyPr lIns="0" anchor="b">
            <a:spAutoFit/>
          </a:bodyPr>
          <a:lstStyle>
            <a:lvl1pPr marL="0" indent="0">
              <a:buNone/>
              <a:defRPr sz="563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notes style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31802" y="192534"/>
            <a:ext cx="5883275" cy="5806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defRPr lang="en-US" sz="1575" b="1" dirty="0">
                <a:solidFill>
                  <a:schemeClr val="tx1"/>
                </a:solidFill>
                <a:ea typeface="+mn-ea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614849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72">
          <p15:clr>
            <a:srgbClr val="FBAE40"/>
          </p15:clr>
        </p15:guide>
        <p15:guide id="2" orient="horz" pos="3834">
          <p15:clr>
            <a:srgbClr val="FBAE40"/>
          </p15:clr>
        </p15:guide>
        <p15:guide id="3" orient="horz" pos="864">
          <p15:clr>
            <a:srgbClr val="FBAE40"/>
          </p15:clr>
        </p15:guide>
        <p15:guide id="5" orient="horz" pos="4190">
          <p15:clr>
            <a:srgbClr val="FBAE40"/>
          </p15:clr>
        </p15:guide>
        <p15:guide id="6" pos="2880">
          <p15:clr>
            <a:srgbClr val="FBAE40"/>
          </p15:clr>
        </p15:guide>
        <p15:guide id="7" pos="5489">
          <p15:clr>
            <a:srgbClr val="FBAE40"/>
          </p15:clr>
        </p15:guide>
        <p15:guide id="8" orient="horz" pos="59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(origi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076" y="159764"/>
            <a:ext cx="8408850" cy="430887"/>
          </a:xfrm>
        </p:spPr>
        <p:txBody>
          <a:bodyPr anchor="ctr"/>
          <a:lstStyle>
            <a:lvl1pPr>
              <a:defRPr b="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983" y="877330"/>
            <a:ext cx="8408850" cy="348152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245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66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44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92200" indent="-28575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0865" y="4843117"/>
            <a:ext cx="605935" cy="153888"/>
          </a:xfrm>
        </p:spPr>
        <p:txBody>
          <a:bodyPr/>
          <a:lstStyle/>
          <a:p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4873894"/>
            <a:ext cx="6096001" cy="92333"/>
          </a:xfrm>
        </p:spPr>
        <p:txBody>
          <a:bodyPr/>
          <a:lstStyle>
            <a:lvl1pPr algn="l">
              <a:defRPr sz="600"/>
            </a:lvl1pPr>
          </a:lstStyle>
          <a:p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96524" y="4843117"/>
            <a:ext cx="147476" cy="153888"/>
          </a:xfrm>
        </p:spPr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4864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13105" y="4827244"/>
            <a:ext cx="477695" cy="153888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1" y="4827244"/>
            <a:ext cx="2895600" cy="153888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205982"/>
            <a:ext cx="8229601" cy="536971"/>
          </a:xfrm>
        </p:spPr>
        <p:txBody>
          <a:bodyPr>
            <a:normAutofit/>
          </a:bodyPr>
          <a:lstStyle>
            <a:lvl1pPr algn="l">
              <a:defRPr sz="20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568107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48985" y="4827244"/>
            <a:ext cx="541815" cy="153888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1" y="4827244"/>
            <a:ext cx="2895600" cy="153888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28949" y="4910708"/>
            <a:ext cx="147476" cy="153888"/>
          </a:xfrm>
        </p:spPr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205982"/>
            <a:ext cx="8229601" cy="536971"/>
          </a:xfrm>
        </p:spPr>
        <p:txBody>
          <a:bodyPr>
            <a:normAutofit/>
          </a:bodyPr>
          <a:lstStyle>
            <a:lvl1pPr algn="l">
              <a:defRPr sz="20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11013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89C0FF"/>
              </a:gs>
              <a:gs pos="100000">
                <a:srgbClr val="5486C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BISansOpti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51828" y="1980097"/>
            <a:ext cx="4059237" cy="1477328"/>
          </a:xfrm>
        </p:spPr>
        <p:txBody>
          <a:bodyPr wrap="square">
            <a:spAutoFit/>
          </a:bodyPr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chapter title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51829" y="3467847"/>
            <a:ext cx="4059236" cy="369332"/>
          </a:xfrm>
        </p:spPr>
        <p:txBody>
          <a:bodyPr wrap="square">
            <a:sp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platzhalt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4566017" y="381581"/>
            <a:ext cx="2768400" cy="27684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59000"/>
                </a:schemeClr>
              </a:gs>
            </a:gsLst>
            <a:lin ang="9000000" scaled="0"/>
          </a:gradFill>
          <a:ln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400" b="0" i="0" baseline="0">
                <a:solidFill>
                  <a:srgbClr val="003366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2511441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ctr" anchorCtr="0">
            <a:normAutofit/>
          </a:bodyPr>
          <a:lstStyle>
            <a:lvl1pPr algn="ctr">
              <a:defRPr sz="3300" b="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 anchor="ctr" anchorCtr="0"/>
          <a:lstStyle>
            <a:lvl1pPr marL="0" indent="0" algn="ctr">
              <a:buNone/>
              <a:defRPr sz="1800">
                <a:solidFill>
                  <a:srgbClr val="00206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621E-B88B-4EE7-AF05-27D36BF318D9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2669876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7540688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48" y="94957"/>
            <a:ext cx="8392027" cy="371077"/>
          </a:xfrm>
        </p:spPr>
        <p:txBody>
          <a:bodyPr/>
          <a:lstStyle>
            <a:lvl1pPr>
              <a:defRPr b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8" y="1055771"/>
            <a:ext cx="8392027" cy="3723728"/>
          </a:xfrm>
        </p:spPr>
        <p:txBody>
          <a:bodyPr/>
          <a:lstStyle>
            <a:lvl1pPr>
              <a:spcAft>
                <a:spcPts val="450"/>
              </a:spcAft>
              <a:defRPr>
                <a:solidFill>
                  <a:srgbClr val="002060"/>
                </a:solidFill>
              </a:defRPr>
            </a:lvl1pPr>
            <a:lvl2pPr marL="43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2pPr>
            <a:lvl3pPr marL="70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3pPr>
            <a:lvl4pPr marL="97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4pPr>
            <a:lvl5pPr marL="124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1796" y="4884635"/>
            <a:ext cx="267703" cy="157913"/>
          </a:xfrm>
        </p:spPr>
        <p:txBody>
          <a:bodyPr/>
          <a:lstStyle>
            <a:lvl1pPr>
              <a:defRPr sz="750"/>
            </a:lvl1pPr>
          </a:lstStyle>
          <a:p>
            <a:fld id="{F8F3621E-B88B-4EE7-AF05-27D36BF318D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948" y="483186"/>
            <a:ext cx="8392027" cy="355400"/>
          </a:xfrm>
        </p:spPr>
        <p:txBody>
          <a:bodyPr anchor="ctr" anchorCtr="0"/>
          <a:lstStyle>
            <a:lvl1pPr marL="0" indent="0">
              <a:buNone/>
              <a:defRPr b="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84309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75736" y="4887881"/>
            <a:ext cx="8392528" cy="15817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06711071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48" y="242671"/>
            <a:ext cx="8392027" cy="371077"/>
          </a:xfrm>
        </p:spPr>
        <p:txBody>
          <a:bodyPr/>
          <a:lstStyle>
            <a:lvl1pPr>
              <a:defRPr b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8" y="1055771"/>
            <a:ext cx="8392027" cy="3723728"/>
          </a:xfrm>
        </p:spPr>
        <p:txBody>
          <a:bodyPr/>
          <a:lstStyle>
            <a:lvl1pPr>
              <a:spcAft>
                <a:spcPts val="450"/>
              </a:spcAft>
              <a:defRPr>
                <a:solidFill>
                  <a:srgbClr val="002060"/>
                </a:solidFill>
              </a:defRPr>
            </a:lvl1pPr>
            <a:lvl2pPr marL="43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2pPr>
            <a:lvl3pPr marL="70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3pPr>
            <a:lvl4pPr marL="97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4pPr>
            <a:lvl5pPr marL="124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1796" y="4884635"/>
            <a:ext cx="267703" cy="157913"/>
          </a:xfrm>
        </p:spPr>
        <p:txBody>
          <a:bodyPr/>
          <a:lstStyle>
            <a:lvl1pPr>
              <a:defRPr sz="750"/>
            </a:lvl1pPr>
          </a:lstStyle>
          <a:p>
            <a:fld id="{F8F3621E-B88B-4EE7-AF05-27D36BF318D9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84309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60447" y="4913094"/>
            <a:ext cx="8392528" cy="15817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09082465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848952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373924"/>
            <a:ext cx="7886700" cy="2193314"/>
          </a:xfrm>
        </p:spPr>
        <p:txBody>
          <a:bodyPr/>
          <a:lstStyle>
            <a:lvl1pPr marL="257175" indent="-257175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>
                <a:solidFill>
                  <a:srgbClr val="002060"/>
                </a:solidFill>
              </a:defRPr>
            </a:lvl1pPr>
            <a:lvl2pPr marL="513000" indent="-257175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500">
                <a:solidFill>
                  <a:srgbClr val="002060"/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621E-B88B-4EE7-AF05-27D36BF318D9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2236763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32303658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0365" y="1200153"/>
            <a:ext cx="8428037" cy="3394472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5" y="4824126"/>
            <a:ext cx="8326437" cy="216982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9540516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160">
          <p15:clr>
            <a:srgbClr val="FBAE40"/>
          </p15:clr>
        </p15:guide>
        <p15:guide id="3" orient="horz" pos="4176">
          <p15:clr>
            <a:srgbClr val="FBAE40"/>
          </p15:clr>
        </p15:guide>
        <p15:guide id="4" orient="horz" pos="122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79413" y="1200151"/>
            <a:ext cx="8428037" cy="3394472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4" y="4834512"/>
            <a:ext cx="8326437" cy="206595"/>
          </a:xfrm>
        </p:spPr>
        <p:txBody>
          <a:bodyPr wrap="square" anchor="b">
            <a:spAutoFit/>
          </a:bodyPr>
          <a:lstStyle>
            <a:lvl1pPr marL="0" indent="0">
              <a:buNone/>
              <a:defRPr sz="825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094814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-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201955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2635228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4703792"/>
            <a:ext cx="7628400" cy="378619"/>
          </a:xfrm>
        </p:spPr>
        <p:txBody>
          <a:bodyPr lIns="0" anchor="b" anchorCtr="0">
            <a:noAutofit/>
          </a:bodyPr>
          <a:lstStyle>
            <a:lvl1pPr marL="0" indent="0">
              <a:buNone/>
              <a:defRPr sz="900" baseline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Footnotes here; minimum 12 </a:t>
            </a:r>
            <a:r>
              <a:rPr lang="en-GB" dirty="0" err="1"/>
              <a:t>pt</a:t>
            </a:r>
            <a:r>
              <a:rPr lang="en-GB" dirty="0"/>
              <a:t> font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94031"/>
            <a:ext cx="8478000" cy="540060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ts val="1950"/>
              </a:lnSpc>
              <a:defRPr sz="2100" b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88400"/>
            <a:ext cx="9144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460317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89C0FF"/>
              </a:gs>
              <a:gs pos="100000">
                <a:srgbClr val="5486C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BISansOpti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51828" y="1980097"/>
            <a:ext cx="8235318" cy="738664"/>
          </a:xfrm>
        </p:spPr>
        <p:txBody>
          <a:bodyPr wrap="square">
            <a:spAutoFit/>
          </a:bodyPr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chapter title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51829" y="2788611"/>
            <a:ext cx="4059236" cy="369332"/>
          </a:xfrm>
        </p:spPr>
        <p:txBody>
          <a:bodyPr wrap="square">
            <a:sp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87199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pag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FF716-35A5-4030-95FB-D40789BCF635}" type="datetime1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title, date, author</a:t>
            </a:r>
            <a:endParaRPr lang="en-GB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1267675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89C0FF"/>
              </a:gs>
              <a:gs pos="100000">
                <a:srgbClr val="5486C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BISansOpti"/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51828" y="1980097"/>
            <a:ext cx="4059237" cy="1477328"/>
          </a:xfrm>
        </p:spPr>
        <p:txBody>
          <a:bodyPr wrap="square">
            <a:spAutoFit/>
          </a:bodyPr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/>
              <a:t>Click to add chapter title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51829" y="3467847"/>
            <a:ext cx="2954642" cy="369332"/>
          </a:xfrm>
        </p:spPr>
        <p:txBody>
          <a:bodyPr wrap="square">
            <a:sp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0" y="1869292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platzhalter 24"/>
          <p:cNvSpPr>
            <a:spLocks noGrp="1"/>
          </p:cNvSpPr>
          <p:nvPr>
            <p:ph type="body" sz="quarter" idx="14" hasCustomPrompt="1"/>
          </p:nvPr>
        </p:nvSpPr>
        <p:spPr>
          <a:xfrm>
            <a:off x="4566017" y="381581"/>
            <a:ext cx="2768400" cy="2768400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59000"/>
                </a:schemeClr>
              </a:gs>
            </a:gsLst>
            <a:lin ang="9000000" scaled="0"/>
          </a:gradFill>
          <a:ln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400" b="0" i="0" baseline="0">
                <a:solidFill>
                  <a:srgbClr val="003366"/>
                </a:solidFill>
                <a:latin typeface="BISansOptiCond"/>
                <a:cs typeface="BISansOptiCond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359168" y="2342800"/>
            <a:ext cx="2260800" cy="22608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en-GB" noProof="0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xmlns="" val="2727196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7925" y="4873188"/>
            <a:ext cx="8230116" cy="170303"/>
          </a:xfrm>
        </p:spPr>
        <p:txBody>
          <a:bodyPr lIns="0" anchor="b">
            <a:spAutoFit/>
          </a:bodyPr>
          <a:lstStyle>
            <a:lvl1pPr marL="0" indent="0">
              <a:buNone/>
              <a:defRPr sz="563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notes style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31802" y="192534"/>
            <a:ext cx="5883275" cy="5806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>
              <a:defRPr lang="en-US" sz="1575" b="1" dirty="0">
                <a:solidFill>
                  <a:schemeClr val="tx1"/>
                </a:solidFill>
                <a:ea typeface="+mn-ea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710877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72">
          <p15:clr>
            <a:srgbClr val="FBAE40"/>
          </p15:clr>
        </p15:guide>
        <p15:guide id="2" orient="horz" pos="3834">
          <p15:clr>
            <a:srgbClr val="FBAE40"/>
          </p15:clr>
        </p15:guide>
        <p15:guide id="3" orient="horz" pos="864">
          <p15:clr>
            <a:srgbClr val="FBAE40"/>
          </p15:clr>
        </p15:guide>
        <p15:guide id="5" orient="horz" pos="4190">
          <p15:clr>
            <a:srgbClr val="FBAE40"/>
          </p15:clr>
        </p15:guide>
        <p15:guide id="6" pos="2880">
          <p15:clr>
            <a:srgbClr val="FBAE40"/>
          </p15:clr>
        </p15:guide>
        <p15:guide id="7" pos="5489">
          <p15:clr>
            <a:srgbClr val="FBAE40"/>
          </p15:clr>
        </p15:guide>
        <p15:guide id="8" orient="horz" pos="599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4"/>
            <a:ext cx="9143391" cy="51431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493" y="1192049"/>
            <a:ext cx="7421709" cy="1102519"/>
          </a:xfrm>
        </p:spPr>
        <p:txBody>
          <a:bodyPr lIns="0" tIns="0" rIns="0" bIns="0" anchor="b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778" y="2508431"/>
            <a:ext cx="6400800" cy="3841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036494" y="3293590"/>
            <a:ext cx="2165953" cy="2797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>
                <a:solidFill>
                  <a:srgbClr val="0B275E"/>
                </a:solidFill>
                <a:latin typeface="Arial"/>
                <a:cs typeface="Arial"/>
              </a:defRPr>
            </a:lvl1pPr>
            <a:lvl2pPr marL="457166" indent="0">
              <a:buNone/>
              <a:defRPr sz="1200"/>
            </a:lvl2pPr>
            <a:lvl3pPr marL="914333" indent="0">
              <a:buNone/>
              <a:defRPr sz="1200"/>
            </a:lvl3pPr>
            <a:lvl4pPr marL="1371498" indent="0">
              <a:buNone/>
              <a:defRPr sz="1200"/>
            </a:lvl4pPr>
            <a:lvl5pPr marL="182866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47870" y="4680634"/>
            <a:ext cx="1371600" cy="3796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</p:spTree>
    <p:extLst>
      <p:ext uri="{BB962C8B-B14F-4D97-AF65-F5344CB8AC3E}">
        <p14:creationId xmlns:p14="http://schemas.microsoft.com/office/powerpoint/2010/main" xmlns="" val="5261468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56568" y="869497"/>
            <a:ext cx="8245475" cy="36705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5206232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4"/>
            <a:ext cx="9143391" cy="51431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272" y="1248157"/>
            <a:ext cx="7772400" cy="1021556"/>
          </a:xfrm>
        </p:spPr>
        <p:txBody>
          <a:bodyPr anchor="b">
            <a:normAutofit/>
          </a:bodyPr>
          <a:lstStyle>
            <a:lvl1pPr algn="l">
              <a:defRPr sz="3600" b="1" cap="all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3272" y="2380841"/>
            <a:ext cx="7772400" cy="61001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054205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2" y="1265638"/>
            <a:ext cx="4037013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643441" y="1265638"/>
            <a:ext cx="4040187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4145361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0400"/>
            <a:ext cx="4040188" cy="47982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0400"/>
            <a:ext cx="4041775" cy="47982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41326" y="1789510"/>
            <a:ext cx="4056063" cy="280392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2"/>
          </p:nvPr>
        </p:nvSpPr>
        <p:spPr>
          <a:xfrm>
            <a:off x="4643438" y="1789510"/>
            <a:ext cx="4040187" cy="2803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3517393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362806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448985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57200" y="4690383"/>
            <a:ext cx="8229600" cy="24492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Footer</a:t>
            </a:r>
          </a:p>
        </p:txBody>
      </p:sp>
    </p:spTree>
    <p:extLst>
      <p:ext uri="{BB962C8B-B14F-4D97-AF65-F5344CB8AC3E}">
        <p14:creationId xmlns:p14="http://schemas.microsoft.com/office/powerpoint/2010/main" xmlns="" val="29611120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2" y="1265638"/>
            <a:ext cx="4037013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643441" y="1265638"/>
            <a:ext cx="4040187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04547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2439343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41328" y="1265638"/>
            <a:ext cx="8245475" cy="33277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264888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750" y="837412"/>
            <a:ext cx="8229599" cy="2077244"/>
          </a:xfrm>
        </p:spPr>
        <p:txBody>
          <a:bodyPr anchor="b"/>
          <a:lstStyle>
            <a:lvl1pPr algn="l">
              <a:lnSpc>
                <a:spcPct val="100000"/>
              </a:lnSpc>
              <a:defRPr sz="4000" b="1"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1750" y="2914653"/>
            <a:ext cx="8229599" cy="3198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of Author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60695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5635"/>
            <a:ext cx="8229600" cy="3328988"/>
          </a:xfrm>
          <a:prstGeom prst="rect">
            <a:avLst/>
          </a:prstGeom>
        </p:spPr>
        <p:txBody>
          <a:bodyPr/>
          <a:lstStyle>
            <a:lvl1pPr marL="241075" indent="-241075"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</a:defRPr>
            </a:lvl1pPr>
            <a:lvl2pPr marL="175226" marR="0" indent="-175226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•"/>
              <a:tabLst/>
              <a:defRPr/>
            </a:lvl2pPr>
            <a:lvl3pPr marL="362729" marR="0" indent="-187503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Lucida Grande"/>
              <a:buChar char="–"/>
              <a:tabLst/>
              <a:defRPr sz="1400">
                <a:solidFill>
                  <a:srgbClr val="404040"/>
                </a:solidFill>
              </a:defRPr>
            </a:lvl3pPr>
            <a:lvl4pPr marL="532375" marR="0" indent="-176342" algn="l" defTabSz="6173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Courier New"/>
              <a:buChar char="o"/>
              <a:tabLst/>
              <a:defRPr sz="1300">
                <a:solidFill>
                  <a:srgbClr val="404040"/>
                </a:solidFill>
              </a:defRPr>
            </a:lvl4pPr>
            <a:lvl5pPr marL="689743" marR="0" indent="-151790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»"/>
              <a:tabLst/>
              <a:defRPr sz="1100">
                <a:solidFill>
                  <a:srgbClr val="404040"/>
                </a:solidFill>
              </a:defRPr>
            </a:lvl5pPr>
          </a:lstStyle>
          <a:p>
            <a:pPr marL="175226" marR="0" lvl="1" indent="-175226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Second level</a:t>
            </a:r>
          </a:p>
          <a:p>
            <a:pPr marL="362729" marR="0" lvl="2" indent="-187503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Lucida Grande"/>
              <a:buChar char="–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Third level</a:t>
            </a:r>
          </a:p>
          <a:p>
            <a:pPr marL="532375" marR="0" lvl="3" indent="-176342" algn="l" defTabSz="6173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Fourth level</a:t>
            </a:r>
          </a:p>
          <a:p>
            <a:pPr marL="689743" marR="0" lvl="4" indent="-151790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»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Fifth level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lvl="0"/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351" y="4753848"/>
            <a:ext cx="7239581" cy="2738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defTabSz="457025"/>
            <a:endParaRPr lang="en-US" dirty="0">
              <a:solidFill>
                <a:prstClr val="black"/>
              </a:solidFill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44850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34">
          <p15:clr>
            <a:srgbClr val="FBAE40"/>
          </p15:clr>
        </p15:guide>
        <p15:guide id="2" orient="horz" pos="5215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B3A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1" tIns="45706" rIns="91411" bIns="45706" rtlCol="0" anchor="ctr"/>
          <a:lstStyle/>
          <a:p>
            <a:pPr algn="ctr" defTabSz="457025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sym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750" y="837412"/>
            <a:ext cx="8229599" cy="2077244"/>
          </a:xfrm>
        </p:spPr>
        <p:txBody>
          <a:bodyPr anchor="b"/>
          <a:lstStyle>
            <a:lvl1pPr algn="l">
              <a:lnSpc>
                <a:spcPct val="100000"/>
              </a:lnSpc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1750" y="2914653"/>
            <a:ext cx="8229599" cy="3198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of Author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61747" y="3638054"/>
            <a:ext cx="3222849" cy="52387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  <a:lvl2pPr marL="87280" indent="0">
              <a:buNone/>
              <a:defRPr/>
            </a:lvl2pPr>
          </a:lstStyle>
          <a:p>
            <a:pPr lvl="0"/>
            <a:r>
              <a:rPr lang="en-GB" dirty="0"/>
              <a:t>DD MMMM YEAR</a:t>
            </a:r>
          </a:p>
        </p:txBody>
      </p:sp>
      <p:pic>
        <p:nvPicPr>
          <p:cNvPr id="2050" name="Picture 2" descr="C:\Users\fleminju\AppData\Local\Microsoft\Windows\Temporary Internet Files\Content.Outlook\WV8GKT5E\BI logo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93839" y="4752672"/>
            <a:ext cx="1235250" cy="272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659874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47" y="1369818"/>
            <a:ext cx="4003515" cy="2996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687304" y="1369818"/>
            <a:ext cx="4003515" cy="2996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12005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34">
          <p15:clr>
            <a:srgbClr val="FBAE40"/>
          </p15:clr>
        </p15:guide>
        <p15:guide id="2" orient="horz" pos="5215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auto">
          <a:xfrm>
            <a:off x="6120303" y="3966591"/>
            <a:ext cx="1117072" cy="285150"/>
          </a:xfrm>
          <a:custGeom>
            <a:avLst/>
            <a:gdLst>
              <a:gd name="T0" fmla="*/ 500 w 500"/>
              <a:gd name="T1" fmla="*/ 52 h 168"/>
              <a:gd name="T2" fmla="*/ 500 w 500"/>
              <a:gd name="T3" fmla="*/ 28 h 168"/>
              <a:gd name="T4" fmla="*/ 472 w 500"/>
              <a:gd name="T5" fmla="*/ 0 h 168"/>
              <a:gd name="T6" fmla="*/ 28 w 500"/>
              <a:gd name="T7" fmla="*/ 0 h 168"/>
              <a:gd name="T8" fmla="*/ 0 w 500"/>
              <a:gd name="T9" fmla="*/ 28 h 168"/>
              <a:gd name="T10" fmla="*/ 0 w 500"/>
              <a:gd name="T11" fmla="*/ 140 h 168"/>
              <a:gd name="T12" fmla="*/ 28 w 500"/>
              <a:gd name="T13" fmla="*/ 168 h 168"/>
              <a:gd name="T14" fmla="*/ 380 w 500"/>
              <a:gd name="T15" fmla="*/ 168 h 168"/>
              <a:gd name="T16" fmla="*/ 500 w 500"/>
              <a:gd name="T17" fmla="*/ 52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0" h="168">
                <a:moveTo>
                  <a:pt x="500" y="52"/>
                </a:moveTo>
                <a:cubicBezTo>
                  <a:pt x="500" y="28"/>
                  <a:pt x="500" y="28"/>
                  <a:pt x="500" y="28"/>
                </a:cubicBezTo>
                <a:cubicBezTo>
                  <a:pt x="500" y="13"/>
                  <a:pt x="488" y="0"/>
                  <a:pt x="47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3"/>
                  <a:pt x="0" y="28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56"/>
                  <a:pt x="13" y="168"/>
                  <a:pt x="28" y="168"/>
                </a:cubicBezTo>
                <a:cubicBezTo>
                  <a:pt x="380" y="168"/>
                  <a:pt x="380" y="168"/>
                  <a:pt x="380" y="168"/>
                </a:cubicBezTo>
                <a:cubicBezTo>
                  <a:pt x="380" y="168"/>
                  <a:pt x="500" y="168"/>
                  <a:pt x="500" y="52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4291" tIns="32147" rIns="64291" bIns="32147" numCol="1" anchor="t" anchorCtr="0" compatLnSpc="1">
            <a:prstTxWarp prst="textNoShape">
              <a:avLst/>
            </a:prstTxWarp>
          </a:bodyPr>
          <a:lstStyle/>
          <a:p>
            <a:pPr algn="ctr" defTabSz="642867"/>
            <a:endParaRPr lang="en-GB" sz="290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1839994" y="3966591"/>
            <a:ext cx="3057438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" name="Rounded Rectangle 7"/>
          <p:cNvSpPr/>
          <p:nvPr userDrawn="1"/>
        </p:nvSpPr>
        <p:spPr>
          <a:xfrm>
            <a:off x="1968998" y="3302103"/>
            <a:ext cx="2928437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4941675" y="3302103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>
            <a:off x="6120303" y="3302103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" name="Text Placeholder 51"/>
          <p:cNvSpPr>
            <a:spLocks noGrp="1"/>
          </p:cNvSpPr>
          <p:nvPr>
            <p:ph type="body" sz="quarter" idx="41"/>
          </p:nvPr>
        </p:nvSpPr>
        <p:spPr>
          <a:xfrm>
            <a:off x="2257983" y="3325038"/>
            <a:ext cx="2537260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4" name="Text Placeholder 51"/>
          <p:cNvSpPr>
            <a:spLocks noGrp="1"/>
          </p:cNvSpPr>
          <p:nvPr>
            <p:ph type="body" sz="quarter" idx="42"/>
          </p:nvPr>
        </p:nvSpPr>
        <p:spPr>
          <a:xfrm>
            <a:off x="4982768" y="333005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5" name="Text Placeholder 51"/>
          <p:cNvSpPr>
            <a:spLocks noGrp="1"/>
          </p:cNvSpPr>
          <p:nvPr>
            <p:ph type="body" sz="quarter" idx="43"/>
          </p:nvPr>
        </p:nvSpPr>
        <p:spPr>
          <a:xfrm>
            <a:off x="6155906" y="333005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2141556" y="2972632"/>
            <a:ext cx="2755876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2303862" y="2641314"/>
            <a:ext cx="2593573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2528478" y="2309994"/>
            <a:ext cx="2368957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2812854" y="1978677"/>
            <a:ext cx="2084581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4941675" y="164735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6120303" y="164735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3345683" y="1647357"/>
            <a:ext cx="1551748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3" name="Freeform 22"/>
          <p:cNvSpPr/>
          <p:nvPr userDrawn="1"/>
        </p:nvSpPr>
        <p:spPr>
          <a:xfrm>
            <a:off x="1879526" y="1604968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186272" y="1630919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52967" y="1665957"/>
            <a:ext cx="1142277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3" name="Text Placeholder 51"/>
          <p:cNvSpPr>
            <a:spLocks noGrp="1"/>
          </p:cNvSpPr>
          <p:nvPr>
            <p:ph type="body" sz="quarter" idx="19"/>
          </p:nvPr>
        </p:nvSpPr>
        <p:spPr>
          <a:xfrm>
            <a:off x="4982768" y="1665956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" name="Text Placeholder 51"/>
          <p:cNvSpPr>
            <a:spLocks noGrp="1"/>
          </p:cNvSpPr>
          <p:nvPr>
            <p:ph type="body" sz="quarter" idx="27"/>
          </p:nvPr>
        </p:nvSpPr>
        <p:spPr>
          <a:xfrm>
            <a:off x="6155906" y="1665956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" name="Oval 34"/>
          <p:cNvSpPr/>
          <p:nvPr userDrawn="1"/>
        </p:nvSpPr>
        <p:spPr>
          <a:xfrm>
            <a:off x="2083259" y="2623265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" name="Rounded Rectangle 35"/>
          <p:cNvSpPr/>
          <p:nvPr userDrawn="1"/>
        </p:nvSpPr>
        <p:spPr>
          <a:xfrm>
            <a:off x="4941675" y="197867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7" name="Rounded Rectangle 36"/>
          <p:cNvSpPr/>
          <p:nvPr userDrawn="1"/>
        </p:nvSpPr>
        <p:spPr>
          <a:xfrm>
            <a:off x="6120303" y="197867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8" name="Text Placeholder 51"/>
          <p:cNvSpPr>
            <a:spLocks noGrp="1"/>
          </p:cNvSpPr>
          <p:nvPr>
            <p:ph type="body" sz="quarter" idx="29"/>
          </p:nvPr>
        </p:nvSpPr>
        <p:spPr>
          <a:xfrm>
            <a:off x="3143181" y="1997276"/>
            <a:ext cx="1652062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9" name="Text Placeholder 51"/>
          <p:cNvSpPr>
            <a:spLocks noGrp="1"/>
          </p:cNvSpPr>
          <p:nvPr>
            <p:ph type="body" sz="quarter" idx="30"/>
          </p:nvPr>
        </p:nvSpPr>
        <p:spPr>
          <a:xfrm>
            <a:off x="4982768" y="19972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0" name="Text Placeholder 51"/>
          <p:cNvSpPr>
            <a:spLocks noGrp="1"/>
          </p:cNvSpPr>
          <p:nvPr>
            <p:ph type="body" sz="quarter" idx="31"/>
          </p:nvPr>
        </p:nvSpPr>
        <p:spPr>
          <a:xfrm>
            <a:off x="6155906" y="19972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1" name="Rounded Rectangle 40"/>
          <p:cNvSpPr/>
          <p:nvPr userDrawn="1"/>
        </p:nvSpPr>
        <p:spPr>
          <a:xfrm>
            <a:off x="4941675" y="230999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2" name="Rounded Rectangle 41"/>
          <p:cNvSpPr/>
          <p:nvPr userDrawn="1"/>
        </p:nvSpPr>
        <p:spPr>
          <a:xfrm>
            <a:off x="6120303" y="230999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3" name="Text Placeholder 51"/>
          <p:cNvSpPr>
            <a:spLocks noGrp="1"/>
          </p:cNvSpPr>
          <p:nvPr>
            <p:ph type="body" sz="quarter" idx="32"/>
          </p:nvPr>
        </p:nvSpPr>
        <p:spPr>
          <a:xfrm>
            <a:off x="2835177" y="2328595"/>
            <a:ext cx="1960066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4" name="Text Placeholder 51"/>
          <p:cNvSpPr>
            <a:spLocks noGrp="1"/>
          </p:cNvSpPr>
          <p:nvPr>
            <p:ph type="body" sz="quarter" idx="33"/>
          </p:nvPr>
        </p:nvSpPr>
        <p:spPr>
          <a:xfrm>
            <a:off x="4982768" y="232859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34"/>
          </p:nvPr>
        </p:nvSpPr>
        <p:spPr>
          <a:xfrm>
            <a:off x="6155906" y="232859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6" name="Rounded Rectangle 45"/>
          <p:cNvSpPr/>
          <p:nvPr userDrawn="1"/>
        </p:nvSpPr>
        <p:spPr>
          <a:xfrm>
            <a:off x="4941675" y="264131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7" name="Rounded Rectangle 46"/>
          <p:cNvSpPr/>
          <p:nvPr userDrawn="1"/>
        </p:nvSpPr>
        <p:spPr>
          <a:xfrm>
            <a:off x="6120303" y="264131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8" name="Text Placeholder 51"/>
          <p:cNvSpPr>
            <a:spLocks noGrp="1"/>
          </p:cNvSpPr>
          <p:nvPr>
            <p:ph type="body" sz="quarter" idx="35"/>
          </p:nvPr>
        </p:nvSpPr>
        <p:spPr>
          <a:xfrm>
            <a:off x="2579949" y="2659914"/>
            <a:ext cx="2215294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9" name="Text Placeholder 51"/>
          <p:cNvSpPr>
            <a:spLocks noGrp="1"/>
          </p:cNvSpPr>
          <p:nvPr>
            <p:ph type="body" sz="quarter" idx="36"/>
          </p:nvPr>
        </p:nvSpPr>
        <p:spPr>
          <a:xfrm>
            <a:off x="4982768" y="265991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0" name="Text Placeholder 51"/>
          <p:cNvSpPr>
            <a:spLocks noGrp="1"/>
          </p:cNvSpPr>
          <p:nvPr>
            <p:ph type="body" sz="quarter" idx="37"/>
          </p:nvPr>
        </p:nvSpPr>
        <p:spPr>
          <a:xfrm>
            <a:off x="6155906" y="265991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1" name="Rounded Rectangle 50"/>
          <p:cNvSpPr/>
          <p:nvPr userDrawn="1"/>
        </p:nvSpPr>
        <p:spPr>
          <a:xfrm>
            <a:off x="4941675" y="2972632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2" name="Rounded Rectangle 51"/>
          <p:cNvSpPr/>
          <p:nvPr userDrawn="1"/>
        </p:nvSpPr>
        <p:spPr>
          <a:xfrm>
            <a:off x="6120303" y="2972632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3" name="Text Placeholder 51"/>
          <p:cNvSpPr>
            <a:spLocks noGrp="1"/>
          </p:cNvSpPr>
          <p:nvPr>
            <p:ph type="body" sz="quarter" idx="38"/>
          </p:nvPr>
        </p:nvSpPr>
        <p:spPr>
          <a:xfrm>
            <a:off x="2393159" y="2991233"/>
            <a:ext cx="2402087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4" name="Text Placeholder 51"/>
          <p:cNvSpPr>
            <a:spLocks noGrp="1"/>
          </p:cNvSpPr>
          <p:nvPr>
            <p:ph type="body" sz="quarter" idx="39"/>
          </p:nvPr>
        </p:nvSpPr>
        <p:spPr>
          <a:xfrm>
            <a:off x="4982768" y="299123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5" name="Text Placeholder 51"/>
          <p:cNvSpPr>
            <a:spLocks noGrp="1"/>
          </p:cNvSpPr>
          <p:nvPr>
            <p:ph type="body" sz="quarter" idx="40"/>
          </p:nvPr>
        </p:nvSpPr>
        <p:spPr>
          <a:xfrm>
            <a:off x="6155906" y="299123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6" name="Rounded Rectangle 55"/>
          <p:cNvSpPr/>
          <p:nvPr userDrawn="1"/>
        </p:nvSpPr>
        <p:spPr>
          <a:xfrm>
            <a:off x="1916191" y="3635544"/>
            <a:ext cx="2981243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7" name="Rounded Rectangle 56"/>
          <p:cNvSpPr/>
          <p:nvPr userDrawn="1"/>
        </p:nvSpPr>
        <p:spPr>
          <a:xfrm>
            <a:off x="4941675" y="363554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8" name="Rounded Rectangle 57"/>
          <p:cNvSpPr/>
          <p:nvPr userDrawn="1"/>
        </p:nvSpPr>
        <p:spPr>
          <a:xfrm>
            <a:off x="6120303" y="363554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9" name="Text Placeholder 51"/>
          <p:cNvSpPr>
            <a:spLocks noGrp="1"/>
          </p:cNvSpPr>
          <p:nvPr>
            <p:ph type="body" sz="quarter" idx="44"/>
          </p:nvPr>
        </p:nvSpPr>
        <p:spPr>
          <a:xfrm>
            <a:off x="2186368" y="3658479"/>
            <a:ext cx="260887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0" name="Text Placeholder 51"/>
          <p:cNvSpPr>
            <a:spLocks noGrp="1"/>
          </p:cNvSpPr>
          <p:nvPr>
            <p:ph type="body" sz="quarter" idx="45"/>
          </p:nvPr>
        </p:nvSpPr>
        <p:spPr>
          <a:xfrm>
            <a:off x="4982768" y="366350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1" name="Text Placeholder 51"/>
          <p:cNvSpPr>
            <a:spLocks noGrp="1"/>
          </p:cNvSpPr>
          <p:nvPr>
            <p:ph type="body" sz="quarter" idx="46"/>
          </p:nvPr>
        </p:nvSpPr>
        <p:spPr>
          <a:xfrm>
            <a:off x="6155906" y="366350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2" name="Rounded Rectangle 61"/>
          <p:cNvSpPr/>
          <p:nvPr userDrawn="1"/>
        </p:nvSpPr>
        <p:spPr>
          <a:xfrm>
            <a:off x="4941675" y="3966591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63" name="Text Placeholder 51"/>
          <p:cNvSpPr>
            <a:spLocks noGrp="1"/>
          </p:cNvSpPr>
          <p:nvPr>
            <p:ph type="body" sz="quarter" idx="47"/>
          </p:nvPr>
        </p:nvSpPr>
        <p:spPr>
          <a:xfrm>
            <a:off x="2155594" y="3985192"/>
            <a:ext cx="263964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4" name="Text Placeholder 51"/>
          <p:cNvSpPr>
            <a:spLocks noGrp="1"/>
          </p:cNvSpPr>
          <p:nvPr>
            <p:ph type="body" sz="quarter" idx="48"/>
          </p:nvPr>
        </p:nvSpPr>
        <p:spPr>
          <a:xfrm>
            <a:off x="4982768" y="398519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5" name="Text Placeholder 51"/>
          <p:cNvSpPr>
            <a:spLocks noGrp="1"/>
          </p:cNvSpPr>
          <p:nvPr>
            <p:ph type="body" sz="quarter" idx="49"/>
          </p:nvPr>
        </p:nvSpPr>
        <p:spPr>
          <a:xfrm>
            <a:off x="6155906" y="398519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2660288" y="1963133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319482" y="2293325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2083259" y="2622530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1906919" y="2954933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6" name="Oval 85"/>
          <p:cNvSpPr/>
          <p:nvPr userDrawn="1"/>
        </p:nvSpPr>
        <p:spPr>
          <a:xfrm>
            <a:off x="1760003" y="3287174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7" name="Oval 86"/>
          <p:cNvSpPr/>
          <p:nvPr userDrawn="1"/>
        </p:nvSpPr>
        <p:spPr>
          <a:xfrm>
            <a:off x="1695950" y="3619568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8" name="Oval 87"/>
          <p:cNvSpPr/>
          <p:nvPr userDrawn="1"/>
        </p:nvSpPr>
        <p:spPr>
          <a:xfrm>
            <a:off x="1676051" y="3948887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9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90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559764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5221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241" name="Rectangle 240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2" name="Rectangle 241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3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4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22" name="Freeform 5"/>
          <p:cNvSpPr>
            <a:spLocks/>
          </p:cNvSpPr>
          <p:nvPr userDrawn="1"/>
        </p:nvSpPr>
        <p:spPr bwMode="auto">
          <a:xfrm>
            <a:off x="6120303" y="3931646"/>
            <a:ext cx="1117072" cy="313665"/>
          </a:xfrm>
          <a:custGeom>
            <a:avLst/>
            <a:gdLst>
              <a:gd name="T0" fmla="*/ 500 w 500"/>
              <a:gd name="T1" fmla="*/ 52 h 168"/>
              <a:gd name="T2" fmla="*/ 500 w 500"/>
              <a:gd name="T3" fmla="*/ 28 h 168"/>
              <a:gd name="T4" fmla="*/ 472 w 500"/>
              <a:gd name="T5" fmla="*/ 0 h 168"/>
              <a:gd name="T6" fmla="*/ 28 w 500"/>
              <a:gd name="T7" fmla="*/ 0 h 168"/>
              <a:gd name="T8" fmla="*/ 0 w 500"/>
              <a:gd name="T9" fmla="*/ 28 h 168"/>
              <a:gd name="T10" fmla="*/ 0 w 500"/>
              <a:gd name="T11" fmla="*/ 140 h 168"/>
              <a:gd name="T12" fmla="*/ 28 w 500"/>
              <a:gd name="T13" fmla="*/ 168 h 168"/>
              <a:gd name="T14" fmla="*/ 380 w 500"/>
              <a:gd name="T15" fmla="*/ 168 h 168"/>
              <a:gd name="T16" fmla="*/ 500 w 500"/>
              <a:gd name="T17" fmla="*/ 52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0" h="168">
                <a:moveTo>
                  <a:pt x="500" y="52"/>
                </a:moveTo>
                <a:cubicBezTo>
                  <a:pt x="500" y="28"/>
                  <a:pt x="500" y="28"/>
                  <a:pt x="500" y="28"/>
                </a:cubicBezTo>
                <a:cubicBezTo>
                  <a:pt x="500" y="13"/>
                  <a:pt x="488" y="0"/>
                  <a:pt x="47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3"/>
                  <a:pt x="0" y="28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56"/>
                  <a:pt x="13" y="168"/>
                  <a:pt x="28" y="168"/>
                </a:cubicBezTo>
                <a:cubicBezTo>
                  <a:pt x="380" y="168"/>
                  <a:pt x="380" y="168"/>
                  <a:pt x="380" y="168"/>
                </a:cubicBezTo>
                <a:cubicBezTo>
                  <a:pt x="380" y="168"/>
                  <a:pt x="500" y="168"/>
                  <a:pt x="500" y="52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4291" tIns="32147" rIns="64291" bIns="32147" numCol="1" anchor="t" anchorCtr="0" compatLnSpc="1">
            <a:prstTxWarp prst="textNoShape">
              <a:avLst/>
            </a:prstTxWarp>
          </a:bodyPr>
          <a:lstStyle/>
          <a:p>
            <a:pPr algn="ctr" defTabSz="642867"/>
            <a:endParaRPr lang="en-GB" sz="290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323" name="Rounded Rectangle 322"/>
          <p:cNvSpPr/>
          <p:nvPr userDrawn="1"/>
        </p:nvSpPr>
        <p:spPr>
          <a:xfrm>
            <a:off x="1835531" y="3936099"/>
            <a:ext cx="3057438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4" name="Rounded Rectangle 323"/>
          <p:cNvSpPr/>
          <p:nvPr userDrawn="1"/>
        </p:nvSpPr>
        <p:spPr>
          <a:xfrm>
            <a:off x="2034273" y="3163021"/>
            <a:ext cx="2858696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5" name="Rounded Rectangle 324"/>
          <p:cNvSpPr/>
          <p:nvPr userDrawn="1"/>
        </p:nvSpPr>
        <p:spPr>
          <a:xfrm>
            <a:off x="2146903" y="2776479"/>
            <a:ext cx="2746069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6" name="Rounded Rectangle 325"/>
          <p:cNvSpPr/>
          <p:nvPr userDrawn="1"/>
        </p:nvSpPr>
        <p:spPr>
          <a:xfrm>
            <a:off x="2411797" y="2389943"/>
            <a:ext cx="2481175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7" name="Rounded Rectangle 326"/>
          <p:cNvSpPr/>
          <p:nvPr userDrawn="1"/>
        </p:nvSpPr>
        <p:spPr>
          <a:xfrm>
            <a:off x="2808391" y="2003404"/>
            <a:ext cx="2084581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8" name="Rounded Rectangle 327"/>
          <p:cNvSpPr/>
          <p:nvPr userDrawn="1"/>
        </p:nvSpPr>
        <p:spPr>
          <a:xfrm>
            <a:off x="4941675" y="1628920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9" name="Rounded Rectangle 328"/>
          <p:cNvSpPr/>
          <p:nvPr userDrawn="1"/>
        </p:nvSpPr>
        <p:spPr>
          <a:xfrm>
            <a:off x="6120303" y="1628920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30" name="Rounded Rectangle 329"/>
          <p:cNvSpPr/>
          <p:nvPr userDrawn="1"/>
        </p:nvSpPr>
        <p:spPr>
          <a:xfrm>
            <a:off x="3341220" y="1628920"/>
            <a:ext cx="1551748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31" name="Freeform 330"/>
          <p:cNvSpPr/>
          <p:nvPr userDrawn="1"/>
        </p:nvSpPr>
        <p:spPr>
          <a:xfrm>
            <a:off x="1875061" y="1600585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grpSp>
        <p:nvGrpSpPr>
          <p:cNvPr id="332" name="Group 331"/>
          <p:cNvGrpSpPr/>
          <p:nvPr userDrawn="1"/>
        </p:nvGrpSpPr>
        <p:grpSpPr>
          <a:xfrm>
            <a:off x="3158664" y="1610835"/>
            <a:ext cx="459785" cy="345382"/>
            <a:chOff x="3327648" y="2176571"/>
            <a:chExt cx="1214070" cy="1214070"/>
          </a:xfrm>
          <a:solidFill>
            <a:srgbClr val="1B3A5D"/>
          </a:solidFill>
        </p:grpSpPr>
        <p:sp>
          <p:nvSpPr>
            <p:cNvPr id="333" name="Oval 332"/>
            <p:cNvSpPr/>
            <p:nvPr/>
          </p:nvSpPr>
          <p:spPr>
            <a:xfrm>
              <a:off x="3327648" y="2176571"/>
              <a:ext cx="1214070" cy="1214070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lIns="129264" tIns="64633" rIns="129264" bIns="64633" rtlCol="0" anchor="ctr"/>
            <a:lstStyle/>
            <a:p>
              <a:pPr algn="ctr" defTabSz="9088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kern="0">
                <a:solidFill>
                  <a:prstClr val="white"/>
                </a:solidFill>
                <a:latin typeface="Arial"/>
                <a:ea typeface="ヒラギノ角ゴ ProN W3" charset="-128"/>
                <a:sym typeface="Gill Sans" charset="0"/>
              </a:endParaRPr>
            </a:p>
          </p:txBody>
        </p:sp>
        <p:sp>
          <p:nvSpPr>
            <p:cNvPr id="337" name="Freeform 336"/>
            <p:cNvSpPr/>
            <p:nvPr/>
          </p:nvSpPr>
          <p:spPr>
            <a:xfrm>
              <a:off x="3788688" y="2652473"/>
              <a:ext cx="249951" cy="398657"/>
            </a:xfrm>
            <a:custGeom>
              <a:avLst/>
              <a:gdLst>
                <a:gd name="connsiteX0" fmla="*/ 711200 w 1003300"/>
                <a:gd name="connsiteY0" fmla="*/ 1600200 h 1600200"/>
                <a:gd name="connsiteX1" fmla="*/ 0 w 1003300"/>
                <a:gd name="connsiteY1" fmla="*/ 1574800 h 1600200"/>
                <a:gd name="connsiteX2" fmla="*/ 838200 w 1003300"/>
                <a:gd name="connsiteY2" fmla="*/ 0 h 1600200"/>
                <a:gd name="connsiteX3" fmla="*/ 1003300 w 1003300"/>
                <a:gd name="connsiteY3" fmla="*/ 0 h 1600200"/>
                <a:gd name="connsiteX4" fmla="*/ 711200 w 1003300"/>
                <a:gd name="connsiteY4" fmla="*/ 1600200 h 16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300" h="1600200">
                  <a:moveTo>
                    <a:pt x="711200" y="1600200"/>
                  </a:moveTo>
                  <a:lnTo>
                    <a:pt x="0" y="1574800"/>
                  </a:lnTo>
                  <a:lnTo>
                    <a:pt x="838200" y="0"/>
                  </a:lnTo>
                  <a:lnTo>
                    <a:pt x="1003300" y="0"/>
                  </a:lnTo>
                  <a:lnTo>
                    <a:pt x="711200" y="1600200"/>
                  </a:lnTo>
                  <a:close/>
                </a:path>
              </a:pathLst>
            </a:custGeom>
            <a:grpFill/>
            <a:ln w="25400" cap="flat" cmpd="sng" algn="ctr">
              <a:noFill/>
              <a:prstDash val="solid"/>
            </a:ln>
            <a:effectLst/>
          </p:spPr>
          <p:txBody>
            <a:bodyPr lIns="129264" tIns="64633" rIns="129264" bIns="64633" rtlCol="0" anchor="ctr"/>
            <a:lstStyle/>
            <a:p>
              <a:pPr algn="ctr" defTabSz="9088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kern="0">
                <a:solidFill>
                  <a:prstClr val="white"/>
                </a:solidFill>
                <a:latin typeface="Arial"/>
                <a:ea typeface="ヒラギノ角ゴ ProN W3" charset="-128"/>
                <a:sym typeface="Gill Sans" charset="0"/>
              </a:endParaRPr>
            </a:p>
          </p:txBody>
        </p:sp>
      </p:grpSp>
      <p:sp>
        <p:nvSpPr>
          <p:cNvPr id="338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48503" y="1661573"/>
            <a:ext cx="1142277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39" name="Text Placeholder 51"/>
          <p:cNvSpPr>
            <a:spLocks noGrp="1"/>
          </p:cNvSpPr>
          <p:nvPr>
            <p:ph type="body" sz="quarter" idx="19"/>
          </p:nvPr>
        </p:nvSpPr>
        <p:spPr>
          <a:xfrm>
            <a:off x="4982768" y="166157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0" name="Text Placeholder 51"/>
          <p:cNvSpPr>
            <a:spLocks noGrp="1"/>
          </p:cNvSpPr>
          <p:nvPr>
            <p:ph type="body" sz="quarter" idx="27"/>
          </p:nvPr>
        </p:nvSpPr>
        <p:spPr>
          <a:xfrm>
            <a:off x="6155906" y="166157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1" name="Rounded Rectangle 340"/>
          <p:cNvSpPr/>
          <p:nvPr userDrawn="1"/>
        </p:nvSpPr>
        <p:spPr>
          <a:xfrm>
            <a:off x="4941675" y="2003404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2" name="Rounded Rectangle 341"/>
          <p:cNvSpPr/>
          <p:nvPr userDrawn="1"/>
        </p:nvSpPr>
        <p:spPr>
          <a:xfrm>
            <a:off x="6120303" y="2003404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3" name="Text Placeholder 51"/>
          <p:cNvSpPr>
            <a:spLocks noGrp="1"/>
          </p:cNvSpPr>
          <p:nvPr>
            <p:ph type="body" sz="quarter" idx="29"/>
          </p:nvPr>
        </p:nvSpPr>
        <p:spPr>
          <a:xfrm>
            <a:off x="3138717" y="2036058"/>
            <a:ext cx="1652062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4" name="Text Placeholder 51"/>
          <p:cNvSpPr>
            <a:spLocks noGrp="1"/>
          </p:cNvSpPr>
          <p:nvPr>
            <p:ph type="body" sz="quarter" idx="30"/>
          </p:nvPr>
        </p:nvSpPr>
        <p:spPr>
          <a:xfrm>
            <a:off x="4982768" y="2036054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5" name="Text Placeholder 51"/>
          <p:cNvSpPr>
            <a:spLocks noGrp="1"/>
          </p:cNvSpPr>
          <p:nvPr>
            <p:ph type="body" sz="quarter" idx="31"/>
          </p:nvPr>
        </p:nvSpPr>
        <p:spPr>
          <a:xfrm>
            <a:off x="6155906" y="2036054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6" name="Rounded Rectangle 345"/>
          <p:cNvSpPr/>
          <p:nvPr userDrawn="1"/>
        </p:nvSpPr>
        <p:spPr>
          <a:xfrm>
            <a:off x="4941675" y="2389943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7" name="Rounded Rectangle 346"/>
          <p:cNvSpPr/>
          <p:nvPr userDrawn="1"/>
        </p:nvSpPr>
        <p:spPr>
          <a:xfrm>
            <a:off x="6120303" y="2389943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8" name="Text Placeholder 51"/>
          <p:cNvSpPr>
            <a:spLocks noGrp="1"/>
          </p:cNvSpPr>
          <p:nvPr>
            <p:ph type="body" sz="quarter" idx="32"/>
          </p:nvPr>
        </p:nvSpPr>
        <p:spPr>
          <a:xfrm>
            <a:off x="2772294" y="2422597"/>
            <a:ext cx="2018484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9" name="Text Placeholder 51"/>
          <p:cNvSpPr>
            <a:spLocks noGrp="1"/>
          </p:cNvSpPr>
          <p:nvPr>
            <p:ph type="body" sz="quarter" idx="33"/>
          </p:nvPr>
        </p:nvSpPr>
        <p:spPr>
          <a:xfrm>
            <a:off x="4982768" y="2422595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0" name="Text Placeholder 51"/>
          <p:cNvSpPr>
            <a:spLocks noGrp="1"/>
          </p:cNvSpPr>
          <p:nvPr>
            <p:ph type="body" sz="quarter" idx="34"/>
          </p:nvPr>
        </p:nvSpPr>
        <p:spPr>
          <a:xfrm>
            <a:off x="6155906" y="2422595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1" name="Rounded Rectangle 350"/>
          <p:cNvSpPr/>
          <p:nvPr userDrawn="1"/>
        </p:nvSpPr>
        <p:spPr>
          <a:xfrm>
            <a:off x="4941675" y="2776479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2" name="Rounded Rectangle 351"/>
          <p:cNvSpPr/>
          <p:nvPr userDrawn="1"/>
        </p:nvSpPr>
        <p:spPr>
          <a:xfrm>
            <a:off x="6120303" y="2776479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3" name="Text Placeholder 51"/>
          <p:cNvSpPr>
            <a:spLocks noGrp="1"/>
          </p:cNvSpPr>
          <p:nvPr>
            <p:ph type="body" sz="quarter" idx="35"/>
          </p:nvPr>
        </p:nvSpPr>
        <p:spPr>
          <a:xfrm>
            <a:off x="2490549" y="2809134"/>
            <a:ext cx="2300233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4" name="Text Placeholder 51"/>
          <p:cNvSpPr>
            <a:spLocks noGrp="1"/>
          </p:cNvSpPr>
          <p:nvPr>
            <p:ph type="body" sz="quarter" idx="36"/>
          </p:nvPr>
        </p:nvSpPr>
        <p:spPr>
          <a:xfrm>
            <a:off x="4982768" y="280913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5" name="Text Placeholder 51"/>
          <p:cNvSpPr>
            <a:spLocks noGrp="1"/>
          </p:cNvSpPr>
          <p:nvPr>
            <p:ph type="body" sz="quarter" idx="37"/>
          </p:nvPr>
        </p:nvSpPr>
        <p:spPr>
          <a:xfrm>
            <a:off x="6155906" y="280913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6" name="Rounded Rectangle 355"/>
          <p:cNvSpPr/>
          <p:nvPr userDrawn="1"/>
        </p:nvSpPr>
        <p:spPr>
          <a:xfrm>
            <a:off x="4941675" y="316302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7" name="Rounded Rectangle 356"/>
          <p:cNvSpPr/>
          <p:nvPr userDrawn="1"/>
        </p:nvSpPr>
        <p:spPr>
          <a:xfrm>
            <a:off x="6120303" y="316302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8" name="Text Placeholder 51"/>
          <p:cNvSpPr>
            <a:spLocks noGrp="1"/>
          </p:cNvSpPr>
          <p:nvPr>
            <p:ph type="body" sz="quarter" idx="38"/>
          </p:nvPr>
        </p:nvSpPr>
        <p:spPr>
          <a:xfrm>
            <a:off x="2313724" y="3195676"/>
            <a:ext cx="247705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9" name="Text Placeholder 51"/>
          <p:cNvSpPr>
            <a:spLocks noGrp="1"/>
          </p:cNvSpPr>
          <p:nvPr>
            <p:ph type="body" sz="quarter" idx="39"/>
          </p:nvPr>
        </p:nvSpPr>
        <p:spPr>
          <a:xfrm>
            <a:off x="4982768" y="31956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0" name="Text Placeholder 51"/>
          <p:cNvSpPr>
            <a:spLocks noGrp="1"/>
          </p:cNvSpPr>
          <p:nvPr>
            <p:ph type="body" sz="quarter" idx="40"/>
          </p:nvPr>
        </p:nvSpPr>
        <p:spPr>
          <a:xfrm>
            <a:off x="6155906" y="31956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1" name="Rounded Rectangle 360"/>
          <p:cNvSpPr/>
          <p:nvPr userDrawn="1"/>
        </p:nvSpPr>
        <p:spPr>
          <a:xfrm>
            <a:off x="1911729" y="3549561"/>
            <a:ext cx="2981243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2" name="Rounded Rectangle 361"/>
          <p:cNvSpPr/>
          <p:nvPr userDrawn="1"/>
        </p:nvSpPr>
        <p:spPr>
          <a:xfrm>
            <a:off x="4941675" y="354956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3" name="Rounded Rectangle 362"/>
          <p:cNvSpPr/>
          <p:nvPr userDrawn="1"/>
        </p:nvSpPr>
        <p:spPr>
          <a:xfrm>
            <a:off x="6120303" y="354956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4" name="Text Placeholder 51"/>
          <p:cNvSpPr>
            <a:spLocks noGrp="1"/>
          </p:cNvSpPr>
          <p:nvPr>
            <p:ph type="body" sz="quarter" idx="44"/>
          </p:nvPr>
        </p:nvSpPr>
        <p:spPr>
          <a:xfrm>
            <a:off x="2203175" y="3582214"/>
            <a:ext cx="2587605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5" name="Text Placeholder 51"/>
          <p:cNvSpPr>
            <a:spLocks noGrp="1"/>
          </p:cNvSpPr>
          <p:nvPr>
            <p:ph type="body" sz="quarter" idx="45"/>
          </p:nvPr>
        </p:nvSpPr>
        <p:spPr>
          <a:xfrm>
            <a:off x="4982768" y="3582212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6" name="Text Placeholder 51"/>
          <p:cNvSpPr>
            <a:spLocks noGrp="1"/>
          </p:cNvSpPr>
          <p:nvPr>
            <p:ph type="body" sz="quarter" idx="46"/>
          </p:nvPr>
        </p:nvSpPr>
        <p:spPr>
          <a:xfrm>
            <a:off x="6155906" y="3582212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7" name="Rounded Rectangle 366"/>
          <p:cNvSpPr/>
          <p:nvPr userDrawn="1"/>
        </p:nvSpPr>
        <p:spPr>
          <a:xfrm>
            <a:off x="4941675" y="3936099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8" name="Text Placeholder 51"/>
          <p:cNvSpPr>
            <a:spLocks noGrp="1"/>
          </p:cNvSpPr>
          <p:nvPr>
            <p:ph type="body" sz="quarter" idx="47"/>
          </p:nvPr>
        </p:nvSpPr>
        <p:spPr>
          <a:xfrm>
            <a:off x="2151131" y="3968753"/>
            <a:ext cx="263964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9" name="Text Placeholder 51"/>
          <p:cNvSpPr>
            <a:spLocks noGrp="1"/>
          </p:cNvSpPr>
          <p:nvPr>
            <p:ph type="body" sz="quarter" idx="48"/>
          </p:nvPr>
        </p:nvSpPr>
        <p:spPr>
          <a:xfrm>
            <a:off x="4982768" y="396874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70" name="Text Placeholder 51"/>
          <p:cNvSpPr>
            <a:spLocks noGrp="1"/>
          </p:cNvSpPr>
          <p:nvPr>
            <p:ph type="body" sz="quarter" idx="49"/>
          </p:nvPr>
        </p:nvSpPr>
        <p:spPr>
          <a:xfrm>
            <a:off x="6155906" y="396874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72" name="Oval 371"/>
          <p:cNvSpPr/>
          <p:nvPr/>
        </p:nvSpPr>
        <p:spPr>
          <a:xfrm>
            <a:off x="2617379" y="1985109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77" name="Oval 376"/>
          <p:cNvSpPr/>
          <p:nvPr/>
        </p:nvSpPr>
        <p:spPr>
          <a:xfrm>
            <a:off x="2250957" y="2371437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80" name="Oval 379"/>
          <p:cNvSpPr/>
          <p:nvPr/>
        </p:nvSpPr>
        <p:spPr>
          <a:xfrm>
            <a:off x="1979783" y="2757765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86" name="Oval 385"/>
          <p:cNvSpPr/>
          <p:nvPr userDrawn="1"/>
        </p:nvSpPr>
        <p:spPr>
          <a:xfrm>
            <a:off x="1807636" y="3144093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91" name="Oval 390"/>
          <p:cNvSpPr/>
          <p:nvPr userDrawn="1"/>
        </p:nvSpPr>
        <p:spPr>
          <a:xfrm>
            <a:off x="1681837" y="3530421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92" name="Oval 391"/>
          <p:cNvSpPr/>
          <p:nvPr userDrawn="1"/>
        </p:nvSpPr>
        <p:spPr>
          <a:xfrm>
            <a:off x="1650692" y="3916749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39416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5221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241" name="Rectangle 240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2" name="Rectangle 241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3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4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47" name="Freeform 5"/>
          <p:cNvSpPr>
            <a:spLocks/>
          </p:cNvSpPr>
          <p:nvPr userDrawn="1"/>
        </p:nvSpPr>
        <p:spPr bwMode="auto">
          <a:xfrm>
            <a:off x="6120303" y="3863643"/>
            <a:ext cx="1117072" cy="379535"/>
          </a:xfrm>
          <a:custGeom>
            <a:avLst/>
            <a:gdLst>
              <a:gd name="T0" fmla="*/ 500 w 500"/>
              <a:gd name="T1" fmla="*/ 52 h 168"/>
              <a:gd name="T2" fmla="*/ 500 w 500"/>
              <a:gd name="T3" fmla="*/ 28 h 168"/>
              <a:gd name="T4" fmla="*/ 472 w 500"/>
              <a:gd name="T5" fmla="*/ 0 h 168"/>
              <a:gd name="T6" fmla="*/ 28 w 500"/>
              <a:gd name="T7" fmla="*/ 0 h 168"/>
              <a:gd name="T8" fmla="*/ 0 w 500"/>
              <a:gd name="T9" fmla="*/ 28 h 168"/>
              <a:gd name="T10" fmla="*/ 0 w 500"/>
              <a:gd name="T11" fmla="*/ 140 h 168"/>
              <a:gd name="T12" fmla="*/ 28 w 500"/>
              <a:gd name="T13" fmla="*/ 168 h 168"/>
              <a:gd name="T14" fmla="*/ 380 w 500"/>
              <a:gd name="T15" fmla="*/ 168 h 168"/>
              <a:gd name="T16" fmla="*/ 500 w 500"/>
              <a:gd name="T17" fmla="*/ 52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0" h="168">
                <a:moveTo>
                  <a:pt x="500" y="52"/>
                </a:moveTo>
                <a:cubicBezTo>
                  <a:pt x="500" y="28"/>
                  <a:pt x="500" y="28"/>
                  <a:pt x="500" y="28"/>
                </a:cubicBezTo>
                <a:cubicBezTo>
                  <a:pt x="500" y="13"/>
                  <a:pt x="488" y="0"/>
                  <a:pt x="47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3"/>
                  <a:pt x="0" y="28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56"/>
                  <a:pt x="13" y="168"/>
                  <a:pt x="28" y="168"/>
                </a:cubicBezTo>
                <a:cubicBezTo>
                  <a:pt x="380" y="168"/>
                  <a:pt x="380" y="168"/>
                  <a:pt x="380" y="168"/>
                </a:cubicBezTo>
                <a:cubicBezTo>
                  <a:pt x="380" y="168"/>
                  <a:pt x="500" y="168"/>
                  <a:pt x="500" y="52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4291" tIns="32147" rIns="64291" bIns="32147" numCol="1" anchor="t" anchorCtr="0" compatLnSpc="1">
            <a:prstTxWarp prst="textNoShape">
              <a:avLst/>
            </a:prstTxWarp>
          </a:bodyPr>
          <a:lstStyle/>
          <a:p>
            <a:pPr algn="ctr" defTabSz="642867"/>
            <a:endParaRPr lang="en-GB" sz="290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148" name="Rounded Rectangle 147"/>
          <p:cNvSpPr/>
          <p:nvPr userDrawn="1"/>
        </p:nvSpPr>
        <p:spPr>
          <a:xfrm>
            <a:off x="1839994" y="3868558"/>
            <a:ext cx="3057438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9" name="Rounded Rectangle 148"/>
          <p:cNvSpPr/>
          <p:nvPr userDrawn="1"/>
        </p:nvSpPr>
        <p:spPr>
          <a:xfrm>
            <a:off x="1928812" y="3414135"/>
            <a:ext cx="2968620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0" name="Rounded Rectangle 149"/>
          <p:cNvSpPr/>
          <p:nvPr userDrawn="1"/>
        </p:nvSpPr>
        <p:spPr>
          <a:xfrm>
            <a:off x="2092468" y="2959714"/>
            <a:ext cx="2804964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1" name="Rounded Rectangle 150"/>
          <p:cNvSpPr/>
          <p:nvPr userDrawn="1"/>
        </p:nvSpPr>
        <p:spPr>
          <a:xfrm>
            <a:off x="2349644" y="2509312"/>
            <a:ext cx="2547789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2" name="Rounded Rectangle 151"/>
          <p:cNvSpPr/>
          <p:nvPr userDrawn="1"/>
        </p:nvSpPr>
        <p:spPr>
          <a:xfrm>
            <a:off x="2694492" y="2066944"/>
            <a:ext cx="2202940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3" name="Rounded Rectangle 152"/>
          <p:cNvSpPr/>
          <p:nvPr userDrawn="1"/>
        </p:nvSpPr>
        <p:spPr>
          <a:xfrm>
            <a:off x="4941675" y="1636633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4" name="Rounded Rectangle 153"/>
          <p:cNvSpPr/>
          <p:nvPr userDrawn="1"/>
        </p:nvSpPr>
        <p:spPr>
          <a:xfrm>
            <a:off x="6120303" y="1636633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5" name="Rounded Rectangle 154"/>
          <p:cNvSpPr/>
          <p:nvPr userDrawn="1"/>
        </p:nvSpPr>
        <p:spPr>
          <a:xfrm>
            <a:off x="3345683" y="1636633"/>
            <a:ext cx="1551748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6" name="Freeform 155"/>
          <p:cNvSpPr/>
          <p:nvPr userDrawn="1"/>
        </p:nvSpPr>
        <p:spPr>
          <a:xfrm>
            <a:off x="1879526" y="1600585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105063" y="1633748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63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52967" y="1677055"/>
            <a:ext cx="1142277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4" name="Text Placeholder 51"/>
          <p:cNvSpPr>
            <a:spLocks noGrp="1"/>
          </p:cNvSpPr>
          <p:nvPr>
            <p:ph type="body" sz="quarter" idx="54"/>
          </p:nvPr>
        </p:nvSpPr>
        <p:spPr>
          <a:xfrm>
            <a:off x="4982768" y="1678108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5" name="Text Placeholder 51"/>
          <p:cNvSpPr>
            <a:spLocks noGrp="1"/>
          </p:cNvSpPr>
          <p:nvPr>
            <p:ph type="body" sz="quarter" idx="55"/>
          </p:nvPr>
        </p:nvSpPr>
        <p:spPr>
          <a:xfrm>
            <a:off x="6155906" y="1678108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6" name="Rounded Rectangle 165"/>
          <p:cNvSpPr/>
          <p:nvPr userDrawn="1"/>
        </p:nvSpPr>
        <p:spPr>
          <a:xfrm>
            <a:off x="4941675" y="206694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67" name="Rounded Rectangle 166"/>
          <p:cNvSpPr/>
          <p:nvPr userDrawn="1"/>
        </p:nvSpPr>
        <p:spPr>
          <a:xfrm>
            <a:off x="6120303" y="2065960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68" name="Text Placeholder 51"/>
          <p:cNvSpPr>
            <a:spLocks noGrp="1"/>
          </p:cNvSpPr>
          <p:nvPr>
            <p:ph type="body" sz="quarter" idx="29"/>
          </p:nvPr>
        </p:nvSpPr>
        <p:spPr>
          <a:xfrm>
            <a:off x="3079924" y="2107366"/>
            <a:ext cx="1715318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9" name="Text Placeholder 51"/>
          <p:cNvSpPr>
            <a:spLocks noGrp="1"/>
          </p:cNvSpPr>
          <p:nvPr>
            <p:ph type="body" sz="quarter" idx="56"/>
          </p:nvPr>
        </p:nvSpPr>
        <p:spPr>
          <a:xfrm>
            <a:off x="4982768" y="2108422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0" name="Text Placeholder 51"/>
          <p:cNvSpPr>
            <a:spLocks noGrp="1"/>
          </p:cNvSpPr>
          <p:nvPr>
            <p:ph type="body" sz="quarter" idx="57"/>
          </p:nvPr>
        </p:nvSpPr>
        <p:spPr>
          <a:xfrm>
            <a:off x="6155906" y="2108422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1" name="Rounded Rectangle 170"/>
          <p:cNvSpPr/>
          <p:nvPr userDrawn="1"/>
        </p:nvSpPr>
        <p:spPr>
          <a:xfrm>
            <a:off x="4941675" y="2509312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2" name="Rounded Rectangle 171"/>
          <p:cNvSpPr/>
          <p:nvPr userDrawn="1"/>
        </p:nvSpPr>
        <p:spPr>
          <a:xfrm>
            <a:off x="6120303" y="250734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3" name="Text Placeholder 51"/>
          <p:cNvSpPr>
            <a:spLocks noGrp="1"/>
          </p:cNvSpPr>
          <p:nvPr>
            <p:ph type="body" sz="quarter" idx="32"/>
          </p:nvPr>
        </p:nvSpPr>
        <p:spPr>
          <a:xfrm>
            <a:off x="2694105" y="2549731"/>
            <a:ext cx="2101141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4" name="Text Placeholder 51"/>
          <p:cNvSpPr>
            <a:spLocks noGrp="1"/>
          </p:cNvSpPr>
          <p:nvPr>
            <p:ph type="body" sz="quarter" idx="58"/>
          </p:nvPr>
        </p:nvSpPr>
        <p:spPr>
          <a:xfrm>
            <a:off x="4982768" y="255078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5" name="Text Placeholder 51"/>
          <p:cNvSpPr>
            <a:spLocks noGrp="1"/>
          </p:cNvSpPr>
          <p:nvPr>
            <p:ph type="body" sz="quarter" idx="59"/>
          </p:nvPr>
        </p:nvSpPr>
        <p:spPr>
          <a:xfrm>
            <a:off x="6155906" y="255078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6" name="Rounded Rectangle 175"/>
          <p:cNvSpPr/>
          <p:nvPr userDrawn="1"/>
        </p:nvSpPr>
        <p:spPr>
          <a:xfrm>
            <a:off x="4941675" y="295971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7" name="Rounded Rectangle 176"/>
          <p:cNvSpPr/>
          <p:nvPr userDrawn="1"/>
        </p:nvSpPr>
        <p:spPr>
          <a:xfrm>
            <a:off x="6120303" y="295676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8" name="Text Placeholder 51"/>
          <p:cNvSpPr>
            <a:spLocks noGrp="1"/>
          </p:cNvSpPr>
          <p:nvPr>
            <p:ph type="body" sz="quarter" idx="35"/>
          </p:nvPr>
        </p:nvSpPr>
        <p:spPr>
          <a:xfrm>
            <a:off x="2439495" y="3000136"/>
            <a:ext cx="2355748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9" name="Text Placeholder 51"/>
          <p:cNvSpPr>
            <a:spLocks noGrp="1"/>
          </p:cNvSpPr>
          <p:nvPr>
            <p:ph type="body" sz="quarter" idx="60"/>
          </p:nvPr>
        </p:nvSpPr>
        <p:spPr>
          <a:xfrm>
            <a:off x="4982768" y="3001189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0" name="Text Placeholder 51"/>
          <p:cNvSpPr>
            <a:spLocks noGrp="1"/>
          </p:cNvSpPr>
          <p:nvPr>
            <p:ph type="body" sz="quarter" idx="61"/>
          </p:nvPr>
        </p:nvSpPr>
        <p:spPr>
          <a:xfrm>
            <a:off x="6155906" y="3001189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1" name="Rounded Rectangle 180"/>
          <p:cNvSpPr/>
          <p:nvPr userDrawn="1"/>
        </p:nvSpPr>
        <p:spPr>
          <a:xfrm>
            <a:off x="4941675" y="3414135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2" name="Rounded Rectangle 181"/>
          <p:cNvSpPr/>
          <p:nvPr userDrawn="1"/>
        </p:nvSpPr>
        <p:spPr>
          <a:xfrm>
            <a:off x="6120303" y="3410202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3" name="Text Placeholder 51"/>
          <p:cNvSpPr>
            <a:spLocks noGrp="1"/>
          </p:cNvSpPr>
          <p:nvPr>
            <p:ph type="body" sz="quarter" idx="38"/>
          </p:nvPr>
        </p:nvSpPr>
        <p:spPr>
          <a:xfrm>
            <a:off x="2285351" y="3454555"/>
            <a:ext cx="2509893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4" name="Text Placeholder 51"/>
          <p:cNvSpPr>
            <a:spLocks noGrp="1"/>
          </p:cNvSpPr>
          <p:nvPr>
            <p:ph type="body" sz="quarter" idx="62"/>
          </p:nvPr>
        </p:nvSpPr>
        <p:spPr>
          <a:xfrm>
            <a:off x="4982768" y="3455611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5" name="Text Placeholder 51"/>
          <p:cNvSpPr>
            <a:spLocks noGrp="1"/>
          </p:cNvSpPr>
          <p:nvPr>
            <p:ph type="body" sz="quarter" idx="63"/>
          </p:nvPr>
        </p:nvSpPr>
        <p:spPr>
          <a:xfrm>
            <a:off x="6155906" y="3455611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6" name="Rounded Rectangle 185"/>
          <p:cNvSpPr/>
          <p:nvPr userDrawn="1"/>
        </p:nvSpPr>
        <p:spPr>
          <a:xfrm>
            <a:off x="4941675" y="3868558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7" name="Text Placeholder 51"/>
          <p:cNvSpPr>
            <a:spLocks noGrp="1"/>
          </p:cNvSpPr>
          <p:nvPr>
            <p:ph type="body" sz="quarter" idx="47"/>
          </p:nvPr>
        </p:nvSpPr>
        <p:spPr>
          <a:xfrm>
            <a:off x="2185990" y="3908980"/>
            <a:ext cx="2609257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8" name="Text Placeholder 51"/>
          <p:cNvSpPr>
            <a:spLocks noGrp="1"/>
          </p:cNvSpPr>
          <p:nvPr>
            <p:ph type="body" sz="quarter" idx="64"/>
          </p:nvPr>
        </p:nvSpPr>
        <p:spPr>
          <a:xfrm>
            <a:off x="4982768" y="391003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9" name="Text Placeholder 51"/>
          <p:cNvSpPr>
            <a:spLocks noGrp="1"/>
          </p:cNvSpPr>
          <p:nvPr>
            <p:ph type="body" sz="quarter" idx="65"/>
          </p:nvPr>
        </p:nvSpPr>
        <p:spPr>
          <a:xfrm>
            <a:off x="6155906" y="391003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91" name="Oval 190"/>
          <p:cNvSpPr/>
          <p:nvPr/>
        </p:nvSpPr>
        <p:spPr>
          <a:xfrm>
            <a:off x="2522863" y="2059725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2126781" y="2507610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1873264" y="2955645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1726188" y="3413592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0" name="Oval 209"/>
          <p:cNvSpPr/>
          <p:nvPr userDrawn="1"/>
        </p:nvSpPr>
        <p:spPr>
          <a:xfrm>
            <a:off x="1632162" y="3864409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80404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3639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241" name="Rectangle 240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2" name="Rectangle 241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3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4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30" name="Rounded Rectangle 129"/>
          <p:cNvSpPr/>
          <p:nvPr userDrawn="1"/>
        </p:nvSpPr>
        <p:spPr>
          <a:xfrm>
            <a:off x="1956965" y="3217666"/>
            <a:ext cx="2938660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1" name="Rounded Rectangle 130"/>
          <p:cNvSpPr/>
          <p:nvPr userDrawn="1"/>
        </p:nvSpPr>
        <p:spPr>
          <a:xfrm>
            <a:off x="2247962" y="2692768"/>
            <a:ext cx="2647665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2" name="Rounded Rectangle 131"/>
          <p:cNvSpPr/>
          <p:nvPr userDrawn="1"/>
        </p:nvSpPr>
        <p:spPr>
          <a:xfrm>
            <a:off x="2610131" y="2167870"/>
            <a:ext cx="2285497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3" name="Rounded Rectangle 132"/>
          <p:cNvSpPr/>
          <p:nvPr userDrawn="1"/>
        </p:nvSpPr>
        <p:spPr>
          <a:xfrm>
            <a:off x="3259765" y="1642972"/>
            <a:ext cx="1635863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4" name="Rounded Rectangle 54"/>
          <p:cNvSpPr/>
          <p:nvPr userDrawn="1"/>
        </p:nvSpPr>
        <p:spPr>
          <a:xfrm>
            <a:off x="1830859" y="3742561"/>
            <a:ext cx="3064767" cy="500066"/>
          </a:xfrm>
          <a:custGeom>
            <a:avLst/>
            <a:gdLst>
              <a:gd name="connsiteX0" fmla="*/ 0 w 4392342"/>
              <a:gd name="connsiteY0" fmla="*/ 181593 h 1089536"/>
              <a:gd name="connsiteX1" fmla="*/ 181593 w 4392342"/>
              <a:gd name="connsiteY1" fmla="*/ 0 h 1089536"/>
              <a:gd name="connsiteX2" fmla="*/ 4210749 w 4392342"/>
              <a:gd name="connsiteY2" fmla="*/ 0 h 1089536"/>
              <a:gd name="connsiteX3" fmla="*/ 4392342 w 4392342"/>
              <a:gd name="connsiteY3" fmla="*/ 181593 h 1089536"/>
              <a:gd name="connsiteX4" fmla="*/ 4392342 w 4392342"/>
              <a:gd name="connsiteY4" fmla="*/ 907943 h 1089536"/>
              <a:gd name="connsiteX5" fmla="*/ 4210749 w 4392342"/>
              <a:gd name="connsiteY5" fmla="*/ 1089536 h 1089536"/>
              <a:gd name="connsiteX6" fmla="*/ 181593 w 4392342"/>
              <a:gd name="connsiteY6" fmla="*/ 1089536 h 1089536"/>
              <a:gd name="connsiteX7" fmla="*/ 0 w 4392342"/>
              <a:gd name="connsiteY7" fmla="*/ 907943 h 1089536"/>
              <a:gd name="connsiteX8" fmla="*/ 0 w 4392342"/>
              <a:gd name="connsiteY8" fmla="*/ 181593 h 1089536"/>
              <a:gd name="connsiteX0" fmla="*/ 185514 w 4577856"/>
              <a:gd name="connsiteY0" fmla="*/ 181593 h 1089536"/>
              <a:gd name="connsiteX1" fmla="*/ 367107 w 4577856"/>
              <a:gd name="connsiteY1" fmla="*/ 0 h 1089536"/>
              <a:gd name="connsiteX2" fmla="*/ 4396263 w 4577856"/>
              <a:gd name="connsiteY2" fmla="*/ 0 h 1089536"/>
              <a:gd name="connsiteX3" fmla="*/ 4577856 w 4577856"/>
              <a:gd name="connsiteY3" fmla="*/ 181593 h 1089536"/>
              <a:gd name="connsiteX4" fmla="*/ 4577856 w 4577856"/>
              <a:gd name="connsiteY4" fmla="*/ 907943 h 1089536"/>
              <a:gd name="connsiteX5" fmla="*/ 4396263 w 4577856"/>
              <a:gd name="connsiteY5" fmla="*/ 1089536 h 1089536"/>
              <a:gd name="connsiteX6" fmla="*/ 367107 w 4577856"/>
              <a:gd name="connsiteY6" fmla="*/ 1089536 h 1089536"/>
              <a:gd name="connsiteX7" fmla="*/ 185514 w 4577856"/>
              <a:gd name="connsiteY7" fmla="*/ 181593 h 1089536"/>
              <a:gd name="connsiteX0" fmla="*/ 0 w 4210749"/>
              <a:gd name="connsiteY0" fmla="*/ 1089536 h 1089536"/>
              <a:gd name="connsiteX1" fmla="*/ 0 w 4210749"/>
              <a:gd name="connsiteY1" fmla="*/ 0 h 1089536"/>
              <a:gd name="connsiteX2" fmla="*/ 4029156 w 4210749"/>
              <a:gd name="connsiteY2" fmla="*/ 0 h 1089536"/>
              <a:gd name="connsiteX3" fmla="*/ 4210749 w 4210749"/>
              <a:gd name="connsiteY3" fmla="*/ 181593 h 1089536"/>
              <a:gd name="connsiteX4" fmla="*/ 4210749 w 4210749"/>
              <a:gd name="connsiteY4" fmla="*/ 907943 h 1089536"/>
              <a:gd name="connsiteX5" fmla="*/ 4029156 w 4210749"/>
              <a:gd name="connsiteY5" fmla="*/ 1089536 h 1089536"/>
              <a:gd name="connsiteX6" fmla="*/ 0 w 4210749"/>
              <a:gd name="connsiteY6" fmla="*/ 1089536 h 1089536"/>
              <a:gd name="connsiteX0" fmla="*/ 295309 w 4506058"/>
              <a:gd name="connsiteY0" fmla="*/ 1089536 h 1089536"/>
              <a:gd name="connsiteX1" fmla="*/ 295309 w 4506058"/>
              <a:gd name="connsiteY1" fmla="*/ 0 h 1089536"/>
              <a:gd name="connsiteX2" fmla="*/ 4324465 w 4506058"/>
              <a:gd name="connsiteY2" fmla="*/ 0 h 1089536"/>
              <a:gd name="connsiteX3" fmla="*/ 4506058 w 4506058"/>
              <a:gd name="connsiteY3" fmla="*/ 181593 h 1089536"/>
              <a:gd name="connsiteX4" fmla="*/ 4506058 w 4506058"/>
              <a:gd name="connsiteY4" fmla="*/ 907943 h 1089536"/>
              <a:gd name="connsiteX5" fmla="*/ 4324465 w 4506058"/>
              <a:gd name="connsiteY5" fmla="*/ 1089536 h 1089536"/>
              <a:gd name="connsiteX6" fmla="*/ 295309 w 4506058"/>
              <a:gd name="connsiteY6" fmla="*/ 1089536 h 1089536"/>
              <a:gd name="connsiteX0" fmla="*/ 8045 w 4218794"/>
              <a:gd name="connsiteY0" fmla="*/ 1089536 h 1089536"/>
              <a:gd name="connsiteX1" fmla="*/ 8045 w 4218794"/>
              <a:gd name="connsiteY1" fmla="*/ 0 h 1089536"/>
              <a:gd name="connsiteX2" fmla="*/ 4037201 w 4218794"/>
              <a:gd name="connsiteY2" fmla="*/ 0 h 1089536"/>
              <a:gd name="connsiteX3" fmla="*/ 4218794 w 4218794"/>
              <a:gd name="connsiteY3" fmla="*/ 181593 h 1089536"/>
              <a:gd name="connsiteX4" fmla="*/ 4218794 w 4218794"/>
              <a:gd name="connsiteY4" fmla="*/ 907943 h 1089536"/>
              <a:gd name="connsiteX5" fmla="*/ 4037201 w 4218794"/>
              <a:gd name="connsiteY5" fmla="*/ 1089536 h 1089536"/>
              <a:gd name="connsiteX6" fmla="*/ 8045 w 4218794"/>
              <a:gd name="connsiteY6" fmla="*/ 1089536 h 108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18794" h="1089536">
                <a:moveTo>
                  <a:pt x="8045" y="1089536"/>
                </a:moveTo>
                <a:cubicBezTo>
                  <a:pt x="-15781" y="552347"/>
                  <a:pt x="22319" y="448289"/>
                  <a:pt x="8045" y="0"/>
                </a:cubicBezTo>
                <a:lnTo>
                  <a:pt x="4037201" y="0"/>
                </a:lnTo>
                <a:cubicBezTo>
                  <a:pt x="4137492" y="0"/>
                  <a:pt x="4218794" y="81302"/>
                  <a:pt x="4218794" y="181593"/>
                </a:cubicBezTo>
                <a:lnTo>
                  <a:pt x="4218794" y="907943"/>
                </a:lnTo>
                <a:cubicBezTo>
                  <a:pt x="4218794" y="1008234"/>
                  <a:pt x="4137492" y="1089536"/>
                  <a:pt x="4037201" y="1089536"/>
                </a:cubicBezTo>
                <a:lnTo>
                  <a:pt x="8045" y="1089536"/>
                </a:lnTo>
                <a:close/>
              </a:path>
            </a:pathLst>
          </a:cu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5" name="Rounded Rectangle 134"/>
          <p:cNvSpPr/>
          <p:nvPr userDrawn="1"/>
        </p:nvSpPr>
        <p:spPr>
          <a:xfrm>
            <a:off x="4941675" y="3217666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6" name="Rounded Rectangle 135"/>
          <p:cNvSpPr/>
          <p:nvPr userDrawn="1"/>
        </p:nvSpPr>
        <p:spPr>
          <a:xfrm>
            <a:off x="6120303" y="3217666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7" name="Rounded Rectangle 136"/>
          <p:cNvSpPr/>
          <p:nvPr userDrawn="1"/>
        </p:nvSpPr>
        <p:spPr>
          <a:xfrm>
            <a:off x="4941675" y="2692768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8" name="Rounded Rectangle 137"/>
          <p:cNvSpPr/>
          <p:nvPr userDrawn="1"/>
        </p:nvSpPr>
        <p:spPr>
          <a:xfrm>
            <a:off x="6120303" y="2692768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9" name="Rounded Rectangle 138"/>
          <p:cNvSpPr/>
          <p:nvPr userDrawn="1"/>
        </p:nvSpPr>
        <p:spPr>
          <a:xfrm>
            <a:off x="4941675" y="2167870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0" name="Rounded Rectangle 139"/>
          <p:cNvSpPr/>
          <p:nvPr userDrawn="1"/>
        </p:nvSpPr>
        <p:spPr>
          <a:xfrm>
            <a:off x="6120303" y="2167870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1" name="Rounded Rectangle 140"/>
          <p:cNvSpPr/>
          <p:nvPr userDrawn="1"/>
        </p:nvSpPr>
        <p:spPr>
          <a:xfrm>
            <a:off x="4941675" y="1642972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2" name="Rounded Rectangle 141"/>
          <p:cNvSpPr/>
          <p:nvPr userDrawn="1"/>
        </p:nvSpPr>
        <p:spPr>
          <a:xfrm>
            <a:off x="6120303" y="1642972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3" name="Freeform 142"/>
          <p:cNvSpPr/>
          <p:nvPr userDrawn="1"/>
        </p:nvSpPr>
        <p:spPr>
          <a:xfrm>
            <a:off x="1877720" y="1600585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4" name="Rounded Rectangle 143"/>
          <p:cNvSpPr/>
          <p:nvPr userDrawn="1"/>
        </p:nvSpPr>
        <p:spPr>
          <a:xfrm>
            <a:off x="4941675" y="3742561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5" name="Rounded Rectangle 64"/>
          <p:cNvSpPr/>
          <p:nvPr userDrawn="1"/>
        </p:nvSpPr>
        <p:spPr>
          <a:xfrm>
            <a:off x="6118578" y="3742561"/>
            <a:ext cx="1118794" cy="500066"/>
          </a:xfrm>
          <a:custGeom>
            <a:avLst/>
            <a:gdLst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1558202 w 1558202"/>
              <a:gd name="connsiteY4" fmla="*/ 907943 h 1089536"/>
              <a:gd name="connsiteX5" fmla="*/ 1376609 w 1558202"/>
              <a:gd name="connsiteY5" fmla="*/ 1089536 h 1089536"/>
              <a:gd name="connsiteX6" fmla="*/ 181593 w 1558202"/>
              <a:gd name="connsiteY6" fmla="*/ 1089536 h 1089536"/>
              <a:gd name="connsiteX7" fmla="*/ 0 w 1558202"/>
              <a:gd name="connsiteY7" fmla="*/ 907943 h 1089536"/>
              <a:gd name="connsiteX8" fmla="*/ 0 w 1558202"/>
              <a:gd name="connsiteY8" fmla="*/ 181593 h 1089536"/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1376609 w 1558202"/>
              <a:gd name="connsiteY4" fmla="*/ 1089536 h 1089536"/>
              <a:gd name="connsiteX5" fmla="*/ 181593 w 1558202"/>
              <a:gd name="connsiteY5" fmla="*/ 1089536 h 1089536"/>
              <a:gd name="connsiteX6" fmla="*/ 0 w 1558202"/>
              <a:gd name="connsiteY6" fmla="*/ 907943 h 1089536"/>
              <a:gd name="connsiteX7" fmla="*/ 0 w 1558202"/>
              <a:gd name="connsiteY7" fmla="*/ 181593 h 1089536"/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868609 w 1558202"/>
              <a:gd name="connsiteY4" fmla="*/ 1089536 h 1089536"/>
              <a:gd name="connsiteX5" fmla="*/ 181593 w 1558202"/>
              <a:gd name="connsiteY5" fmla="*/ 1089536 h 1089536"/>
              <a:gd name="connsiteX6" fmla="*/ 0 w 1558202"/>
              <a:gd name="connsiteY6" fmla="*/ 907943 h 1089536"/>
              <a:gd name="connsiteX7" fmla="*/ 0 w 1558202"/>
              <a:gd name="connsiteY7" fmla="*/ 181593 h 1089536"/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868609 w 1558202"/>
              <a:gd name="connsiteY4" fmla="*/ 1089536 h 1089536"/>
              <a:gd name="connsiteX5" fmla="*/ 181593 w 1558202"/>
              <a:gd name="connsiteY5" fmla="*/ 1089536 h 1089536"/>
              <a:gd name="connsiteX6" fmla="*/ 0 w 1558202"/>
              <a:gd name="connsiteY6" fmla="*/ 907943 h 1089536"/>
              <a:gd name="connsiteX7" fmla="*/ 0 w 1558202"/>
              <a:gd name="connsiteY7" fmla="*/ 181593 h 1089536"/>
              <a:gd name="connsiteX0" fmla="*/ 0 w 1560605"/>
              <a:gd name="connsiteY0" fmla="*/ 181593 h 1089536"/>
              <a:gd name="connsiteX1" fmla="*/ 181593 w 1560605"/>
              <a:gd name="connsiteY1" fmla="*/ 0 h 1089536"/>
              <a:gd name="connsiteX2" fmla="*/ 1376609 w 1560605"/>
              <a:gd name="connsiteY2" fmla="*/ 0 h 1089536"/>
              <a:gd name="connsiteX3" fmla="*/ 1558202 w 1560605"/>
              <a:gd name="connsiteY3" fmla="*/ 181593 h 1089536"/>
              <a:gd name="connsiteX4" fmla="*/ 868609 w 1560605"/>
              <a:gd name="connsiteY4" fmla="*/ 1089536 h 1089536"/>
              <a:gd name="connsiteX5" fmla="*/ 181593 w 1560605"/>
              <a:gd name="connsiteY5" fmla="*/ 1089536 h 1089536"/>
              <a:gd name="connsiteX6" fmla="*/ 0 w 1560605"/>
              <a:gd name="connsiteY6" fmla="*/ 907943 h 1089536"/>
              <a:gd name="connsiteX7" fmla="*/ 0 w 1560605"/>
              <a:gd name="connsiteY7" fmla="*/ 181593 h 108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0605" h="1089536">
                <a:moveTo>
                  <a:pt x="0" y="181593"/>
                </a:moveTo>
                <a:cubicBezTo>
                  <a:pt x="0" y="81302"/>
                  <a:pt x="81302" y="0"/>
                  <a:pt x="181593" y="0"/>
                </a:cubicBezTo>
                <a:lnTo>
                  <a:pt x="1376609" y="0"/>
                </a:lnTo>
                <a:cubicBezTo>
                  <a:pt x="1476900" y="0"/>
                  <a:pt x="1558202" y="81302"/>
                  <a:pt x="1558202" y="181593"/>
                </a:cubicBezTo>
                <a:cubicBezTo>
                  <a:pt x="1556938" y="395341"/>
                  <a:pt x="1644573" y="1078988"/>
                  <a:pt x="868609" y="1089536"/>
                </a:cubicBezTo>
                <a:lnTo>
                  <a:pt x="181593" y="1089536"/>
                </a:lnTo>
                <a:cubicBezTo>
                  <a:pt x="81302" y="1089536"/>
                  <a:pt x="0" y="1008234"/>
                  <a:pt x="0" y="907943"/>
                </a:cubicBezTo>
                <a:lnTo>
                  <a:pt x="0" y="181593"/>
                </a:lnTo>
                <a:close/>
              </a:path>
            </a:pathLst>
          </a:cu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1917439" y="2685201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1530922" y="3740975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2302174" y="2160174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2937376" y="1639369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1671625" y="3215369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36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57583" y="1690592"/>
            <a:ext cx="1149251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37" name="Text Placeholder 51"/>
          <p:cNvSpPr>
            <a:spLocks noGrp="1"/>
          </p:cNvSpPr>
          <p:nvPr>
            <p:ph type="body" sz="quarter" idx="15"/>
          </p:nvPr>
        </p:nvSpPr>
        <p:spPr>
          <a:xfrm>
            <a:off x="3025360" y="2210597"/>
            <a:ext cx="1781473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38" name="Text Placeholder 51"/>
          <p:cNvSpPr>
            <a:spLocks noGrp="1"/>
          </p:cNvSpPr>
          <p:nvPr>
            <p:ph type="body" sz="quarter" idx="16"/>
          </p:nvPr>
        </p:nvSpPr>
        <p:spPr>
          <a:xfrm>
            <a:off x="2639599" y="2743521"/>
            <a:ext cx="2167235" cy="399689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39" name="Text Placeholder 51"/>
          <p:cNvSpPr>
            <a:spLocks noGrp="1"/>
          </p:cNvSpPr>
          <p:nvPr>
            <p:ph type="body" sz="quarter" idx="17"/>
          </p:nvPr>
        </p:nvSpPr>
        <p:spPr>
          <a:xfrm>
            <a:off x="2398460" y="3265043"/>
            <a:ext cx="2408370" cy="41347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0" name="Text Placeholder 51"/>
          <p:cNvSpPr>
            <a:spLocks noGrp="1"/>
          </p:cNvSpPr>
          <p:nvPr>
            <p:ph type="body" sz="quarter" idx="18"/>
          </p:nvPr>
        </p:nvSpPr>
        <p:spPr>
          <a:xfrm>
            <a:off x="2265960" y="3766333"/>
            <a:ext cx="2540872" cy="457674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5" name="Text Placeholder 51"/>
          <p:cNvSpPr>
            <a:spLocks noGrp="1"/>
          </p:cNvSpPr>
          <p:nvPr>
            <p:ph type="body" sz="quarter" idx="19"/>
          </p:nvPr>
        </p:nvSpPr>
        <p:spPr>
          <a:xfrm>
            <a:off x="4982769" y="1694467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6" name="Text Placeholder 51"/>
          <p:cNvSpPr>
            <a:spLocks noGrp="1"/>
          </p:cNvSpPr>
          <p:nvPr>
            <p:ph type="body" sz="quarter" idx="20"/>
          </p:nvPr>
        </p:nvSpPr>
        <p:spPr>
          <a:xfrm>
            <a:off x="4982769" y="2210597"/>
            <a:ext cx="1023565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7" name="Text Placeholder 51"/>
          <p:cNvSpPr>
            <a:spLocks noGrp="1"/>
          </p:cNvSpPr>
          <p:nvPr>
            <p:ph type="body" sz="quarter" idx="21"/>
          </p:nvPr>
        </p:nvSpPr>
        <p:spPr>
          <a:xfrm>
            <a:off x="6155907" y="2743891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8" name="Text Placeholder 51"/>
          <p:cNvSpPr>
            <a:spLocks noGrp="1"/>
          </p:cNvSpPr>
          <p:nvPr>
            <p:ph type="body" sz="quarter" idx="22"/>
          </p:nvPr>
        </p:nvSpPr>
        <p:spPr>
          <a:xfrm>
            <a:off x="4982769" y="2743891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9" name="Text Placeholder 51"/>
          <p:cNvSpPr>
            <a:spLocks noGrp="1"/>
          </p:cNvSpPr>
          <p:nvPr>
            <p:ph type="body" sz="quarter" idx="23"/>
          </p:nvPr>
        </p:nvSpPr>
        <p:spPr>
          <a:xfrm>
            <a:off x="6155907" y="2210597"/>
            <a:ext cx="1023565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0" name="Text Placeholder 51"/>
          <p:cNvSpPr>
            <a:spLocks noGrp="1"/>
          </p:cNvSpPr>
          <p:nvPr>
            <p:ph type="body" sz="quarter" idx="24"/>
          </p:nvPr>
        </p:nvSpPr>
        <p:spPr>
          <a:xfrm>
            <a:off x="6155907" y="3272305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1" name="Text Placeholder 51"/>
          <p:cNvSpPr>
            <a:spLocks noGrp="1"/>
          </p:cNvSpPr>
          <p:nvPr>
            <p:ph type="body" sz="quarter" idx="25"/>
          </p:nvPr>
        </p:nvSpPr>
        <p:spPr>
          <a:xfrm>
            <a:off x="6155907" y="3775748"/>
            <a:ext cx="1023565" cy="438843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2" name="Text Placeholder 51"/>
          <p:cNvSpPr>
            <a:spLocks noGrp="1"/>
          </p:cNvSpPr>
          <p:nvPr>
            <p:ph type="body" sz="quarter" idx="26"/>
          </p:nvPr>
        </p:nvSpPr>
        <p:spPr>
          <a:xfrm>
            <a:off x="4982769" y="3272305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3" name="Text Placeholder 51"/>
          <p:cNvSpPr>
            <a:spLocks noGrp="1"/>
          </p:cNvSpPr>
          <p:nvPr>
            <p:ph type="body" sz="quarter" idx="27"/>
          </p:nvPr>
        </p:nvSpPr>
        <p:spPr>
          <a:xfrm>
            <a:off x="6155907" y="1694467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4" name="Text Placeholder 51"/>
          <p:cNvSpPr>
            <a:spLocks noGrp="1"/>
          </p:cNvSpPr>
          <p:nvPr>
            <p:ph type="body" sz="quarter" idx="28"/>
          </p:nvPr>
        </p:nvSpPr>
        <p:spPr>
          <a:xfrm>
            <a:off x="4982769" y="3775748"/>
            <a:ext cx="1023565" cy="438843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579923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3639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6670" y="4751079"/>
            <a:ext cx="2133600" cy="273844"/>
          </a:xfrm>
          <a:prstGeom prst="rect">
            <a:avLst/>
          </a:prstGeom>
        </p:spPr>
        <p:txBody>
          <a:bodyPr vert="horz" lIns="130019" tIns="65010" rIns="130019" bIns="6501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070"/>
            <a:fld id="{C585C400-40A1-41C1-A721-54CEB81CD841}" type="slidenum">
              <a:rPr lang="en-US" smtClean="0">
                <a:solidFill>
                  <a:srgbClr val="404040">
                    <a:tint val="75000"/>
                  </a:srgbClr>
                </a:solidFill>
                <a:ea typeface="ヒラギノ角ゴ ProN W3" charset="-128"/>
                <a:sym typeface="Gill Sans" charset="0"/>
              </a:rPr>
              <a:pPr defTabSz="457070"/>
              <a:t>‹#›</a:t>
            </a:fld>
            <a:endParaRPr lang="en-US" dirty="0">
              <a:solidFill>
                <a:srgbClr val="404040">
                  <a:tint val="75000"/>
                </a:srgbClr>
              </a:solidFill>
              <a:ea typeface="ヒラギノ角ゴ ProN W3" charset="-128"/>
              <a:sym typeface="Gill Sans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98" name="Rounded Rectangle 97"/>
          <p:cNvSpPr/>
          <p:nvPr userDrawn="1"/>
        </p:nvSpPr>
        <p:spPr>
          <a:xfrm>
            <a:off x="1436350" y="2178415"/>
            <a:ext cx="6437162" cy="736289"/>
          </a:xfrm>
          <a:prstGeom prst="roundRect">
            <a:avLst/>
          </a:prstGeom>
          <a:solidFill>
            <a:schemeClr val="accent2">
              <a:lumMod val="10000"/>
              <a:lumOff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prstClr val="white"/>
              </a:solidFill>
              <a:latin typeface="Arial" panose="020B0604020202020204" pitchFamily="34" charset="0"/>
              <a:ea typeface="ヒラギノ角ゴ ProN W3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99" name="Rounded Rectangle 98"/>
          <p:cNvSpPr/>
          <p:nvPr userDrawn="1"/>
        </p:nvSpPr>
        <p:spPr>
          <a:xfrm>
            <a:off x="1436347" y="2961809"/>
            <a:ext cx="6433847" cy="736289"/>
          </a:xfrm>
          <a:prstGeom prst="roundRect">
            <a:avLst/>
          </a:prstGeom>
          <a:solidFill>
            <a:schemeClr val="accent2">
              <a:lumMod val="10000"/>
              <a:lumOff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prstClr val="white"/>
              </a:solidFill>
              <a:latin typeface="Arial" panose="020B0604020202020204" pitchFamily="34" charset="0"/>
              <a:ea typeface="ヒラギノ角ゴ ProN W3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102" name="Oval 101"/>
          <p:cNvSpPr/>
          <p:nvPr userDrawn="1"/>
        </p:nvSpPr>
        <p:spPr>
          <a:xfrm>
            <a:off x="1511126" y="2226354"/>
            <a:ext cx="693437" cy="64023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Arial" panose="020B0604020202020204" pitchFamily="34" charset="0"/>
                <a:ea typeface="ヒラギノ角ゴ ProN W3" charset="-128"/>
                <a:cs typeface="Arial" panose="020B0604020202020204" pitchFamily="34" charset="0"/>
                <a:sym typeface="Gill Sans" charset="0"/>
              </a:rPr>
              <a:t>2</a:t>
            </a:r>
          </a:p>
        </p:txBody>
      </p:sp>
      <p:sp>
        <p:nvSpPr>
          <p:cNvPr id="103" name="Oval 102"/>
          <p:cNvSpPr/>
          <p:nvPr userDrawn="1"/>
        </p:nvSpPr>
        <p:spPr>
          <a:xfrm>
            <a:off x="1511126" y="3010446"/>
            <a:ext cx="693437" cy="64023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Arial" panose="020B0604020202020204" pitchFamily="34" charset="0"/>
                <a:ea typeface="ヒラギノ角ゴ ProN W3" charset="-128"/>
                <a:cs typeface="Arial" panose="020B0604020202020204" pitchFamily="34" charset="0"/>
                <a:sym typeface="Gill Sans" charset="0"/>
              </a:rPr>
              <a:t>3</a:t>
            </a:r>
          </a:p>
        </p:txBody>
      </p:sp>
      <p:sp>
        <p:nvSpPr>
          <p:cNvPr id="94" name="Text Placeholder 4"/>
          <p:cNvSpPr>
            <a:spLocks noGrp="1"/>
          </p:cNvSpPr>
          <p:nvPr>
            <p:ph type="body" sz="quarter" idx="53"/>
          </p:nvPr>
        </p:nvSpPr>
        <p:spPr>
          <a:xfrm>
            <a:off x="2524727" y="2226355"/>
            <a:ext cx="3551655" cy="3926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1D3D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95" name="Text Placeholder 4"/>
          <p:cNvSpPr>
            <a:spLocks noGrp="1"/>
          </p:cNvSpPr>
          <p:nvPr>
            <p:ph type="body" sz="quarter" idx="54"/>
          </p:nvPr>
        </p:nvSpPr>
        <p:spPr>
          <a:xfrm>
            <a:off x="2524727" y="3010449"/>
            <a:ext cx="3551655" cy="3926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1D3D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1436347" y="1384299"/>
            <a:ext cx="6437162" cy="736289"/>
          </a:xfrm>
          <a:prstGeom prst="roundRect">
            <a:avLst/>
          </a:prstGeom>
          <a:solidFill>
            <a:schemeClr val="accent2">
              <a:lumMod val="10000"/>
              <a:lumOff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prstClr val="white"/>
              </a:solidFill>
              <a:latin typeface="Arial" panose="020B0604020202020204" pitchFamily="34" charset="0"/>
              <a:ea typeface="ヒラギノ角ゴ ProN W3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18" name="Oval 17"/>
          <p:cNvSpPr/>
          <p:nvPr userDrawn="1"/>
        </p:nvSpPr>
        <p:spPr>
          <a:xfrm>
            <a:off x="1511124" y="1432237"/>
            <a:ext cx="693437" cy="64023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Arial" panose="020B0604020202020204" pitchFamily="34" charset="0"/>
                <a:ea typeface="ヒラギノ角ゴ ProN W3" charset="-128"/>
                <a:cs typeface="Arial" panose="020B0604020202020204" pitchFamily="34" charset="0"/>
                <a:sym typeface="Gill Sans" charset="0"/>
              </a:rPr>
              <a:t>1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56"/>
          </p:nvPr>
        </p:nvSpPr>
        <p:spPr>
          <a:xfrm>
            <a:off x="2524724" y="1432239"/>
            <a:ext cx="3551655" cy="3926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1D3D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602771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363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140400"/>
            <a:ext cx="8408850" cy="55399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264980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95632" y="4794030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6670" y="4751079"/>
            <a:ext cx="2133600" cy="273844"/>
          </a:xfrm>
          <a:prstGeom prst="rect">
            <a:avLst/>
          </a:prstGeom>
        </p:spPr>
        <p:txBody>
          <a:bodyPr vert="horz" lIns="130019" tIns="65010" rIns="130019" bIns="6501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070"/>
            <a:fld id="{C585C400-40A1-41C1-A721-54CEB81CD841}" type="slidenum">
              <a:rPr lang="en-US" smtClean="0">
                <a:solidFill>
                  <a:srgbClr val="404040">
                    <a:tint val="75000"/>
                  </a:srgbClr>
                </a:solidFill>
                <a:ea typeface="ヒラギノ角ゴ ProN W3" charset="-128"/>
                <a:sym typeface="Gill Sans" charset="0"/>
              </a:rPr>
              <a:pPr defTabSz="457070"/>
              <a:t>‹#›</a:t>
            </a:fld>
            <a:endParaRPr lang="en-US" dirty="0">
              <a:solidFill>
                <a:srgbClr val="404040">
                  <a:tint val="75000"/>
                </a:srgbClr>
              </a:solidFill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842698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238"/>
            <a:ext cx="8229600" cy="565548"/>
          </a:xfrm>
        </p:spPr>
        <p:txBody>
          <a:bodyPr>
            <a:normAutofit/>
          </a:bodyPr>
          <a:lstStyle>
            <a:lvl1pPr>
              <a:defRPr sz="21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41328" y="1326870"/>
            <a:ext cx="8245475" cy="3327797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02060"/>
                </a:solidFill>
              </a:defRPr>
            </a:lvl1pPr>
            <a:lvl2pPr>
              <a:defRPr sz="18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36336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36p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64983" y="849553"/>
            <a:ext cx="8408850" cy="3779597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176741"/>
            <a:ext cx="8408850" cy="430887"/>
          </a:xfrm>
        </p:spPr>
        <p:txBody>
          <a:bodyPr anchor="ctr">
            <a:normAutofit/>
          </a:bodyPr>
          <a:lstStyle>
            <a:lvl1pPr>
              <a:defRPr sz="2100" b="0"/>
            </a:lvl1pPr>
          </a:lstStyle>
          <a:p>
            <a:r>
              <a:rPr lang="en-GB" noProof="0" dirty="0"/>
              <a:t>Click to add headline</a:t>
            </a:r>
          </a:p>
        </p:txBody>
      </p:sp>
      <p:pic>
        <p:nvPicPr>
          <p:cNvPr id="9" name="Grafik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443" y="4864131"/>
            <a:ext cx="630270" cy="19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7633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tand-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fik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443" y="4864131"/>
            <a:ext cx="630270" cy="19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7221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-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fik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443" y="4864131"/>
            <a:ext cx="630270" cy="190510"/>
          </a:xfrm>
          <a:prstGeom prst="rect">
            <a:avLst/>
          </a:prstGeom>
        </p:spPr>
      </p:pic>
      <p:sp>
        <p:nvSpPr>
          <p:cNvPr id="9" name="Titel 7"/>
          <p:cNvSpPr>
            <a:spLocks noGrp="1"/>
          </p:cNvSpPr>
          <p:nvPr>
            <p:ph type="title" hasCustomPrompt="1"/>
          </p:nvPr>
        </p:nvSpPr>
        <p:spPr>
          <a:xfrm>
            <a:off x="264983" y="201956"/>
            <a:ext cx="8408850" cy="430887"/>
          </a:xfrm>
        </p:spPr>
        <p:txBody>
          <a:bodyPr anchor="ctr"/>
          <a:lstStyle>
            <a:lvl1pPr>
              <a:defRPr sz="2800"/>
            </a:lvl1pPr>
          </a:lstStyle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346086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49" y="94958"/>
            <a:ext cx="8392027" cy="430887"/>
          </a:xfrm>
        </p:spPr>
        <p:txBody>
          <a:bodyPr/>
          <a:lstStyle>
            <a:lvl1pPr>
              <a:defRPr b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03" y="2016471"/>
            <a:ext cx="8392027" cy="3723728"/>
          </a:xfrm>
        </p:spPr>
        <p:txBody>
          <a:bodyPr/>
          <a:lstStyle>
            <a:lvl1pPr>
              <a:spcAft>
                <a:spcPts val="450"/>
              </a:spcAft>
              <a:defRPr>
                <a:solidFill>
                  <a:srgbClr val="002060"/>
                </a:solidFill>
              </a:defRPr>
            </a:lvl1pPr>
            <a:lvl2pPr marL="43199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2pPr>
            <a:lvl3pPr marL="701983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3pPr>
            <a:lvl4pPr marL="971976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4pPr>
            <a:lvl5pPr marL="1241969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18893" y="4905883"/>
            <a:ext cx="110607" cy="115416"/>
          </a:xfrm>
        </p:spPr>
        <p:txBody>
          <a:bodyPr/>
          <a:lstStyle>
            <a:lvl1pPr>
              <a:defRPr sz="750"/>
            </a:lvl1pPr>
          </a:lstStyle>
          <a:p>
            <a:fld id="{F8F3621E-B88B-4EE7-AF05-27D36BF318D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949" y="483187"/>
            <a:ext cx="8392027" cy="355400"/>
          </a:xfrm>
        </p:spPr>
        <p:txBody>
          <a:bodyPr anchor="ctr" anchorCtr="0"/>
          <a:lstStyle>
            <a:lvl1pPr marL="0" indent="0">
              <a:buNone/>
              <a:defRPr b="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84309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60447" y="4062276"/>
            <a:ext cx="8392528" cy="15817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41557959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95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498B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6000" y="4887000"/>
            <a:ext cx="7988400" cy="197100"/>
          </a:xfrm>
        </p:spPr>
        <p:txBody>
          <a:bodyPr anchor="b"/>
          <a:lstStyle>
            <a:lvl1pPr marL="0" indent="0">
              <a:buFontTx/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711566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0375" y="1200152"/>
            <a:ext cx="8428037" cy="3394472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79" y="4817213"/>
            <a:ext cx="8326437" cy="223903"/>
          </a:xfrm>
        </p:spPr>
        <p:txBody>
          <a:bodyPr wrap="square" anchor="b">
            <a:spAutoFit/>
          </a:bodyPr>
          <a:lstStyle>
            <a:lvl1pPr marL="0" indent="0">
              <a:buNone/>
              <a:defRPr sz="900"/>
            </a:lvl1pPr>
            <a:lvl2pPr marL="172641" indent="0">
              <a:buNone/>
              <a:defRPr/>
            </a:lvl2pPr>
            <a:lvl3pPr marL="385763" indent="0">
              <a:buNone/>
              <a:defRPr/>
            </a:lvl3pPr>
            <a:lvl4pPr marL="517922" indent="0">
              <a:buNone/>
              <a:defRPr/>
            </a:lvl4pPr>
            <a:lvl5pPr marL="684609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2940598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9129497" cy="83207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>
              <a:defRPr b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8" y="1055771"/>
            <a:ext cx="8392027" cy="3723728"/>
          </a:xfrm>
        </p:spPr>
        <p:txBody>
          <a:bodyPr/>
          <a:lstStyle>
            <a:lvl1pPr>
              <a:spcAft>
                <a:spcPts val="450"/>
              </a:spcAft>
              <a:defRPr>
                <a:solidFill>
                  <a:srgbClr val="002060"/>
                </a:solidFill>
              </a:defRPr>
            </a:lvl1pPr>
            <a:lvl2pPr marL="43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2pPr>
            <a:lvl3pPr marL="70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3pPr>
            <a:lvl4pPr marL="97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4pPr>
            <a:lvl5pPr marL="124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1796" y="4884635"/>
            <a:ext cx="267703" cy="157913"/>
          </a:xfrm>
        </p:spPr>
        <p:txBody>
          <a:bodyPr/>
          <a:lstStyle>
            <a:lvl1pPr>
              <a:defRPr sz="750"/>
            </a:lvl1pPr>
          </a:lstStyle>
          <a:p>
            <a:fld id="{F8F3621E-B88B-4EE7-AF05-27D36BF318D9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84309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360948" y="4884635"/>
            <a:ext cx="8392027" cy="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60948" y="4895652"/>
            <a:ext cx="8392528" cy="15817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18177826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48" y="242671"/>
            <a:ext cx="8392027" cy="371077"/>
          </a:xfrm>
        </p:spPr>
        <p:txBody>
          <a:bodyPr/>
          <a:lstStyle>
            <a:lvl1pPr>
              <a:defRPr b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8" y="1055771"/>
            <a:ext cx="8392027" cy="3723728"/>
          </a:xfrm>
        </p:spPr>
        <p:txBody>
          <a:bodyPr/>
          <a:lstStyle>
            <a:lvl1pPr>
              <a:spcAft>
                <a:spcPts val="450"/>
              </a:spcAft>
              <a:defRPr>
                <a:solidFill>
                  <a:srgbClr val="002060"/>
                </a:solidFill>
              </a:defRPr>
            </a:lvl1pPr>
            <a:lvl2pPr marL="43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2pPr>
            <a:lvl3pPr marL="70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3pPr>
            <a:lvl4pPr marL="97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4pPr>
            <a:lvl5pPr marL="1242000">
              <a:spcBef>
                <a:spcPts val="0"/>
              </a:spcBef>
              <a:spcAft>
                <a:spcPts val="450"/>
              </a:spcAft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1796" y="4884635"/>
            <a:ext cx="267703" cy="157913"/>
          </a:xfrm>
        </p:spPr>
        <p:txBody>
          <a:bodyPr/>
          <a:lstStyle>
            <a:lvl1pPr>
              <a:defRPr sz="750"/>
            </a:lvl1pPr>
          </a:lstStyle>
          <a:p>
            <a:fld id="{F8F3621E-B88B-4EE7-AF05-27D36BF318D9}" type="slidenum">
              <a:rPr lang="en-IN" smtClean="0"/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84309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360948" y="4884635"/>
            <a:ext cx="8392027" cy="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60948" y="4895652"/>
            <a:ext cx="8392528" cy="15817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6453909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xmlns="" val="1725176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4"/>
            <a:ext cx="9143391" cy="51431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493" y="1192049"/>
            <a:ext cx="7421709" cy="1102519"/>
          </a:xfrm>
        </p:spPr>
        <p:txBody>
          <a:bodyPr lIns="0" tIns="0" rIns="0" bIns="0" anchor="b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778" y="2508431"/>
            <a:ext cx="6400800" cy="3841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036494" y="3293590"/>
            <a:ext cx="2165953" cy="27979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200">
                <a:solidFill>
                  <a:srgbClr val="0B275E"/>
                </a:solidFill>
                <a:latin typeface="Arial"/>
                <a:cs typeface="Arial"/>
              </a:defRPr>
            </a:lvl1pPr>
            <a:lvl2pPr marL="457166" indent="0">
              <a:buNone/>
              <a:defRPr sz="1200"/>
            </a:lvl2pPr>
            <a:lvl3pPr marL="914333" indent="0">
              <a:buNone/>
              <a:defRPr sz="1200"/>
            </a:lvl3pPr>
            <a:lvl4pPr marL="1371498" indent="0">
              <a:buNone/>
              <a:defRPr sz="1200"/>
            </a:lvl4pPr>
            <a:lvl5pPr marL="182866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47870" y="4680634"/>
            <a:ext cx="1371600" cy="3796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</p:spTree>
    <p:extLst>
      <p:ext uri="{BB962C8B-B14F-4D97-AF65-F5344CB8AC3E}">
        <p14:creationId xmlns:p14="http://schemas.microsoft.com/office/powerpoint/2010/main" xmlns="" val="265394740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56568" y="869497"/>
            <a:ext cx="8245475" cy="36705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002233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4"/>
            <a:ext cx="9143391" cy="51431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272" y="1248157"/>
            <a:ext cx="7772400" cy="1021556"/>
          </a:xfrm>
        </p:spPr>
        <p:txBody>
          <a:bodyPr anchor="b">
            <a:normAutofit/>
          </a:bodyPr>
          <a:lstStyle>
            <a:lvl1pPr algn="l">
              <a:defRPr sz="3600" b="1" cap="all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3272" y="2380841"/>
            <a:ext cx="7772400" cy="61001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3009112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2" y="1265638"/>
            <a:ext cx="4037013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643441" y="1265638"/>
            <a:ext cx="4040187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9997369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0400"/>
            <a:ext cx="4040188" cy="47982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0400"/>
            <a:ext cx="4041775" cy="47982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41326" y="1789510"/>
            <a:ext cx="4056063" cy="280392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2"/>
          </p:nvPr>
        </p:nvSpPr>
        <p:spPr>
          <a:xfrm>
            <a:off x="4643438" y="1789510"/>
            <a:ext cx="4040187" cy="2803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85364632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7693923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4060255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6099960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57200" y="4690383"/>
            <a:ext cx="8229600" cy="24492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7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Footer</a:t>
            </a:r>
          </a:p>
        </p:txBody>
      </p:sp>
    </p:spTree>
    <p:extLst>
      <p:ext uri="{BB962C8B-B14F-4D97-AF65-F5344CB8AC3E}">
        <p14:creationId xmlns:p14="http://schemas.microsoft.com/office/powerpoint/2010/main" xmlns="" val="114552662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2" y="1265638"/>
            <a:ext cx="4037013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4643441" y="1265638"/>
            <a:ext cx="4040187" cy="3327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6557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2196370"/>
            <a:ext cx="9144000" cy="2947130"/>
          </a:xfrm>
          <a:prstGeom prst="rect">
            <a:avLst/>
          </a:prstGeom>
          <a:gradFill>
            <a:gsLst>
              <a:gs pos="0">
                <a:srgbClr val="6699CC">
                  <a:alpha val="40000"/>
                </a:srgbClr>
              </a:gs>
              <a:gs pos="100000">
                <a:srgbClr val="FFFFFF"/>
              </a:gs>
            </a:gsLst>
            <a:lin ang="162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400" noProof="0" dirty="0">
              <a:solidFill>
                <a:schemeClr val="tx1"/>
              </a:solidFill>
              <a:latin typeface="BISansOpti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728590"/>
            <a:ext cx="9144000" cy="0"/>
          </a:xfrm>
          <a:prstGeom prst="line">
            <a:avLst/>
          </a:prstGeom>
          <a:ln w="12700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el 7"/>
          <p:cNvSpPr>
            <a:spLocks noGrp="1"/>
          </p:cNvSpPr>
          <p:nvPr>
            <p:ph type="title" hasCustomPrompt="1"/>
          </p:nvPr>
        </p:nvSpPr>
        <p:spPr>
          <a:xfrm>
            <a:off x="367575" y="290572"/>
            <a:ext cx="8408850" cy="369332"/>
          </a:xfrm>
        </p:spPr>
        <p:txBody>
          <a:bodyPr/>
          <a:lstStyle/>
          <a:p>
            <a:r>
              <a:rPr lang="en-GB" noProof="0" dirty="0"/>
              <a:t>Click to add headline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1771200" y="1198800"/>
            <a:ext cx="5616000" cy="3394800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>
                <a:latin typeface="+mn-lt"/>
              </a:defRPr>
            </a:lvl1pPr>
            <a:lvl2pPr marL="266700" indent="0">
              <a:buNone/>
              <a:defRPr>
                <a:latin typeface="+mn-lt"/>
              </a:defRPr>
            </a:lvl2pPr>
            <a:lvl3pPr marL="450850" indent="0">
              <a:buNone/>
              <a:defRPr>
                <a:latin typeface="+mn-lt"/>
              </a:defRPr>
            </a:lvl3pPr>
            <a:lvl4pPr marL="628650" indent="0">
              <a:buNone/>
              <a:defRPr>
                <a:latin typeface="+mn-lt"/>
              </a:defRPr>
            </a:lvl4pPr>
            <a:lvl5pPr marL="806450" indent="0">
              <a:buNone/>
              <a:defRPr>
                <a:latin typeface="+mn-lt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4101064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41328" y="1265638"/>
            <a:ext cx="8245475" cy="33277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16971570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408353658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750" y="837412"/>
            <a:ext cx="8229599" cy="2077244"/>
          </a:xfrm>
        </p:spPr>
        <p:txBody>
          <a:bodyPr anchor="b"/>
          <a:lstStyle>
            <a:lvl1pPr algn="l">
              <a:lnSpc>
                <a:spcPct val="100000"/>
              </a:lnSpc>
              <a:defRPr sz="4000" b="1"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1750" y="2914653"/>
            <a:ext cx="8229599" cy="3198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of Author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582073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5635"/>
            <a:ext cx="8229600" cy="3328988"/>
          </a:xfrm>
          <a:prstGeom prst="rect">
            <a:avLst/>
          </a:prstGeom>
        </p:spPr>
        <p:txBody>
          <a:bodyPr/>
          <a:lstStyle>
            <a:lvl1pPr marL="241075" indent="-241075">
              <a:buFont typeface="Arial" panose="020B0604020202020204" pitchFamily="34" charset="0"/>
              <a:buChar char="•"/>
              <a:defRPr sz="1700">
                <a:solidFill>
                  <a:srgbClr val="404040"/>
                </a:solidFill>
              </a:defRPr>
            </a:lvl1pPr>
            <a:lvl2pPr marL="175226" marR="0" indent="-175226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•"/>
              <a:tabLst/>
              <a:defRPr/>
            </a:lvl2pPr>
            <a:lvl3pPr marL="362729" marR="0" indent="-187503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Lucida Grande"/>
              <a:buChar char="–"/>
              <a:tabLst/>
              <a:defRPr sz="1400">
                <a:solidFill>
                  <a:srgbClr val="404040"/>
                </a:solidFill>
              </a:defRPr>
            </a:lvl3pPr>
            <a:lvl4pPr marL="532375" marR="0" indent="-176342" algn="l" defTabSz="6173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Courier New"/>
              <a:buChar char="o"/>
              <a:tabLst/>
              <a:defRPr sz="1300">
                <a:solidFill>
                  <a:srgbClr val="404040"/>
                </a:solidFill>
              </a:defRPr>
            </a:lvl4pPr>
            <a:lvl5pPr marL="689743" marR="0" indent="-151790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»"/>
              <a:tabLst/>
              <a:defRPr sz="1100">
                <a:solidFill>
                  <a:srgbClr val="404040"/>
                </a:solidFill>
              </a:defRPr>
            </a:lvl5pPr>
          </a:lstStyle>
          <a:p>
            <a:pPr marL="175226" marR="0" lvl="1" indent="-175226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Second level</a:t>
            </a:r>
          </a:p>
          <a:p>
            <a:pPr marL="362729" marR="0" lvl="2" indent="-187503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Lucida Grande"/>
              <a:buChar char="–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Third level</a:t>
            </a:r>
          </a:p>
          <a:p>
            <a:pPr marL="532375" marR="0" lvl="3" indent="-176342" algn="l" defTabSz="6173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Fourth level</a:t>
            </a:r>
          </a:p>
          <a:p>
            <a:pPr marL="689743" marR="0" lvl="4" indent="-151790" algn="l" defTabSz="457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2"/>
              </a:spcAft>
              <a:buClrTx/>
              <a:buSzTx/>
              <a:buFont typeface="Arial"/>
              <a:buChar char="»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Fifth level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lvl="0"/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351" y="4753848"/>
            <a:ext cx="7239581" cy="2738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defTabSz="457025"/>
            <a:endParaRPr lang="en-US" dirty="0">
              <a:solidFill>
                <a:prstClr val="black"/>
              </a:solidFill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07055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34">
          <p15:clr>
            <a:srgbClr val="FBAE40"/>
          </p15:clr>
        </p15:guide>
        <p15:guide id="2" orient="horz" pos="5215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B3A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1" tIns="45706" rIns="91411" bIns="45706" rtlCol="0" anchor="ctr"/>
          <a:lstStyle/>
          <a:p>
            <a:pPr algn="ctr" defTabSz="457025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  <a:sym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750" y="837412"/>
            <a:ext cx="8229599" cy="2077244"/>
          </a:xfrm>
        </p:spPr>
        <p:txBody>
          <a:bodyPr anchor="b"/>
          <a:lstStyle>
            <a:lvl1pPr algn="l">
              <a:lnSpc>
                <a:spcPct val="100000"/>
              </a:lnSpc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1750" y="2914653"/>
            <a:ext cx="8229599" cy="3198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of Author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61747" y="3638054"/>
            <a:ext cx="3222849" cy="52387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  <a:lvl2pPr marL="87280" indent="0">
              <a:buNone/>
              <a:defRPr/>
            </a:lvl2pPr>
          </a:lstStyle>
          <a:p>
            <a:pPr lvl="0"/>
            <a:r>
              <a:rPr lang="en-GB" dirty="0"/>
              <a:t>DD MMMM YEAR</a:t>
            </a:r>
          </a:p>
        </p:txBody>
      </p:sp>
      <p:pic>
        <p:nvPicPr>
          <p:cNvPr id="2050" name="Picture 2" descr="C:\Users\fleminju\AppData\Local\Microsoft\Windows\Temporary Internet Files\Content.Outlook\WV8GKT5E\BI logo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93839" y="4752672"/>
            <a:ext cx="1235250" cy="272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557967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47" y="1369818"/>
            <a:ext cx="4003515" cy="2996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687304" y="1369818"/>
            <a:ext cx="4003515" cy="2996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40384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34">
          <p15:clr>
            <a:srgbClr val="FBAE40"/>
          </p15:clr>
        </p15:guide>
        <p15:guide id="2" orient="horz" pos="5215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auto">
          <a:xfrm>
            <a:off x="6120303" y="3966591"/>
            <a:ext cx="1117072" cy="285150"/>
          </a:xfrm>
          <a:custGeom>
            <a:avLst/>
            <a:gdLst>
              <a:gd name="T0" fmla="*/ 500 w 500"/>
              <a:gd name="T1" fmla="*/ 52 h 168"/>
              <a:gd name="T2" fmla="*/ 500 w 500"/>
              <a:gd name="T3" fmla="*/ 28 h 168"/>
              <a:gd name="T4" fmla="*/ 472 w 500"/>
              <a:gd name="T5" fmla="*/ 0 h 168"/>
              <a:gd name="T6" fmla="*/ 28 w 500"/>
              <a:gd name="T7" fmla="*/ 0 h 168"/>
              <a:gd name="T8" fmla="*/ 0 w 500"/>
              <a:gd name="T9" fmla="*/ 28 h 168"/>
              <a:gd name="T10" fmla="*/ 0 w 500"/>
              <a:gd name="T11" fmla="*/ 140 h 168"/>
              <a:gd name="T12" fmla="*/ 28 w 500"/>
              <a:gd name="T13" fmla="*/ 168 h 168"/>
              <a:gd name="T14" fmla="*/ 380 w 500"/>
              <a:gd name="T15" fmla="*/ 168 h 168"/>
              <a:gd name="T16" fmla="*/ 500 w 500"/>
              <a:gd name="T17" fmla="*/ 52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0" h="168">
                <a:moveTo>
                  <a:pt x="500" y="52"/>
                </a:moveTo>
                <a:cubicBezTo>
                  <a:pt x="500" y="28"/>
                  <a:pt x="500" y="28"/>
                  <a:pt x="500" y="28"/>
                </a:cubicBezTo>
                <a:cubicBezTo>
                  <a:pt x="500" y="13"/>
                  <a:pt x="488" y="0"/>
                  <a:pt x="47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3"/>
                  <a:pt x="0" y="28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56"/>
                  <a:pt x="13" y="168"/>
                  <a:pt x="28" y="168"/>
                </a:cubicBezTo>
                <a:cubicBezTo>
                  <a:pt x="380" y="168"/>
                  <a:pt x="380" y="168"/>
                  <a:pt x="380" y="168"/>
                </a:cubicBezTo>
                <a:cubicBezTo>
                  <a:pt x="380" y="168"/>
                  <a:pt x="500" y="168"/>
                  <a:pt x="500" y="52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4291" tIns="32147" rIns="64291" bIns="32147" numCol="1" anchor="t" anchorCtr="0" compatLnSpc="1">
            <a:prstTxWarp prst="textNoShape">
              <a:avLst/>
            </a:prstTxWarp>
          </a:bodyPr>
          <a:lstStyle/>
          <a:p>
            <a:pPr algn="ctr" defTabSz="642867"/>
            <a:endParaRPr lang="en-GB" sz="290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1839994" y="3966591"/>
            <a:ext cx="3057438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" name="Rounded Rectangle 7"/>
          <p:cNvSpPr/>
          <p:nvPr userDrawn="1"/>
        </p:nvSpPr>
        <p:spPr>
          <a:xfrm>
            <a:off x="1968998" y="3302103"/>
            <a:ext cx="2928437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4941675" y="3302103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>
            <a:off x="6120303" y="3302103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" name="Text Placeholder 51"/>
          <p:cNvSpPr>
            <a:spLocks noGrp="1"/>
          </p:cNvSpPr>
          <p:nvPr>
            <p:ph type="body" sz="quarter" idx="41"/>
          </p:nvPr>
        </p:nvSpPr>
        <p:spPr>
          <a:xfrm>
            <a:off x="2257983" y="3325038"/>
            <a:ext cx="2537260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4" name="Text Placeholder 51"/>
          <p:cNvSpPr>
            <a:spLocks noGrp="1"/>
          </p:cNvSpPr>
          <p:nvPr>
            <p:ph type="body" sz="quarter" idx="42"/>
          </p:nvPr>
        </p:nvSpPr>
        <p:spPr>
          <a:xfrm>
            <a:off x="4982768" y="333005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5" name="Text Placeholder 51"/>
          <p:cNvSpPr>
            <a:spLocks noGrp="1"/>
          </p:cNvSpPr>
          <p:nvPr>
            <p:ph type="body" sz="quarter" idx="43"/>
          </p:nvPr>
        </p:nvSpPr>
        <p:spPr>
          <a:xfrm>
            <a:off x="6155906" y="333005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2141556" y="2972632"/>
            <a:ext cx="2755876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2303862" y="2641314"/>
            <a:ext cx="2593573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2528478" y="2309994"/>
            <a:ext cx="2368957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2812854" y="1978677"/>
            <a:ext cx="2084581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4941675" y="164735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6120303" y="164735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3345683" y="1647357"/>
            <a:ext cx="1551748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3" name="Freeform 22"/>
          <p:cNvSpPr/>
          <p:nvPr userDrawn="1"/>
        </p:nvSpPr>
        <p:spPr>
          <a:xfrm>
            <a:off x="1879526" y="1604968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186272" y="1630919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52967" y="1665957"/>
            <a:ext cx="1142277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3" name="Text Placeholder 51"/>
          <p:cNvSpPr>
            <a:spLocks noGrp="1"/>
          </p:cNvSpPr>
          <p:nvPr>
            <p:ph type="body" sz="quarter" idx="19"/>
          </p:nvPr>
        </p:nvSpPr>
        <p:spPr>
          <a:xfrm>
            <a:off x="4982768" y="1665956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" name="Text Placeholder 51"/>
          <p:cNvSpPr>
            <a:spLocks noGrp="1"/>
          </p:cNvSpPr>
          <p:nvPr>
            <p:ph type="body" sz="quarter" idx="27"/>
          </p:nvPr>
        </p:nvSpPr>
        <p:spPr>
          <a:xfrm>
            <a:off x="6155906" y="1665956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" name="Oval 34"/>
          <p:cNvSpPr/>
          <p:nvPr userDrawn="1"/>
        </p:nvSpPr>
        <p:spPr>
          <a:xfrm>
            <a:off x="2083259" y="2623265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" name="Rounded Rectangle 35"/>
          <p:cNvSpPr/>
          <p:nvPr userDrawn="1"/>
        </p:nvSpPr>
        <p:spPr>
          <a:xfrm>
            <a:off x="4941675" y="197867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7" name="Rounded Rectangle 36"/>
          <p:cNvSpPr/>
          <p:nvPr userDrawn="1"/>
        </p:nvSpPr>
        <p:spPr>
          <a:xfrm>
            <a:off x="6120303" y="1978677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8" name="Text Placeholder 51"/>
          <p:cNvSpPr>
            <a:spLocks noGrp="1"/>
          </p:cNvSpPr>
          <p:nvPr>
            <p:ph type="body" sz="quarter" idx="29"/>
          </p:nvPr>
        </p:nvSpPr>
        <p:spPr>
          <a:xfrm>
            <a:off x="3143181" y="1997276"/>
            <a:ext cx="1652062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9" name="Text Placeholder 51"/>
          <p:cNvSpPr>
            <a:spLocks noGrp="1"/>
          </p:cNvSpPr>
          <p:nvPr>
            <p:ph type="body" sz="quarter" idx="30"/>
          </p:nvPr>
        </p:nvSpPr>
        <p:spPr>
          <a:xfrm>
            <a:off x="4982768" y="19972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0" name="Text Placeholder 51"/>
          <p:cNvSpPr>
            <a:spLocks noGrp="1"/>
          </p:cNvSpPr>
          <p:nvPr>
            <p:ph type="body" sz="quarter" idx="31"/>
          </p:nvPr>
        </p:nvSpPr>
        <p:spPr>
          <a:xfrm>
            <a:off x="6155906" y="19972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1" name="Rounded Rectangle 40"/>
          <p:cNvSpPr/>
          <p:nvPr userDrawn="1"/>
        </p:nvSpPr>
        <p:spPr>
          <a:xfrm>
            <a:off x="4941675" y="230999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2" name="Rounded Rectangle 41"/>
          <p:cNvSpPr/>
          <p:nvPr userDrawn="1"/>
        </p:nvSpPr>
        <p:spPr>
          <a:xfrm>
            <a:off x="6120303" y="230999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3" name="Text Placeholder 51"/>
          <p:cNvSpPr>
            <a:spLocks noGrp="1"/>
          </p:cNvSpPr>
          <p:nvPr>
            <p:ph type="body" sz="quarter" idx="32"/>
          </p:nvPr>
        </p:nvSpPr>
        <p:spPr>
          <a:xfrm>
            <a:off x="2835177" y="2328595"/>
            <a:ext cx="1960066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4" name="Text Placeholder 51"/>
          <p:cNvSpPr>
            <a:spLocks noGrp="1"/>
          </p:cNvSpPr>
          <p:nvPr>
            <p:ph type="body" sz="quarter" idx="33"/>
          </p:nvPr>
        </p:nvSpPr>
        <p:spPr>
          <a:xfrm>
            <a:off x="4982768" y="232859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34"/>
          </p:nvPr>
        </p:nvSpPr>
        <p:spPr>
          <a:xfrm>
            <a:off x="6155906" y="232859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6" name="Rounded Rectangle 45"/>
          <p:cNvSpPr/>
          <p:nvPr userDrawn="1"/>
        </p:nvSpPr>
        <p:spPr>
          <a:xfrm>
            <a:off x="4941675" y="264131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7" name="Rounded Rectangle 46"/>
          <p:cNvSpPr/>
          <p:nvPr userDrawn="1"/>
        </p:nvSpPr>
        <p:spPr>
          <a:xfrm>
            <a:off x="6120303" y="264131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48" name="Text Placeholder 51"/>
          <p:cNvSpPr>
            <a:spLocks noGrp="1"/>
          </p:cNvSpPr>
          <p:nvPr>
            <p:ph type="body" sz="quarter" idx="35"/>
          </p:nvPr>
        </p:nvSpPr>
        <p:spPr>
          <a:xfrm>
            <a:off x="2579949" y="2659914"/>
            <a:ext cx="2215294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49" name="Text Placeholder 51"/>
          <p:cNvSpPr>
            <a:spLocks noGrp="1"/>
          </p:cNvSpPr>
          <p:nvPr>
            <p:ph type="body" sz="quarter" idx="36"/>
          </p:nvPr>
        </p:nvSpPr>
        <p:spPr>
          <a:xfrm>
            <a:off x="4982768" y="265991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0" name="Text Placeholder 51"/>
          <p:cNvSpPr>
            <a:spLocks noGrp="1"/>
          </p:cNvSpPr>
          <p:nvPr>
            <p:ph type="body" sz="quarter" idx="37"/>
          </p:nvPr>
        </p:nvSpPr>
        <p:spPr>
          <a:xfrm>
            <a:off x="6155906" y="265991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1" name="Rounded Rectangle 50"/>
          <p:cNvSpPr/>
          <p:nvPr userDrawn="1"/>
        </p:nvSpPr>
        <p:spPr>
          <a:xfrm>
            <a:off x="4941675" y="2972632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2" name="Rounded Rectangle 51"/>
          <p:cNvSpPr/>
          <p:nvPr userDrawn="1"/>
        </p:nvSpPr>
        <p:spPr>
          <a:xfrm>
            <a:off x="6120303" y="2972632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3" name="Text Placeholder 51"/>
          <p:cNvSpPr>
            <a:spLocks noGrp="1"/>
          </p:cNvSpPr>
          <p:nvPr>
            <p:ph type="body" sz="quarter" idx="38"/>
          </p:nvPr>
        </p:nvSpPr>
        <p:spPr>
          <a:xfrm>
            <a:off x="2393159" y="2991233"/>
            <a:ext cx="2402087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4" name="Text Placeholder 51"/>
          <p:cNvSpPr>
            <a:spLocks noGrp="1"/>
          </p:cNvSpPr>
          <p:nvPr>
            <p:ph type="body" sz="quarter" idx="39"/>
          </p:nvPr>
        </p:nvSpPr>
        <p:spPr>
          <a:xfrm>
            <a:off x="4982768" y="299123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5" name="Text Placeholder 51"/>
          <p:cNvSpPr>
            <a:spLocks noGrp="1"/>
          </p:cNvSpPr>
          <p:nvPr>
            <p:ph type="body" sz="quarter" idx="40"/>
          </p:nvPr>
        </p:nvSpPr>
        <p:spPr>
          <a:xfrm>
            <a:off x="6155906" y="299123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56" name="Rounded Rectangle 55"/>
          <p:cNvSpPr/>
          <p:nvPr userDrawn="1"/>
        </p:nvSpPr>
        <p:spPr>
          <a:xfrm>
            <a:off x="1916191" y="3635544"/>
            <a:ext cx="2981243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7" name="Rounded Rectangle 56"/>
          <p:cNvSpPr/>
          <p:nvPr userDrawn="1"/>
        </p:nvSpPr>
        <p:spPr>
          <a:xfrm>
            <a:off x="4941675" y="363554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8" name="Rounded Rectangle 57"/>
          <p:cNvSpPr/>
          <p:nvPr userDrawn="1"/>
        </p:nvSpPr>
        <p:spPr>
          <a:xfrm>
            <a:off x="6120303" y="3635544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59" name="Text Placeholder 51"/>
          <p:cNvSpPr>
            <a:spLocks noGrp="1"/>
          </p:cNvSpPr>
          <p:nvPr>
            <p:ph type="body" sz="quarter" idx="44"/>
          </p:nvPr>
        </p:nvSpPr>
        <p:spPr>
          <a:xfrm>
            <a:off x="2186368" y="3658479"/>
            <a:ext cx="260887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0" name="Text Placeholder 51"/>
          <p:cNvSpPr>
            <a:spLocks noGrp="1"/>
          </p:cNvSpPr>
          <p:nvPr>
            <p:ph type="body" sz="quarter" idx="45"/>
          </p:nvPr>
        </p:nvSpPr>
        <p:spPr>
          <a:xfrm>
            <a:off x="4982768" y="366350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1" name="Text Placeholder 51"/>
          <p:cNvSpPr>
            <a:spLocks noGrp="1"/>
          </p:cNvSpPr>
          <p:nvPr>
            <p:ph type="body" sz="quarter" idx="46"/>
          </p:nvPr>
        </p:nvSpPr>
        <p:spPr>
          <a:xfrm>
            <a:off x="6155906" y="366350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2" name="Rounded Rectangle 61"/>
          <p:cNvSpPr/>
          <p:nvPr userDrawn="1"/>
        </p:nvSpPr>
        <p:spPr>
          <a:xfrm>
            <a:off x="4941675" y="3966591"/>
            <a:ext cx="1117072" cy="28110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63" name="Text Placeholder 51"/>
          <p:cNvSpPr>
            <a:spLocks noGrp="1"/>
          </p:cNvSpPr>
          <p:nvPr>
            <p:ph type="body" sz="quarter" idx="47"/>
          </p:nvPr>
        </p:nvSpPr>
        <p:spPr>
          <a:xfrm>
            <a:off x="2155594" y="3985192"/>
            <a:ext cx="263964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4" name="Text Placeholder 51"/>
          <p:cNvSpPr>
            <a:spLocks noGrp="1"/>
          </p:cNvSpPr>
          <p:nvPr>
            <p:ph type="body" sz="quarter" idx="48"/>
          </p:nvPr>
        </p:nvSpPr>
        <p:spPr>
          <a:xfrm>
            <a:off x="4982768" y="398519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5" name="Text Placeholder 51"/>
          <p:cNvSpPr>
            <a:spLocks noGrp="1"/>
          </p:cNvSpPr>
          <p:nvPr>
            <p:ph type="body" sz="quarter" idx="49"/>
          </p:nvPr>
        </p:nvSpPr>
        <p:spPr>
          <a:xfrm>
            <a:off x="6155906" y="398519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2660288" y="1963133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319482" y="2293325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2083259" y="2622530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1906919" y="2954933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6" name="Oval 85"/>
          <p:cNvSpPr/>
          <p:nvPr userDrawn="1"/>
        </p:nvSpPr>
        <p:spPr>
          <a:xfrm>
            <a:off x="1760003" y="3287174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7" name="Oval 86"/>
          <p:cNvSpPr/>
          <p:nvPr userDrawn="1"/>
        </p:nvSpPr>
        <p:spPr>
          <a:xfrm>
            <a:off x="1695950" y="3619568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8" name="Oval 87"/>
          <p:cNvSpPr/>
          <p:nvPr userDrawn="1"/>
        </p:nvSpPr>
        <p:spPr>
          <a:xfrm>
            <a:off x="1676051" y="3948887"/>
            <a:ext cx="417987" cy="31398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89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90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004154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5221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241" name="Rectangle 240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2" name="Rectangle 241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3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4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22" name="Freeform 5"/>
          <p:cNvSpPr>
            <a:spLocks/>
          </p:cNvSpPr>
          <p:nvPr userDrawn="1"/>
        </p:nvSpPr>
        <p:spPr bwMode="auto">
          <a:xfrm>
            <a:off x="6120303" y="3931646"/>
            <a:ext cx="1117072" cy="313665"/>
          </a:xfrm>
          <a:custGeom>
            <a:avLst/>
            <a:gdLst>
              <a:gd name="T0" fmla="*/ 500 w 500"/>
              <a:gd name="T1" fmla="*/ 52 h 168"/>
              <a:gd name="T2" fmla="*/ 500 w 500"/>
              <a:gd name="T3" fmla="*/ 28 h 168"/>
              <a:gd name="T4" fmla="*/ 472 w 500"/>
              <a:gd name="T5" fmla="*/ 0 h 168"/>
              <a:gd name="T6" fmla="*/ 28 w 500"/>
              <a:gd name="T7" fmla="*/ 0 h 168"/>
              <a:gd name="T8" fmla="*/ 0 w 500"/>
              <a:gd name="T9" fmla="*/ 28 h 168"/>
              <a:gd name="T10" fmla="*/ 0 w 500"/>
              <a:gd name="T11" fmla="*/ 140 h 168"/>
              <a:gd name="T12" fmla="*/ 28 w 500"/>
              <a:gd name="T13" fmla="*/ 168 h 168"/>
              <a:gd name="T14" fmla="*/ 380 w 500"/>
              <a:gd name="T15" fmla="*/ 168 h 168"/>
              <a:gd name="T16" fmla="*/ 500 w 500"/>
              <a:gd name="T17" fmla="*/ 52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0" h="168">
                <a:moveTo>
                  <a:pt x="500" y="52"/>
                </a:moveTo>
                <a:cubicBezTo>
                  <a:pt x="500" y="28"/>
                  <a:pt x="500" y="28"/>
                  <a:pt x="500" y="28"/>
                </a:cubicBezTo>
                <a:cubicBezTo>
                  <a:pt x="500" y="13"/>
                  <a:pt x="488" y="0"/>
                  <a:pt x="47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3"/>
                  <a:pt x="0" y="28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56"/>
                  <a:pt x="13" y="168"/>
                  <a:pt x="28" y="168"/>
                </a:cubicBezTo>
                <a:cubicBezTo>
                  <a:pt x="380" y="168"/>
                  <a:pt x="380" y="168"/>
                  <a:pt x="380" y="168"/>
                </a:cubicBezTo>
                <a:cubicBezTo>
                  <a:pt x="380" y="168"/>
                  <a:pt x="500" y="168"/>
                  <a:pt x="500" y="52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4291" tIns="32147" rIns="64291" bIns="32147" numCol="1" anchor="t" anchorCtr="0" compatLnSpc="1">
            <a:prstTxWarp prst="textNoShape">
              <a:avLst/>
            </a:prstTxWarp>
          </a:bodyPr>
          <a:lstStyle/>
          <a:p>
            <a:pPr algn="ctr" defTabSz="642867"/>
            <a:endParaRPr lang="en-GB" sz="290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323" name="Rounded Rectangle 322"/>
          <p:cNvSpPr/>
          <p:nvPr userDrawn="1"/>
        </p:nvSpPr>
        <p:spPr>
          <a:xfrm>
            <a:off x="1835531" y="3936099"/>
            <a:ext cx="3057438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4" name="Rounded Rectangle 323"/>
          <p:cNvSpPr/>
          <p:nvPr userDrawn="1"/>
        </p:nvSpPr>
        <p:spPr>
          <a:xfrm>
            <a:off x="2034273" y="3163021"/>
            <a:ext cx="2858696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5" name="Rounded Rectangle 324"/>
          <p:cNvSpPr/>
          <p:nvPr userDrawn="1"/>
        </p:nvSpPr>
        <p:spPr>
          <a:xfrm>
            <a:off x="2146903" y="2776479"/>
            <a:ext cx="2746069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6" name="Rounded Rectangle 325"/>
          <p:cNvSpPr/>
          <p:nvPr userDrawn="1"/>
        </p:nvSpPr>
        <p:spPr>
          <a:xfrm>
            <a:off x="2411797" y="2389943"/>
            <a:ext cx="2481175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7" name="Rounded Rectangle 326"/>
          <p:cNvSpPr/>
          <p:nvPr userDrawn="1"/>
        </p:nvSpPr>
        <p:spPr>
          <a:xfrm>
            <a:off x="2808391" y="2003404"/>
            <a:ext cx="2084581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8" name="Rounded Rectangle 327"/>
          <p:cNvSpPr/>
          <p:nvPr userDrawn="1"/>
        </p:nvSpPr>
        <p:spPr>
          <a:xfrm>
            <a:off x="4941675" y="1628920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29" name="Rounded Rectangle 328"/>
          <p:cNvSpPr/>
          <p:nvPr userDrawn="1"/>
        </p:nvSpPr>
        <p:spPr>
          <a:xfrm>
            <a:off x="6120303" y="1628920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30" name="Rounded Rectangle 329"/>
          <p:cNvSpPr/>
          <p:nvPr userDrawn="1"/>
        </p:nvSpPr>
        <p:spPr>
          <a:xfrm>
            <a:off x="3341220" y="1628920"/>
            <a:ext cx="1551748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31" name="Freeform 330"/>
          <p:cNvSpPr/>
          <p:nvPr userDrawn="1"/>
        </p:nvSpPr>
        <p:spPr>
          <a:xfrm>
            <a:off x="1875061" y="1600585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grpSp>
        <p:nvGrpSpPr>
          <p:cNvPr id="332" name="Group 331"/>
          <p:cNvGrpSpPr/>
          <p:nvPr userDrawn="1"/>
        </p:nvGrpSpPr>
        <p:grpSpPr>
          <a:xfrm>
            <a:off x="3158664" y="1610835"/>
            <a:ext cx="459785" cy="345382"/>
            <a:chOff x="3327648" y="2176571"/>
            <a:chExt cx="1214070" cy="1214070"/>
          </a:xfrm>
          <a:solidFill>
            <a:srgbClr val="1B3A5D"/>
          </a:solidFill>
        </p:grpSpPr>
        <p:sp>
          <p:nvSpPr>
            <p:cNvPr id="333" name="Oval 332"/>
            <p:cNvSpPr/>
            <p:nvPr/>
          </p:nvSpPr>
          <p:spPr>
            <a:xfrm>
              <a:off x="3327648" y="2176571"/>
              <a:ext cx="1214070" cy="1214070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lIns="129264" tIns="64633" rIns="129264" bIns="64633" rtlCol="0" anchor="ctr"/>
            <a:lstStyle/>
            <a:p>
              <a:pPr algn="ctr" defTabSz="9088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kern="0">
                <a:solidFill>
                  <a:prstClr val="white"/>
                </a:solidFill>
                <a:latin typeface="Arial"/>
                <a:ea typeface="ヒラギノ角ゴ ProN W3" charset="-128"/>
                <a:sym typeface="Gill Sans" charset="0"/>
              </a:endParaRPr>
            </a:p>
          </p:txBody>
        </p:sp>
        <p:sp>
          <p:nvSpPr>
            <p:cNvPr id="337" name="Freeform 336"/>
            <p:cNvSpPr/>
            <p:nvPr/>
          </p:nvSpPr>
          <p:spPr>
            <a:xfrm>
              <a:off x="3788688" y="2652473"/>
              <a:ext cx="249951" cy="398657"/>
            </a:xfrm>
            <a:custGeom>
              <a:avLst/>
              <a:gdLst>
                <a:gd name="connsiteX0" fmla="*/ 711200 w 1003300"/>
                <a:gd name="connsiteY0" fmla="*/ 1600200 h 1600200"/>
                <a:gd name="connsiteX1" fmla="*/ 0 w 1003300"/>
                <a:gd name="connsiteY1" fmla="*/ 1574800 h 1600200"/>
                <a:gd name="connsiteX2" fmla="*/ 838200 w 1003300"/>
                <a:gd name="connsiteY2" fmla="*/ 0 h 1600200"/>
                <a:gd name="connsiteX3" fmla="*/ 1003300 w 1003300"/>
                <a:gd name="connsiteY3" fmla="*/ 0 h 1600200"/>
                <a:gd name="connsiteX4" fmla="*/ 711200 w 1003300"/>
                <a:gd name="connsiteY4" fmla="*/ 1600200 h 16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300" h="1600200">
                  <a:moveTo>
                    <a:pt x="711200" y="1600200"/>
                  </a:moveTo>
                  <a:lnTo>
                    <a:pt x="0" y="1574800"/>
                  </a:lnTo>
                  <a:lnTo>
                    <a:pt x="838200" y="0"/>
                  </a:lnTo>
                  <a:lnTo>
                    <a:pt x="1003300" y="0"/>
                  </a:lnTo>
                  <a:lnTo>
                    <a:pt x="711200" y="1600200"/>
                  </a:lnTo>
                  <a:close/>
                </a:path>
              </a:pathLst>
            </a:custGeom>
            <a:grpFill/>
            <a:ln w="25400" cap="flat" cmpd="sng" algn="ctr">
              <a:noFill/>
              <a:prstDash val="solid"/>
            </a:ln>
            <a:effectLst/>
          </p:spPr>
          <p:txBody>
            <a:bodyPr lIns="129264" tIns="64633" rIns="129264" bIns="64633" rtlCol="0" anchor="ctr"/>
            <a:lstStyle/>
            <a:p>
              <a:pPr algn="ctr" defTabSz="9088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 kern="0">
                <a:solidFill>
                  <a:prstClr val="white"/>
                </a:solidFill>
                <a:latin typeface="Arial"/>
                <a:ea typeface="ヒラギノ角ゴ ProN W3" charset="-128"/>
                <a:sym typeface="Gill Sans" charset="0"/>
              </a:endParaRPr>
            </a:p>
          </p:txBody>
        </p:sp>
      </p:grpSp>
      <p:sp>
        <p:nvSpPr>
          <p:cNvPr id="338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48503" y="1661573"/>
            <a:ext cx="1142277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39" name="Text Placeholder 51"/>
          <p:cNvSpPr>
            <a:spLocks noGrp="1"/>
          </p:cNvSpPr>
          <p:nvPr>
            <p:ph type="body" sz="quarter" idx="19"/>
          </p:nvPr>
        </p:nvSpPr>
        <p:spPr>
          <a:xfrm>
            <a:off x="4982768" y="166157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0" name="Text Placeholder 51"/>
          <p:cNvSpPr>
            <a:spLocks noGrp="1"/>
          </p:cNvSpPr>
          <p:nvPr>
            <p:ph type="body" sz="quarter" idx="27"/>
          </p:nvPr>
        </p:nvSpPr>
        <p:spPr>
          <a:xfrm>
            <a:off x="6155906" y="1661570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1" name="Rounded Rectangle 340"/>
          <p:cNvSpPr/>
          <p:nvPr userDrawn="1"/>
        </p:nvSpPr>
        <p:spPr>
          <a:xfrm>
            <a:off x="4941675" y="2003404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2" name="Rounded Rectangle 341"/>
          <p:cNvSpPr/>
          <p:nvPr userDrawn="1"/>
        </p:nvSpPr>
        <p:spPr>
          <a:xfrm>
            <a:off x="6120303" y="2003404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3" name="Text Placeholder 51"/>
          <p:cNvSpPr>
            <a:spLocks noGrp="1"/>
          </p:cNvSpPr>
          <p:nvPr>
            <p:ph type="body" sz="quarter" idx="29"/>
          </p:nvPr>
        </p:nvSpPr>
        <p:spPr>
          <a:xfrm>
            <a:off x="3138717" y="2036058"/>
            <a:ext cx="1652062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4" name="Text Placeholder 51"/>
          <p:cNvSpPr>
            <a:spLocks noGrp="1"/>
          </p:cNvSpPr>
          <p:nvPr>
            <p:ph type="body" sz="quarter" idx="30"/>
          </p:nvPr>
        </p:nvSpPr>
        <p:spPr>
          <a:xfrm>
            <a:off x="4982768" y="2036054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5" name="Text Placeholder 51"/>
          <p:cNvSpPr>
            <a:spLocks noGrp="1"/>
          </p:cNvSpPr>
          <p:nvPr>
            <p:ph type="body" sz="quarter" idx="31"/>
          </p:nvPr>
        </p:nvSpPr>
        <p:spPr>
          <a:xfrm>
            <a:off x="6155906" y="2036054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6" name="Rounded Rectangle 345"/>
          <p:cNvSpPr/>
          <p:nvPr userDrawn="1"/>
        </p:nvSpPr>
        <p:spPr>
          <a:xfrm>
            <a:off x="4941675" y="2389943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7" name="Rounded Rectangle 346"/>
          <p:cNvSpPr/>
          <p:nvPr userDrawn="1"/>
        </p:nvSpPr>
        <p:spPr>
          <a:xfrm>
            <a:off x="6120303" y="2389943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48" name="Text Placeholder 51"/>
          <p:cNvSpPr>
            <a:spLocks noGrp="1"/>
          </p:cNvSpPr>
          <p:nvPr>
            <p:ph type="body" sz="quarter" idx="32"/>
          </p:nvPr>
        </p:nvSpPr>
        <p:spPr>
          <a:xfrm>
            <a:off x="2772294" y="2422597"/>
            <a:ext cx="2018484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49" name="Text Placeholder 51"/>
          <p:cNvSpPr>
            <a:spLocks noGrp="1"/>
          </p:cNvSpPr>
          <p:nvPr>
            <p:ph type="body" sz="quarter" idx="33"/>
          </p:nvPr>
        </p:nvSpPr>
        <p:spPr>
          <a:xfrm>
            <a:off x="4982768" y="2422595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0" name="Text Placeholder 51"/>
          <p:cNvSpPr>
            <a:spLocks noGrp="1"/>
          </p:cNvSpPr>
          <p:nvPr>
            <p:ph type="body" sz="quarter" idx="34"/>
          </p:nvPr>
        </p:nvSpPr>
        <p:spPr>
          <a:xfrm>
            <a:off x="6155906" y="2422595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1" name="Rounded Rectangle 350"/>
          <p:cNvSpPr/>
          <p:nvPr userDrawn="1"/>
        </p:nvSpPr>
        <p:spPr>
          <a:xfrm>
            <a:off x="4941675" y="2776479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2" name="Rounded Rectangle 351"/>
          <p:cNvSpPr/>
          <p:nvPr userDrawn="1"/>
        </p:nvSpPr>
        <p:spPr>
          <a:xfrm>
            <a:off x="6120303" y="2776479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3" name="Text Placeholder 51"/>
          <p:cNvSpPr>
            <a:spLocks noGrp="1"/>
          </p:cNvSpPr>
          <p:nvPr>
            <p:ph type="body" sz="quarter" idx="35"/>
          </p:nvPr>
        </p:nvSpPr>
        <p:spPr>
          <a:xfrm>
            <a:off x="2490549" y="2809134"/>
            <a:ext cx="2300233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4" name="Text Placeholder 51"/>
          <p:cNvSpPr>
            <a:spLocks noGrp="1"/>
          </p:cNvSpPr>
          <p:nvPr>
            <p:ph type="body" sz="quarter" idx="36"/>
          </p:nvPr>
        </p:nvSpPr>
        <p:spPr>
          <a:xfrm>
            <a:off x="4982768" y="280913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5" name="Text Placeholder 51"/>
          <p:cNvSpPr>
            <a:spLocks noGrp="1"/>
          </p:cNvSpPr>
          <p:nvPr>
            <p:ph type="body" sz="quarter" idx="37"/>
          </p:nvPr>
        </p:nvSpPr>
        <p:spPr>
          <a:xfrm>
            <a:off x="6155906" y="280913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6" name="Rounded Rectangle 355"/>
          <p:cNvSpPr/>
          <p:nvPr userDrawn="1"/>
        </p:nvSpPr>
        <p:spPr>
          <a:xfrm>
            <a:off x="4941675" y="316302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7" name="Rounded Rectangle 356"/>
          <p:cNvSpPr/>
          <p:nvPr userDrawn="1"/>
        </p:nvSpPr>
        <p:spPr>
          <a:xfrm>
            <a:off x="6120303" y="316302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58" name="Text Placeholder 51"/>
          <p:cNvSpPr>
            <a:spLocks noGrp="1"/>
          </p:cNvSpPr>
          <p:nvPr>
            <p:ph type="body" sz="quarter" idx="38"/>
          </p:nvPr>
        </p:nvSpPr>
        <p:spPr>
          <a:xfrm>
            <a:off x="2313724" y="3195676"/>
            <a:ext cx="247705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59" name="Text Placeholder 51"/>
          <p:cNvSpPr>
            <a:spLocks noGrp="1"/>
          </p:cNvSpPr>
          <p:nvPr>
            <p:ph type="body" sz="quarter" idx="39"/>
          </p:nvPr>
        </p:nvSpPr>
        <p:spPr>
          <a:xfrm>
            <a:off x="4982768" y="31956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0" name="Text Placeholder 51"/>
          <p:cNvSpPr>
            <a:spLocks noGrp="1"/>
          </p:cNvSpPr>
          <p:nvPr>
            <p:ph type="body" sz="quarter" idx="40"/>
          </p:nvPr>
        </p:nvSpPr>
        <p:spPr>
          <a:xfrm>
            <a:off x="6155906" y="3195673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1" name="Rounded Rectangle 360"/>
          <p:cNvSpPr/>
          <p:nvPr userDrawn="1"/>
        </p:nvSpPr>
        <p:spPr>
          <a:xfrm>
            <a:off x="1911729" y="3549561"/>
            <a:ext cx="2981243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2" name="Rounded Rectangle 361"/>
          <p:cNvSpPr/>
          <p:nvPr userDrawn="1"/>
        </p:nvSpPr>
        <p:spPr>
          <a:xfrm>
            <a:off x="4941675" y="354956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3" name="Rounded Rectangle 362"/>
          <p:cNvSpPr/>
          <p:nvPr userDrawn="1"/>
        </p:nvSpPr>
        <p:spPr>
          <a:xfrm>
            <a:off x="6120303" y="3549561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4" name="Text Placeholder 51"/>
          <p:cNvSpPr>
            <a:spLocks noGrp="1"/>
          </p:cNvSpPr>
          <p:nvPr>
            <p:ph type="body" sz="quarter" idx="44"/>
          </p:nvPr>
        </p:nvSpPr>
        <p:spPr>
          <a:xfrm>
            <a:off x="2203175" y="3582214"/>
            <a:ext cx="2587605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5" name="Text Placeholder 51"/>
          <p:cNvSpPr>
            <a:spLocks noGrp="1"/>
          </p:cNvSpPr>
          <p:nvPr>
            <p:ph type="body" sz="quarter" idx="45"/>
          </p:nvPr>
        </p:nvSpPr>
        <p:spPr>
          <a:xfrm>
            <a:off x="4982768" y="3582212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6" name="Text Placeholder 51"/>
          <p:cNvSpPr>
            <a:spLocks noGrp="1"/>
          </p:cNvSpPr>
          <p:nvPr>
            <p:ph type="body" sz="quarter" idx="46"/>
          </p:nvPr>
        </p:nvSpPr>
        <p:spPr>
          <a:xfrm>
            <a:off x="6155906" y="3582212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7" name="Rounded Rectangle 366"/>
          <p:cNvSpPr/>
          <p:nvPr userDrawn="1"/>
        </p:nvSpPr>
        <p:spPr>
          <a:xfrm>
            <a:off x="4941675" y="3936099"/>
            <a:ext cx="1117072" cy="309215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68" name="Text Placeholder 51"/>
          <p:cNvSpPr>
            <a:spLocks noGrp="1"/>
          </p:cNvSpPr>
          <p:nvPr>
            <p:ph type="body" sz="quarter" idx="47"/>
          </p:nvPr>
        </p:nvSpPr>
        <p:spPr>
          <a:xfrm>
            <a:off x="2151131" y="3968753"/>
            <a:ext cx="2639649" cy="2352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69" name="Text Placeholder 51"/>
          <p:cNvSpPr>
            <a:spLocks noGrp="1"/>
          </p:cNvSpPr>
          <p:nvPr>
            <p:ph type="body" sz="quarter" idx="48"/>
          </p:nvPr>
        </p:nvSpPr>
        <p:spPr>
          <a:xfrm>
            <a:off x="4982768" y="396874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70" name="Text Placeholder 51"/>
          <p:cNvSpPr>
            <a:spLocks noGrp="1"/>
          </p:cNvSpPr>
          <p:nvPr>
            <p:ph type="body" sz="quarter" idx="49"/>
          </p:nvPr>
        </p:nvSpPr>
        <p:spPr>
          <a:xfrm>
            <a:off x="6155906" y="3968749"/>
            <a:ext cx="1044773" cy="22519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372" name="Oval 371"/>
          <p:cNvSpPr/>
          <p:nvPr/>
        </p:nvSpPr>
        <p:spPr>
          <a:xfrm>
            <a:off x="2617379" y="1985109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77" name="Oval 376"/>
          <p:cNvSpPr/>
          <p:nvPr/>
        </p:nvSpPr>
        <p:spPr>
          <a:xfrm>
            <a:off x="2250957" y="2371437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80" name="Oval 379"/>
          <p:cNvSpPr/>
          <p:nvPr/>
        </p:nvSpPr>
        <p:spPr>
          <a:xfrm>
            <a:off x="1979783" y="2757765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86" name="Oval 385"/>
          <p:cNvSpPr/>
          <p:nvPr userDrawn="1"/>
        </p:nvSpPr>
        <p:spPr>
          <a:xfrm>
            <a:off x="1807636" y="3144093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91" name="Oval 390"/>
          <p:cNvSpPr/>
          <p:nvPr userDrawn="1"/>
        </p:nvSpPr>
        <p:spPr>
          <a:xfrm>
            <a:off x="1681837" y="3530421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392" name="Oval 391"/>
          <p:cNvSpPr/>
          <p:nvPr userDrawn="1"/>
        </p:nvSpPr>
        <p:spPr>
          <a:xfrm>
            <a:off x="1650692" y="3916749"/>
            <a:ext cx="459785" cy="345382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94892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5221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241" name="Rectangle 240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2" name="Rectangle 241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3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4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47" name="Freeform 5"/>
          <p:cNvSpPr>
            <a:spLocks/>
          </p:cNvSpPr>
          <p:nvPr userDrawn="1"/>
        </p:nvSpPr>
        <p:spPr bwMode="auto">
          <a:xfrm>
            <a:off x="6120303" y="3863643"/>
            <a:ext cx="1117072" cy="379535"/>
          </a:xfrm>
          <a:custGeom>
            <a:avLst/>
            <a:gdLst>
              <a:gd name="T0" fmla="*/ 500 w 500"/>
              <a:gd name="T1" fmla="*/ 52 h 168"/>
              <a:gd name="T2" fmla="*/ 500 w 500"/>
              <a:gd name="T3" fmla="*/ 28 h 168"/>
              <a:gd name="T4" fmla="*/ 472 w 500"/>
              <a:gd name="T5" fmla="*/ 0 h 168"/>
              <a:gd name="T6" fmla="*/ 28 w 500"/>
              <a:gd name="T7" fmla="*/ 0 h 168"/>
              <a:gd name="T8" fmla="*/ 0 w 500"/>
              <a:gd name="T9" fmla="*/ 28 h 168"/>
              <a:gd name="T10" fmla="*/ 0 w 500"/>
              <a:gd name="T11" fmla="*/ 140 h 168"/>
              <a:gd name="T12" fmla="*/ 28 w 500"/>
              <a:gd name="T13" fmla="*/ 168 h 168"/>
              <a:gd name="T14" fmla="*/ 380 w 500"/>
              <a:gd name="T15" fmla="*/ 168 h 168"/>
              <a:gd name="T16" fmla="*/ 500 w 500"/>
              <a:gd name="T17" fmla="*/ 52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0" h="168">
                <a:moveTo>
                  <a:pt x="500" y="52"/>
                </a:moveTo>
                <a:cubicBezTo>
                  <a:pt x="500" y="28"/>
                  <a:pt x="500" y="28"/>
                  <a:pt x="500" y="28"/>
                </a:cubicBezTo>
                <a:cubicBezTo>
                  <a:pt x="500" y="13"/>
                  <a:pt x="488" y="0"/>
                  <a:pt x="47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3"/>
                  <a:pt x="0" y="28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56"/>
                  <a:pt x="13" y="168"/>
                  <a:pt x="28" y="168"/>
                </a:cubicBezTo>
                <a:cubicBezTo>
                  <a:pt x="380" y="168"/>
                  <a:pt x="380" y="168"/>
                  <a:pt x="380" y="168"/>
                </a:cubicBezTo>
                <a:cubicBezTo>
                  <a:pt x="380" y="168"/>
                  <a:pt x="500" y="168"/>
                  <a:pt x="500" y="52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4291" tIns="32147" rIns="64291" bIns="32147" numCol="1" anchor="t" anchorCtr="0" compatLnSpc="1">
            <a:prstTxWarp prst="textNoShape">
              <a:avLst/>
            </a:prstTxWarp>
          </a:bodyPr>
          <a:lstStyle/>
          <a:p>
            <a:pPr algn="ctr" defTabSz="642867"/>
            <a:endParaRPr lang="en-GB" sz="290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148" name="Rounded Rectangle 147"/>
          <p:cNvSpPr/>
          <p:nvPr userDrawn="1"/>
        </p:nvSpPr>
        <p:spPr>
          <a:xfrm>
            <a:off x="1839994" y="3868558"/>
            <a:ext cx="3057438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9" name="Rounded Rectangle 148"/>
          <p:cNvSpPr/>
          <p:nvPr userDrawn="1"/>
        </p:nvSpPr>
        <p:spPr>
          <a:xfrm>
            <a:off x="1928812" y="3414135"/>
            <a:ext cx="2968620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0" name="Rounded Rectangle 149"/>
          <p:cNvSpPr/>
          <p:nvPr userDrawn="1"/>
        </p:nvSpPr>
        <p:spPr>
          <a:xfrm>
            <a:off x="2092468" y="2959714"/>
            <a:ext cx="2804964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1" name="Rounded Rectangle 150"/>
          <p:cNvSpPr/>
          <p:nvPr userDrawn="1"/>
        </p:nvSpPr>
        <p:spPr>
          <a:xfrm>
            <a:off x="2349644" y="2509312"/>
            <a:ext cx="2547789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2" name="Rounded Rectangle 151"/>
          <p:cNvSpPr/>
          <p:nvPr userDrawn="1"/>
        </p:nvSpPr>
        <p:spPr>
          <a:xfrm>
            <a:off x="2694492" y="2066944"/>
            <a:ext cx="2202940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3" name="Rounded Rectangle 152"/>
          <p:cNvSpPr/>
          <p:nvPr userDrawn="1"/>
        </p:nvSpPr>
        <p:spPr>
          <a:xfrm>
            <a:off x="4941675" y="1636633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4" name="Rounded Rectangle 153"/>
          <p:cNvSpPr/>
          <p:nvPr userDrawn="1"/>
        </p:nvSpPr>
        <p:spPr>
          <a:xfrm>
            <a:off x="6120303" y="1636633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5" name="Rounded Rectangle 154"/>
          <p:cNvSpPr/>
          <p:nvPr userDrawn="1"/>
        </p:nvSpPr>
        <p:spPr>
          <a:xfrm>
            <a:off x="3345683" y="1636633"/>
            <a:ext cx="1551748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6" name="Freeform 155"/>
          <p:cNvSpPr/>
          <p:nvPr userDrawn="1"/>
        </p:nvSpPr>
        <p:spPr>
          <a:xfrm>
            <a:off x="1879526" y="1600585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105063" y="1633748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63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52967" y="1677055"/>
            <a:ext cx="1142277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4" name="Text Placeholder 51"/>
          <p:cNvSpPr>
            <a:spLocks noGrp="1"/>
          </p:cNvSpPr>
          <p:nvPr>
            <p:ph type="body" sz="quarter" idx="54"/>
          </p:nvPr>
        </p:nvSpPr>
        <p:spPr>
          <a:xfrm>
            <a:off x="4982768" y="1678108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5" name="Text Placeholder 51"/>
          <p:cNvSpPr>
            <a:spLocks noGrp="1"/>
          </p:cNvSpPr>
          <p:nvPr>
            <p:ph type="body" sz="quarter" idx="55"/>
          </p:nvPr>
        </p:nvSpPr>
        <p:spPr>
          <a:xfrm>
            <a:off x="6155906" y="1678108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6" name="Rounded Rectangle 165"/>
          <p:cNvSpPr/>
          <p:nvPr userDrawn="1"/>
        </p:nvSpPr>
        <p:spPr>
          <a:xfrm>
            <a:off x="4941675" y="206694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67" name="Rounded Rectangle 166"/>
          <p:cNvSpPr/>
          <p:nvPr userDrawn="1"/>
        </p:nvSpPr>
        <p:spPr>
          <a:xfrm>
            <a:off x="6120303" y="2065960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68" name="Text Placeholder 51"/>
          <p:cNvSpPr>
            <a:spLocks noGrp="1"/>
          </p:cNvSpPr>
          <p:nvPr>
            <p:ph type="body" sz="quarter" idx="29"/>
          </p:nvPr>
        </p:nvSpPr>
        <p:spPr>
          <a:xfrm>
            <a:off x="3079924" y="2107366"/>
            <a:ext cx="1715318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69" name="Text Placeholder 51"/>
          <p:cNvSpPr>
            <a:spLocks noGrp="1"/>
          </p:cNvSpPr>
          <p:nvPr>
            <p:ph type="body" sz="quarter" idx="56"/>
          </p:nvPr>
        </p:nvSpPr>
        <p:spPr>
          <a:xfrm>
            <a:off x="4982768" y="2108422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0" name="Text Placeholder 51"/>
          <p:cNvSpPr>
            <a:spLocks noGrp="1"/>
          </p:cNvSpPr>
          <p:nvPr>
            <p:ph type="body" sz="quarter" idx="57"/>
          </p:nvPr>
        </p:nvSpPr>
        <p:spPr>
          <a:xfrm>
            <a:off x="6155906" y="2108422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1" name="Rounded Rectangle 170"/>
          <p:cNvSpPr/>
          <p:nvPr userDrawn="1"/>
        </p:nvSpPr>
        <p:spPr>
          <a:xfrm>
            <a:off x="4941675" y="2509312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2" name="Rounded Rectangle 171"/>
          <p:cNvSpPr/>
          <p:nvPr userDrawn="1"/>
        </p:nvSpPr>
        <p:spPr>
          <a:xfrm>
            <a:off x="6120303" y="250734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3" name="Text Placeholder 51"/>
          <p:cNvSpPr>
            <a:spLocks noGrp="1"/>
          </p:cNvSpPr>
          <p:nvPr>
            <p:ph type="body" sz="quarter" idx="32"/>
          </p:nvPr>
        </p:nvSpPr>
        <p:spPr>
          <a:xfrm>
            <a:off x="2694105" y="2549731"/>
            <a:ext cx="2101141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4" name="Text Placeholder 51"/>
          <p:cNvSpPr>
            <a:spLocks noGrp="1"/>
          </p:cNvSpPr>
          <p:nvPr>
            <p:ph type="body" sz="quarter" idx="58"/>
          </p:nvPr>
        </p:nvSpPr>
        <p:spPr>
          <a:xfrm>
            <a:off x="4982768" y="255078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5" name="Text Placeholder 51"/>
          <p:cNvSpPr>
            <a:spLocks noGrp="1"/>
          </p:cNvSpPr>
          <p:nvPr>
            <p:ph type="body" sz="quarter" idx="59"/>
          </p:nvPr>
        </p:nvSpPr>
        <p:spPr>
          <a:xfrm>
            <a:off x="6155906" y="255078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6" name="Rounded Rectangle 175"/>
          <p:cNvSpPr/>
          <p:nvPr userDrawn="1"/>
        </p:nvSpPr>
        <p:spPr>
          <a:xfrm>
            <a:off x="4941675" y="295971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7" name="Rounded Rectangle 176"/>
          <p:cNvSpPr/>
          <p:nvPr userDrawn="1"/>
        </p:nvSpPr>
        <p:spPr>
          <a:xfrm>
            <a:off x="6120303" y="2956764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78" name="Text Placeholder 51"/>
          <p:cNvSpPr>
            <a:spLocks noGrp="1"/>
          </p:cNvSpPr>
          <p:nvPr>
            <p:ph type="body" sz="quarter" idx="35"/>
          </p:nvPr>
        </p:nvSpPr>
        <p:spPr>
          <a:xfrm>
            <a:off x="2439495" y="3000136"/>
            <a:ext cx="2355748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79" name="Text Placeholder 51"/>
          <p:cNvSpPr>
            <a:spLocks noGrp="1"/>
          </p:cNvSpPr>
          <p:nvPr>
            <p:ph type="body" sz="quarter" idx="60"/>
          </p:nvPr>
        </p:nvSpPr>
        <p:spPr>
          <a:xfrm>
            <a:off x="4982768" y="3001189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0" name="Text Placeholder 51"/>
          <p:cNvSpPr>
            <a:spLocks noGrp="1"/>
          </p:cNvSpPr>
          <p:nvPr>
            <p:ph type="body" sz="quarter" idx="61"/>
          </p:nvPr>
        </p:nvSpPr>
        <p:spPr>
          <a:xfrm>
            <a:off x="6155906" y="3001189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1" name="Rounded Rectangle 180"/>
          <p:cNvSpPr/>
          <p:nvPr userDrawn="1"/>
        </p:nvSpPr>
        <p:spPr>
          <a:xfrm>
            <a:off x="4941675" y="3414135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2" name="Rounded Rectangle 181"/>
          <p:cNvSpPr/>
          <p:nvPr userDrawn="1"/>
        </p:nvSpPr>
        <p:spPr>
          <a:xfrm>
            <a:off x="6120303" y="3410202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3" name="Text Placeholder 51"/>
          <p:cNvSpPr>
            <a:spLocks noGrp="1"/>
          </p:cNvSpPr>
          <p:nvPr>
            <p:ph type="body" sz="quarter" idx="38"/>
          </p:nvPr>
        </p:nvSpPr>
        <p:spPr>
          <a:xfrm>
            <a:off x="2285351" y="3454555"/>
            <a:ext cx="2509893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4" name="Text Placeholder 51"/>
          <p:cNvSpPr>
            <a:spLocks noGrp="1"/>
          </p:cNvSpPr>
          <p:nvPr>
            <p:ph type="body" sz="quarter" idx="62"/>
          </p:nvPr>
        </p:nvSpPr>
        <p:spPr>
          <a:xfrm>
            <a:off x="4982768" y="3455611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5" name="Text Placeholder 51"/>
          <p:cNvSpPr>
            <a:spLocks noGrp="1"/>
          </p:cNvSpPr>
          <p:nvPr>
            <p:ph type="body" sz="quarter" idx="63"/>
          </p:nvPr>
        </p:nvSpPr>
        <p:spPr>
          <a:xfrm>
            <a:off x="6155906" y="3455611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6" name="Rounded Rectangle 185"/>
          <p:cNvSpPr/>
          <p:nvPr userDrawn="1"/>
        </p:nvSpPr>
        <p:spPr>
          <a:xfrm>
            <a:off x="4941675" y="3868558"/>
            <a:ext cx="1117072" cy="3741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87" name="Text Placeholder 51"/>
          <p:cNvSpPr>
            <a:spLocks noGrp="1"/>
          </p:cNvSpPr>
          <p:nvPr>
            <p:ph type="body" sz="quarter" idx="47"/>
          </p:nvPr>
        </p:nvSpPr>
        <p:spPr>
          <a:xfrm>
            <a:off x="2185990" y="3908980"/>
            <a:ext cx="2609257" cy="28464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8" name="Text Placeholder 51"/>
          <p:cNvSpPr>
            <a:spLocks noGrp="1"/>
          </p:cNvSpPr>
          <p:nvPr>
            <p:ph type="body" sz="quarter" idx="64"/>
          </p:nvPr>
        </p:nvSpPr>
        <p:spPr>
          <a:xfrm>
            <a:off x="4982768" y="391003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89" name="Text Placeholder 51"/>
          <p:cNvSpPr>
            <a:spLocks noGrp="1"/>
          </p:cNvSpPr>
          <p:nvPr>
            <p:ph type="body" sz="quarter" idx="65"/>
          </p:nvPr>
        </p:nvSpPr>
        <p:spPr>
          <a:xfrm>
            <a:off x="6155906" y="3910036"/>
            <a:ext cx="1044773" cy="272486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91" name="Oval 190"/>
          <p:cNvSpPr/>
          <p:nvPr/>
        </p:nvSpPr>
        <p:spPr>
          <a:xfrm>
            <a:off x="2522863" y="2059725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2126781" y="2507610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1873264" y="2955645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1726188" y="3413592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0" name="Oval 209"/>
          <p:cNvSpPr/>
          <p:nvPr userDrawn="1"/>
        </p:nvSpPr>
        <p:spPr>
          <a:xfrm>
            <a:off x="1632162" y="3864409"/>
            <a:ext cx="505764" cy="379920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942156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3639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c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D6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1749" y="4372104"/>
            <a:ext cx="7239581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pPr algn="ctr" defTabSz="457025"/>
            <a:endParaRPr lang="en-US" sz="2900" dirty="0">
              <a:solidFill>
                <a:srgbClr val="00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sp>
        <p:nvSpPr>
          <p:cNvPr id="241" name="Rectangle 240"/>
          <p:cNvSpPr/>
          <p:nvPr userDrawn="1"/>
        </p:nvSpPr>
        <p:spPr>
          <a:xfrm>
            <a:off x="612030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2" name="Rectangle 241"/>
          <p:cNvSpPr/>
          <p:nvPr userDrawn="1"/>
        </p:nvSpPr>
        <p:spPr>
          <a:xfrm>
            <a:off x="4941673" y="1372303"/>
            <a:ext cx="1126024" cy="232667"/>
          </a:xfrm>
          <a:prstGeom prst="rect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43" name="Text Placeholder 51"/>
          <p:cNvSpPr>
            <a:spLocks noGrp="1"/>
          </p:cNvSpPr>
          <p:nvPr>
            <p:ph type="body" sz="quarter" idx="50"/>
          </p:nvPr>
        </p:nvSpPr>
        <p:spPr>
          <a:xfrm>
            <a:off x="4982768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4" name="Text Placeholder 51"/>
          <p:cNvSpPr>
            <a:spLocks noGrp="1"/>
          </p:cNvSpPr>
          <p:nvPr>
            <p:ph type="body" sz="quarter" idx="51"/>
          </p:nvPr>
        </p:nvSpPr>
        <p:spPr>
          <a:xfrm>
            <a:off x="6155906" y="1376906"/>
            <a:ext cx="1044773" cy="225195"/>
          </a:xfrm>
          <a:prstGeom prst="rect">
            <a:avLst/>
          </a:prstGeom>
        </p:spPr>
        <p:txBody>
          <a:bodyPr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130" name="Rounded Rectangle 129"/>
          <p:cNvSpPr/>
          <p:nvPr userDrawn="1"/>
        </p:nvSpPr>
        <p:spPr>
          <a:xfrm>
            <a:off x="1956965" y="3217666"/>
            <a:ext cx="2938660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1" name="Rounded Rectangle 130"/>
          <p:cNvSpPr/>
          <p:nvPr userDrawn="1"/>
        </p:nvSpPr>
        <p:spPr>
          <a:xfrm>
            <a:off x="2247962" y="2692768"/>
            <a:ext cx="2647665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2" name="Rounded Rectangle 131"/>
          <p:cNvSpPr/>
          <p:nvPr userDrawn="1"/>
        </p:nvSpPr>
        <p:spPr>
          <a:xfrm>
            <a:off x="2610131" y="2167870"/>
            <a:ext cx="2285497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3" name="Rounded Rectangle 132"/>
          <p:cNvSpPr/>
          <p:nvPr userDrawn="1"/>
        </p:nvSpPr>
        <p:spPr>
          <a:xfrm>
            <a:off x="3259765" y="1642972"/>
            <a:ext cx="1635863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4" name="Rounded Rectangle 54"/>
          <p:cNvSpPr/>
          <p:nvPr userDrawn="1"/>
        </p:nvSpPr>
        <p:spPr>
          <a:xfrm>
            <a:off x="1830859" y="3742561"/>
            <a:ext cx="3064767" cy="500066"/>
          </a:xfrm>
          <a:custGeom>
            <a:avLst/>
            <a:gdLst>
              <a:gd name="connsiteX0" fmla="*/ 0 w 4392342"/>
              <a:gd name="connsiteY0" fmla="*/ 181593 h 1089536"/>
              <a:gd name="connsiteX1" fmla="*/ 181593 w 4392342"/>
              <a:gd name="connsiteY1" fmla="*/ 0 h 1089536"/>
              <a:gd name="connsiteX2" fmla="*/ 4210749 w 4392342"/>
              <a:gd name="connsiteY2" fmla="*/ 0 h 1089536"/>
              <a:gd name="connsiteX3" fmla="*/ 4392342 w 4392342"/>
              <a:gd name="connsiteY3" fmla="*/ 181593 h 1089536"/>
              <a:gd name="connsiteX4" fmla="*/ 4392342 w 4392342"/>
              <a:gd name="connsiteY4" fmla="*/ 907943 h 1089536"/>
              <a:gd name="connsiteX5" fmla="*/ 4210749 w 4392342"/>
              <a:gd name="connsiteY5" fmla="*/ 1089536 h 1089536"/>
              <a:gd name="connsiteX6" fmla="*/ 181593 w 4392342"/>
              <a:gd name="connsiteY6" fmla="*/ 1089536 h 1089536"/>
              <a:gd name="connsiteX7" fmla="*/ 0 w 4392342"/>
              <a:gd name="connsiteY7" fmla="*/ 907943 h 1089536"/>
              <a:gd name="connsiteX8" fmla="*/ 0 w 4392342"/>
              <a:gd name="connsiteY8" fmla="*/ 181593 h 1089536"/>
              <a:gd name="connsiteX0" fmla="*/ 185514 w 4577856"/>
              <a:gd name="connsiteY0" fmla="*/ 181593 h 1089536"/>
              <a:gd name="connsiteX1" fmla="*/ 367107 w 4577856"/>
              <a:gd name="connsiteY1" fmla="*/ 0 h 1089536"/>
              <a:gd name="connsiteX2" fmla="*/ 4396263 w 4577856"/>
              <a:gd name="connsiteY2" fmla="*/ 0 h 1089536"/>
              <a:gd name="connsiteX3" fmla="*/ 4577856 w 4577856"/>
              <a:gd name="connsiteY3" fmla="*/ 181593 h 1089536"/>
              <a:gd name="connsiteX4" fmla="*/ 4577856 w 4577856"/>
              <a:gd name="connsiteY4" fmla="*/ 907943 h 1089536"/>
              <a:gd name="connsiteX5" fmla="*/ 4396263 w 4577856"/>
              <a:gd name="connsiteY5" fmla="*/ 1089536 h 1089536"/>
              <a:gd name="connsiteX6" fmla="*/ 367107 w 4577856"/>
              <a:gd name="connsiteY6" fmla="*/ 1089536 h 1089536"/>
              <a:gd name="connsiteX7" fmla="*/ 185514 w 4577856"/>
              <a:gd name="connsiteY7" fmla="*/ 181593 h 1089536"/>
              <a:gd name="connsiteX0" fmla="*/ 0 w 4210749"/>
              <a:gd name="connsiteY0" fmla="*/ 1089536 h 1089536"/>
              <a:gd name="connsiteX1" fmla="*/ 0 w 4210749"/>
              <a:gd name="connsiteY1" fmla="*/ 0 h 1089536"/>
              <a:gd name="connsiteX2" fmla="*/ 4029156 w 4210749"/>
              <a:gd name="connsiteY2" fmla="*/ 0 h 1089536"/>
              <a:gd name="connsiteX3" fmla="*/ 4210749 w 4210749"/>
              <a:gd name="connsiteY3" fmla="*/ 181593 h 1089536"/>
              <a:gd name="connsiteX4" fmla="*/ 4210749 w 4210749"/>
              <a:gd name="connsiteY4" fmla="*/ 907943 h 1089536"/>
              <a:gd name="connsiteX5" fmla="*/ 4029156 w 4210749"/>
              <a:gd name="connsiteY5" fmla="*/ 1089536 h 1089536"/>
              <a:gd name="connsiteX6" fmla="*/ 0 w 4210749"/>
              <a:gd name="connsiteY6" fmla="*/ 1089536 h 1089536"/>
              <a:gd name="connsiteX0" fmla="*/ 295309 w 4506058"/>
              <a:gd name="connsiteY0" fmla="*/ 1089536 h 1089536"/>
              <a:gd name="connsiteX1" fmla="*/ 295309 w 4506058"/>
              <a:gd name="connsiteY1" fmla="*/ 0 h 1089536"/>
              <a:gd name="connsiteX2" fmla="*/ 4324465 w 4506058"/>
              <a:gd name="connsiteY2" fmla="*/ 0 h 1089536"/>
              <a:gd name="connsiteX3" fmla="*/ 4506058 w 4506058"/>
              <a:gd name="connsiteY3" fmla="*/ 181593 h 1089536"/>
              <a:gd name="connsiteX4" fmla="*/ 4506058 w 4506058"/>
              <a:gd name="connsiteY4" fmla="*/ 907943 h 1089536"/>
              <a:gd name="connsiteX5" fmla="*/ 4324465 w 4506058"/>
              <a:gd name="connsiteY5" fmla="*/ 1089536 h 1089536"/>
              <a:gd name="connsiteX6" fmla="*/ 295309 w 4506058"/>
              <a:gd name="connsiteY6" fmla="*/ 1089536 h 1089536"/>
              <a:gd name="connsiteX0" fmla="*/ 8045 w 4218794"/>
              <a:gd name="connsiteY0" fmla="*/ 1089536 h 1089536"/>
              <a:gd name="connsiteX1" fmla="*/ 8045 w 4218794"/>
              <a:gd name="connsiteY1" fmla="*/ 0 h 1089536"/>
              <a:gd name="connsiteX2" fmla="*/ 4037201 w 4218794"/>
              <a:gd name="connsiteY2" fmla="*/ 0 h 1089536"/>
              <a:gd name="connsiteX3" fmla="*/ 4218794 w 4218794"/>
              <a:gd name="connsiteY3" fmla="*/ 181593 h 1089536"/>
              <a:gd name="connsiteX4" fmla="*/ 4218794 w 4218794"/>
              <a:gd name="connsiteY4" fmla="*/ 907943 h 1089536"/>
              <a:gd name="connsiteX5" fmla="*/ 4037201 w 4218794"/>
              <a:gd name="connsiteY5" fmla="*/ 1089536 h 1089536"/>
              <a:gd name="connsiteX6" fmla="*/ 8045 w 4218794"/>
              <a:gd name="connsiteY6" fmla="*/ 1089536 h 108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18794" h="1089536">
                <a:moveTo>
                  <a:pt x="8045" y="1089536"/>
                </a:moveTo>
                <a:cubicBezTo>
                  <a:pt x="-15781" y="552347"/>
                  <a:pt x="22319" y="448289"/>
                  <a:pt x="8045" y="0"/>
                </a:cubicBezTo>
                <a:lnTo>
                  <a:pt x="4037201" y="0"/>
                </a:lnTo>
                <a:cubicBezTo>
                  <a:pt x="4137492" y="0"/>
                  <a:pt x="4218794" y="81302"/>
                  <a:pt x="4218794" y="181593"/>
                </a:cubicBezTo>
                <a:lnTo>
                  <a:pt x="4218794" y="907943"/>
                </a:lnTo>
                <a:cubicBezTo>
                  <a:pt x="4218794" y="1008234"/>
                  <a:pt x="4137492" y="1089536"/>
                  <a:pt x="4037201" y="1089536"/>
                </a:cubicBezTo>
                <a:lnTo>
                  <a:pt x="8045" y="1089536"/>
                </a:lnTo>
                <a:close/>
              </a:path>
            </a:pathLst>
          </a:cu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5" name="Rounded Rectangle 134"/>
          <p:cNvSpPr/>
          <p:nvPr userDrawn="1"/>
        </p:nvSpPr>
        <p:spPr>
          <a:xfrm>
            <a:off x="4941675" y="3217666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6" name="Rounded Rectangle 135"/>
          <p:cNvSpPr/>
          <p:nvPr userDrawn="1"/>
        </p:nvSpPr>
        <p:spPr>
          <a:xfrm>
            <a:off x="6120303" y="3217666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7" name="Rounded Rectangle 136"/>
          <p:cNvSpPr/>
          <p:nvPr userDrawn="1"/>
        </p:nvSpPr>
        <p:spPr>
          <a:xfrm>
            <a:off x="4941675" y="2692768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8" name="Rounded Rectangle 137"/>
          <p:cNvSpPr/>
          <p:nvPr userDrawn="1"/>
        </p:nvSpPr>
        <p:spPr>
          <a:xfrm>
            <a:off x="6120303" y="2692768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39" name="Rounded Rectangle 138"/>
          <p:cNvSpPr/>
          <p:nvPr userDrawn="1"/>
        </p:nvSpPr>
        <p:spPr>
          <a:xfrm>
            <a:off x="4941675" y="2167870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0" name="Rounded Rectangle 139"/>
          <p:cNvSpPr/>
          <p:nvPr userDrawn="1"/>
        </p:nvSpPr>
        <p:spPr>
          <a:xfrm>
            <a:off x="6120303" y="2167870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1" name="Rounded Rectangle 140"/>
          <p:cNvSpPr/>
          <p:nvPr userDrawn="1"/>
        </p:nvSpPr>
        <p:spPr>
          <a:xfrm>
            <a:off x="4941675" y="1642972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2" name="Rounded Rectangle 141"/>
          <p:cNvSpPr/>
          <p:nvPr userDrawn="1"/>
        </p:nvSpPr>
        <p:spPr>
          <a:xfrm>
            <a:off x="6120303" y="1642972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3" name="Freeform 142"/>
          <p:cNvSpPr/>
          <p:nvPr userDrawn="1"/>
        </p:nvSpPr>
        <p:spPr>
          <a:xfrm>
            <a:off x="1877720" y="1600585"/>
            <a:ext cx="2241345" cy="2642972"/>
          </a:xfrm>
          <a:custGeom>
            <a:avLst/>
            <a:gdLst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381955"/>
              <a:gd name="connsiteY0" fmla="*/ 3793207 h 3793207"/>
              <a:gd name="connsiteX1" fmla="*/ 2381955 w 2381955"/>
              <a:gd name="connsiteY1" fmla="*/ 140 h 3793207"/>
              <a:gd name="connsiteX0" fmla="*/ 0 w 2381955"/>
              <a:gd name="connsiteY0" fmla="*/ 3793067 h 3793067"/>
              <a:gd name="connsiteX1" fmla="*/ 2381955 w 2381955"/>
              <a:gd name="connsiteY1" fmla="*/ 0 h 3793067"/>
              <a:gd name="connsiteX0" fmla="*/ 0 w 2517422"/>
              <a:gd name="connsiteY0" fmla="*/ 3872089 h 3872089"/>
              <a:gd name="connsiteX1" fmla="*/ 2517422 w 2517422"/>
              <a:gd name="connsiteY1" fmla="*/ 0 h 3872089"/>
              <a:gd name="connsiteX0" fmla="*/ 0 w 2585156"/>
              <a:gd name="connsiteY0" fmla="*/ 4052711 h 4052711"/>
              <a:gd name="connsiteX1" fmla="*/ 2585156 w 2585156"/>
              <a:gd name="connsiteY1" fmla="*/ 0 h 4052711"/>
              <a:gd name="connsiteX0" fmla="*/ 366 w 2585522"/>
              <a:gd name="connsiteY0" fmla="*/ 4052711 h 4052711"/>
              <a:gd name="connsiteX1" fmla="*/ 2585522 w 2585522"/>
              <a:gd name="connsiteY1" fmla="*/ 0 h 4052711"/>
              <a:gd name="connsiteX0" fmla="*/ 341 w 2641941"/>
              <a:gd name="connsiteY0" fmla="*/ 4120444 h 4120444"/>
              <a:gd name="connsiteX1" fmla="*/ 2641941 w 2641941"/>
              <a:gd name="connsiteY1" fmla="*/ 0 h 4120444"/>
              <a:gd name="connsiteX0" fmla="*/ 336 w 2641936"/>
              <a:gd name="connsiteY0" fmla="*/ 4120444 h 4120444"/>
              <a:gd name="connsiteX1" fmla="*/ 2641936 w 2641936"/>
              <a:gd name="connsiteY1" fmla="*/ 0 h 4120444"/>
              <a:gd name="connsiteX0" fmla="*/ 331 w 2653220"/>
              <a:gd name="connsiteY0" fmla="*/ 4188178 h 4188178"/>
              <a:gd name="connsiteX1" fmla="*/ 2653220 w 2653220"/>
              <a:gd name="connsiteY1" fmla="*/ 0 h 4188178"/>
              <a:gd name="connsiteX0" fmla="*/ 314 w 2698359"/>
              <a:gd name="connsiteY0" fmla="*/ 4267200 h 4267200"/>
              <a:gd name="connsiteX1" fmla="*/ 2698359 w 2698359"/>
              <a:gd name="connsiteY1" fmla="*/ 0 h 4267200"/>
              <a:gd name="connsiteX0" fmla="*/ 20291 w 2718336"/>
              <a:gd name="connsiteY0" fmla="*/ 4267200 h 4267200"/>
              <a:gd name="connsiteX1" fmla="*/ 2718336 w 2718336"/>
              <a:gd name="connsiteY1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336" h="4267200">
                <a:moveTo>
                  <a:pt x="20291" y="4267200"/>
                </a:moveTo>
                <a:cubicBezTo>
                  <a:pt x="-156569" y="2912534"/>
                  <a:pt x="829330" y="259644"/>
                  <a:pt x="2718336" y="0"/>
                </a:cubicBezTo>
              </a:path>
            </a:pathLst>
          </a:custGeom>
          <a:noFill/>
          <a:ln w="76200" cap="flat" cmpd="sng" algn="ctr">
            <a:solidFill>
              <a:srgbClr val="1B3A5D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4" name="Rounded Rectangle 143"/>
          <p:cNvSpPr/>
          <p:nvPr userDrawn="1"/>
        </p:nvSpPr>
        <p:spPr>
          <a:xfrm>
            <a:off x="4941675" y="3742561"/>
            <a:ext cx="1117072" cy="50006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145" name="Rounded Rectangle 64"/>
          <p:cNvSpPr/>
          <p:nvPr userDrawn="1"/>
        </p:nvSpPr>
        <p:spPr>
          <a:xfrm>
            <a:off x="6118578" y="3742561"/>
            <a:ext cx="1118794" cy="500066"/>
          </a:xfrm>
          <a:custGeom>
            <a:avLst/>
            <a:gdLst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1558202 w 1558202"/>
              <a:gd name="connsiteY4" fmla="*/ 907943 h 1089536"/>
              <a:gd name="connsiteX5" fmla="*/ 1376609 w 1558202"/>
              <a:gd name="connsiteY5" fmla="*/ 1089536 h 1089536"/>
              <a:gd name="connsiteX6" fmla="*/ 181593 w 1558202"/>
              <a:gd name="connsiteY6" fmla="*/ 1089536 h 1089536"/>
              <a:gd name="connsiteX7" fmla="*/ 0 w 1558202"/>
              <a:gd name="connsiteY7" fmla="*/ 907943 h 1089536"/>
              <a:gd name="connsiteX8" fmla="*/ 0 w 1558202"/>
              <a:gd name="connsiteY8" fmla="*/ 181593 h 1089536"/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1376609 w 1558202"/>
              <a:gd name="connsiteY4" fmla="*/ 1089536 h 1089536"/>
              <a:gd name="connsiteX5" fmla="*/ 181593 w 1558202"/>
              <a:gd name="connsiteY5" fmla="*/ 1089536 h 1089536"/>
              <a:gd name="connsiteX6" fmla="*/ 0 w 1558202"/>
              <a:gd name="connsiteY6" fmla="*/ 907943 h 1089536"/>
              <a:gd name="connsiteX7" fmla="*/ 0 w 1558202"/>
              <a:gd name="connsiteY7" fmla="*/ 181593 h 1089536"/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868609 w 1558202"/>
              <a:gd name="connsiteY4" fmla="*/ 1089536 h 1089536"/>
              <a:gd name="connsiteX5" fmla="*/ 181593 w 1558202"/>
              <a:gd name="connsiteY5" fmla="*/ 1089536 h 1089536"/>
              <a:gd name="connsiteX6" fmla="*/ 0 w 1558202"/>
              <a:gd name="connsiteY6" fmla="*/ 907943 h 1089536"/>
              <a:gd name="connsiteX7" fmla="*/ 0 w 1558202"/>
              <a:gd name="connsiteY7" fmla="*/ 181593 h 1089536"/>
              <a:gd name="connsiteX0" fmla="*/ 0 w 1558202"/>
              <a:gd name="connsiteY0" fmla="*/ 181593 h 1089536"/>
              <a:gd name="connsiteX1" fmla="*/ 181593 w 1558202"/>
              <a:gd name="connsiteY1" fmla="*/ 0 h 1089536"/>
              <a:gd name="connsiteX2" fmla="*/ 1376609 w 1558202"/>
              <a:gd name="connsiteY2" fmla="*/ 0 h 1089536"/>
              <a:gd name="connsiteX3" fmla="*/ 1558202 w 1558202"/>
              <a:gd name="connsiteY3" fmla="*/ 181593 h 1089536"/>
              <a:gd name="connsiteX4" fmla="*/ 868609 w 1558202"/>
              <a:gd name="connsiteY4" fmla="*/ 1089536 h 1089536"/>
              <a:gd name="connsiteX5" fmla="*/ 181593 w 1558202"/>
              <a:gd name="connsiteY5" fmla="*/ 1089536 h 1089536"/>
              <a:gd name="connsiteX6" fmla="*/ 0 w 1558202"/>
              <a:gd name="connsiteY6" fmla="*/ 907943 h 1089536"/>
              <a:gd name="connsiteX7" fmla="*/ 0 w 1558202"/>
              <a:gd name="connsiteY7" fmla="*/ 181593 h 1089536"/>
              <a:gd name="connsiteX0" fmla="*/ 0 w 1560605"/>
              <a:gd name="connsiteY0" fmla="*/ 181593 h 1089536"/>
              <a:gd name="connsiteX1" fmla="*/ 181593 w 1560605"/>
              <a:gd name="connsiteY1" fmla="*/ 0 h 1089536"/>
              <a:gd name="connsiteX2" fmla="*/ 1376609 w 1560605"/>
              <a:gd name="connsiteY2" fmla="*/ 0 h 1089536"/>
              <a:gd name="connsiteX3" fmla="*/ 1558202 w 1560605"/>
              <a:gd name="connsiteY3" fmla="*/ 181593 h 1089536"/>
              <a:gd name="connsiteX4" fmla="*/ 868609 w 1560605"/>
              <a:gd name="connsiteY4" fmla="*/ 1089536 h 1089536"/>
              <a:gd name="connsiteX5" fmla="*/ 181593 w 1560605"/>
              <a:gd name="connsiteY5" fmla="*/ 1089536 h 1089536"/>
              <a:gd name="connsiteX6" fmla="*/ 0 w 1560605"/>
              <a:gd name="connsiteY6" fmla="*/ 907943 h 1089536"/>
              <a:gd name="connsiteX7" fmla="*/ 0 w 1560605"/>
              <a:gd name="connsiteY7" fmla="*/ 181593 h 108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0605" h="1089536">
                <a:moveTo>
                  <a:pt x="0" y="181593"/>
                </a:moveTo>
                <a:cubicBezTo>
                  <a:pt x="0" y="81302"/>
                  <a:pt x="81302" y="0"/>
                  <a:pt x="181593" y="0"/>
                </a:cubicBezTo>
                <a:lnTo>
                  <a:pt x="1376609" y="0"/>
                </a:lnTo>
                <a:cubicBezTo>
                  <a:pt x="1476900" y="0"/>
                  <a:pt x="1558202" y="81302"/>
                  <a:pt x="1558202" y="181593"/>
                </a:cubicBezTo>
                <a:cubicBezTo>
                  <a:pt x="1556938" y="395341"/>
                  <a:pt x="1644573" y="1078988"/>
                  <a:pt x="868609" y="1089536"/>
                </a:cubicBezTo>
                <a:lnTo>
                  <a:pt x="181593" y="1089536"/>
                </a:lnTo>
                <a:cubicBezTo>
                  <a:pt x="81302" y="1089536"/>
                  <a:pt x="0" y="1008234"/>
                  <a:pt x="0" y="907943"/>
                </a:cubicBezTo>
                <a:lnTo>
                  <a:pt x="0" y="181593"/>
                </a:lnTo>
                <a:close/>
              </a:path>
            </a:pathLst>
          </a:cu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1917439" y="2685201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1530922" y="3740975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2302174" y="2160174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2937376" y="1639369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white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1671625" y="3215369"/>
            <a:ext cx="673172" cy="505673"/>
          </a:xfrm>
          <a:prstGeom prst="ellipse">
            <a:avLst/>
          </a:prstGeom>
          <a:solidFill>
            <a:srgbClr val="1B3A5D"/>
          </a:solidFill>
          <a:ln w="25400" cap="flat" cmpd="sng" algn="ctr">
            <a:noFill/>
            <a:prstDash val="solid"/>
          </a:ln>
          <a:effectLst/>
        </p:spPr>
        <p:txBody>
          <a:bodyPr lIns="90885" tIns="45443" rIns="90885" bIns="45443" rtlCol="0" anchor="ctr"/>
          <a:lstStyle/>
          <a:p>
            <a:pPr algn="ctr" defTabSz="908861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>
              <a:solidFill>
                <a:prstClr val="black"/>
              </a:solidFill>
              <a:latin typeface="Arial"/>
              <a:ea typeface="ヒラギノ角ゴ ProN W3" charset="-128"/>
              <a:sym typeface="Gill Sans" charset="0"/>
            </a:endParaRPr>
          </a:p>
        </p:txBody>
      </p:sp>
      <p:sp>
        <p:nvSpPr>
          <p:cNvPr id="236" name="Text Placeholder 51"/>
          <p:cNvSpPr>
            <a:spLocks noGrp="1"/>
          </p:cNvSpPr>
          <p:nvPr>
            <p:ph type="body" sz="quarter" idx="14"/>
          </p:nvPr>
        </p:nvSpPr>
        <p:spPr>
          <a:xfrm>
            <a:off x="3657583" y="1690592"/>
            <a:ext cx="1149251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37" name="Text Placeholder 51"/>
          <p:cNvSpPr>
            <a:spLocks noGrp="1"/>
          </p:cNvSpPr>
          <p:nvPr>
            <p:ph type="body" sz="quarter" idx="15"/>
          </p:nvPr>
        </p:nvSpPr>
        <p:spPr>
          <a:xfrm>
            <a:off x="3025360" y="2210597"/>
            <a:ext cx="1781473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38" name="Text Placeholder 51"/>
          <p:cNvSpPr>
            <a:spLocks noGrp="1"/>
          </p:cNvSpPr>
          <p:nvPr>
            <p:ph type="body" sz="quarter" idx="16"/>
          </p:nvPr>
        </p:nvSpPr>
        <p:spPr>
          <a:xfrm>
            <a:off x="2639599" y="2743521"/>
            <a:ext cx="2167235" cy="399689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39" name="Text Placeholder 51"/>
          <p:cNvSpPr>
            <a:spLocks noGrp="1"/>
          </p:cNvSpPr>
          <p:nvPr>
            <p:ph type="body" sz="quarter" idx="17"/>
          </p:nvPr>
        </p:nvSpPr>
        <p:spPr>
          <a:xfrm>
            <a:off x="2398460" y="3265043"/>
            <a:ext cx="2408370" cy="413472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0" name="Text Placeholder 51"/>
          <p:cNvSpPr>
            <a:spLocks noGrp="1"/>
          </p:cNvSpPr>
          <p:nvPr>
            <p:ph type="body" sz="quarter" idx="18"/>
          </p:nvPr>
        </p:nvSpPr>
        <p:spPr>
          <a:xfrm>
            <a:off x="2265960" y="3766333"/>
            <a:ext cx="2540872" cy="457674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5" name="Text Placeholder 51"/>
          <p:cNvSpPr>
            <a:spLocks noGrp="1"/>
          </p:cNvSpPr>
          <p:nvPr>
            <p:ph type="body" sz="quarter" idx="19"/>
          </p:nvPr>
        </p:nvSpPr>
        <p:spPr>
          <a:xfrm>
            <a:off x="4982769" y="1694467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6" name="Text Placeholder 51"/>
          <p:cNvSpPr>
            <a:spLocks noGrp="1"/>
          </p:cNvSpPr>
          <p:nvPr>
            <p:ph type="body" sz="quarter" idx="20"/>
          </p:nvPr>
        </p:nvSpPr>
        <p:spPr>
          <a:xfrm>
            <a:off x="4982769" y="2210597"/>
            <a:ext cx="1023565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7" name="Text Placeholder 51"/>
          <p:cNvSpPr>
            <a:spLocks noGrp="1"/>
          </p:cNvSpPr>
          <p:nvPr>
            <p:ph type="body" sz="quarter" idx="21"/>
          </p:nvPr>
        </p:nvSpPr>
        <p:spPr>
          <a:xfrm>
            <a:off x="6155907" y="2743891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8" name="Text Placeholder 51"/>
          <p:cNvSpPr>
            <a:spLocks noGrp="1"/>
          </p:cNvSpPr>
          <p:nvPr>
            <p:ph type="body" sz="quarter" idx="22"/>
          </p:nvPr>
        </p:nvSpPr>
        <p:spPr>
          <a:xfrm>
            <a:off x="4982769" y="2743891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49" name="Text Placeholder 51"/>
          <p:cNvSpPr>
            <a:spLocks noGrp="1"/>
          </p:cNvSpPr>
          <p:nvPr>
            <p:ph type="body" sz="quarter" idx="23"/>
          </p:nvPr>
        </p:nvSpPr>
        <p:spPr>
          <a:xfrm>
            <a:off x="6155907" y="2210597"/>
            <a:ext cx="1023565" cy="41674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0" name="Text Placeholder 51"/>
          <p:cNvSpPr>
            <a:spLocks noGrp="1"/>
          </p:cNvSpPr>
          <p:nvPr>
            <p:ph type="body" sz="quarter" idx="24"/>
          </p:nvPr>
        </p:nvSpPr>
        <p:spPr>
          <a:xfrm>
            <a:off x="6155907" y="3272305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1" name="Text Placeholder 51"/>
          <p:cNvSpPr>
            <a:spLocks noGrp="1"/>
          </p:cNvSpPr>
          <p:nvPr>
            <p:ph type="body" sz="quarter" idx="25"/>
          </p:nvPr>
        </p:nvSpPr>
        <p:spPr>
          <a:xfrm>
            <a:off x="6155907" y="3775748"/>
            <a:ext cx="1023565" cy="438843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2" name="Text Placeholder 51"/>
          <p:cNvSpPr>
            <a:spLocks noGrp="1"/>
          </p:cNvSpPr>
          <p:nvPr>
            <p:ph type="body" sz="quarter" idx="26"/>
          </p:nvPr>
        </p:nvSpPr>
        <p:spPr>
          <a:xfrm>
            <a:off x="4982769" y="3272305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3" name="Text Placeholder 51"/>
          <p:cNvSpPr>
            <a:spLocks noGrp="1"/>
          </p:cNvSpPr>
          <p:nvPr>
            <p:ph type="body" sz="quarter" idx="27"/>
          </p:nvPr>
        </p:nvSpPr>
        <p:spPr>
          <a:xfrm>
            <a:off x="6155907" y="1694467"/>
            <a:ext cx="1023565" cy="398948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  <p:sp>
        <p:nvSpPr>
          <p:cNvPr id="254" name="Text Placeholder 51"/>
          <p:cNvSpPr>
            <a:spLocks noGrp="1"/>
          </p:cNvSpPr>
          <p:nvPr>
            <p:ph type="body" sz="quarter" idx="28"/>
          </p:nvPr>
        </p:nvSpPr>
        <p:spPr>
          <a:xfrm>
            <a:off x="4982769" y="3775748"/>
            <a:ext cx="1023565" cy="438843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600">
                <a:solidFill>
                  <a:schemeClr val="tx1"/>
                </a:solidFill>
              </a:defRPr>
            </a:lvl2pPr>
            <a:lvl3pPr>
              <a:defRPr sz="600">
                <a:solidFill>
                  <a:schemeClr val="tx1"/>
                </a:solidFill>
              </a:defRPr>
            </a:lvl3pPr>
            <a:lvl4pPr>
              <a:defRPr sz="600">
                <a:solidFill>
                  <a:schemeClr val="tx1"/>
                </a:solidFill>
              </a:defRPr>
            </a:lvl4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027311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072">
          <p15:clr>
            <a:srgbClr val="FBAE40"/>
          </p15:clr>
        </p15:guide>
        <p15:guide id="2" orient="horz" pos="1634">
          <p15:clr>
            <a:srgbClr val="FBAE40"/>
          </p15:clr>
        </p15:guide>
        <p15:guide id="3" orient="horz" pos="363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slideLayout" Target="../slideLayouts/slideLayout92.xml"/><Relationship Id="rId18" Type="http://schemas.openxmlformats.org/officeDocument/2006/relationships/slideLayout" Target="../slideLayouts/slideLayout97.xml"/><Relationship Id="rId26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82.xml"/><Relationship Id="rId21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17" Type="http://schemas.openxmlformats.org/officeDocument/2006/relationships/slideLayout" Target="../slideLayouts/slideLayout96.xml"/><Relationship Id="rId25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81.xml"/><Relationship Id="rId16" Type="http://schemas.openxmlformats.org/officeDocument/2006/relationships/slideLayout" Target="../slideLayouts/slideLayout95.xml"/><Relationship Id="rId20" Type="http://schemas.openxmlformats.org/officeDocument/2006/relationships/slideLayout" Target="../slideLayouts/slideLayout99.xml"/><Relationship Id="rId29" Type="http://schemas.openxmlformats.org/officeDocument/2006/relationships/slideLayout" Target="../slideLayouts/slideLayout108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24" Type="http://schemas.openxmlformats.org/officeDocument/2006/relationships/slideLayout" Target="../slideLayouts/slideLayout103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84.xml"/><Relationship Id="rId15" Type="http://schemas.openxmlformats.org/officeDocument/2006/relationships/slideLayout" Target="../slideLayouts/slideLayout94.xml"/><Relationship Id="rId23" Type="http://schemas.openxmlformats.org/officeDocument/2006/relationships/slideLayout" Target="../slideLayouts/slideLayout102.xml"/><Relationship Id="rId28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89.xml"/><Relationship Id="rId19" Type="http://schemas.openxmlformats.org/officeDocument/2006/relationships/slideLayout" Target="../slideLayouts/slideLayout98.xml"/><Relationship Id="rId31" Type="http://schemas.openxmlformats.org/officeDocument/2006/relationships/theme" Target="../theme/theme4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slideLayout" Target="../slideLayouts/slideLayout93.xml"/><Relationship Id="rId22" Type="http://schemas.openxmlformats.org/officeDocument/2006/relationships/slideLayout" Target="../slideLayouts/slideLayout101.xml"/><Relationship Id="rId27" Type="http://schemas.openxmlformats.org/officeDocument/2006/relationships/slideLayout" Target="../slideLayouts/slideLayout106.xml"/><Relationship Id="rId30" Type="http://schemas.openxmlformats.org/officeDocument/2006/relationships/slideLayout" Target="../slideLayouts/slideLayout10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slideLayout" Target="../slideLayouts/slideLayout122.xml"/><Relationship Id="rId18" Type="http://schemas.openxmlformats.org/officeDocument/2006/relationships/slideLayout" Target="../slideLayouts/slideLayout127.xml"/><Relationship Id="rId26" Type="http://schemas.openxmlformats.org/officeDocument/2006/relationships/slideLayout" Target="../slideLayouts/slideLayout135.xml"/><Relationship Id="rId39" Type="http://schemas.openxmlformats.org/officeDocument/2006/relationships/slideLayout" Target="../slideLayouts/slideLayout148.xml"/><Relationship Id="rId3" Type="http://schemas.openxmlformats.org/officeDocument/2006/relationships/slideLayout" Target="../slideLayouts/slideLayout112.xml"/><Relationship Id="rId21" Type="http://schemas.openxmlformats.org/officeDocument/2006/relationships/slideLayout" Target="../slideLayouts/slideLayout130.xml"/><Relationship Id="rId34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17" Type="http://schemas.openxmlformats.org/officeDocument/2006/relationships/slideLayout" Target="../slideLayouts/slideLayout126.xml"/><Relationship Id="rId25" Type="http://schemas.openxmlformats.org/officeDocument/2006/relationships/slideLayout" Target="../slideLayouts/slideLayout134.xml"/><Relationship Id="rId33" Type="http://schemas.openxmlformats.org/officeDocument/2006/relationships/slideLayout" Target="../slideLayouts/slideLayout142.xml"/><Relationship Id="rId38" Type="http://schemas.openxmlformats.org/officeDocument/2006/relationships/slideLayout" Target="../slideLayouts/slideLayout147.xml"/><Relationship Id="rId2" Type="http://schemas.openxmlformats.org/officeDocument/2006/relationships/slideLayout" Target="../slideLayouts/slideLayout111.xml"/><Relationship Id="rId16" Type="http://schemas.openxmlformats.org/officeDocument/2006/relationships/slideLayout" Target="../slideLayouts/slideLayout125.xml"/><Relationship Id="rId20" Type="http://schemas.openxmlformats.org/officeDocument/2006/relationships/slideLayout" Target="../slideLayouts/slideLayout129.xml"/><Relationship Id="rId29" Type="http://schemas.openxmlformats.org/officeDocument/2006/relationships/slideLayout" Target="../slideLayouts/slideLayout138.xml"/><Relationship Id="rId41" Type="http://schemas.openxmlformats.org/officeDocument/2006/relationships/theme" Target="../theme/theme5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24" Type="http://schemas.openxmlformats.org/officeDocument/2006/relationships/slideLayout" Target="../slideLayouts/slideLayout133.xml"/><Relationship Id="rId32" Type="http://schemas.openxmlformats.org/officeDocument/2006/relationships/slideLayout" Target="../slideLayouts/slideLayout141.xml"/><Relationship Id="rId37" Type="http://schemas.openxmlformats.org/officeDocument/2006/relationships/slideLayout" Target="../slideLayouts/slideLayout146.xml"/><Relationship Id="rId40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14.xml"/><Relationship Id="rId15" Type="http://schemas.openxmlformats.org/officeDocument/2006/relationships/slideLayout" Target="../slideLayouts/slideLayout124.xml"/><Relationship Id="rId23" Type="http://schemas.openxmlformats.org/officeDocument/2006/relationships/slideLayout" Target="../slideLayouts/slideLayout132.xml"/><Relationship Id="rId28" Type="http://schemas.openxmlformats.org/officeDocument/2006/relationships/slideLayout" Target="../slideLayouts/slideLayout137.xml"/><Relationship Id="rId36" Type="http://schemas.openxmlformats.org/officeDocument/2006/relationships/slideLayout" Target="../slideLayouts/slideLayout145.xml"/><Relationship Id="rId10" Type="http://schemas.openxmlformats.org/officeDocument/2006/relationships/slideLayout" Target="../slideLayouts/slideLayout119.xml"/><Relationship Id="rId19" Type="http://schemas.openxmlformats.org/officeDocument/2006/relationships/slideLayout" Target="../slideLayouts/slideLayout128.xml"/><Relationship Id="rId31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slideLayout" Target="../slideLayouts/slideLayout123.xml"/><Relationship Id="rId22" Type="http://schemas.openxmlformats.org/officeDocument/2006/relationships/slideLayout" Target="../slideLayouts/slideLayout131.xml"/><Relationship Id="rId27" Type="http://schemas.openxmlformats.org/officeDocument/2006/relationships/slideLayout" Target="../slideLayouts/slideLayout136.xml"/><Relationship Id="rId30" Type="http://schemas.openxmlformats.org/officeDocument/2006/relationships/slideLayout" Target="../slideLayouts/slideLayout139.xml"/><Relationship Id="rId35" Type="http://schemas.openxmlformats.org/officeDocument/2006/relationships/slideLayout" Target="../slideLayouts/slideLayout1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/>
          <p:cNvGrpSpPr/>
          <p:nvPr/>
        </p:nvGrpSpPr>
        <p:grpSpPr>
          <a:xfrm>
            <a:off x="182826" y="36709"/>
            <a:ext cx="8782685" cy="5106791"/>
            <a:chOff x="182826" y="36709"/>
            <a:chExt cx="8782685" cy="5106791"/>
          </a:xfrm>
        </p:grpSpPr>
        <p:cxnSp>
          <p:nvCxnSpPr>
            <p:cNvPr id="9" name="Gerade Verbindung 8"/>
            <p:cNvCxnSpPr/>
            <p:nvPr/>
          </p:nvCxnSpPr>
          <p:spPr>
            <a:xfrm>
              <a:off x="36757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 flipV="1">
              <a:off x="182826" y="4783577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877642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 flipV="1">
              <a:off x="812055" y="5039714"/>
              <a:ext cx="7258417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135132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 flipV="1">
              <a:off x="182826" y="188161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>
              <a:off x="99128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64983" y="290572"/>
            <a:ext cx="8408850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4983" y="964386"/>
            <a:ext cx="8408850" cy="3394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29622" y="4910708"/>
            <a:ext cx="474489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BISansOptiCond"/>
                <a:cs typeface="BISansOptiCond"/>
              </a:defRPr>
            </a:lvl1pPr>
          </a:lstStyle>
          <a:p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51328" y="4910708"/>
            <a:ext cx="613971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 i="0">
                <a:solidFill>
                  <a:schemeClr val="bg1">
                    <a:lumMod val="50000"/>
                  </a:schemeClr>
                </a:solidFill>
                <a:latin typeface="BISansOptiCond"/>
                <a:cs typeface="BISansOptiCond"/>
              </a:defRPr>
            </a:lvl1pPr>
          </a:lstStyle>
          <a:p>
            <a:endParaRPr lang="en-GB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71241" y="4910708"/>
            <a:ext cx="20518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BISansOptiCond"/>
                <a:cs typeface="BISansOptiCond"/>
              </a:defRPr>
            </a:lvl1pPr>
          </a:lstStyle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/>
          </a:p>
        </p:txBody>
      </p:sp>
      <p:grpSp>
        <p:nvGrpSpPr>
          <p:cNvPr id="17" name="Gruppieren 16"/>
          <p:cNvGrpSpPr/>
          <p:nvPr/>
        </p:nvGrpSpPr>
        <p:grpSpPr>
          <a:xfrm>
            <a:off x="182826" y="36709"/>
            <a:ext cx="8782685" cy="5106791"/>
            <a:chOff x="182826" y="36709"/>
            <a:chExt cx="8782685" cy="5106791"/>
          </a:xfrm>
        </p:grpSpPr>
        <p:cxnSp>
          <p:nvCxnSpPr>
            <p:cNvPr id="18" name="Gerade Verbindung 17"/>
            <p:cNvCxnSpPr/>
            <p:nvPr/>
          </p:nvCxnSpPr>
          <p:spPr>
            <a:xfrm>
              <a:off x="36757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>
            <a:xfrm flipV="1">
              <a:off x="182826" y="4783577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>
              <a:off x="877642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 flipV="1">
              <a:off x="812055" y="5039714"/>
              <a:ext cx="7258417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>
            <a:xfrm>
              <a:off x="135132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 flipV="1">
              <a:off x="182826" y="188161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99128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8650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711" r:id="rId3"/>
    <p:sldLayoutId id="2147483712" r:id="rId4"/>
    <p:sldLayoutId id="2147483713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  <p:sldLayoutId id="2147483754" r:id="rId19"/>
    <p:sldLayoutId id="2147483755" r:id="rId20"/>
    <p:sldLayoutId id="2147483756" r:id="rId21"/>
    <p:sldLayoutId id="2147483757" r:id="rId22"/>
    <p:sldLayoutId id="2147483758" r:id="rId23"/>
    <p:sldLayoutId id="2147483759" r:id="rId24"/>
    <p:sldLayoutId id="2147483760" r:id="rId25"/>
    <p:sldLayoutId id="2147483780" r:id="rId26"/>
    <p:sldLayoutId id="2147483781" r:id="rId27"/>
    <p:sldLayoutId id="2147483782" r:id="rId28"/>
    <p:sldLayoutId id="2147483783" r:id="rId29"/>
    <p:sldLayoutId id="2147483787" r:id="rId30"/>
    <p:sldLayoutId id="2147483788" r:id="rId31"/>
    <p:sldLayoutId id="2147483790" r:id="rId32"/>
    <p:sldLayoutId id="2147483871" r:id="rId33"/>
    <p:sldLayoutId id="2147483876" r:id="rId34"/>
    <p:sldLayoutId id="2147483877" r:id="rId35"/>
    <p:sldLayoutId id="2147483880" r:id="rId36"/>
    <p:sldLayoutId id="2147483881" r:id="rId37"/>
    <p:sldLayoutId id="2147483882" r:id="rId38"/>
    <p:sldLayoutId id="2147483890" r:id="rId39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0" i="0" kern="1200">
          <a:solidFill>
            <a:srgbClr val="003366"/>
          </a:solidFill>
          <a:latin typeface="BISansOptiCond"/>
          <a:ea typeface="+mj-ea"/>
          <a:cs typeface="BISansOptiCond"/>
        </a:defRPr>
      </a:lvl1pPr>
    </p:titleStyle>
    <p:bodyStyle>
      <a:lvl1pPr marL="266700" indent="-266700" algn="l" defTabSz="914400" rtl="0" eaLnBrk="1" latinLnBrk="0" hangingPunct="1">
        <a:spcBef>
          <a:spcPts val="4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0850" indent="-18415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2pPr>
      <a:lvl3pPr marL="628650" indent="-177800" algn="l" defTabSz="914400" rtl="0" eaLnBrk="1" latinLnBrk="0" hangingPunct="1"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3pPr>
      <a:lvl4pPr marL="806450" indent="-1778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4pPr>
      <a:lvl5pPr marL="984250" indent="-177800" algn="l" defTabSz="914400" rtl="0" eaLnBrk="1" latinLnBrk="0" hangingPunct="1"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3621E-B88B-4EE7-AF05-27D36BF318D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8381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92" r:id="rId5"/>
    <p:sldLayoutId id="2147483968" r:id="rId6"/>
    <p:sldLayoutId id="2147483994" r:id="rId7"/>
    <p:sldLayoutId id="2147483996" r:id="rId8"/>
    <p:sldLayoutId id="2147483998" r:id="rId9"/>
    <p:sldLayoutId id="2147483999" r:id="rId10"/>
    <p:sldLayoutId id="2147484000" r:id="rId11"/>
  </p:sldLayoutIdLst>
  <p:transition>
    <p:fade/>
  </p:transition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rgbClr val="002060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spcAft>
          <a:spcPts val="450"/>
        </a:spcAft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1pPr>
      <a:lvl2pPr marL="432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500" kern="1200">
          <a:solidFill>
            <a:srgbClr val="002060"/>
          </a:solidFill>
          <a:latin typeface="+mn-lt"/>
          <a:ea typeface="+mn-ea"/>
          <a:cs typeface="+mn-cs"/>
        </a:defRPr>
      </a:lvl2pPr>
      <a:lvl3pPr marL="702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500" kern="1200">
          <a:solidFill>
            <a:srgbClr val="002060"/>
          </a:solidFill>
          <a:latin typeface="+mn-lt"/>
          <a:ea typeface="+mn-ea"/>
          <a:cs typeface="+mn-cs"/>
        </a:defRPr>
      </a:lvl3pPr>
      <a:lvl4pPr marL="972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350" kern="1200">
          <a:solidFill>
            <a:srgbClr val="002060"/>
          </a:solidFill>
          <a:latin typeface="+mn-lt"/>
          <a:ea typeface="+mn-ea"/>
          <a:cs typeface="+mn-cs"/>
        </a:defRPr>
      </a:lvl4pPr>
      <a:lvl5pPr marL="1242000" indent="-171450" algn="l" defTabSz="685800" rtl="0" eaLnBrk="1" latinLnBrk="0" hangingPunct="1">
        <a:lnSpc>
          <a:spcPct val="9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350" kern="1200">
          <a:solidFill>
            <a:srgbClr val="002060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4"/>
            <a:ext cx="9143391" cy="51431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504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977501"/>
            <a:ext cx="8229600" cy="3625016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marL="457166" lvl="3" indent="-168263" algn="l" defTabSz="457166" rtl="0" eaLnBrk="1" latinLnBrk="0" hangingPunct="1">
              <a:lnSpc>
                <a:spcPct val="95000"/>
              </a:lnSpc>
              <a:spcBef>
                <a:spcPts val="600"/>
              </a:spcBef>
              <a:buFont typeface="Arial"/>
              <a:buChar char="–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23243" y="4667994"/>
            <a:ext cx="1026914" cy="2745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 defTabSz="642867"/>
            <a:endParaRPr lang="en-GB" sz="2900">
              <a:solidFill>
                <a:prstClr val="white"/>
              </a:solidFill>
              <a:sym typeface="Gill Sans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769306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Grafik 6"/>
          <p:cNvPicPr>
            <a:picLocks noChangeAspect="1"/>
          </p:cNvPicPr>
          <p:nvPr userDrawn="1"/>
        </p:nvPicPr>
        <p:blipFill>
          <a:blip r:embed="rId3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996" y="4816300"/>
            <a:ext cx="472703" cy="14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653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5" r:id="rId8"/>
    <p:sldLayoutId id="2147483906" r:id="rId9"/>
    <p:sldLayoutId id="2147483907" r:id="rId10"/>
    <p:sldLayoutId id="2147483911" r:id="rId11"/>
    <p:sldLayoutId id="2147483912" r:id="rId12"/>
    <p:sldLayoutId id="2147483913" r:id="rId13"/>
    <p:sldLayoutId id="2147483914" r:id="rId14"/>
    <p:sldLayoutId id="2147483915" r:id="rId15"/>
    <p:sldLayoutId id="2147483916" r:id="rId16"/>
    <p:sldLayoutId id="2147483917" r:id="rId17"/>
    <p:sldLayoutId id="2147483918" r:id="rId18"/>
    <p:sldLayoutId id="2147483919" r:id="rId19"/>
    <p:sldLayoutId id="2147483920" r:id="rId20"/>
    <p:sldLayoutId id="2147483922" r:id="rId21"/>
    <p:sldLayoutId id="2147483923" r:id="rId22"/>
    <p:sldLayoutId id="2147483924" r:id="rId23"/>
    <p:sldLayoutId id="2147483925" r:id="rId24"/>
    <p:sldLayoutId id="2147483926" r:id="rId25"/>
    <p:sldLayoutId id="2147483927" r:id="rId26"/>
    <p:sldLayoutId id="2147483928" r:id="rId27"/>
    <p:sldLayoutId id="2147483929" r:id="rId28"/>
    <p:sldLayoutId id="2147483965" r:id="rId29"/>
  </p:sldLayoutIdLst>
  <p:hf sldNum="0" hdr="0" ftr="0" dt="0"/>
  <p:txStyles>
    <p:titleStyle>
      <a:lvl1pPr algn="l" defTabSz="457166" rtl="0" eaLnBrk="1" latinLnBrk="0" hangingPunct="1">
        <a:spcBef>
          <a:spcPct val="0"/>
        </a:spcBef>
        <a:buNone/>
        <a:defRPr sz="2100" b="0" kern="1200">
          <a:solidFill>
            <a:srgbClr val="002060"/>
          </a:solidFill>
          <a:latin typeface="Arial"/>
          <a:ea typeface="+mj-ea"/>
          <a:cs typeface="Arial"/>
        </a:defRPr>
      </a:lvl1pPr>
    </p:titleStyle>
    <p:bodyStyle>
      <a:lvl1pPr marL="0" indent="0" algn="l" defTabSz="457166" rtl="0" eaLnBrk="1" latinLnBrk="0" hangingPunct="1">
        <a:lnSpc>
          <a:spcPct val="95000"/>
        </a:lnSpc>
        <a:spcBef>
          <a:spcPts val="600"/>
        </a:spcBef>
        <a:buFont typeface="Arial"/>
        <a:buNone/>
        <a:defRPr sz="1800" kern="1200">
          <a:solidFill>
            <a:srgbClr val="002060"/>
          </a:solidFill>
          <a:latin typeface="Arial"/>
          <a:ea typeface="+mn-ea"/>
          <a:cs typeface="Arial"/>
        </a:defRPr>
      </a:lvl1pPr>
      <a:lvl2pPr marL="168263" indent="-168263" algn="l" defTabSz="457166" rtl="0" eaLnBrk="1" latinLnBrk="0" hangingPunct="1">
        <a:lnSpc>
          <a:spcPct val="95000"/>
        </a:lnSpc>
        <a:spcBef>
          <a:spcPts val="600"/>
        </a:spcBef>
        <a:buFont typeface="Arial"/>
        <a:buChar char="•"/>
        <a:defRPr sz="1800" kern="1200">
          <a:solidFill>
            <a:srgbClr val="002060"/>
          </a:solidFill>
          <a:latin typeface="Arial"/>
          <a:ea typeface="+mn-ea"/>
          <a:cs typeface="Arial"/>
        </a:defRPr>
      </a:lvl2pPr>
      <a:lvl3pPr marL="457166" indent="-168263" algn="l" defTabSz="457166" rtl="0" eaLnBrk="1" latinLnBrk="0" hangingPunct="1">
        <a:lnSpc>
          <a:spcPct val="95000"/>
        </a:lnSpc>
        <a:spcBef>
          <a:spcPts val="600"/>
        </a:spcBef>
        <a:buFont typeface="Lucida Grande"/>
        <a:buChar char="–"/>
        <a:tabLst/>
        <a:defRPr sz="1800" kern="1200">
          <a:solidFill>
            <a:schemeClr val="accent2"/>
          </a:solidFill>
          <a:latin typeface="Arial"/>
          <a:ea typeface="+mn-ea"/>
          <a:cs typeface="Arial"/>
        </a:defRPr>
      </a:lvl3pPr>
      <a:lvl4pPr marL="682574" indent="-168263" algn="l" defTabSz="457166" rtl="0" eaLnBrk="1" latinLnBrk="0" hangingPunct="1">
        <a:lnSpc>
          <a:spcPct val="95000"/>
        </a:lnSpc>
        <a:spcBef>
          <a:spcPts val="600"/>
        </a:spcBef>
        <a:buFont typeface="Arial"/>
        <a:buChar char="•"/>
        <a:defRPr lang="en-US" sz="1800" kern="1200" dirty="0" smtClean="0">
          <a:solidFill>
            <a:srgbClr val="002060"/>
          </a:solidFill>
          <a:latin typeface="Arial"/>
          <a:ea typeface="+mn-ea"/>
          <a:cs typeface="Arial"/>
        </a:defRPr>
      </a:lvl4pPr>
      <a:lvl5pPr marL="2057246" indent="-228582" algn="l" defTabSz="457166" rtl="0" eaLnBrk="1" latinLnBrk="0" hangingPunct="1">
        <a:lnSpc>
          <a:spcPct val="95000"/>
        </a:lnSpc>
        <a:spcBef>
          <a:spcPts val="600"/>
        </a:spcBef>
        <a:buFont typeface="Arial"/>
        <a:buChar char="»"/>
        <a:defRPr sz="1800" kern="1200">
          <a:solidFill>
            <a:srgbClr val="002060"/>
          </a:solidFill>
          <a:latin typeface="Arial"/>
          <a:ea typeface="+mn-ea"/>
          <a:cs typeface="Arial"/>
        </a:defRPr>
      </a:lvl5pPr>
      <a:lvl6pPr marL="2514411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9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9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4"/>
            <a:ext cx="9143391" cy="51431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504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977501"/>
            <a:ext cx="8229600" cy="3625016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marL="457166" lvl="3" indent="-168263" algn="l" defTabSz="457166" rtl="0" eaLnBrk="1" latinLnBrk="0" hangingPunct="1">
              <a:lnSpc>
                <a:spcPct val="95000"/>
              </a:lnSpc>
              <a:spcBef>
                <a:spcPts val="600"/>
              </a:spcBef>
              <a:buFont typeface="Arial"/>
              <a:buChar char="–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23243" y="4667994"/>
            <a:ext cx="1026914" cy="2745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 defTabSz="642867"/>
            <a:endParaRPr lang="en-GB" sz="2900">
              <a:solidFill>
                <a:prstClr val="white"/>
              </a:solidFill>
              <a:sym typeface="Gill Sans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769306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4056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4" r:id="rId12"/>
    <p:sldLayoutId id="2147483945" r:id="rId13"/>
    <p:sldLayoutId id="2147483946" r:id="rId14"/>
    <p:sldLayoutId id="2147483947" r:id="rId15"/>
    <p:sldLayoutId id="2147483948" r:id="rId16"/>
    <p:sldLayoutId id="2147483949" r:id="rId17"/>
    <p:sldLayoutId id="2147483950" r:id="rId18"/>
    <p:sldLayoutId id="2147483951" r:id="rId19"/>
    <p:sldLayoutId id="2147483952" r:id="rId20"/>
    <p:sldLayoutId id="2147483953" r:id="rId21"/>
    <p:sldLayoutId id="2147483954" r:id="rId22"/>
    <p:sldLayoutId id="2147483955" r:id="rId23"/>
    <p:sldLayoutId id="2147483956" r:id="rId24"/>
    <p:sldLayoutId id="2147483957" r:id="rId25"/>
    <p:sldLayoutId id="2147483958" r:id="rId26"/>
    <p:sldLayoutId id="2147483959" r:id="rId27"/>
    <p:sldLayoutId id="2147483960" r:id="rId28"/>
    <p:sldLayoutId id="2147483961" r:id="rId29"/>
    <p:sldLayoutId id="2147483962" r:id="rId30"/>
  </p:sldLayoutIdLst>
  <p:hf sldNum="0" hdr="0" ftr="0" dt="0"/>
  <p:txStyles>
    <p:titleStyle>
      <a:lvl1pPr algn="l" defTabSz="457166" rtl="0" eaLnBrk="1" latinLnBrk="0" hangingPunct="1">
        <a:spcBef>
          <a:spcPct val="0"/>
        </a:spcBef>
        <a:buNone/>
        <a:defRPr sz="2100" b="0" kern="1200">
          <a:solidFill>
            <a:srgbClr val="002060"/>
          </a:solidFill>
          <a:latin typeface="Arial"/>
          <a:ea typeface="+mj-ea"/>
          <a:cs typeface="Arial"/>
        </a:defRPr>
      </a:lvl1pPr>
    </p:titleStyle>
    <p:bodyStyle>
      <a:lvl1pPr marL="0" indent="0" algn="l" defTabSz="457166" rtl="0" eaLnBrk="1" latinLnBrk="0" hangingPunct="1">
        <a:lnSpc>
          <a:spcPct val="95000"/>
        </a:lnSpc>
        <a:spcBef>
          <a:spcPts val="600"/>
        </a:spcBef>
        <a:buFont typeface="Arial"/>
        <a:buNone/>
        <a:defRPr sz="1800" kern="1200">
          <a:solidFill>
            <a:srgbClr val="002060"/>
          </a:solidFill>
          <a:latin typeface="Arial"/>
          <a:ea typeface="+mn-ea"/>
          <a:cs typeface="Arial"/>
        </a:defRPr>
      </a:lvl1pPr>
      <a:lvl2pPr marL="168263" indent="-168263" algn="l" defTabSz="457166" rtl="0" eaLnBrk="1" latinLnBrk="0" hangingPunct="1">
        <a:lnSpc>
          <a:spcPct val="95000"/>
        </a:lnSpc>
        <a:spcBef>
          <a:spcPts val="600"/>
        </a:spcBef>
        <a:buFont typeface="Arial"/>
        <a:buChar char="•"/>
        <a:defRPr sz="1800" kern="1200">
          <a:solidFill>
            <a:srgbClr val="002060"/>
          </a:solidFill>
          <a:latin typeface="Arial"/>
          <a:ea typeface="+mn-ea"/>
          <a:cs typeface="Arial"/>
        </a:defRPr>
      </a:lvl2pPr>
      <a:lvl3pPr marL="457166" indent="-168263" algn="l" defTabSz="457166" rtl="0" eaLnBrk="1" latinLnBrk="0" hangingPunct="1">
        <a:lnSpc>
          <a:spcPct val="95000"/>
        </a:lnSpc>
        <a:spcBef>
          <a:spcPts val="600"/>
        </a:spcBef>
        <a:buFont typeface="Lucida Grande"/>
        <a:buChar char="–"/>
        <a:tabLst/>
        <a:defRPr sz="1800" kern="1200">
          <a:solidFill>
            <a:schemeClr val="accent2"/>
          </a:solidFill>
          <a:latin typeface="Arial"/>
          <a:ea typeface="+mn-ea"/>
          <a:cs typeface="Arial"/>
        </a:defRPr>
      </a:lvl3pPr>
      <a:lvl4pPr marL="682574" indent="-168263" algn="l" defTabSz="457166" rtl="0" eaLnBrk="1" latinLnBrk="0" hangingPunct="1">
        <a:lnSpc>
          <a:spcPct val="95000"/>
        </a:lnSpc>
        <a:spcBef>
          <a:spcPts val="600"/>
        </a:spcBef>
        <a:buFont typeface="Arial"/>
        <a:buChar char="•"/>
        <a:defRPr lang="en-US" sz="1800" kern="1200" dirty="0" smtClean="0">
          <a:solidFill>
            <a:srgbClr val="002060"/>
          </a:solidFill>
          <a:latin typeface="Arial"/>
          <a:ea typeface="+mn-ea"/>
          <a:cs typeface="Arial"/>
        </a:defRPr>
      </a:lvl4pPr>
      <a:lvl5pPr marL="2057246" indent="-228582" algn="l" defTabSz="457166" rtl="0" eaLnBrk="1" latinLnBrk="0" hangingPunct="1">
        <a:lnSpc>
          <a:spcPct val="95000"/>
        </a:lnSpc>
        <a:spcBef>
          <a:spcPts val="600"/>
        </a:spcBef>
        <a:buFont typeface="Arial"/>
        <a:buChar char="»"/>
        <a:defRPr sz="1800" kern="1200">
          <a:solidFill>
            <a:srgbClr val="002060"/>
          </a:solidFill>
          <a:latin typeface="Arial"/>
          <a:ea typeface="+mn-ea"/>
          <a:cs typeface="Arial"/>
        </a:defRPr>
      </a:lvl5pPr>
      <a:lvl6pPr marL="2514411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9" indent="-228582" algn="l" defTabSz="45716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9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4571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/>
          <p:cNvGrpSpPr/>
          <p:nvPr/>
        </p:nvGrpSpPr>
        <p:grpSpPr>
          <a:xfrm>
            <a:off x="182826" y="36709"/>
            <a:ext cx="8782685" cy="5106791"/>
            <a:chOff x="182826" y="36709"/>
            <a:chExt cx="8782685" cy="5106791"/>
          </a:xfrm>
        </p:grpSpPr>
        <p:cxnSp>
          <p:nvCxnSpPr>
            <p:cNvPr id="9" name="Gerade Verbindung 8"/>
            <p:cNvCxnSpPr/>
            <p:nvPr/>
          </p:nvCxnSpPr>
          <p:spPr>
            <a:xfrm>
              <a:off x="36757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 flipV="1">
              <a:off x="182826" y="4783577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877642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 flipV="1">
              <a:off x="812055" y="5039714"/>
              <a:ext cx="7258417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135132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 flipV="1">
              <a:off x="182826" y="188161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>
              <a:off x="99128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64983" y="290572"/>
            <a:ext cx="8408850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4983" y="964386"/>
            <a:ext cx="8408850" cy="3394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29622" y="4910708"/>
            <a:ext cx="474489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BISansOptiCond"/>
                <a:cs typeface="BISansOptiCond"/>
              </a:defRPr>
            </a:lvl1pPr>
          </a:lstStyle>
          <a:p>
            <a:fld id="{B9E87999-D562-43BF-931E-B2FCDF6BF219}" type="datetime1">
              <a:rPr lang="en-GB" noProof="0" smtClean="0"/>
              <a:pPr/>
              <a:t>22/11/2023</a:t>
            </a:fld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51328" y="4910708"/>
            <a:ext cx="613971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 i="0">
                <a:solidFill>
                  <a:schemeClr val="bg1">
                    <a:lumMod val="50000"/>
                  </a:schemeClr>
                </a:solidFill>
                <a:latin typeface="BISansOptiCond"/>
                <a:cs typeface="BISansOptiCond"/>
              </a:defRPr>
            </a:lvl1pPr>
          </a:lstStyle>
          <a:p>
            <a:r>
              <a:rPr lang="en-GB" noProof="0"/>
              <a:t>Presentation title, date, author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71241" y="4910708"/>
            <a:ext cx="20518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000" b="0" i="0">
                <a:solidFill>
                  <a:schemeClr val="bg1">
                    <a:lumMod val="50000"/>
                  </a:schemeClr>
                </a:solidFill>
                <a:latin typeface="BISansOptiCond"/>
                <a:cs typeface="BISansOptiCond"/>
              </a:defRPr>
            </a:lvl1pPr>
          </a:lstStyle>
          <a:p>
            <a:fld id="{143B55C4-4F5A-416B-997D-6CE47EB0A945}" type="slidenum">
              <a:rPr lang="en-GB" noProof="0" smtClean="0"/>
              <a:pPr/>
              <a:t>‹#›</a:t>
            </a:fld>
            <a:endParaRPr lang="en-GB" noProof="0"/>
          </a:p>
        </p:txBody>
      </p:sp>
      <p:grpSp>
        <p:nvGrpSpPr>
          <p:cNvPr id="17" name="Gruppieren 16"/>
          <p:cNvGrpSpPr/>
          <p:nvPr/>
        </p:nvGrpSpPr>
        <p:grpSpPr>
          <a:xfrm>
            <a:off x="182826" y="36709"/>
            <a:ext cx="8782685" cy="5106791"/>
            <a:chOff x="182826" y="36709"/>
            <a:chExt cx="8782685" cy="5106791"/>
          </a:xfrm>
        </p:grpSpPr>
        <p:cxnSp>
          <p:nvCxnSpPr>
            <p:cNvPr id="18" name="Gerade Verbindung 17"/>
            <p:cNvCxnSpPr/>
            <p:nvPr/>
          </p:nvCxnSpPr>
          <p:spPr>
            <a:xfrm>
              <a:off x="36757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>
            <a:xfrm flipV="1">
              <a:off x="182826" y="4783577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>
              <a:off x="8776425" y="36709"/>
              <a:ext cx="0" cy="510679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 flipV="1">
              <a:off x="812055" y="5039714"/>
              <a:ext cx="7258417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>
            <a:xfrm>
              <a:off x="135132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 flipV="1">
              <a:off x="182826" y="188161"/>
              <a:ext cx="8782685" cy="1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991288" y="4715849"/>
              <a:ext cx="0" cy="371785"/>
            </a:xfrm>
            <a:prstGeom prst="line">
              <a:avLst/>
            </a:prstGeom>
            <a:ln w="9525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54264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  <p:sldLayoutId id="2147484015" r:id="rId14"/>
    <p:sldLayoutId id="2147484016" r:id="rId15"/>
    <p:sldLayoutId id="2147484017" r:id="rId16"/>
    <p:sldLayoutId id="2147484018" r:id="rId17"/>
    <p:sldLayoutId id="2147484019" r:id="rId18"/>
    <p:sldLayoutId id="2147484020" r:id="rId19"/>
    <p:sldLayoutId id="2147484021" r:id="rId20"/>
    <p:sldLayoutId id="2147484022" r:id="rId21"/>
    <p:sldLayoutId id="2147484023" r:id="rId22"/>
    <p:sldLayoutId id="2147484024" r:id="rId23"/>
    <p:sldLayoutId id="2147484025" r:id="rId24"/>
    <p:sldLayoutId id="2147484026" r:id="rId25"/>
    <p:sldLayoutId id="2147484027" r:id="rId26"/>
    <p:sldLayoutId id="2147484028" r:id="rId27"/>
    <p:sldLayoutId id="2147484029" r:id="rId28"/>
    <p:sldLayoutId id="2147484030" r:id="rId29"/>
    <p:sldLayoutId id="2147484031" r:id="rId30"/>
    <p:sldLayoutId id="2147484032" r:id="rId31"/>
    <p:sldLayoutId id="2147484033" r:id="rId32"/>
    <p:sldLayoutId id="2147484034" r:id="rId33"/>
    <p:sldLayoutId id="2147484037" r:id="rId34"/>
    <p:sldLayoutId id="2147484038" r:id="rId35"/>
    <p:sldLayoutId id="2147484039" r:id="rId36"/>
    <p:sldLayoutId id="2147484043" r:id="rId37"/>
    <p:sldLayoutId id="2147484044" r:id="rId38"/>
    <p:sldLayoutId id="2147484045" r:id="rId39"/>
    <p:sldLayoutId id="2147484046" r:id="rId40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0" i="0" kern="1200">
          <a:solidFill>
            <a:srgbClr val="003366"/>
          </a:solidFill>
          <a:latin typeface="BISansOptiCond"/>
          <a:ea typeface="+mj-ea"/>
          <a:cs typeface="BISansOptiCond"/>
        </a:defRPr>
      </a:lvl1pPr>
    </p:titleStyle>
    <p:bodyStyle>
      <a:lvl1pPr marL="266700" indent="-266700" algn="l" defTabSz="914400" rtl="0" eaLnBrk="1" latinLnBrk="0" hangingPunct="1">
        <a:spcBef>
          <a:spcPts val="4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0850" indent="-18415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2pPr>
      <a:lvl3pPr marL="628650" indent="-177800" algn="l" defTabSz="914400" rtl="0" eaLnBrk="1" latinLnBrk="0" hangingPunct="1"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3pPr>
      <a:lvl4pPr marL="806450" indent="-1778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4pPr>
      <a:lvl5pPr marL="984250" indent="-177800" algn="l" defTabSz="914400" rtl="0" eaLnBrk="1" latinLnBrk="0" hangingPunct="1"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BISansOpti"/>
          <a:ea typeface="+mn-ea"/>
          <a:cs typeface="BISansOpt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0208" y="716512"/>
            <a:ext cx="8943584" cy="1790700"/>
          </a:xfrm>
        </p:spPr>
        <p:txBody>
          <a:bodyPr>
            <a:normAutofit/>
          </a:bodyPr>
          <a:lstStyle/>
          <a:p>
            <a:pPr marL="135000">
              <a:spcBef>
                <a:spcPts val="750"/>
              </a:spcBef>
              <a:spcAft>
                <a:spcPts val="450"/>
              </a:spcAft>
            </a:pPr>
            <a:r>
              <a:rPr lang="en-US" sz="3200" dirty="0">
                <a:solidFill>
                  <a:srgbClr val="003366"/>
                </a:solidFill>
                <a:latin typeface="BISansOptiCond"/>
                <a:cs typeface="BISansOptiCond"/>
              </a:rPr>
              <a:t>Choosing the right dose of NOAC for the right patient</a:t>
            </a:r>
            <a:endParaRPr lang="en-IN" sz="32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b="1" dirty="0" smtClean="0"/>
              <a:t>                               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Dr. Viral Gandhi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                                                  MD , </a:t>
            </a:r>
            <a:r>
              <a:rPr lang="en-US" sz="2400" b="1" dirty="0" err="1" smtClean="0">
                <a:solidFill>
                  <a:srgbClr val="C00000"/>
                </a:solidFill>
              </a:rPr>
              <a:t>DrNB</a:t>
            </a:r>
            <a:r>
              <a:rPr lang="en-US" sz="2400" b="1" dirty="0" smtClean="0">
                <a:solidFill>
                  <a:srgbClr val="C00000"/>
                </a:solidFill>
              </a:rPr>
              <a:t> cardiology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                             assist </a:t>
            </a:r>
            <a:r>
              <a:rPr lang="en-US" sz="2400" b="1" dirty="0" err="1" smtClean="0">
                <a:solidFill>
                  <a:srgbClr val="C00000"/>
                </a:solidFill>
              </a:rPr>
              <a:t>professordept</a:t>
            </a:r>
            <a:r>
              <a:rPr lang="en-US" sz="2400" b="1" dirty="0" smtClean="0">
                <a:solidFill>
                  <a:srgbClr val="C00000"/>
                </a:solidFill>
              </a:rPr>
              <a:t> of cardiology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                     SBKS medical inst and research centre ,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  </a:t>
            </a:r>
            <a:r>
              <a:rPr lang="en-US" sz="2400" b="1" dirty="0" err="1" smtClean="0">
                <a:solidFill>
                  <a:srgbClr val="C00000"/>
                </a:solidFill>
              </a:rPr>
              <a:t>sumandeep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vidyapeeth</a:t>
            </a:r>
            <a:r>
              <a:rPr lang="en-US" sz="2400" b="1" dirty="0" smtClean="0">
                <a:solidFill>
                  <a:srgbClr val="C00000"/>
                </a:solidFill>
              </a:rPr>
              <a:t> deemed to be university</a:t>
            </a:r>
            <a:r>
              <a:rPr lang="en-US" sz="2400" b="1" dirty="0" smtClean="0"/>
              <a:t>                     </a:t>
            </a:r>
            <a:endParaRPr lang="en-IN" sz="2400" dirty="0">
              <a:solidFill>
                <a:srgbClr val="003366"/>
              </a:solidFill>
              <a:latin typeface="BISansOptiCond"/>
              <a:ea typeface="+mj-ea"/>
              <a:cs typeface="BISansOptiCon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880001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CDD02-5DF0-4363-A9B5-2949FBF3352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352294" y="4628341"/>
            <a:ext cx="7105905" cy="48418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sz="1100" b="1" dirty="0"/>
              <a:t>*D110 recommended for ≥80 years OR HAS-BLED ≥3 OR verapamil; D150 recommended for &lt;80 years AND HAS-BLED &lt;3. D110, dabigatran 110 mg BID; D150, dabigatran 150 mg BID; W, warfarin. </a:t>
            </a:r>
            <a:br>
              <a:rPr lang="en-GB" sz="1100" b="1" dirty="0"/>
            </a:br>
            <a:r>
              <a:rPr lang="en-GB" sz="1100" b="1" dirty="0"/>
              <a:t>Lip et al. </a:t>
            </a:r>
            <a:r>
              <a:rPr lang="en-GB" sz="1100" b="1" dirty="0" err="1"/>
              <a:t>Thromb</a:t>
            </a:r>
            <a:r>
              <a:rPr lang="en-GB" sz="1100" b="1" dirty="0"/>
              <a:t> </a:t>
            </a:r>
            <a:r>
              <a:rPr lang="en-GB" sz="1100" b="1" dirty="0" err="1"/>
              <a:t>Haemost</a:t>
            </a:r>
            <a:r>
              <a:rPr lang="en-GB" sz="1100" b="1" dirty="0"/>
              <a:t> 2014;111:933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D9D1D53-4F05-4275-A259-AAB0AE71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4" y="-1"/>
            <a:ext cx="8169442" cy="757989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3366"/>
                </a:solidFill>
                <a:latin typeface="BISansOptiCond"/>
                <a:cs typeface="BISansOptiCond"/>
              </a:rPr>
              <a:t>In RE-LY trial, some patients received lower or higher than the recommended dose post-approval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009388B-B6AC-4F0F-A35C-950FD55C9BDF}"/>
              </a:ext>
            </a:extLst>
          </p:cNvPr>
          <p:cNvSpPr/>
          <p:nvPr/>
        </p:nvSpPr>
        <p:spPr>
          <a:xfrm>
            <a:off x="1329538" y="3539251"/>
            <a:ext cx="6449753" cy="964448"/>
          </a:xfrm>
          <a:prstGeom prst="rect">
            <a:avLst/>
          </a:prstGeom>
          <a:noFill/>
          <a:ln w="12700" cap="flat" cmpd="sng" algn="ctr">
            <a:solidFill>
              <a:srgbClr val="0251A0"/>
            </a:solidFill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endParaRPr lang="en-GB" sz="1350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7DF15DA-778E-4DBB-9123-B975786CDCB2}"/>
              </a:ext>
            </a:extLst>
          </p:cNvPr>
          <p:cNvSpPr/>
          <p:nvPr/>
        </p:nvSpPr>
        <p:spPr>
          <a:xfrm>
            <a:off x="1364711" y="1298573"/>
            <a:ext cx="1573713" cy="378000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685783">
              <a:defRPr/>
            </a:pPr>
            <a:r>
              <a:rPr lang="en-GB" sz="1050" b="1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Full RE-LY</a:t>
            </a:r>
            <a:r>
              <a:rPr lang="en-GB" sz="1050" b="1" kern="0" baseline="3000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en-GB" sz="1050" b="1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population </a:t>
            </a:r>
            <a:br>
              <a:rPr lang="en-GB" sz="1050" b="1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</a:br>
            <a:r>
              <a:rPr lang="en-GB" sz="900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(actual drug/dose received)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F6F5C0E7-4DDE-46BD-9337-1D7982B4EFC1}"/>
              </a:ext>
            </a:extLst>
          </p:cNvPr>
          <p:cNvSpPr/>
          <p:nvPr/>
        </p:nvSpPr>
        <p:spPr>
          <a:xfrm>
            <a:off x="1378688" y="2270514"/>
            <a:ext cx="1573715" cy="760948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685783">
              <a:defRPr/>
            </a:pPr>
            <a:r>
              <a:rPr lang="en-GB" sz="1050" b="1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Recommended dose* </a:t>
            </a:r>
            <a:r>
              <a:rPr lang="en-GB" sz="900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based on post hoc analysis of patients’ baseline characteristics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0AE1ABFC-B629-41DF-BAC8-1CC405D3DEE0}"/>
              </a:ext>
            </a:extLst>
          </p:cNvPr>
          <p:cNvSpPr/>
          <p:nvPr/>
        </p:nvSpPr>
        <p:spPr>
          <a:xfrm>
            <a:off x="1352295" y="3757473"/>
            <a:ext cx="1835694" cy="533756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rtlCol="0" anchor="b"/>
          <a:lstStyle/>
          <a:p>
            <a:pPr defTabSz="685783">
              <a:defRPr/>
            </a:pPr>
            <a:r>
              <a:rPr lang="en-GB" sz="1050" b="1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Post hoc pooled analysis</a:t>
            </a:r>
          </a:p>
          <a:p>
            <a:pPr defTabSz="685783">
              <a:defRPr/>
            </a:pPr>
            <a:r>
              <a:rPr lang="en-GB" sz="900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‘EU label-simulated dabigatran’</a:t>
            </a:r>
            <a:br>
              <a:rPr lang="en-GB" sz="900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</a:br>
            <a:r>
              <a:rPr lang="en-GB" sz="900" kern="0" dirty="0">
                <a:solidFill>
                  <a:srgbClr val="00498B"/>
                </a:solidFill>
                <a:latin typeface="Arial"/>
                <a:cs typeface="Arial" panose="020B0604020202020204" pitchFamily="34" charset="0"/>
              </a:rPr>
              <a:t>vs warfarin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50994BF6-2754-4370-A0D0-C9F0D2A4E093}"/>
              </a:ext>
            </a:extLst>
          </p:cNvPr>
          <p:cNvGrpSpPr/>
          <p:nvPr/>
        </p:nvGrpSpPr>
        <p:grpSpPr>
          <a:xfrm>
            <a:off x="6641389" y="1106136"/>
            <a:ext cx="423941" cy="760948"/>
            <a:chOff x="6737049" y="1569097"/>
            <a:chExt cx="621749" cy="1116000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xmlns="" id="{4189C668-CDE9-4EF4-B899-5415F49C2D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37049" y="1569097"/>
              <a:ext cx="621749" cy="1116000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solidFill>
              <a:srgbClr val="8D9DB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endParaRPr lang="en-GB" sz="1350" kern="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5BA67869-3F6F-4681-BD7E-6099E85D14A6}"/>
                </a:ext>
              </a:extLst>
            </p:cNvPr>
            <p:cNvSpPr txBox="1"/>
            <p:nvPr/>
          </p:nvSpPr>
          <p:spPr>
            <a:xfrm>
              <a:off x="6886706" y="1914752"/>
              <a:ext cx="430694" cy="338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783">
                <a:defRPr/>
              </a:pPr>
              <a:r>
                <a:rPr lang="en-GB" sz="900" b="1" kern="0" dirty="0">
                  <a:solidFill>
                    <a:prstClr val="white"/>
                  </a:solidFill>
                  <a:latin typeface="Arial"/>
                  <a:cs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36D8EEE-E80D-4832-89CB-42D1B169DB19}"/>
              </a:ext>
            </a:extLst>
          </p:cNvPr>
          <p:cNvGrpSpPr/>
          <p:nvPr/>
        </p:nvGrpSpPr>
        <p:grpSpPr>
          <a:xfrm>
            <a:off x="5448135" y="1106136"/>
            <a:ext cx="488682" cy="760948"/>
            <a:chOff x="6639954" y="1495425"/>
            <a:chExt cx="716698" cy="1116000"/>
          </a:xfrm>
        </p:grpSpPr>
        <p:sp>
          <p:nvSpPr>
            <p:cNvPr id="15" name="Rounded Rectangle 11">
              <a:extLst>
                <a:ext uri="{FF2B5EF4-FFF2-40B4-BE49-F238E27FC236}">
                  <a16:creationId xmlns:a16="http://schemas.microsoft.com/office/drawing/2014/main" xmlns="" id="{D8F4FF33-3DE7-4207-9F55-FA06BDE0E3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9954" y="1495425"/>
              <a:ext cx="621749" cy="1116000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solidFill>
              <a:srgbClr val="0084CB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endParaRPr lang="en-GB" sz="1350" kern="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AB16FADB-2B4A-444C-8177-F04E12E19AF1}"/>
                </a:ext>
              </a:extLst>
            </p:cNvPr>
            <p:cNvSpPr txBox="1"/>
            <p:nvPr/>
          </p:nvSpPr>
          <p:spPr>
            <a:xfrm>
              <a:off x="6681459" y="1841080"/>
              <a:ext cx="675193" cy="338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783">
                <a:defRPr/>
              </a:pPr>
              <a:r>
                <a:rPr lang="en-GB" sz="900" b="1" kern="0" dirty="0">
                  <a:solidFill>
                    <a:prstClr val="white"/>
                  </a:solidFill>
                  <a:latin typeface="Arial"/>
                  <a:cs typeface="Arial" panose="020B0604020202020204" pitchFamily="34" charset="0"/>
                </a:rPr>
                <a:t>D110</a:t>
              </a:r>
            </a:p>
          </p:txBody>
        </p:sp>
      </p:grpSp>
      <p:sp>
        <p:nvSpPr>
          <p:cNvPr id="17" name="Rounded Rectangle 11">
            <a:extLst>
              <a:ext uri="{FF2B5EF4-FFF2-40B4-BE49-F238E27FC236}">
                <a16:creationId xmlns:a16="http://schemas.microsoft.com/office/drawing/2014/main" xmlns="" id="{77E97B4B-44D3-419D-B034-70283230334B}"/>
              </a:ext>
            </a:extLst>
          </p:cNvPr>
          <p:cNvSpPr>
            <a:spLocks noChangeAspect="1"/>
          </p:cNvSpPr>
          <p:nvPr/>
        </p:nvSpPr>
        <p:spPr>
          <a:xfrm>
            <a:off x="3540440" y="1106138"/>
            <a:ext cx="423941" cy="760948"/>
          </a:xfrm>
          <a:custGeom>
            <a:avLst/>
            <a:gdLst/>
            <a:ahLst/>
            <a:cxnLst/>
            <a:rect l="l" t="t" r="r" b="b"/>
            <a:pathLst>
              <a:path w="1556792" h="2794354">
                <a:moveTo>
                  <a:pt x="785723" y="0"/>
                </a:moveTo>
                <a:cubicBezTo>
                  <a:pt x="984546" y="0"/>
                  <a:pt x="1145723" y="161177"/>
                  <a:pt x="1145723" y="360000"/>
                </a:cubicBezTo>
                <a:cubicBezTo>
                  <a:pt x="1145723" y="522687"/>
                  <a:pt x="1037810" y="660168"/>
                  <a:pt x="889157" y="703100"/>
                </a:cubicBezTo>
                <a:lnTo>
                  <a:pt x="1051810" y="703100"/>
                </a:lnTo>
                <a:cubicBezTo>
                  <a:pt x="1073552" y="703100"/>
                  <a:pt x="1094039" y="708476"/>
                  <a:pt x="1111237" y="719439"/>
                </a:cubicBezTo>
                <a:cubicBezTo>
                  <a:pt x="1157225" y="733316"/>
                  <a:pt x="1196869" y="766309"/>
                  <a:pt x="1218860" y="813224"/>
                </a:cubicBezTo>
                <a:lnTo>
                  <a:pt x="1539733" y="1497751"/>
                </a:lnTo>
                <a:cubicBezTo>
                  <a:pt x="1581926" y="1587764"/>
                  <a:pt x="1543161" y="1694939"/>
                  <a:pt x="1453148" y="1737132"/>
                </a:cubicBezTo>
                <a:cubicBezTo>
                  <a:pt x="1363136" y="1779325"/>
                  <a:pt x="1255961" y="1740560"/>
                  <a:pt x="1213768" y="1650548"/>
                </a:cubicBezTo>
                <a:lnTo>
                  <a:pt x="1180868" y="1580362"/>
                </a:lnTo>
                <a:lnTo>
                  <a:pt x="1180868" y="1753052"/>
                </a:lnTo>
                <a:lnTo>
                  <a:pt x="1180868" y="1767842"/>
                </a:lnTo>
                <a:lnTo>
                  <a:pt x="1180868" y="2614354"/>
                </a:lnTo>
                <a:cubicBezTo>
                  <a:pt x="1180868" y="2713765"/>
                  <a:pt x="1100279" y="2794354"/>
                  <a:pt x="1000868" y="2794354"/>
                </a:cubicBezTo>
                <a:cubicBezTo>
                  <a:pt x="901457" y="2794354"/>
                  <a:pt x="820868" y="2713765"/>
                  <a:pt x="820868" y="2614354"/>
                </a:cubicBezTo>
                <a:lnTo>
                  <a:pt x="820868" y="1896900"/>
                </a:lnTo>
                <a:lnTo>
                  <a:pt x="766536" y="1896900"/>
                </a:lnTo>
                <a:lnTo>
                  <a:pt x="766536" y="2608003"/>
                </a:lnTo>
                <a:cubicBezTo>
                  <a:pt x="766536" y="2707414"/>
                  <a:pt x="685947" y="2788003"/>
                  <a:pt x="586536" y="2788003"/>
                </a:cubicBezTo>
                <a:cubicBezTo>
                  <a:pt x="487125" y="2788003"/>
                  <a:pt x="406536" y="2707414"/>
                  <a:pt x="406536" y="2608003"/>
                </a:cubicBezTo>
                <a:lnTo>
                  <a:pt x="406536" y="1767842"/>
                </a:lnTo>
                <a:lnTo>
                  <a:pt x="406536" y="1746701"/>
                </a:lnTo>
                <a:lnTo>
                  <a:pt x="406536" y="1515057"/>
                </a:lnTo>
                <a:lnTo>
                  <a:pt x="343024" y="1650548"/>
                </a:lnTo>
                <a:cubicBezTo>
                  <a:pt x="300831" y="1740560"/>
                  <a:pt x="193656" y="1779325"/>
                  <a:pt x="103644" y="1737132"/>
                </a:cubicBezTo>
                <a:cubicBezTo>
                  <a:pt x="13631" y="1694939"/>
                  <a:pt x="-25134" y="1587764"/>
                  <a:pt x="17059" y="1497751"/>
                </a:cubicBezTo>
                <a:lnTo>
                  <a:pt x="337932" y="813224"/>
                </a:lnTo>
                <a:cubicBezTo>
                  <a:pt x="366192" y="752937"/>
                  <a:pt x="423602" y="715638"/>
                  <a:pt x="485735" y="713166"/>
                </a:cubicBezTo>
                <a:cubicBezTo>
                  <a:pt x="501053" y="706658"/>
                  <a:pt x="517908" y="703100"/>
                  <a:pt x="535594" y="703100"/>
                </a:cubicBezTo>
                <a:lnTo>
                  <a:pt x="682289" y="703100"/>
                </a:lnTo>
                <a:cubicBezTo>
                  <a:pt x="533636" y="660168"/>
                  <a:pt x="425723" y="522687"/>
                  <a:pt x="425723" y="360000"/>
                </a:cubicBezTo>
                <a:cubicBezTo>
                  <a:pt x="425723" y="161177"/>
                  <a:pt x="586900" y="0"/>
                  <a:pt x="785723" y="0"/>
                </a:cubicBezTo>
                <a:close/>
              </a:path>
            </a:pathLst>
          </a:custGeom>
          <a:solidFill>
            <a:srgbClr val="0073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endParaRPr lang="en-GB" sz="1350" kern="0" dirty="0">
              <a:solidFill>
                <a:srgbClr val="0F5385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6F13D79-B8DF-485B-9FE1-47A33B76288A}"/>
              </a:ext>
            </a:extLst>
          </p:cNvPr>
          <p:cNvSpPr txBox="1"/>
          <p:nvPr/>
        </p:nvSpPr>
        <p:spPr>
          <a:xfrm>
            <a:off x="3549635" y="1331339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GB" sz="900" b="1" kern="0" dirty="0">
                <a:solidFill>
                  <a:prstClr val="white"/>
                </a:solidFill>
                <a:latin typeface="Arial"/>
                <a:cs typeface="Arial" panose="020B0604020202020204" pitchFamily="34" charset="0"/>
              </a:rPr>
              <a:t>D150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7B8CEA6A-B120-4F58-841A-D446D5B29C9E}"/>
              </a:ext>
            </a:extLst>
          </p:cNvPr>
          <p:cNvGrpSpPr/>
          <p:nvPr/>
        </p:nvGrpSpPr>
        <p:grpSpPr>
          <a:xfrm>
            <a:off x="5332795" y="1934011"/>
            <a:ext cx="667154" cy="278343"/>
            <a:chOff x="3832550" y="2619580"/>
            <a:chExt cx="889538" cy="498270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xmlns="" id="{0A8B068C-0674-4C5D-8851-FBCA1E464447}"/>
                </a:ext>
              </a:extLst>
            </p:cNvPr>
            <p:cNvCxnSpPr/>
            <p:nvPr/>
          </p:nvCxnSpPr>
          <p:spPr>
            <a:xfrm>
              <a:off x="4263003" y="2619580"/>
              <a:ext cx="459085" cy="498270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xmlns="" id="{66295D76-3D6F-492A-B569-931B67ED1AFC}"/>
                </a:ext>
              </a:extLst>
            </p:cNvPr>
            <p:cNvCxnSpPr/>
            <p:nvPr/>
          </p:nvCxnSpPr>
          <p:spPr>
            <a:xfrm flipH="1">
              <a:off x="3832550" y="2619580"/>
              <a:ext cx="441239" cy="498270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tailEnd type="arrow"/>
            </a:ln>
            <a:effectLst/>
          </p:spPr>
        </p:cxnSp>
      </p:grpSp>
      <p:sp>
        <p:nvSpPr>
          <p:cNvPr id="28" name="Rounded Rectangle 11">
            <a:extLst>
              <a:ext uri="{FF2B5EF4-FFF2-40B4-BE49-F238E27FC236}">
                <a16:creationId xmlns:a16="http://schemas.microsoft.com/office/drawing/2014/main" xmlns="" id="{276C3DC4-3A72-4AC5-BC8F-D07A75EC4590}"/>
              </a:ext>
            </a:extLst>
          </p:cNvPr>
          <p:cNvSpPr>
            <a:spLocks noChangeAspect="1"/>
          </p:cNvSpPr>
          <p:nvPr/>
        </p:nvSpPr>
        <p:spPr>
          <a:xfrm>
            <a:off x="5069065" y="2266971"/>
            <a:ext cx="423941" cy="760948"/>
          </a:xfrm>
          <a:custGeom>
            <a:avLst/>
            <a:gdLst/>
            <a:ahLst/>
            <a:cxnLst/>
            <a:rect l="l" t="t" r="r" b="b"/>
            <a:pathLst>
              <a:path w="1556792" h="2794354">
                <a:moveTo>
                  <a:pt x="785723" y="0"/>
                </a:moveTo>
                <a:cubicBezTo>
                  <a:pt x="984546" y="0"/>
                  <a:pt x="1145723" y="161177"/>
                  <a:pt x="1145723" y="360000"/>
                </a:cubicBezTo>
                <a:cubicBezTo>
                  <a:pt x="1145723" y="522687"/>
                  <a:pt x="1037810" y="660168"/>
                  <a:pt x="889157" y="703100"/>
                </a:cubicBezTo>
                <a:lnTo>
                  <a:pt x="1051810" y="703100"/>
                </a:lnTo>
                <a:cubicBezTo>
                  <a:pt x="1073552" y="703100"/>
                  <a:pt x="1094039" y="708476"/>
                  <a:pt x="1111237" y="719439"/>
                </a:cubicBezTo>
                <a:cubicBezTo>
                  <a:pt x="1157225" y="733316"/>
                  <a:pt x="1196869" y="766309"/>
                  <a:pt x="1218860" y="813224"/>
                </a:cubicBezTo>
                <a:lnTo>
                  <a:pt x="1539733" y="1497751"/>
                </a:lnTo>
                <a:cubicBezTo>
                  <a:pt x="1581926" y="1587764"/>
                  <a:pt x="1543161" y="1694939"/>
                  <a:pt x="1453148" y="1737132"/>
                </a:cubicBezTo>
                <a:cubicBezTo>
                  <a:pt x="1363136" y="1779325"/>
                  <a:pt x="1255961" y="1740560"/>
                  <a:pt x="1213768" y="1650548"/>
                </a:cubicBezTo>
                <a:lnTo>
                  <a:pt x="1180868" y="1580362"/>
                </a:lnTo>
                <a:lnTo>
                  <a:pt x="1180868" y="1753052"/>
                </a:lnTo>
                <a:lnTo>
                  <a:pt x="1180868" y="1767842"/>
                </a:lnTo>
                <a:lnTo>
                  <a:pt x="1180868" y="2614354"/>
                </a:lnTo>
                <a:cubicBezTo>
                  <a:pt x="1180868" y="2713765"/>
                  <a:pt x="1100279" y="2794354"/>
                  <a:pt x="1000868" y="2794354"/>
                </a:cubicBezTo>
                <a:cubicBezTo>
                  <a:pt x="901457" y="2794354"/>
                  <a:pt x="820868" y="2713765"/>
                  <a:pt x="820868" y="2614354"/>
                </a:cubicBezTo>
                <a:lnTo>
                  <a:pt x="820868" y="1896900"/>
                </a:lnTo>
                <a:lnTo>
                  <a:pt x="766536" y="1896900"/>
                </a:lnTo>
                <a:lnTo>
                  <a:pt x="766536" y="2608003"/>
                </a:lnTo>
                <a:cubicBezTo>
                  <a:pt x="766536" y="2707414"/>
                  <a:pt x="685947" y="2788003"/>
                  <a:pt x="586536" y="2788003"/>
                </a:cubicBezTo>
                <a:cubicBezTo>
                  <a:pt x="487125" y="2788003"/>
                  <a:pt x="406536" y="2707414"/>
                  <a:pt x="406536" y="2608003"/>
                </a:cubicBezTo>
                <a:lnTo>
                  <a:pt x="406536" y="1767842"/>
                </a:lnTo>
                <a:lnTo>
                  <a:pt x="406536" y="1746701"/>
                </a:lnTo>
                <a:lnTo>
                  <a:pt x="406536" y="1515057"/>
                </a:lnTo>
                <a:lnTo>
                  <a:pt x="343024" y="1650548"/>
                </a:lnTo>
                <a:cubicBezTo>
                  <a:pt x="300831" y="1740560"/>
                  <a:pt x="193656" y="1779325"/>
                  <a:pt x="103644" y="1737132"/>
                </a:cubicBezTo>
                <a:cubicBezTo>
                  <a:pt x="13631" y="1694939"/>
                  <a:pt x="-25134" y="1587764"/>
                  <a:pt x="17059" y="1497751"/>
                </a:cubicBezTo>
                <a:lnTo>
                  <a:pt x="337932" y="813224"/>
                </a:lnTo>
                <a:cubicBezTo>
                  <a:pt x="366192" y="752937"/>
                  <a:pt x="423602" y="715638"/>
                  <a:pt x="485735" y="713166"/>
                </a:cubicBezTo>
                <a:cubicBezTo>
                  <a:pt x="501053" y="706658"/>
                  <a:pt x="517908" y="703100"/>
                  <a:pt x="535594" y="703100"/>
                </a:cubicBezTo>
                <a:lnTo>
                  <a:pt x="682289" y="703100"/>
                </a:lnTo>
                <a:cubicBezTo>
                  <a:pt x="533636" y="660168"/>
                  <a:pt x="425723" y="522687"/>
                  <a:pt x="425723" y="360000"/>
                </a:cubicBezTo>
                <a:cubicBezTo>
                  <a:pt x="425723" y="161177"/>
                  <a:pt x="586900" y="0"/>
                  <a:pt x="785723" y="0"/>
                </a:cubicBezTo>
                <a:close/>
              </a:path>
            </a:pathLst>
          </a:custGeom>
          <a:noFill/>
          <a:ln w="1905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endParaRPr lang="en-GB" sz="1350" kern="0" dirty="0">
              <a:solidFill>
                <a:srgbClr val="0F5385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015B3D6-3509-4DD6-8355-4F4B51DD63A2}"/>
              </a:ext>
            </a:extLst>
          </p:cNvPr>
          <p:cNvSpPr txBox="1"/>
          <p:nvPr/>
        </p:nvSpPr>
        <p:spPr>
          <a:xfrm>
            <a:off x="5076790" y="2502656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GB" sz="900" b="1" kern="0" dirty="0">
                <a:solidFill>
                  <a:srgbClr val="0084CB"/>
                </a:solidFill>
                <a:latin typeface="Arial"/>
                <a:cs typeface="Arial" panose="020B0604020202020204" pitchFamily="34" charset="0"/>
              </a:rPr>
              <a:t>D110</a:t>
            </a:r>
          </a:p>
        </p:txBody>
      </p:sp>
      <p:sp>
        <p:nvSpPr>
          <p:cNvPr id="26" name="Rounded Rectangle 11">
            <a:extLst>
              <a:ext uri="{FF2B5EF4-FFF2-40B4-BE49-F238E27FC236}">
                <a16:creationId xmlns:a16="http://schemas.microsoft.com/office/drawing/2014/main" xmlns="" id="{B1A78446-5B02-4CA1-A9EB-31DEFB9B48FE}"/>
              </a:ext>
            </a:extLst>
          </p:cNvPr>
          <p:cNvSpPr>
            <a:spLocks noChangeAspect="1"/>
          </p:cNvSpPr>
          <p:nvPr/>
        </p:nvSpPr>
        <p:spPr>
          <a:xfrm>
            <a:off x="5882108" y="2267102"/>
            <a:ext cx="423941" cy="760948"/>
          </a:xfrm>
          <a:custGeom>
            <a:avLst/>
            <a:gdLst/>
            <a:ahLst/>
            <a:cxnLst/>
            <a:rect l="l" t="t" r="r" b="b"/>
            <a:pathLst>
              <a:path w="1556792" h="2794354">
                <a:moveTo>
                  <a:pt x="785723" y="0"/>
                </a:moveTo>
                <a:cubicBezTo>
                  <a:pt x="984546" y="0"/>
                  <a:pt x="1145723" y="161177"/>
                  <a:pt x="1145723" y="360000"/>
                </a:cubicBezTo>
                <a:cubicBezTo>
                  <a:pt x="1145723" y="522687"/>
                  <a:pt x="1037810" y="660168"/>
                  <a:pt x="889157" y="703100"/>
                </a:cubicBezTo>
                <a:lnTo>
                  <a:pt x="1051810" y="703100"/>
                </a:lnTo>
                <a:cubicBezTo>
                  <a:pt x="1073552" y="703100"/>
                  <a:pt x="1094039" y="708476"/>
                  <a:pt x="1111237" y="719439"/>
                </a:cubicBezTo>
                <a:cubicBezTo>
                  <a:pt x="1157225" y="733316"/>
                  <a:pt x="1196869" y="766309"/>
                  <a:pt x="1218860" y="813224"/>
                </a:cubicBezTo>
                <a:lnTo>
                  <a:pt x="1539733" y="1497751"/>
                </a:lnTo>
                <a:cubicBezTo>
                  <a:pt x="1581926" y="1587764"/>
                  <a:pt x="1543161" y="1694939"/>
                  <a:pt x="1453148" y="1737132"/>
                </a:cubicBezTo>
                <a:cubicBezTo>
                  <a:pt x="1363136" y="1779325"/>
                  <a:pt x="1255961" y="1740560"/>
                  <a:pt x="1213768" y="1650548"/>
                </a:cubicBezTo>
                <a:lnTo>
                  <a:pt x="1180868" y="1580362"/>
                </a:lnTo>
                <a:lnTo>
                  <a:pt x="1180868" y="1753052"/>
                </a:lnTo>
                <a:lnTo>
                  <a:pt x="1180868" y="1767842"/>
                </a:lnTo>
                <a:lnTo>
                  <a:pt x="1180868" y="2614354"/>
                </a:lnTo>
                <a:cubicBezTo>
                  <a:pt x="1180868" y="2713765"/>
                  <a:pt x="1100279" y="2794354"/>
                  <a:pt x="1000868" y="2794354"/>
                </a:cubicBezTo>
                <a:cubicBezTo>
                  <a:pt x="901457" y="2794354"/>
                  <a:pt x="820868" y="2713765"/>
                  <a:pt x="820868" y="2614354"/>
                </a:cubicBezTo>
                <a:lnTo>
                  <a:pt x="820868" y="1896900"/>
                </a:lnTo>
                <a:lnTo>
                  <a:pt x="766536" y="1896900"/>
                </a:lnTo>
                <a:lnTo>
                  <a:pt x="766536" y="2608003"/>
                </a:lnTo>
                <a:cubicBezTo>
                  <a:pt x="766536" y="2707414"/>
                  <a:pt x="685947" y="2788003"/>
                  <a:pt x="586536" y="2788003"/>
                </a:cubicBezTo>
                <a:cubicBezTo>
                  <a:pt x="487125" y="2788003"/>
                  <a:pt x="406536" y="2707414"/>
                  <a:pt x="406536" y="2608003"/>
                </a:cubicBezTo>
                <a:lnTo>
                  <a:pt x="406536" y="1767842"/>
                </a:lnTo>
                <a:lnTo>
                  <a:pt x="406536" y="1746701"/>
                </a:lnTo>
                <a:lnTo>
                  <a:pt x="406536" y="1515057"/>
                </a:lnTo>
                <a:lnTo>
                  <a:pt x="343024" y="1650548"/>
                </a:lnTo>
                <a:cubicBezTo>
                  <a:pt x="300831" y="1740560"/>
                  <a:pt x="193656" y="1779325"/>
                  <a:pt x="103644" y="1737132"/>
                </a:cubicBezTo>
                <a:cubicBezTo>
                  <a:pt x="13631" y="1694939"/>
                  <a:pt x="-25134" y="1587764"/>
                  <a:pt x="17059" y="1497751"/>
                </a:cubicBezTo>
                <a:lnTo>
                  <a:pt x="337932" y="813224"/>
                </a:lnTo>
                <a:cubicBezTo>
                  <a:pt x="366192" y="752937"/>
                  <a:pt x="423602" y="715638"/>
                  <a:pt x="485735" y="713166"/>
                </a:cubicBezTo>
                <a:cubicBezTo>
                  <a:pt x="501053" y="706658"/>
                  <a:pt x="517908" y="703100"/>
                  <a:pt x="535594" y="703100"/>
                </a:cubicBezTo>
                <a:lnTo>
                  <a:pt x="682289" y="703100"/>
                </a:lnTo>
                <a:cubicBezTo>
                  <a:pt x="533636" y="660168"/>
                  <a:pt x="425723" y="522687"/>
                  <a:pt x="425723" y="360000"/>
                </a:cubicBezTo>
                <a:cubicBezTo>
                  <a:pt x="425723" y="161177"/>
                  <a:pt x="586900" y="0"/>
                  <a:pt x="785723" y="0"/>
                </a:cubicBezTo>
                <a:close/>
              </a:path>
            </a:pathLst>
          </a:custGeom>
          <a:noFill/>
          <a:ln w="19050" cap="flat" cmpd="sng" algn="ctr">
            <a:solidFill>
              <a:schemeClr val="accent1"/>
            </a:solidFill>
            <a:prstDash val="sysDash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endParaRPr lang="en-GB" sz="1350" kern="0" dirty="0">
              <a:solidFill>
                <a:srgbClr val="0F5385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7AD4B57-2739-4F91-9346-414FFA8690EE}"/>
              </a:ext>
            </a:extLst>
          </p:cNvPr>
          <p:cNvSpPr txBox="1"/>
          <p:nvPr/>
        </p:nvSpPr>
        <p:spPr>
          <a:xfrm>
            <a:off x="5889833" y="2502788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GB" sz="900" b="1" kern="0" dirty="0">
                <a:solidFill>
                  <a:srgbClr val="007370"/>
                </a:solidFill>
                <a:latin typeface="Arial"/>
                <a:cs typeface="Arial" panose="020B0604020202020204" pitchFamily="34" charset="0"/>
              </a:rPr>
              <a:t>D150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48AE32AA-ACAB-484B-9651-471508FC853E}"/>
              </a:ext>
            </a:extLst>
          </p:cNvPr>
          <p:cNvSpPr/>
          <p:nvPr/>
        </p:nvSpPr>
        <p:spPr>
          <a:xfrm>
            <a:off x="5532220" y="3037619"/>
            <a:ext cx="1250156" cy="26340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r>
              <a:rPr lang="en-GB" sz="900" b="1" kern="0" dirty="0">
                <a:solidFill>
                  <a:srgbClr val="007370"/>
                </a:solidFill>
                <a:latin typeface="Arial"/>
                <a:cs typeface="Arial" panose="020B0604020202020204" pitchFamily="34" charset="0"/>
              </a:rPr>
              <a:t>Under-treated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68EE13D7-5307-4C53-A33C-7331F0D73099}"/>
              </a:ext>
            </a:extLst>
          </p:cNvPr>
          <p:cNvGrpSpPr/>
          <p:nvPr/>
        </p:nvGrpSpPr>
        <p:grpSpPr>
          <a:xfrm>
            <a:off x="3437782" y="1934011"/>
            <a:ext cx="667153" cy="290589"/>
            <a:chOff x="3832551" y="2619579"/>
            <a:chExt cx="889537" cy="498271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0153030F-E8DA-4767-9692-162743DD3BFC}"/>
                </a:ext>
              </a:extLst>
            </p:cNvPr>
            <p:cNvCxnSpPr/>
            <p:nvPr/>
          </p:nvCxnSpPr>
          <p:spPr>
            <a:xfrm>
              <a:off x="4261569" y="2619579"/>
              <a:ext cx="460519" cy="498271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tailEnd type="arrow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EE31D3AF-0F42-42E0-8B11-DE8A5D95CA9E}"/>
                </a:ext>
              </a:extLst>
            </p:cNvPr>
            <p:cNvCxnSpPr/>
            <p:nvPr/>
          </p:nvCxnSpPr>
          <p:spPr>
            <a:xfrm flipH="1">
              <a:off x="3832551" y="2619579"/>
              <a:ext cx="429018" cy="498271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tailEnd type="arrow"/>
            </a:ln>
            <a:effectLst/>
          </p:spPr>
        </p:cxnSp>
      </p:grpSp>
      <p:sp>
        <p:nvSpPr>
          <p:cNvPr id="39" name="Rounded Rectangle 11">
            <a:extLst>
              <a:ext uri="{FF2B5EF4-FFF2-40B4-BE49-F238E27FC236}">
                <a16:creationId xmlns:a16="http://schemas.microsoft.com/office/drawing/2014/main" xmlns="" id="{6668CB09-1B4C-4B8E-97B1-C0244EFFEC50}"/>
              </a:ext>
            </a:extLst>
          </p:cNvPr>
          <p:cNvSpPr>
            <a:spLocks noChangeAspect="1"/>
          </p:cNvSpPr>
          <p:nvPr/>
        </p:nvSpPr>
        <p:spPr>
          <a:xfrm>
            <a:off x="3137015" y="2266710"/>
            <a:ext cx="423941" cy="760948"/>
          </a:xfrm>
          <a:custGeom>
            <a:avLst/>
            <a:gdLst/>
            <a:ahLst/>
            <a:cxnLst/>
            <a:rect l="l" t="t" r="r" b="b"/>
            <a:pathLst>
              <a:path w="1556792" h="2794354">
                <a:moveTo>
                  <a:pt x="785723" y="0"/>
                </a:moveTo>
                <a:cubicBezTo>
                  <a:pt x="984546" y="0"/>
                  <a:pt x="1145723" y="161177"/>
                  <a:pt x="1145723" y="360000"/>
                </a:cubicBezTo>
                <a:cubicBezTo>
                  <a:pt x="1145723" y="522687"/>
                  <a:pt x="1037810" y="660168"/>
                  <a:pt x="889157" y="703100"/>
                </a:cubicBezTo>
                <a:lnTo>
                  <a:pt x="1051810" y="703100"/>
                </a:lnTo>
                <a:cubicBezTo>
                  <a:pt x="1073552" y="703100"/>
                  <a:pt x="1094039" y="708476"/>
                  <a:pt x="1111237" y="719439"/>
                </a:cubicBezTo>
                <a:cubicBezTo>
                  <a:pt x="1157225" y="733316"/>
                  <a:pt x="1196869" y="766309"/>
                  <a:pt x="1218860" y="813224"/>
                </a:cubicBezTo>
                <a:lnTo>
                  <a:pt x="1539733" y="1497751"/>
                </a:lnTo>
                <a:cubicBezTo>
                  <a:pt x="1581926" y="1587764"/>
                  <a:pt x="1543161" y="1694939"/>
                  <a:pt x="1453148" y="1737132"/>
                </a:cubicBezTo>
                <a:cubicBezTo>
                  <a:pt x="1363136" y="1779325"/>
                  <a:pt x="1255961" y="1740560"/>
                  <a:pt x="1213768" y="1650548"/>
                </a:cubicBezTo>
                <a:lnTo>
                  <a:pt x="1180868" y="1580362"/>
                </a:lnTo>
                <a:lnTo>
                  <a:pt x="1180868" y="1753052"/>
                </a:lnTo>
                <a:lnTo>
                  <a:pt x="1180868" y="1767842"/>
                </a:lnTo>
                <a:lnTo>
                  <a:pt x="1180868" y="2614354"/>
                </a:lnTo>
                <a:cubicBezTo>
                  <a:pt x="1180868" y="2713765"/>
                  <a:pt x="1100279" y="2794354"/>
                  <a:pt x="1000868" y="2794354"/>
                </a:cubicBezTo>
                <a:cubicBezTo>
                  <a:pt x="901457" y="2794354"/>
                  <a:pt x="820868" y="2713765"/>
                  <a:pt x="820868" y="2614354"/>
                </a:cubicBezTo>
                <a:lnTo>
                  <a:pt x="820868" y="1896900"/>
                </a:lnTo>
                <a:lnTo>
                  <a:pt x="766536" y="1896900"/>
                </a:lnTo>
                <a:lnTo>
                  <a:pt x="766536" y="2608003"/>
                </a:lnTo>
                <a:cubicBezTo>
                  <a:pt x="766536" y="2707414"/>
                  <a:pt x="685947" y="2788003"/>
                  <a:pt x="586536" y="2788003"/>
                </a:cubicBezTo>
                <a:cubicBezTo>
                  <a:pt x="487125" y="2788003"/>
                  <a:pt x="406536" y="2707414"/>
                  <a:pt x="406536" y="2608003"/>
                </a:cubicBezTo>
                <a:lnTo>
                  <a:pt x="406536" y="1767842"/>
                </a:lnTo>
                <a:lnTo>
                  <a:pt x="406536" y="1746701"/>
                </a:lnTo>
                <a:lnTo>
                  <a:pt x="406536" y="1515057"/>
                </a:lnTo>
                <a:lnTo>
                  <a:pt x="343024" y="1650548"/>
                </a:lnTo>
                <a:cubicBezTo>
                  <a:pt x="300831" y="1740560"/>
                  <a:pt x="193656" y="1779325"/>
                  <a:pt x="103644" y="1737132"/>
                </a:cubicBezTo>
                <a:cubicBezTo>
                  <a:pt x="13631" y="1694939"/>
                  <a:pt x="-25134" y="1587764"/>
                  <a:pt x="17059" y="1497751"/>
                </a:cubicBezTo>
                <a:lnTo>
                  <a:pt x="337932" y="813224"/>
                </a:lnTo>
                <a:cubicBezTo>
                  <a:pt x="366192" y="752937"/>
                  <a:pt x="423602" y="715638"/>
                  <a:pt x="485735" y="713166"/>
                </a:cubicBezTo>
                <a:cubicBezTo>
                  <a:pt x="501053" y="706658"/>
                  <a:pt x="517908" y="703100"/>
                  <a:pt x="535594" y="703100"/>
                </a:cubicBezTo>
                <a:lnTo>
                  <a:pt x="682289" y="703100"/>
                </a:lnTo>
                <a:cubicBezTo>
                  <a:pt x="533636" y="660168"/>
                  <a:pt x="425723" y="522687"/>
                  <a:pt x="425723" y="360000"/>
                </a:cubicBezTo>
                <a:cubicBezTo>
                  <a:pt x="425723" y="161177"/>
                  <a:pt x="586900" y="0"/>
                  <a:pt x="785723" y="0"/>
                </a:cubicBezTo>
                <a:close/>
              </a:path>
            </a:pathLst>
          </a:custGeom>
          <a:noFill/>
          <a:ln w="19050" cap="flat" cmpd="sng" algn="ctr">
            <a:solidFill>
              <a:schemeClr val="accent2"/>
            </a:solidFill>
            <a:prstDash val="sysDash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endParaRPr lang="en-GB" sz="1350" kern="0" dirty="0">
              <a:solidFill>
                <a:srgbClr val="0F5385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72B6155C-D60F-46BF-949B-5F06BA94523E}"/>
              </a:ext>
            </a:extLst>
          </p:cNvPr>
          <p:cNvSpPr txBox="1"/>
          <p:nvPr/>
        </p:nvSpPr>
        <p:spPr>
          <a:xfrm>
            <a:off x="3144739" y="250239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GB" sz="900" b="1" kern="0" dirty="0">
                <a:solidFill>
                  <a:srgbClr val="0084CB"/>
                </a:solidFill>
                <a:latin typeface="Arial"/>
                <a:cs typeface="Arial" panose="020B0604020202020204" pitchFamily="34" charset="0"/>
              </a:rPr>
              <a:t>D110</a:t>
            </a:r>
          </a:p>
        </p:txBody>
      </p:sp>
      <p:sp>
        <p:nvSpPr>
          <p:cNvPr id="42" name="Rounded Rectangle 11">
            <a:extLst>
              <a:ext uri="{FF2B5EF4-FFF2-40B4-BE49-F238E27FC236}">
                <a16:creationId xmlns:a16="http://schemas.microsoft.com/office/drawing/2014/main" xmlns="" id="{F0880123-3CA7-4C2E-9EB1-6C292BAD3C50}"/>
              </a:ext>
            </a:extLst>
          </p:cNvPr>
          <p:cNvSpPr>
            <a:spLocks noChangeAspect="1"/>
          </p:cNvSpPr>
          <p:nvPr/>
        </p:nvSpPr>
        <p:spPr>
          <a:xfrm>
            <a:off x="4014357" y="2266841"/>
            <a:ext cx="423941" cy="760948"/>
          </a:xfrm>
          <a:custGeom>
            <a:avLst/>
            <a:gdLst/>
            <a:ahLst/>
            <a:cxnLst/>
            <a:rect l="l" t="t" r="r" b="b"/>
            <a:pathLst>
              <a:path w="1556792" h="2794354">
                <a:moveTo>
                  <a:pt x="785723" y="0"/>
                </a:moveTo>
                <a:cubicBezTo>
                  <a:pt x="984546" y="0"/>
                  <a:pt x="1145723" y="161177"/>
                  <a:pt x="1145723" y="360000"/>
                </a:cubicBezTo>
                <a:cubicBezTo>
                  <a:pt x="1145723" y="522687"/>
                  <a:pt x="1037810" y="660168"/>
                  <a:pt x="889157" y="703100"/>
                </a:cubicBezTo>
                <a:lnTo>
                  <a:pt x="1051810" y="703100"/>
                </a:lnTo>
                <a:cubicBezTo>
                  <a:pt x="1073552" y="703100"/>
                  <a:pt x="1094039" y="708476"/>
                  <a:pt x="1111237" y="719439"/>
                </a:cubicBezTo>
                <a:cubicBezTo>
                  <a:pt x="1157225" y="733316"/>
                  <a:pt x="1196869" y="766309"/>
                  <a:pt x="1218860" y="813224"/>
                </a:cubicBezTo>
                <a:lnTo>
                  <a:pt x="1539733" y="1497751"/>
                </a:lnTo>
                <a:cubicBezTo>
                  <a:pt x="1581926" y="1587764"/>
                  <a:pt x="1543161" y="1694939"/>
                  <a:pt x="1453148" y="1737132"/>
                </a:cubicBezTo>
                <a:cubicBezTo>
                  <a:pt x="1363136" y="1779325"/>
                  <a:pt x="1255961" y="1740560"/>
                  <a:pt x="1213768" y="1650548"/>
                </a:cubicBezTo>
                <a:lnTo>
                  <a:pt x="1180868" y="1580362"/>
                </a:lnTo>
                <a:lnTo>
                  <a:pt x="1180868" y="1753052"/>
                </a:lnTo>
                <a:lnTo>
                  <a:pt x="1180868" y="1767842"/>
                </a:lnTo>
                <a:lnTo>
                  <a:pt x="1180868" y="2614354"/>
                </a:lnTo>
                <a:cubicBezTo>
                  <a:pt x="1180868" y="2713765"/>
                  <a:pt x="1100279" y="2794354"/>
                  <a:pt x="1000868" y="2794354"/>
                </a:cubicBezTo>
                <a:cubicBezTo>
                  <a:pt x="901457" y="2794354"/>
                  <a:pt x="820868" y="2713765"/>
                  <a:pt x="820868" y="2614354"/>
                </a:cubicBezTo>
                <a:lnTo>
                  <a:pt x="820868" y="1896900"/>
                </a:lnTo>
                <a:lnTo>
                  <a:pt x="766536" y="1896900"/>
                </a:lnTo>
                <a:lnTo>
                  <a:pt x="766536" y="2608003"/>
                </a:lnTo>
                <a:cubicBezTo>
                  <a:pt x="766536" y="2707414"/>
                  <a:pt x="685947" y="2788003"/>
                  <a:pt x="586536" y="2788003"/>
                </a:cubicBezTo>
                <a:cubicBezTo>
                  <a:pt x="487125" y="2788003"/>
                  <a:pt x="406536" y="2707414"/>
                  <a:pt x="406536" y="2608003"/>
                </a:cubicBezTo>
                <a:lnTo>
                  <a:pt x="406536" y="1767842"/>
                </a:lnTo>
                <a:lnTo>
                  <a:pt x="406536" y="1746701"/>
                </a:lnTo>
                <a:lnTo>
                  <a:pt x="406536" y="1515057"/>
                </a:lnTo>
                <a:lnTo>
                  <a:pt x="343024" y="1650548"/>
                </a:lnTo>
                <a:cubicBezTo>
                  <a:pt x="300831" y="1740560"/>
                  <a:pt x="193656" y="1779325"/>
                  <a:pt x="103644" y="1737132"/>
                </a:cubicBezTo>
                <a:cubicBezTo>
                  <a:pt x="13631" y="1694939"/>
                  <a:pt x="-25134" y="1587764"/>
                  <a:pt x="17059" y="1497751"/>
                </a:cubicBezTo>
                <a:lnTo>
                  <a:pt x="337932" y="813224"/>
                </a:lnTo>
                <a:cubicBezTo>
                  <a:pt x="366192" y="752937"/>
                  <a:pt x="423602" y="715638"/>
                  <a:pt x="485735" y="713166"/>
                </a:cubicBezTo>
                <a:cubicBezTo>
                  <a:pt x="501053" y="706658"/>
                  <a:pt x="517908" y="703100"/>
                  <a:pt x="535594" y="703100"/>
                </a:cubicBezTo>
                <a:lnTo>
                  <a:pt x="682289" y="703100"/>
                </a:lnTo>
                <a:cubicBezTo>
                  <a:pt x="533636" y="660168"/>
                  <a:pt x="425723" y="522687"/>
                  <a:pt x="425723" y="360000"/>
                </a:cubicBezTo>
                <a:cubicBezTo>
                  <a:pt x="425723" y="161177"/>
                  <a:pt x="586900" y="0"/>
                  <a:pt x="785723" y="0"/>
                </a:cubicBezTo>
                <a:close/>
              </a:path>
            </a:pathLst>
          </a:custGeom>
          <a:noFill/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endParaRPr lang="en-GB" sz="1350" kern="0" dirty="0">
              <a:solidFill>
                <a:srgbClr val="0F5385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02C923F6-EF36-48E3-A16C-100F3125CE8B}"/>
              </a:ext>
            </a:extLst>
          </p:cNvPr>
          <p:cNvSpPr txBox="1"/>
          <p:nvPr/>
        </p:nvSpPr>
        <p:spPr>
          <a:xfrm>
            <a:off x="4022083" y="2502527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GB" sz="900" b="1" kern="0" dirty="0">
                <a:solidFill>
                  <a:srgbClr val="007370"/>
                </a:solidFill>
                <a:latin typeface="Arial"/>
                <a:cs typeface="Arial" panose="020B0604020202020204" pitchFamily="34" charset="0"/>
              </a:rPr>
              <a:t>D150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0B34093A-80FF-41F2-831D-631D922974C6}"/>
              </a:ext>
            </a:extLst>
          </p:cNvPr>
          <p:cNvSpPr/>
          <p:nvPr/>
        </p:nvSpPr>
        <p:spPr>
          <a:xfrm>
            <a:off x="2723905" y="3037619"/>
            <a:ext cx="1250156" cy="26340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r>
              <a:rPr lang="en-GB" sz="900" b="1" kern="0" dirty="0">
                <a:solidFill>
                  <a:srgbClr val="0084CB"/>
                </a:solidFill>
                <a:latin typeface="Arial"/>
                <a:cs typeface="Arial" panose="020B0604020202020204" pitchFamily="34" charset="0"/>
              </a:rPr>
              <a:t>Over-treated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B272C783-4153-4077-B35F-0C8D047855E6}"/>
              </a:ext>
            </a:extLst>
          </p:cNvPr>
          <p:cNvGrpSpPr/>
          <p:nvPr/>
        </p:nvGrpSpPr>
        <p:grpSpPr>
          <a:xfrm>
            <a:off x="6640561" y="3696057"/>
            <a:ext cx="423941" cy="760948"/>
            <a:chOff x="6801701" y="1264309"/>
            <a:chExt cx="621749" cy="1116000"/>
          </a:xfrm>
        </p:grpSpPr>
        <p:sp>
          <p:nvSpPr>
            <p:cNvPr id="47" name="Rounded Rectangle 11">
              <a:extLst>
                <a:ext uri="{FF2B5EF4-FFF2-40B4-BE49-F238E27FC236}">
                  <a16:creationId xmlns:a16="http://schemas.microsoft.com/office/drawing/2014/main" xmlns="" id="{1CA45A52-9988-4A9B-A307-E25139131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01701" y="1264309"/>
              <a:ext cx="621749" cy="1116000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solidFill>
              <a:srgbClr val="8D9DB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endParaRPr lang="en-GB" sz="1350" kern="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0AABB533-E658-4232-91BD-D935487A4A25}"/>
                </a:ext>
              </a:extLst>
            </p:cNvPr>
            <p:cNvSpPr txBox="1"/>
            <p:nvPr/>
          </p:nvSpPr>
          <p:spPr>
            <a:xfrm>
              <a:off x="6961190" y="1609964"/>
              <a:ext cx="430694" cy="338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783">
                <a:defRPr/>
              </a:pPr>
              <a:r>
                <a:rPr lang="en-GB" sz="900" b="1" kern="0" dirty="0">
                  <a:solidFill>
                    <a:prstClr val="white"/>
                  </a:solidFill>
                  <a:latin typeface="Arial"/>
                  <a:cs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9A5D4C13-11FE-4014-80F0-E35AAED7D1DF}"/>
              </a:ext>
            </a:extLst>
          </p:cNvPr>
          <p:cNvGrpSpPr/>
          <p:nvPr/>
        </p:nvGrpSpPr>
        <p:grpSpPr>
          <a:xfrm>
            <a:off x="4529103" y="3696057"/>
            <a:ext cx="476613" cy="760948"/>
            <a:chOff x="6847881" y="1264309"/>
            <a:chExt cx="698998" cy="1116000"/>
          </a:xfrm>
        </p:grpSpPr>
        <p:sp>
          <p:nvSpPr>
            <p:cNvPr id="50" name="Rounded Rectangle 11">
              <a:extLst>
                <a:ext uri="{FF2B5EF4-FFF2-40B4-BE49-F238E27FC236}">
                  <a16:creationId xmlns:a16="http://schemas.microsoft.com/office/drawing/2014/main" xmlns="" id="{6C956693-F207-4B36-8838-34AD398A0A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7881" y="1264309"/>
              <a:ext cx="621749" cy="1116000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solidFill>
              <a:srgbClr val="1E4784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endParaRPr lang="en-GB" sz="1350" kern="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AB663A29-2DCF-4B26-A613-EF6AEDFDA297}"/>
                </a:ext>
              </a:extLst>
            </p:cNvPr>
            <p:cNvSpPr txBox="1"/>
            <p:nvPr/>
          </p:nvSpPr>
          <p:spPr>
            <a:xfrm>
              <a:off x="6899897" y="1609964"/>
              <a:ext cx="646982" cy="338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783">
                <a:defRPr/>
              </a:pPr>
              <a:r>
                <a:rPr lang="en-GB" sz="900" b="1" kern="0" dirty="0">
                  <a:solidFill>
                    <a:prstClr val="white"/>
                  </a:solidFill>
                  <a:latin typeface="Arial"/>
                  <a:cs typeface="Arial" panose="020B0604020202020204" pitchFamily="34" charset="0"/>
                </a:rPr>
                <a:t>Drec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203B93B4-45C4-440C-8C0E-9B815165623E}"/>
              </a:ext>
            </a:extLst>
          </p:cNvPr>
          <p:cNvGrpSpPr/>
          <p:nvPr/>
        </p:nvGrpSpPr>
        <p:grpSpPr>
          <a:xfrm>
            <a:off x="4225253" y="3339141"/>
            <a:ext cx="1055782" cy="369781"/>
            <a:chOff x="4220481" y="4524897"/>
            <a:chExt cx="1222385" cy="443024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xmlns="" id="{B448559C-8078-4DD3-B988-16DDAAE52356}"/>
                </a:ext>
              </a:extLst>
            </p:cNvPr>
            <p:cNvCxnSpPr>
              <a:cxnSpLocks/>
            </p:cNvCxnSpPr>
            <p:nvPr/>
          </p:nvCxnSpPr>
          <p:spPr>
            <a:xfrm>
              <a:off x="4220481" y="4525890"/>
              <a:ext cx="294265" cy="442031"/>
            </a:xfrm>
            <a:prstGeom prst="straightConnector1">
              <a:avLst/>
            </a:prstGeom>
            <a:noFill/>
            <a:ln w="19050" cap="flat" cmpd="sng" algn="ctr">
              <a:solidFill>
                <a:srgbClr val="1E4784"/>
              </a:solidFill>
              <a:prstDash val="solid"/>
              <a:tailEnd type="arrow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xmlns="" id="{49118A3C-A793-4DF1-9DAD-10F34431AD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1870" y="4524897"/>
              <a:ext cx="320996" cy="442031"/>
            </a:xfrm>
            <a:prstGeom prst="straightConnector1">
              <a:avLst/>
            </a:prstGeom>
            <a:noFill/>
            <a:ln w="19050" cap="flat" cmpd="sng" algn="ctr">
              <a:solidFill>
                <a:srgbClr val="1E4784"/>
              </a:solidFill>
              <a:prstDash val="solid"/>
              <a:tailEnd type="arrow"/>
            </a:ln>
            <a:effectLst/>
          </p:spPr>
        </p:cxn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07D1B0D1-83D1-4311-B5D7-EDD262C9BE17}"/>
              </a:ext>
            </a:extLst>
          </p:cNvPr>
          <p:cNvSpPr/>
          <p:nvPr/>
        </p:nvSpPr>
        <p:spPr>
          <a:xfrm>
            <a:off x="3835568" y="3077962"/>
            <a:ext cx="1820067" cy="31541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r>
              <a:rPr lang="en-GB" sz="900" b="1" kern="0" dirty="0">
                <a:solidFill>
                  <a:srgbClr val="1E4784"/>
                </a:solidFill>
                <a:latin typeface="Arial"/>
                <a:cs typeface="Arial" panose="020B0604020202020204" pitchFamily="34" charset="0"/>
              </a:rPr>
              <a:t>Received recommended dose</a:t>
            </a:r>
            <a:br>
              <a:rPr lang="en-GB" sz="900" b="1" kern="0" dirty="0">
                <a:solidFill>
                  <a:srgbClr val="1E4784"/>
                </a:solidFill>
                <a:latin typeface="Arial"/>
                <a:cs typeface="Arial" panose="020B0604020202020204" pitchFamily="34" charset="0"/>
              </a:rPr>
            </a:br>
            <a:r>
              <a:rPr lang="en-GB" sz="900" b="1" kern="0" dirty="0">
                <a:solidFill>
                  <a:srgbClr val="1E4784"/>
                </a:solidFill>
                <a:latin typeface="Arial"/>
                <a:cs typeface="Arial" panose="020B0604020202020204" pitchFamily="34" charset="0"/>
              </a:rPr>
              <a:t>(Drec)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BE111871-D4F7-404E-AD05-36F06F3098FF}"/>
              </a:ext>
            </a:extLst>
          </p:cNvPr>
          <p:cNvSpPr/>
          <p:nvPr/>
        </p:nvSpPr>
        <p:spPr>
          <a:xfrm>
            <a:off x="5578169" y="3880563"/>
            <a:ext cx="499245" cy="26340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783">
              <a:defRPr/>
            </a:pPr>
            <a:r>
              <a:rPr lang="en-GB" sz="1350" b="1" kern="0" dirty="0">
                <a:solidFill>
                  <a:srgbClr val="1E4784"/>
                </a:solidFill>
                <a:latin typeface="Arial"/>
                <a:cs typeface="Arial" panose="020B0604020202020204" pitchFamily="34" charset="0"/>
              </a:rPr>
              <a:t>vs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xmlns="" id="{7D66EE04-62B5-482F-91DA-513D684AF176}"/>
              </a:ext>
            </a:extLst>
          </p:cNvPr>
          <p:cNvCxnSpPr>
            <a:cxnSpLocks/>
          </p:cNvCxnSpPr>
          <p:nvPr/>
        </p:nvCxnSpPr>
        <p:spPr>
          <a:xfrm>
            <a:off x="6850654" y="1954533"/>
            <a:ext cx="0" cy="1694831"/>
          </a:xfrm>
          <a:prstGeom prst="straightConnector1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182896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0C11B9BB-465C-46C9-BA7D-7F28AD1B3F9E}"/>
              </a:ext>
            </a:extLst>
          </p:cNvPr>
          <p:cNvSpPr/>
          <p:nvPr/>
        </p:nvSpPr>
        <p:spPr>
          <a:xfrm>
            <a:off x="1459707" y="1809786"/>
            <a:ext cx="6205538" cy="1085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68579" tIns="34289" rIns="68579" bIns="34289" rtlCol="0" anchor="ctr"/>
          <a:lstStyle/>
          <a:p>
            <a:pPr algn="r" defTabSz="514325">
              <a:defRPr/>
            </a:pPr>
            <a:endParaRPr lang="en-GB" sz="675" kern="0" dirty="0">
              <a:solidFill>
                <a:prstClr val="white"/>
              </a:solidFill>
              <a:latin typeface="Arial"/>
              <a:cs typeface="Arial" panose="020B0604020202020204" pitchFamily="34" charset="0"/>
            </a:endParaRPr>
          </a:p>
        </p:txBody>
      </p:sp>
      <p:graphicFrame>
        <p:nvGraphicFramePr>
          <p:cNvPr id="125" name="Table 124"/>
          <p:cNvGraphicFramePr>
            <a:graphicFrameLocks noGrp="1"/>
          </p:cNvGraphicFramePr>
          <p:nvPr/>
        </p:nvGraphicFramePr>
        <p:xfrm>
          <a:off x="2944621" y="1323074"/>
          <a:ext cx="4913312" cy="2424535"/>
        </p:xfrm>
        <a:graphic>
          <a:graphicData uri="http://schemas.openxmlformats.org/drawingml/2006/table">
            <a:tbl>
              <a:tblPr firstRow="1" bandRow="1"/>
              <a:tblGrid>
                <a:gridCol w="29921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95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16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2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bleeding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0.85 (0.73–0.98)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148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Life-threatening </a:t>
                      </a:r>
                      <a:br>
                        <a:rPr lang="en-GB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bleeding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0.72 (0.58–0.91)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2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2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Stroke/SE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0.74 (0.60–0.91)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2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4294967295"/>
          </p:nvPr>
        </p:nvSpPr>
        <p:spPr>
          <a:xfrm>
            <a:off x="1106905" y="4746458"/>
            <a:ext cx="7772400" cy="363892"/>
          </a:xfrm>
        </p:spPr>
        <p:txBody>
          <a:bodyPr/>
          <a:lstStyle/>
          <a:p>
            <a:pPr marL="0" indent="0">
              <a:buNone/>
            </a:pPr>
            <a:r>
              <a:rPr lang="en-GB" sz="900" dirty="0"/>
              <a:t>*D110 recommended for ≥80 years OR HAS-BLED ≥3 OR verapamil; D150 recommended for &lt;80 years AND HAS-BLED &lt;3 (as per prevailing EU label, 2014)</a:t>
            </a:r>
            <a:br>
              <a:rPr lang="en-GB" sz="900" dirty="0"/>
            </a:br>
            <a:r>
              <a:rPr lang="en-GB" sz="900" dirty="0"/>
              <a:t>ITT, intention to treat; Ref: Lip et al. </a:t>
            </a:r>
            <a:r>
              <a:rPr lang="en-GB" sz="900" dirty="0" err="1"/>
              <a:t>Thromb</a:t>
            </a:r>
            <a:r>
              <a:rPr lang="en-GB" sz="900" dirty="0"/>
              <a:t> </a:t>
            </a:r>
            <a:r>
              <a:rPr lang="en-GB" sz="900" dirty="0" err="1"/>
              <a:t>Haemost</a:t>
            </a:r>
            <a:r>
              <a:rPr lang="en-GB" sz="900" dirty="0"/>
              <a:t> 2014;111:933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8CE9AA8-AF4B-494B-A129-8C932A9C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4" y="-1"/>
            <a:ext cx="7988969" cy="757989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rgbClr val="003366"/>
                </a:solidFill>
                <a:latin typeface="BISansOptiCond"/>
                <a:cs typeface="BISansOptiCond"/>
              </a:rPr>
              <a:t>Patients on the recommended* dabigatran dose showed meaningful clinical benefits vs warfarin, in terms of both safety &amp; efficacy</a:t>
            </a:r>
          </a:p>
        </p:txBody>
      </p:sp>
      <p:sp>
        <p:nvSpPr>
          <p:cNvPr id="126" name="Line 32"/>
          <p:cNvSpPr>
            <a:spLocks noChangeShapeType="1"/>
          </p:cNvSpPr>
          <p:nvPr/>
        </p:nvSpPr>
        <p:spPr bwMode="auto">
          <a:xfrm flipV="1">
            <a:off x="5682436" y="1822694"/>
            <a:ext cx="0" cy="2241000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defTabSz="342892">
              <a:defRPr/>
            </a:pPr>
            <a:endParaRPr lang="en-GB" sz="1350" kern="0" dirty="0">
              <a:solidFill>
                <a:srgbClr val="0084CB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7" name="Line 12"/>
          <p:cNvSpPr>
            <a:spLocks noChangeShapeType="1"/>
          </p:cNvSpPr>
          <p:nvPr/>
        </p:nvSpPr>
        <p:spPr bwMode="auto">
          <a:xfrm rot="10800000">
            <a:off x="5353810" y="3171686"/>
            <a:ext cx="282500" cy="0"/>
          </a:xfrm>
          <a:prstGeom prst="line">
            <a:avLst/>
          </a:prstGeom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/>
          <a:p>
            <a:pPr defTabSz="342892">
              <a:defRPr/>
            </a:pPr>
            <a:endParaRPr lang="en-US" sz="1350" kern="0" dirty="0">
              <a:solidFill>
                <a:srgbClr val="03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Line 15"/>
          <p:cNvSpPr>
            <a:spLocks noChangeShapeType="1"/>
          </p:cNvSpPr>
          <p:nvPr/>
        </p:nvSpPr>
        <p:spPr bwMode="auto">
          <a:xfrm rot="10800000">
            <a:off x="5318756" y="2435027"/>
            <a:ext cx="324000" cy="0"/>
          </a:xfrm>
          <a:prstGeom prst="line">
            <a:avLst/>
          </a:prstGeom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/>
          <a:p>
            <a:pPr defTabSz="342892">
              <a:defRPr/>
            </a:pPr>
            <a:endParaRPr lang="en-US" sz="1350" kern="0" dirty="0">
              <a:solidFill>
                <a:srgbClr val="03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>
            <a:off x="5320889" y="2406992"/>
            <a:ext cx="0" cy="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5638928" y="2406992"/>
            <a:ext cx="0" cy="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5355060" y="3143650"/>
            <a:ext cx="0" cy="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5638585" y="3143650"/>
            <a:ext cx="0" cy="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5448101" y="3121679"/>
            <a:ext cx="100013" cy="100013"/>
          </a:xfrm>
          <a:prstGeom prst="ellipse">
            <a:avLst/>
          </a:prstGeom>
          <a:solidFill>
            <a:srgbClr val="03497C"/>
          </a:solidFill>
          <a:ln w="317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342892">
              <a:defRPr/>
            </a:pPr>
            <a:endParaRPr lang="en-GB" sz="1350" kern="0" dirty="0">
              <a:solidFill>
                <a:srgbClr val="0F53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5449308" y="2385021"/>
            <a:ext cx="100013" cy="100013"/>
          </a:xfrm>
          <a:prstGeom prst="ellipse">
            <a:avLst/>
          </a:prstGeom>
          <a:solidFill>
            <a:srgbClr val="03497C"/>
          </a:solidFill>
          <a:ln w="317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342892">
              <a:defRPr/>
            </a:pPr>
            <a:endParaRPr lang="en-GB" sz="1350" kern="0" dirty="0">
              <a:solidFill>
                <a:srgbClr val="0F53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5686423" y="3730619"/>
            <a:ext cx="1215230" cy="334992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defTabSz="342892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50" b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4207343" y="3730619"/>
            <a:ext cx="1463871" cy="334992"/>
          </a:xfrm>
          <a:prstGeom prst="rect">
            <a:avLst/>
          </a:prstGeom>
          <a:solidFill>
            <a:srgbClr val="03497C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r" defTabSz="342892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200" b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5721275" y="3778087"/>
            <a:ext cx="1357399" cy="24458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defTabSz="34289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5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Favours warfarin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4090372" y="3778087"/>
            <a:ext cx="1488878" cy="24458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r" defTabSz="34289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5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Favours dabigatran</a:t>
            </a:r>
          </a:p>
        </p:txBody>
      </p:sp>
      <p:sp>
        <p:nvSpPr>
          <p:cNvPr id="175" name="Line 34"/>
          <p:cNvSpPr>
            <a:spLocks noChangeShapeType="1"/>
          </p:cNvSpPr>
          <p:nvPr/>
        </p:nvSpPr>
        <p:spPr bwMode="auto">
          <a:xfrm flipV="1">
            <a:off x="5681246" y="4076630"/>
            <a:ext cx="0" cy="67500"/>
          </a:xfrm>
          <a:prstGeom prst="line">
            <a:avLst/>
          </a:prstGeom>
          <a:noFill/>
          <a:ln w="12700" cap="sq">
            <a:solidFill>
              <a:srgbClr val="00498B"/>
            </a:solidFill>
            <a:miter lim="800000"/>
            <a:headEnd/>
            <a:tailEnd/>
          </a:ln>
        </p:spPr>
        <p:txBody>
          <a:bodyPr/>
          <a:lstStyle/>
          <a:p>
            <a:pPr defTabSz="342892">
              <a:defRPr/>
            </a:pPr>
            <a:endParaRPr lang="en-GB" sz="1350" dirty="0">
              <a:solidFill>
                <a:srgbClr val="0084CB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76" name="Line 34"/>
          <p:cNvSpPr>
            <a:spLocks noChangeShapeType="1"/>
          </p:cNvSpPr>
          <p:nvPr/>
        </p:nvSpPr>
        <p:spPr bwMode="auto">
          <a:xfrm flipV="1">
            <a:off x="4214535" y="4076630"/>
            <a:ext cx="0" cy="67500"/>
          </a:xfrm>
          <a:prstGeom prst="line">
            <a:avLst/>
          </a:prstGeom>
          <a:noFill/>
          <a:ln w="12700" cap="sq">
            <a:solidFill>
              <a:srgbClr val="00498B"/>
            </a:solidFill>
            <a:miter lim="800000"/>
            <a:headEnd/>
            <a:tailEnd/>
          </a:ln>
        </p:spPr>
        <p:txBody>
          <a:bodyPr/>
          <a:lstStyle/>
          <a:p>
            <a:pPr defTabSz="342892">
              <a:defRPr/>
            </a:pPr>
            <a:endParaRPr lang="en-GB" sz="1350" dirty="0">
              <a:solidFill>
                <a:srgbClr val="0084CB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77" name="Line 34"/>
          <p:cNvSpPr>
            <a:spLocks noChangeShapeType="1"/>
          </p:cNvSpPr>
          <p:nvPr/>
        </p:nvSpPr>
        <p:spPr bwMode="auto">
          <a:xfrm flipV="1">
            <a:off x="5985125" y="4076630"/>
            <a:ext cx="0" cy="67500"/>
          </a:xfrm>
          <a:prstGeom prst="line">
            <a:avLst/>
          </a:prstGeom>
          <a:noFill/>
          <a:ln w="12700" cap="sq">
            <a:solidFill>
              <a:srgbClr val="00498B"/>
            </a:solidFill>
            <a:miter lim="800000"/>
            <a:headEnd/>
            <a:tailEnd/>
          </a:ln>
        </p:spPr>
        <p:txBody>
          <a:bodyPr/>
          <a:lstStyle/>
          <a:p>
            <a:pPr defTabSz="342892">
              <a:defRPr/>
            </a:pPr>
            <a:endParaRPr lang="en-GB" sz="1350" dirty="0">
              <a:solidFill>
                <a:srgbClr val="0084CB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78" name="Text Box 19"/>
          <p:cNvSpPr txBox="1">
            <a:spLocks noChangeArrowheads="1"/>
          </p:cNvSpPr>
          <p:nvPr/>
        </p:nvSpPr>
        <p:spPr bwMode="auto">
          <a:xfrm>
            <a:off x="4052815" y="4142925"/>
            <a:ext cx="32285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342892">
              <a:defRPr/>
            </a:pPr>
            <a:r>
              <a:rPr lang="en-US" sz="900" dirty="0">
                <a:solidFill>
                  <a:srgbClr val="03497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0.1</a:t>
            </a:r>
          </a:p>
        </p:txBody>
      </p:sp>
      <p:sp>
        <p:nvSpPr>
          <p:cNvPr id="179" name="Text Box 19"/>
          <p:cNvSpPr txBox="1">
            <a:spLocks noChangeArrowheads="1"/>
          </p:cNvSpPr>
          <p:nvPr/>
        </p:nvSpPr>
        <p:spPr bwMode="auto">
          <a:xfrm>
            <a:off x="5821287" y="4142925"/>
            <a:ext cx="32285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342892">
              <a:defRPr/>
            </a:pPr>
            <a:r>
              <a:rPr lang="en-US" sz="900" dirty="0">
                <a:solidFill>
                  <a:srgbClr val="03497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180" name="Text Box 19"/>
          <p:cNvSpPr txBox="1">
            <a:spLocks noChangeArrowheads="1"/>
          </p:cNvSpPr>
          <p:nvPr/>
        </p:nvSpPr>
        <p:spPr bwMode="auto">
          <a:xfrm>
            <a:off x="5519821" y="4142925"/>
            <a:ext cx="32285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342892">
              <a:defRPr/>
            </a:pPr>
            <a:r>
              <a:rPr lang="en-US" sz="900" dirty="0">
                <a:solidFill>
                  <a:srgbClr val="03497C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181" name="Straight Connector 180"/>
          <p:cNvCxnSpPr/>
          <p:nvPr/>
        </p:nvCxnSpPr>
        <p:spPr>
          <a:xfrm>
            <a:off x="4207341" y="4070969"/>
            <a:ext cx="1782000" cy="0"/>
          </a:xfrm>
          <a:prstGeom prst="line">
            <a:avLst/>
          </a:prstGeom>
          <a:noFill/>
          <a:ln w="12700" cap="flat" cmpd="sng" algn="ctr">
            <a:solidFill>
              <a:srgbClr val="03497C"/>
            </a:solidFill>
            <a:prstDash val="soli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631044" y="1602037"/>
            <a:ext cx="8549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892">
              <a:defRPr/>
            </a:pPr>
            <a:r>
              <a:rPr lang="en-GB" sz="900" b="1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(95% CI)</a:t>
            </a:r>
          </a:p>
        </p:txBody>
      </p:sp>
      <p:sp>
        <p:nvSpPr>
          <p:cNvPr id="66" name="Line 24"/>
          <p:cNvSpPr>
            <a:spLocks noChangeShapeType="1"/>
          </p:cNvSpPr>
          <p:nvPr/>
        </p:nvSpPr>
        <p:spPr bwMode="auto">
          <a:xfrm rot="10800000">
            <a:off x="5465611" y="1982846"/>
            <a:ext cx="205603" cy="0"/>
          </a:xfrm>
          <a:prstGeom prst="line">
            <a:avLst/>
          </a:prstGeom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/>
          <a:p>
            <a:pPr defTabSz="342892">
              <a:defRPr/>
            </a:pPr>
            <a:endParaRPr lang="en-US" sz="1350" kern="0" dirty="0">
              <a:solidFill>
                <a:srgbClr val="03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5468200" y="1954811"/>
            <a:ext cx="0" cy="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67110" y="1954811"/>
            <a:ext cx="0" cy="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5517833" y="1932840"/>
            <a:ext cx="100013" cy="100013"/>
          </a:xfrm>
          <a:prstGeom prst="ellipse">
            <a:avLst/>
          </a:prstGeom>
          <a:solidFill>
            <a:srgbClr val="03497C"/>
          </a:solidFill>
          <a:ln w="317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342892">
              <a:defRPr/>
            </a:pPr>
            <a:endParaRPr lang="en-GB" sz="1350" kern="0" dirty="0">
              <a:solidFill>
                <a:srgbClr val="0F53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A84B994-C3D4-457D-B801-10BAAED00A87}"/>
              </a:ext>
            </a:extLst>
          </p:cNvPr>
          <p:cNvSpPr/>
          <p:nvPr/>
        </p:nvSpPr>
        <p:spPr>
          <a:xfrm>
            <a:off x="1398142" y="1809800"/>
            <a:ext cx="165413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01">
              <a:defRPr/>
            </a:pPr>
            <a:r>
              <a:rPr lang="en-GB" sz="1050" b="1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endpoints (safety set)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514F6C9A-097F-4C87-BAFC-9451FD5F932E}"/>
              </a:ext>
            </a:extLst>
          </p:cNvPr>
          <p:cNvSpPr/>
          <p:nvPr/>
        </p:nvSpPr>
        <p:spPr>
          <a:xfrm>
            <a:off x="1387906" y="3015184"/>
            <a:ext cx="165413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01">
              <a:defRPr/>
            </a:pPr>
            <a:r>
              <a:rPr lang="en-GB" sz="1050" b="1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Efficacy endpoints </a:t>
            </a:r>
            <a:br>
              <a:rPr lang="en-GB" sz="1050" b="1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b="1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(ITT set)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5C67DE6-810C-49B2-8025-4E64D7F7D186}"/>
              </a:ext>
            </a:extLst>
          </p:cNvPr>
          <p:cNvSpPr txBox="1"/>
          <p:nvPr/>
        </p:nvSpPr>
        <p:spPr>
          <a:xfrm>
            <a:off x="493295" y="984869"/>
            <a:ext cx="8109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892">
              <a:defRPr/>
            </a:pPr>
            <a:r>
              <a:rPr lang="en-GB" sz="1400" dirty="0">
                <a:solidFill>
                  <a:srgbClr val="1E4784"/>
                </a:solidFill>
                <a:latin typeface="Arial"/>
              </a:rPr>
              <a:t>Data are from </a:t>
            </a:r>
            <a:r>
              <a:rPr lang="en-GB" sz="1400" b="1" dirty="0">
                <a:solidFill>
                  <a:srgbClr val="1E4784"/>
                </a:solidFill>
                <a:latin typeface="Arial"/>
              </a:rPr>
              <a:t>“EU label-simulated” dabigatran treatment analysis:</a:t>
            </a:r>
            <a:r>
              <a:rPr lang="en-GB" sz="1400" dirty="0">
                <a:solidFill>
                  <a:srgbClr val="1E4784"/>
                </a:solidFill>
                <a:latin typeface="Arial"/>
              </a:rPr>
              <a:t/>
            </a:r>
            <a:br>
              <a:rPr lang="en-GB" sz="1400" dirty="0">
                <a:solidFill>
                  <a:srgbClr val="1E4784"/>
                </a:solidFill>
                <a:latin typeface="Arial"/>
              </a:rPr>
            </a:br>
            <a:r>
              <a:rPr lang="en-GB" sz="1400" dirty="0">
                <a:solidFill>
                  <a:srgbClr val="1E4784"/>
                </a:solidFill>
                <a:latin typeface="Arial"/>
              </a:rPr>
              <a:t>patients received dabigatran 150 mg BID or 110 mg BID according to EU label recommendations*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8D0FCF9-2D2F-47AE-B7E7-F1270687C1C3}"/>
              </a:ext>
            </a:extLst>
          </p:cNvPr>
          <p:cNvSpPr txBox="1"/>
          <p:nvPr/>
        </p:nvSpPr>
        <p:spPr>
          <a:xfrm>
            <a:off x="5313319" y="4226369"/>
            <a:ext cx="785793" cy="2192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685783">
              <a:defRPr/>
            </a:pPr>
            <a:r>
              <a:rPr lang="en-GB" sz="825" b="1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(95% CI)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A0C784D3-8DF9-43D5-A4EB-69B212B77BC7}"/>
              </a:ext>
            </a:extLst>
          </p:cNvPr>
          <p:cNvSpPr/>
          <p:nvPr/>
        </p:nvSpPr>
        <p:spPr>
          <a:xfrm>
            <a:off x="4207341" y="1821341"/>
            <a:ext cx="1471108" cy="1917000"/>
          </a:xfrm>
          <a:prstGeom prst="rect">
            <a:avLst/>
          </a:prstGeom>
          <a:solidFill>
            <a:srgbClr val="03497C">
              <a:alpha val="1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68579" tIns="34289" rIns="68579" bIns="34289" rtlCol="0" anchor="ctr"/>
          <a:lstStyle/>
          <a:p>
            <a:pPr algn="r" defTabSz="514325">
              <a:defRPr/>
            </a:pPr>
            <a:endParaRPr lang="en-GB" sz="675" kern="0" dirty="0">
              <a:solidFill>
                <a:prstClr val="white"/>
              </a:solidFill>
              <a:latin typeface="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285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Use of reduced doses of NOACs in clinical practice</a:t>
            </a:r>
            <a:r>
              <a:rPr lang="en-IN" sz="3600" dirty="0"/>
              <a:t/>
            </a:r>
            <a:br>
              <a:rPr lang="en-IN" sz="3600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23978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0E08EC1-AFFE-4671-A9E8-21ED512F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948" y="1"/>
            <a:ext cx="8392027" cy="830178"/>
          </a:xfrm>
        </p:spPr>
        <p:txBody>
          <a:bodyPr>
            <a:noAutofit/>
          </a:bodyPr>
          <a:lstStyle/>
          <a:p>
            <a:pPr defTabSz="257175">
              <a:defRPr/>
            </a:pPr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Use of the reduced </a:t>
            </a:r>
            <a:r>
              <a:rPr lang="en-US" sz="2800" dirty="0" err="1">
                <a:solidFill>
                  <a:srgbClr val="003366"/>
                </a:solidFill>
                <a:latin typeface="BISansOptiCond"/>
                <a:cs typeface="BISansOptiCond"/>
              </a:rPr>
              <a:t>FXa</a:t>
            </a:r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 inhibitor doses may be greater in practice than would be expected based on Phase III studies</a:t>
            </a:r>
          </a:p>
        </p:txBody>
      </p:sp>
      <p:sp>
        <p:nvSpPr>
          <p:cNvPr id="56" name="Slide Number Placeholder 5">
            <a:extLst>
              <a:ext uri="{FF2B5EF4-FFF2-40B4-BE49-F238E27FC236}">
                <a16:creationId xmlns:a16="http://schemas.microsoft.com/office/drawing/2014/main" xmlns="" id="{3A856EC9-2091-4B0A-B29C-B11133D97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2234" y="4884635"/>
            <a:ext cx="437266" cy="104705"/>
          </a:xfrm>
        </p:spPr>
        <p:txBody>
          <a:bodyPr/>
          <a:lstStyle>
            <a:lvl1pPr>
              <a:defRPr sz="600"/>
            </a:lvl1pPr>
          </a:lstStyle>
          <a:p>
            <a:pPr algn="ctr" defTabSz="685800">
              <a:defRPr/>
            </a:pPr>
            <a:fld id="{AF88E988-FB04-AB4E-BE5A-59F242AF7F7A}" type="slidenum">
              <a:rPr lang="en-GB">
                <a:solidFill>
                  <a:srgbClr val="1E4784">
                    <a:tint val="75000"/>
                  </a:srgbClr>
                </a:solidFill>
                <a:latin typeface="Arial"/>
              </a:rPr>
              <a:pPr algn="ctr" defTabSz="685800">
                <a:defRPr/>
              </a:pPr>
              <a:t>13</a:t>
            </a:fld>
            <a:endParaRPr lang="en-GB" dirty="0">
              <a:solidFill>
                <a:srgbClr val="1E4784">
                  <a:tint val="75000"/>
                </a:srgbClr>
              </a:solidFill>
              <a:latin typeface="Arial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0948" y="4857920"/>
            <a:ext cx="8392528" cy="158170"/>
          </a:xfrm>
        </p:spPr>
        <p:txBody>
          <a:bodyPr/>
          <a:lstStyle/>
          <a:p>
            <a:r>
              <a:rPr lang="en-US" sz="800" dirty="0">
                <a:solidFill>
                  <a:schemeClr val="tx1"/>
                </a:solidFill>
              </a:rPr>
              <a:t>Data for edoxaban are from the high-dose arm of ENGAGE AF-TIMI 48; 1. Connolly et al. NEJM 2009;361:1139; 2. Fox et al. </a:t>
            </a:r>
            <a:r>
              <a:rPr lang="en-US" sz="800" dirty="0" err="1">
                <a:solidFill>
                  <a:schemeClr val="tx1"/>
                </a:solidFill>
              </a:rPr>
              <a:t>Eur</a:t>
            </a:r>
            <a:r>
              <a:rPr lang="en-US" sz="800" dirty="0">
                <a:solidFill>
                  <a:schemeClr val="tx1"/>
                </a:solidFill>
              </a:rPr>
              <a:t> Heart J </a:t>
            </a:r>
            <a:r>
              <a:rPr lang="en-US" sz="800" dirty="0">
                <a:solidFill>
                  <a:schemeClr val="tx1"/>
                </a:solidFill>
                <a:ea typeface="Geneva"/>
              </a:rPr>
              <a:t>2011;32:2387</a:t>
            </a:r>
            <a:r>
              <a:rPr lang="en-US" sz="800" dirty="0">
                <a:solidFill>
                  <a:schemeClr val="tx1"/>
                </a:solidFill>
              </a:rPr>
              <a:t>; 3. Granger et al. NEJM 2011;365:981; 4. </a:t>
            </a:r>
            <a:r>
              <a:rPr lang="en-US" altLang="en-US" sz="800" dirty="0" err="1">
                <a:solidFill>
                  <a:schemeClr val="tx1"/>
                </a:solidFill>
              </a:rPr>
              <a:t>Giugliano</a:t>
            </a:r>
            <a:r>
              <a:rPr lang="en-US" altLang="en-US" sz="800" dirty="0">
                <a:solidFill>
                  <a:schemeClr val="tx1"/>
                </a:solidFill>
              </a:rPr>
              <a:t> et al. NEJM 2013;369:2093; 5. IMS MIDAS data from Q1 2018 from all countries for which data were available</a:t>
            </a:r>
            <a:endParaRPr lang="en-US" sz="800" dirty="0">
              <a:solidFill>
                <a:schemeClr val="tx1"/>
              </a:solidFill>
            </a:endParaRPr>
          </a:p>
          <a:p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906F85-1318-45E6-BDA3-CF3D26B59DA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85369" y="4669236"/>
            <a:ext cx="8392027" cy="20940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for direct comparison between studies</a:t>
            </a:r>
          </a:p>
        </p:txBody>
      </p:sp>
      <p:sp>
        <p:nvSpPr>
          <p:cNvPr id="58" name="Evidence">
            <a:extLst>
              <a:ext uri="{FF2B5EF4-FFF2-40B4-BE49-F238E27FC236}">
                <a16:creationId xmlns:a16="http://schemas.microsoft.com/office/drawing/2014/main" xmlns="" id="{B108EBEA-254C-4097-837C-AEFA63915832}"/>
              </a:ext>
            </a:extLst>
          </p:cNvPr>
          <p:cNvSpPr txBox="1"/>
          <p:nvPr/>
        </p:nvSpPr>
        <p:spPr>
          <a:xfrm>
            <a:off x="360447" y="3796701"/>
            <a:ext cx="8392528" cy="7609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>
            <a:defPPr>
              <a:defRPr lang="en-US"/>
            </a:defPPr>
            <a:lvl1pPr algn="ctr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251A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160735" indent="-160735" algn="l" defTabSz="6858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2060"/>
                </a:solidFill>
              </a:rPr>
              <a:t>Both doses of dabigatran are fully tested and supported by robust data from large, independently randomized treatment arms</a:t>
            </a:r>
          </a:p>
          <a:p>
            <a:pPr marL="160735" indent="-160735" algn="l" defTabSz="6858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2060"/>
                </a:solidFill>
              </a:rPr>
              <a:t>Dose adjustments for approved </a:t>
            </a:r>
            <a:r>
              <a:rPr lang="en-US" sz="1400" dirty="0" err="1">
                <a:solidFill>
                  <a:srgbClr val="002060"/>
                </a:solidFill>
              </a:rPr>
              <a:t>FXa</a:t>
            </a:r>
            <a:r>
              <a:rPr lang="en-US" sz="1400" dirty="0">
                <a:solidFill>
                  <a:srgbClr val="002060"/>
                </a:solidFill>
              </a:rPr>
              <a:t> inhibitors were tested in limited, prespecified populations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5C1985F0-A6D6-4840-BBA0-4F536B3B5249}"/>
              </a:ext>
            </a:extLst>
          </p:cNvPr>
          <p:cNvSpPr txBox="1"/>
          <p:nvPr/>
        </p:nvSpPr>
        <p:spPr>
          <a:xfrm>
            <a:off x="7744280" y="1559885"/>
            <a:ext cx="1079157" cy="2866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192881">
              <a:defRPr/>
            </a:pPr>
            <a:r>
              <a:rPr lang="en-US" sz="788" kern="0" dirty="0">
                <a:solidFill>
                  <a:srgbClr val="0251A0"/>
                </a:solidFill>
                <a:latin typeface="Arial"/>
              </a:rPr>
              <a:t>Low dose dabigatran (%)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873E7AE1-510C-44FC-A2EE-4754BEDD7D64}"/>
              </a:ext>
            </a:extLst>
          </p:cNvPr>
          <p:cNvSpPr txBox="1"/>
          <p:nvPr/>
        </p:nvSpPr>
        <p:spPr>
          <a:xfrm>
            <a:off x="7744279" y="1221444"/>
            <a:ext cx="1009197" cy="2866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192881">
              <a:defRPr/>
            </a:pPr>
            <a:r>
              <a:rPr lang="en-US" sz="788" kern="0" dirty="0">
                <a:solidFill>
                  <a:srgbClr val="0251A0"/>
                </a:solidFill>
                <a:latin typeface="Arial"/>
              </a:rPr>
              <a:t>Standard dose NOAC (%)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C4BE6FC3-E5BD-496E-8F82-D3301747A04D}"/>
              </a:ext>
            </a:extLst>
          </p:cNvPr>
          <p:cNvSpPr/>
          <p:nvPr/>
        </p:nvSpPr>
        <p:spPr>
          <a:xfrm>
            <a:off x="7617525" y="1637022"/>
            <a:ext cx="139408" cy="125496"/>
          </a:xfrm>
          <a:prstGeom prst="rect">
            <a:avLst/>
          </a:prstGeom>
          <a:solidFill>
            <a:srgbClr val="03497C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92881">
              <a:defRPr/>
            </a:pPr>
            <a:endParaRPr lang="en-US" sz="76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B2DF62BA-03F5-464B-A459-57D7E58E1B56}"/>
              </a:ext>
            </a:extLst>
          </p:cNvPr>
          <p:cNvSpPr/>
          <p:nvPr/>
        </p:nvSpPr>
        <p:spPr>
          <a:xfrm>
            <a:off x="7612425" y="1298581"/>
            <a:ext cx="139408" cy="125496"/>
          </a:xfrm>
          <a:prstGeom prst="rect">
            <a:avLst/>
          </a:prstGeom>
          <a:solidFill>
            <a:srgbClr val="00737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92881">
              <a:defRPr/>
            </a:pPr>
            <a:endParaRPr lang="en-US" sz="760" kern="0" dirty="0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78DD08A-E769-4A5C-B822-1ED8B8C8E403}"/>
              </a:ext>
            </a:extLst>
          </p:cNvPr>
          <p:cNvGrpSpPr/>
          <p:nvPr/>
        </p:nvGrpSpPr>
        <p:grpSpPr>
          <a:xfrm>
            <a:off x="1983688" y="988875"/>
            <a:ext cx="1796082" cy="2389441"/>
            <a:chOff x="1254266" y="1841184"/>
            <a:chExt cx="1922135" cy="3012157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xmlns="" id="{6F83BE58-EFD8-40C6-B73E-A93423DED17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54266" y="1841184"/>
              <a:ext cx="1922135" cy="3012157"/>
              <a:chOff x="2219113" y="1401490"/>
              <a:chExt cx="2981981" cy="4406908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xmlns="" id="{438317A9-14A5-4913-A45C-A9A6B18A06E4}"/>
                  </a:ext>
                </a:extLst>
              </p:cNvPr>
              <p:cNvSpPr txBox="1"/>
              <p:nvPr/>
            </p:nvSpPr>
            <p:spPr>
              <a:xfrm>
                <a:off x="2683525" y="1401490"/>
                <a:ext cx="2053156" cy="67286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192881">
                  <a:defRPr/>
                </a:pPr>
                <a: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  <a:t>Dabigatran</a:t>
                </a:r>
                <a:r>
                  <a:rPr lang="en-US" sz="1050" b="1" kern="0" baseline="30000" dirty="0">
                    <a:solidFill>
                      <a:srgbClr val="03497C"/>
                    </a:solidFill>
                    <a:latin typeface="Arial"/>
                  </a:rPr>
                  <a:t>1</a:t>
                </a:r>
                <a: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  <a:t/>
                </a:r>
                <a:b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</a:br>
                <a:endParaRPr lang="en-US" sz="1050" b="1" kern="0" dirty="0">
                  <a:solidFill>
                    <a:srgbClr val="03497C"/>
                  </a:solidFill>
                  <a:latin typeface="Arial"/>
                </a:endParaRPr>
              </a:p>
            </p:txBody>
          </p:sp>
          <p:graphicFrame>
            <p:nvGraphicFramePr>
              <p:cNvPr id="77" name="Chart 76">
                <a:extLst>
                  <a:ext uri="{FF2B5EF4-FFF2-40B4-BE49-F238E27FC236}">
                    <a16:creationId xmlns:a16="http://schemas.microsoft.com/office/drawing/2014/main" xmlns="" id="{64D9A0DF-680B-4A85-B3D6-60198EF6C8DC}"/>
                  </a:ext>
                </a:extLst>
              </p:cNvPr>
              <p:cNvGraphicFramePr/>
              <p:nvPr/>
            </p:nvGraphicFramePr>
            <p:xfrm>
              <a:off x="2219113" y="1947470"/>
              <a:ext cx="2981981" cy="175724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78" name="Chart 77">
                <a:extLst>
                  <a:ext uri="{FF2B5EF4-FFF2-40B4-BE49-F238E27FC236}">
                    <a16:creationId xmlns:a16="http://schemas.microsoft.com/office/drawing/2014/main" xmlns="" id="{0D91CB32-44D9-49D4-8788-50778DFCE37D}"/>
                  </a:ext>
                </a:extLst>
              </p:cNvPr>
              <p:cNvGraphicFramePr/>
              <p:nvPr/>
            </p:nvGraphicFramePr>
            <p:xfrm>
              <a:off x="2219113" y="4051152"/>
              <a:ext cx="2981981" cy="175724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1284CD7D-79BC-420A-973B-31F5D04ECAF6}"/>
                </a:ext>
              </a:extLst>
            </p:cNvPr>
            <p:cNvSpPr txBox="1"/>
            <p:nvPr/>
          </p:nvSpPr>
          <p:spPr>
            <a:xfrm>
              <a:off x="1812334" y="2656956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50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691AEDE3-FB7E-484E-B359-87093341389E}"/>
                </a:ext>
              </a:extLst>
            </p:cNvPr>
            <p:cNvSpPr txBox="1"/>
            <p:nvPr/>
          </p:nvSpPr>
          <p:spPr>
            <a:xfrm>
              <a:off x="2221260" y="2656956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50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EDD9E6BB-AB05-4BE7-8881-84EFD21E5753}"/>
                </a:ext>
              </a:extLst>
            </p:cNvPr>
            <p:cNvSpPr txBox="1"/>
            <p:nvPr/>
          </p:nvSpPr>
          <p:spPr>
            <a:xfrm>
              <a:off x="1835550" y="4114916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45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08FCBB93-68C1-4673-8B34-7E5443B3AD7C}"/>
                </a:ext>
              </a:extLst>
            </p:cNvPr>
            <p:cNvSpPr txBox="1"/>
            <p:nvPr/>
          </p:nvSpPr>
          <p:spPr>
            <a:xfrm>
              <a:off x="2244476" y="4114916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55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CF9C58E-68FD-4B9D-A4A0-64045DFCBF9B}"/>
              </a:ext>
            </a:extLst>
          </p:cNvPr>
          <p:cNvGrpSpPr/>
          <p:nvPr/>
        </p:nvGrpSpPr>
        <p:grpSpPr>
          <a:xfrm>
            <a:off x="3020824" y="987985"/>
            <a:ext cx="1793760" cy="2395894"/>
            <a:chOff x="2451255" y="1840466"/>
            <a:chExt cx="1919649" cy="3020292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xmlns="" id="{31A17E69-D706-4FC5-AC06-9B20A555F87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51255" y="1840466"/>
              <a:ext cx="1919649" cy="3020292"/>
              <a:chOff x="4220036" y="1400049"/>
              <a:chExt cx="2981981" cy="4424547"/>
            </a:xfrm>
          </p:grpSpPr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xmlns="" id="{2C4CF65B-0D74-4C5B-BB05-ABAE5B14E0EF}"/>
                  </a:ext>
                </a:extLst>
              </p:cNvPr>
              <p:cNvSpPr txBox="1"/>
              <p:nvPr/>
            </p:nvSpPr>
            <p:spPr>
              <a:xfrm>
                <a:off x="4665903" y="1400049"/>
                <a:ext cx="2090248" cy="67287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192881">
                  <a:defRPr/>
                </a:pPr>
                <a: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  <a:t>Rivaroxaban</a:t>
                </a:r>
                <a:r>
                  <a:rPr lang="en-US" sz="1050" b="1" kern="0" baseline="30000" dirty="0">
                    <a:solidFill>
                      <a:srgbClr val="03497C"/>
                    </a:solidFill>
                    <a:latin typeface="Arial"/>
                  </a:rPr>
                  <a:t>2</a:t>
                </a:r>
                <a: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  <a:t/>
                </a:r>
                <a:b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</a:br>
                <a:endParaRPr lang="en-US" sz="1050" b="1" kern="0" dirty="0">
                  <a:solidFill>
                    <a:srgbClr val="03497C"/>
                  </a:solidFill>
                  <a:latin typeface="Arial"/>
                </a:endParaRPr>
              </a:p>
            </p:txBody>
          </p:sp>
          <p:graphicFrame>
            <p:nvGraphicFramePr>
              <p:cNvPr id="85" name="Chart 84">
                <a:extLst>
                  <a:ext uri="{FF2B5EF4-FFF2-40B4-BE49-F238E27FC236}">
                    <a16:creationId xmlns:a16="http://schemas.microsoft.com/office/drawing/2014/main" xmlns="" id="{2E8D3417-DCBB-4FD7-B09B-1C80E1ECEDAA}"/>
                  </a:ext>
                </a:extLst>
              </p:cNvPr>
              <p:cNvGraphicFramePr/>
              <p:nvPr/>
            </p:nvGraphicFramePr>
            <p:xfrm>
              <a:off x="4220036" y="1947470"/>
              <a:ext cx="2981981" cy="175724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86" name="Chart 85">
                <a:extLst>
                  <a:ext uri="{FF2B5EF4-FFF2-40B4-BE49-F238E27FC236}">
                    <a16:creationId xmlns:a16="http://schemas.microsoft.com/office/drawing/2014/main" xmlns="" id="{382A8622-7BE2-475B-9D49-F344EE25D3FC}"/>
                  </a:ext>
                </a:extLst>
              </p:cNvPr>
              <p:cNvGraphicFramePr/>
              <p:nvPr/>
            </p:nvGraphicFramePr>
            <p:xfrm>
              <a:off x="4220036" y="4067353"/>
              <a:ext cx="2981981" cy="175724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xmlns="" id="{4476E73E-079C-41B2-9B89-CB405A4A2748}"/>
                </a:ext>
              </a:extLst>
            </p:cNvPr>
            <p:cNvSpPr txBox="1"/>
            <p:nvPr/>
          </p:nvSpPr>
          <p:spPr>
            <a:xfrm>
              <a:off x="3052155" y="2644467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79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xmlns="" id="{F2FB178B-C8F7-4F08-B4E9-41D3C35FFECF}"/>
                </a:ext>
              </a:extLst>
            </p:cNvPr>
            <p:cNvSpPr txBox="1"/>
            <p:nvPr/>
          </p:nvSpPr>
          <p:spPr>
            <a:xfrm>
              <a:off x="3407513" y="2441858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21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xmlns="" id="{2138318F-438D-4C2A-BB2D-0F674F3DAEF6}"/>
                </a:ext>
              </a:extLst>
            </p:cNvPr>
            <p:cNvSpPr txBox="1"/>
            <p:nvPr/>
          </p:nvSpPr>
          <p:spPr>
            <a:xfrm>
              <a:off x="3048044" y="4111678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61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xmlns="" id="{7CF3BE7A-4708-4081-914E-5A2CE6BA1C3A}"/>
                </a:ext>
              </a:extLst>
            </p:cNvPr>
            <p:cNvSpPr txBox="1"/>
            <p:nvPr/>
          </p:nvSpPr>
          <p:spPr>
            <a:xfrm>
              <a:off x="3456970" y="4111678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39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4423A6C-8004-484C-B76B-30E5F0A86728}"/>
              </a:ext>
            </a:extLst>
          </p:cNvPr>
          <p:cNvGrpSpPr/>
          <p:nvPr/>
        </p:nvGrpSpPr>
        <p:grpSpPr>
          <a:xfrm>
            <a:off x="4056096" y="989601"/>
            <a:ext cx="1796082" cy="2392476"/>
            <a:chOff x="3923332" y="1842372"/>
            <a:chExt cx="1922134" cy="3015983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E7C1AD37-5574-413B-831B-5C794E2B899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923332" y="1842372"/>
              <a:ext cx="1922134" cy="3015983"/>
              <a:chOff x="6355927" y="1403225"/>
              <a:chExt cx="2981981" cy="4412508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xmlns="" id="{A04BFAC3-630F-417C-865D-2FFBC6D55BD2}"/>
                  </a:ext>
                </a:extLst>
              </p:cNvPr>
              <p:cNvSpPr txBox="1"/>
              <p:nvPr/>
            </p:nvSpPr>
            <p:spPr>
              <a:xfrm>
                <a:off x="6820339" y="1403225"/>
                <a:ext cx="2053156" cy="67286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192881">
                  <a:defRPr/>
                </a:pPr>
                <a: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  <a:t>Apixaban</a:t>
                </a:r>
                <a:r>
                  <a:rPr lang="en-US" sz="1050" b="1" kern="0" baseline="30000" dirty="0">
                    <a:solidFill>
                      <a:srgbClr val="03497C"/>
                    </a:solidFill>
                    <a:latin typeface="Arial"/>
                  </a:rPr>
                  <a:t>3</a:t>
                </a:r>
              </a:p>
            </p:txBody>
          </p:sp>
          <p:graphicFrame>
            <p:nvGraphicFramePr>
              <p:cNvPr id="81" name="Chart 80">
                <a:extLst>
                  <a:ext uri="{FF2B5EF4-FFF2-40B4-BE49-F238E27FC236}">
                    <a16:creationId xmlns:a16="http://schemas.microsoft.com/office/drawing/2014/main" xmlns="" id="{B20424F9-402B-4B2C-8B52-EC3679CE920A}"/>
                  </a:ext>
                </a:extLst>
              </p:cNvPr>
              <p:cNvGraphicFramePr/>
              <p:nvPr/>
            </p:nvGraphicFramePr>
            <p:xfrm>
              <a:off x="6355927" y="1947470"/>
              <a:ext cx="2981981" cy="175724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82" name="Chart 81">
                <a:extLst>
                  <a:ext uri="{FF2B5EF4-FFF2-40B4-BE49-F238E27FC236}">
                    <a16:creationId xmlns:a16="http://schemas.microsoft.com/office/drawing/2014/main" xmlns="" id="{2F30E244-E760-4926-B150-05D59C5D7CD1}"/>
                  </a:ext>
                </a:extLst>
              </p:cNvPr>
              <p:cNvGraphicFramePr/>
              <p:nvPr/>
            </p:nvGraphicFramePr>
            <p:xfrm>
              <a:off x="6355927" y="4058490"/>
              <a:ext cx="2981981" cy="175724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xmlns="" id="{7F4D0AF6-8E1F-4E87-ACD2-3252FBE0D702}"/>
                </a:ext>
              </a:extLst>
            </p:cNvPr>
            <p:cNvSpPr txBox="1"/>
            <p:nvPr/>
          </p:nvSpPr>
          <p:spPr>
            <a:xfrm>
              <a:off x="4485485" y="2606470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95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xmlns="" id="{ECF430B8-56AB-4AC8-ADCE-D4862773179A}"/>
                </a:ext>
              </a:extLst>
            </p:cNvPr>
            <p:cNvSpPr txBox="1"/>
            <p:nvPr/>
          </p:nvSpPr>
          <p:spPr>
            <a:xfrm>
              <a:off x="4850385" y="2088183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0251A0"/>
                  </a:solidFill>
                  <a:latin typeface="Arial"/>
                </a:rPr>
                <a:t>5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xmlns="" id="{6258C253-16AC-4095-9E80-78192209DB80}"/>
                </a:ext>
              </a:extLst>
            </p:cNvPr>
            <p:cNvSpPr txBox="1"/>
            <p:nvPr/>
          </p:nvSpPr>
          <p:spPr>
            <a:xfrm>
              <a:off x="4485485" y="4106943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64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ACB83CD2-430E-4777-9DEA-B65EC769CB68}"/>
                </a:ext>
              </a:extLst>
            </p:cNvPr>
            <p:cNvSpPr txBox="1"/>
            <p:nvPr/>
          </p:nvSpPr>
          <p:spPr>
            <a:xfrm>
              <a:off x="4926555" y="4075860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36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2F447876-656E-42D4-BE58-065CC64C0FE0}"/>
              </a:ext>
            </a:extLst>
          </p:cNvPr>
          <p:cNvGrpSpPr/>
          <p:nvPr/>
        </p:nvGrpSpPr>
        <p:grpSpPr>
          <a:xfrm>
            <a:off x="5093233" y="998249"/>
            <a:ext cx="1796082" cy="2383827"/>
            <a:chOff x="5400327" y="1853274"/>
            <a:chExt cx="1922134" cy="3005080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xmlns="" id="{A88EB308-5C7E-42D4-8C7C-CA1878624D2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400327" y="1853274"/>
              <a:ext cx="1922134" cy="3005080"/>
              <a:chOff x="8577109" y="1418396"/>
              <a:chExt cx="2981981" cy="4396554"/>
            </a:xfrm>
          </p:grpSpPr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F7DA6821-3281-40A6-A19D-1BB4057BA90A}"/>
                  </a:ext>
                </a:extLst>
              </p:cNvPr>
              <p:cNvSpPr txBox="1"/>
              <p:nvPr/>
            </p:nvSpPr>
            <p:spPr>
              <a:xfrm>
                <a:off x="9041521" y="1418396"/>
                <a:ext cx="2053156" cy="67286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defTabSz="192881">
                  <a:defRPr/>
                </a:pPr>
                <a: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  <a:t>Edoxaban</a:t>
                </a:r>
                <a:r>
                  <a:rPr lang="en-US" sz="1050" b="1" kern="0" baseline="30000" dirty="0">
                    <a:solidFill>
                      <a:srgbClr val="03497C"/>
                    </a:solidFill>
                    <a:latin typeface="Arial"/>
                  </a:rPr>
                  <a:t>4</a:t>
                </a:r>
                <a: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  <a:t/>
                </a:r>
                <a:br>
                  <a:rPr lang="en-US" sz="1050" b="1" kern="0" dirty="0">
                    <a:solidFill>
                      <a:srgbClr val="03497C"/>
                    </a:solidFill>
                    <a:latin typeface="Arial"/>
                  </a:rPr>
                </a:br>
                <a:endParaRPr lang="en-US" sz="1050" b="1" kern="0" dirty="0">
                  <a:solidFill>
                    <a:srgbClr val="03497C"/>
                  </a:solidFill>
                  <a:latin typeface="Arial"/>
                </a:endParaRPr>
              </a:p>
            </p:txBody>
          </p:sp>
          <p:graphicFrame>
            <p:nvGraphicFramePr>
              <p:cNvPr id="89" name="Chart 88">
                <a:extLst>
                  <a:ext uri="{FF2B5EF4-FFF2-40B4-BE49-F238E27FC236}">
                    <a16:creationId xmlns:a16="http://schemas.microsoft.com/office/drawing/2014/main" xmlns="" id="{512A7B19-0E2F-4756-891F-F6D29EE2C1A1}"/>
                  </a:ext>
                </a:extLst>
              </p:cNvPr>
              <p:cNvGraphicFramePr/>
              <p:nvPr/>
            </p:nvGraphicFramePr>
            <p:xfrm>
              <a:off x="8577109" y="1938423"/>
              <a:ext cx="2981981" cy="175724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9"/>
              </a:graphicData>
            </a:graphic>
          </p:graphicFrame>
          <p:graphicFrame>
            <p:nvGraphicFramePr>
              <p:cNvPr id="90" name="Chart 89">
                <a:extLst>
                  <a:ext uri="{FF2B5EF4-FFF2-40B4-BE49-F238E27FC236}">
                    <a16:creationId xmlns:a16="http://schemas.microsoft.com/office/drawing/2014/main" xmlns="" id="{317A376A-AA96-40A7-8CC3-8A41D4ED88BF}"/>
                  </a:ext>
                </a:extLst>
              </p:cNvPr>
              <p:cNvGraphicFramePr/>
              <p:nvPr/>
            </p:nvGraphicFramePr>
            <p:xfrm>
              <a:off x="8577109" y="4057707"/>
              <a:ext cx="2981981" cy="175724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10"/>
              </a:graphicData>
            </a:graphic>
          </p:graphicFrame>
        </p:grp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xmlns="" id="{4C423DFF-73E6-48E2-B99C-2BC48B9FAAB4}"/>
                </a:ext>
              </a:extLst>
            </p:cNvPr>
            <p:cNvSpPr txBox="1"/>
            <p:nvPr/>
          </p:nvSpPr>
          <p:spPr>
            <a:xfrm>
              <a:off x="5970732" y="2757185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75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xmlns="" id="{65B80681-C906-4793-B711-3BDB633677FF}"/>
                </a:ext>
              </a:extLst>
            </p:cNvPr>
            <p:cNvSpPr txBox="1"/>
            <p:nvPr/>
          </p:nvSpPr>
          <p:spPr>
            <a:xfrm>
              <a:off x="6368945" y="2447108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25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8F14EF37-8BDD-492E-BF93-65F27A11B94D}"/>
                </a:ext>
              </a:extLst>
            </p:cNvPr>
            <p:cNvSpPr txBox="1"/>
            <p:nvPr/>
          </p:nvSpPr>
          <p:spPr>
            <a:xfrm>
              <a:off x="5999600" y="4112282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54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xmlns="" id="{0F2BA15A-B5B6-4E17-8F96-012051BCFF53}"/>
                </a:ext>
              </a:extLst>
            </p:cNvPr>
            <p:cNvSpPr txBox="1"/>
            <p:nvPr/>
          </p:nvSpPr>
          <p:spPr>
            <a:xfrm>
              <a:off x="6408527" y="4102812"/>
              <a:ext cx="385710" cy="335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defTabSz="257175">
                <a:defRPr/>
              </a:pPr>
              <a:r>
                <a:rPr lang="en-US" sz="900" dirty="0">
                  <a:solidFill>
                    <a:srgbClr val="FFFFFF"/>
                  </a:solidFill>
                  <a:latin typeface="Arial"/>
                </a:rPr>
                <a:t>46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DD739400-7593-4D0B-A3BF-727992F07D97}"/>
              </a:ext>
            </a:extLst>
          </p:cNvPr>
          <p:cNvSpPr txBox="1"/>
          <p:nvPr/>
        </p:nvSpPr>
        <p:spPr>
          <a:xfrm>
            <a:off x="1493117" y="1703933"/>
            <a:ext cx="8392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92881">
              <a:defRPr/>
            </a:pPr>
            <a:r>
              <a:rPr lang="en-US" sz="900" b="1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Phase III </a:t>
            </a:r>
            <a:br>
              <a:rPr lang="en-US" sz="900" b="1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</a:br>
            <a:r>
              <a:rPr lang="en-US" sz="900" b="1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trials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5499D00-7D61-439B-877C-8174222F7463}"/>
              </a:ext>
            </a:extLst>
          </p:cNvPr>
          <p:cNvSpPr txBox="1"/>
          <p:nvPr/>
        </p:nvSpPr>
        <p:spPr>
          <a:xfrm>
            <a:off x="1506545" y="2762188"/>
            <a:ext cx="6477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92881">
              <a:defRPr/>
            </a:pPr>
            <a:r>
              <a:rPr lang="en-US" sz="900" b="1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Real world</a:t>
            </a:r>
            <a:r>
              <a:rPr lang="en-US" sz="900" b="1" baseline="3000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33F139F-F9FA-4A9F-B16C-F9BB6E04D2F0}"/>
              </a:ext>
            </a:extLst>
          </p:cNvPr>
          <p:cNvSpPr txBox="1"/>
          <p:nvPr/>
        </p:nvSpPr>
        <p:spPr>
          <a:xfrm>
            <a:off x="7744280" y="1879989"/>
            <a:ext cx="947953" cy="2866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192881">
              <a:defRPr/>
            </a:pPr>
            <a:r>
              <a:rPr lang="en-US" sz="788" kern="0" dirty="0">
                <a:solidFill>
                  <a:srgbClr val="0251A0"/>
                </a:solidFill>
                <a:latin typeface="Arial"/>
              </a:rPr>
              <a:t>Reduced dose </a:t>
            </a:r>
            <a:r>
              <a:rPr lang="en-US" sz="788" kern="0" dirty="0" err="1">
                <a:solidFill>
                  <a:srgbClr val="0251A0"/>
                </a:solidFill>
                <a:latin typeface="Arial"/>
              </a:rPr>
              <a:t>FXa</a:t>
            </a:r>
            <a:r>
              <a:rPr lang="en-US" sz="788" kern="0" dirty="0">
                <a:solidFill>
                  <a:srgbClr val="0251A0"/>
                </a:solidFill>
                <a:latin typeface="Arial"/>
              </a:rPr>
              <a:t> inhibitors (%)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01A8162D-BD21-4B51-A801-163484FE4B33}"/>
              </a:ext>
            </a:extLst>
          </p:cNvPr>
          <p:cNvSpPr/>
          <p:nvPr/>
        </p:nvSpPr>
        <p:spPr>
          <a:xfrm>
            <a:off x="7617525" y="1957126"/>
            <a:ext cx="139408" cy="125496"/>
          </a:xfrm>
          <a:prstGeom prst="rect">
            <a:avLst/>
          </a:prstGeom>
          <a:solidFill>
            <a:srgbClr val="0084CB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92881">
              <a:defRPr/>
            </a:pPr>
            <a:endParaRPr lang="en-US" sz="76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ACF14ED-E224-402F-A6ED-856EFA825C4F}"/>
              </a:ext>
            </a:extLst>
          </p:cNvPr>
          <p:cNvSpPr txBox="1"/>
          <p:nvPr/>
        </p:nvSpPr>
        <p:spPr>
          <a:xfrm>
            <a:off x="1449057" y="1695332"/>
            <a:ext cx="980521" cy="4686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lang="en-GB" sz="1050" b="1" dirty="0">
                <a:solidFill>
                  <a:srgbClr val="1E4784"/>
                </a:solidFill>
                <a:latin typeface="Arial"/>
              </a:rPr>
              <a:t>Phase III trials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A3115E16-D91A-4BAC-A469-454B49E7258A}"/>
              </a:ext>
            </a:extLst>
          </p:cNvPr>
          <p:cNvSpPr txBox="1"/>
          <p:nvPr/>
        </p:nvSpPr>
        <p:spPr>
          <a:xfrm>
            <a:off x="1449057" y="2759795"/>
            <a:ext cx="980521" cy="4686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lang="en-GB" sz="1050" b="1" dirty="0">
                <a:solidFill>
                  <a:srgbClr val="1E4784"/>
                </a:solidFill>
                <a:latin typeface="Arial"/>
              </a:rPr>
              <a:t>Real world</a:t>
            </a:r>
            <a:r>
              <a:rPr lang="en-GB" sz="1050" b="1" baseline="30000" dirty="0">
                <a:solidFill>
                  <a:srgbClr val="1E4784"/>
                </a:solidFill>
                <a:latin typeface="Arial"/>
              </a:rPr>
              <a:t>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40E2D458-7DC0-4B4D-82D8-7ACD33EF6EDB}"/>
              </a:ext>
            </a:extLst>
          </p:cNvPr>
          <p:cNvCxnSpPr/>
          <p:nvPr/>
        </p:nvCxnSpPr>
        <p:spPr>
          <a:xfrm>
            <a:off x="1470761" y="2408349"/>
            <a:ext cx="5030247" cy="0"/>
          </a:xfrm>
          <a:prstGeom prst="line">
            <a:avLst/>
          </a:prstGeom>
          <a:ln w="12700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25651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Danish registry data:</a:t>
            </a:r>
            <a:b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</a:br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Comparison of reduced doses of NOACs </a:t>
            </a:r>
            <a:b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</a:br>
            <a:endParaRPr lang="en-IN" sz="28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5915" y="4826760"/>
            <a:ext cx="405217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Nielsen et al. BMJ 2017;356:j510 | </a:t>
            </a:r>
            <a:r>
              <a:rPr lang="en-US" sz="1050" dirty="0" err="1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050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10.1136/bmj.j510</a:t>
            </a:r>
            <a:endParaRPr lang="en-IN" sz="1050" dirty="0">
              <a:solidFill>
                <a:srgbClr val="1E47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201865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811764" y="2000620"/>
            <a:ext cx="7284990" cy="90017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0569" indent="-70247" defTabSz="342900">
              <a:defRPr/>
            </a:pPr>
            <a:r>
              <a:rPr lang="en-GB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Patients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New users of </a:t>
            </a:r>
            <a:r>
              <a:rPr lang="en-GB" sz="120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dabigatran</a:t>
            </a: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110 mg, </a:t>
            </a:r>
            <a:r>
              <a:rPr lang="en-GB" sz="120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apixaban</a:t>
            </a: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2.5 mg, </a:t>
            </a:r>
            <a:r>
              <a:rPr lang="en-GB" sz="120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rivaroxaban</a:t>
            </a: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15 mg, or warfarin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N=55,644 (8875 dabigatran, 4400 apixaban, 3476 rivaroxaban,</a:t>
            </a:r>
            <a:b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38,893 warfarin); </a:t>
            </a:r>
            <a:r>
              <a:rPr lang="en-GB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only patients on low NOAC doses were included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600" dirty="0">
                <a:solidFill>
                  <a:srgbClr val="003366"/>
                </a:solidFill>
                <a:latin typeface="BISansOptiCond"/>
                <a:cs typeface="BISansOptiCond"/>
              </a:rPr>
              <a:t>Danish registry data of comparison of Low doses of NOACs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30434" y="4884635"/>
            <a:ext cx="499066" cy="169187"/>
          </a:xfrm>
        </p:spPr>
        <p:txBody>
          <a:bodyPr/>
          <a:lstStyle/>
          <a:p>
            <a:pPr algn="ctr" defTabSz="685800">
              <a:defRPr/>
            </a:pPr>
            <a:fld id="{2066355A-084C-D24E-9AD2-7E4FC41EA627}" type="slidenum">
              <a:rPr lang="en-GB" sz="600">
                <a:solidFill>
                  <a:srgbClr val="1E4784"/>
                </a:solidFill>
                <a:latin typeface="Arial"/>
              </a:rPr>
              <a:pPr algn="ctr" defTabSz="685800">
                <a:defRPr/>
              </a:pPr>
              <a:t>15</a:t>
            </a:fld>
            <a:endParaRPr lang="en-GB" sz="600" dirty="0">
              <a:solidFill>
                <a:srgbClr val="1E4784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800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Nielsen et al. BMJ 2017;356:j510 | </a:t>
            </a:r>
            <a:r>
              <a:rPr lang="en-US" sz="800" dirty="0" err="1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800" dirty="0">
                <a:solidFill>
                  <a:srgbClr val="1E47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10.1136/bmj.j510</a:t>
            </a:r>
            <a:endParaRPr lang="en-IN" sz="800" dirty="0">
              <a:solidFill>
                <a:srgbClr val="1E47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831347" y="1108623"/>
            <a:ext cx="7284990" cy="859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0569" indent="-70247" defTabSz="342900">
              <a:defRPr/>
            </a:pPr>
            <a:r>
              <a:rPr lang="en-GB" sz="1200" b="1" dirty="0">
                <a:solidFill>
                  <a:srgbClr val="03497C"/>
                </a:solidFill>
                <a:latin typeface="Arial"/>
                <a:cs typeface="Arial" panose="020B0604020202020204" pitchFamily="34" charset="0"/>
              </a:rPr>
              <a:t>Methods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3497C"/>
                </a:solidFill>
                <a:latin typeface="Arial"/>
                <a:cs typeface="Arial" panose="020B0604020202020204" pitchFamily="34" charset="0"/>
              </a:rPr>
              <a:t>Analysis of 3 Danish health registries (Aug 2011–April 2016)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1E4784"/>
                </a:solidFill>
                <a:latin typeface="Arial"/>
                <a:cs typeface="Arial" panose="020B0604020202020204" pitchFamily="34" charset="0"/>
              </a:rPr>
              <a:t>Average follow-up time = 2.3 years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3497C"/>
                </a:solidFill>
                <a:latin typeface="Arial"/>
                <a:cs typeface="Arial" panose="020B0604020202020204" pitchFamily="34" charset="0"/>
              </a:rPr>
              <a:t>Cox regression and inverse probability-of-treatment weighted analysis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2537" y="1178862"/>
            <a:ext cx="573920" cy="500792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971638" y="2123358"/>
            <a:ext cx="323908" cy="511671"/>
            <a:chOff x="502364" y="4352317"/>
            <a:chExt cx="600742" cy="1087555"/>
          </a:xfrm>
          <a:solidFill>
            <a:srgbClr val="00B050"/>
          </a:solidFill>
        </p:grpSpPr>
        <p:sp>
          <p:nvSpPr>
            <p:cNvPr id="13" name="Rounded Rectangle 11"/>
            <p:cNvSpPr>
              <a:spLocks noChangeAspect="1"/>
            </p:cNvSpPr>
            <p:nvPr/>
          </p:nvSpPr>
          <p:spPr>
            <a:xfrm>
              <a:off x="802735" y="4352318"/>
              <a:ext cx="300371" cy="539151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1"/>
            <p:cNvSpPr>
              <a:spLocks noChangeAspect="1"/>
            </p:cNvSpPr>
            <p:nvPr/>
          </p:nvSpPr>
          <p:spPr>
            <a:xfrm>
              <a:off x="502364" y="4900721"/>
              <a:ext cx="300371" cy="539151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15" name="Rounded Rectangle 11"/>
            <p:cNvSpPr>
              <a:spLocks noChangeAspect="1"/>
            </p:cNvSpPr>
            <p:nvPr/>
          </p:nvSpPr>
          <p:spPr>
            <a:xfrm>
              <a:off x="502915" y="4352317"/>
              <a:ext cx="300371" cy="539151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21" name="Rounded Rectangle 11"/>
            <p:cNvSpPr>
              <a:spLocks noChangeAspect="1"/>
            </p:cNvSpPr>
            <p:nvPr/>
          </p:nvSpPr>
          <p:spPr>
            <a:xfrm>
              <a:off x="802735" y="4890561"/>
              <a:ext cx="300371" cy="539151"/>
            </a:xfrm>
            <a:custGeom>
              <a:avLst/>
              <a:gdLst/>
              <a:ahLst/>
              <a:cxnLst/>
              <a:rect l="l" t="t" r="r" b="b"/>
              <a:pathLst>
                <a:path w="1556792" h="2794354">
                  <a:moveTo>
                    <a:pt x="785723" y="0"/>
                  </a:moveTo>
                  <a:cubicBezTo>
                    <a:pt x="984546" y="0"/>
                    <a:pt x="1145723" y="161177"/>
                    <a:pt x="1145723" y="360000"/>
                  </a:cubicBezTo>
                  <a:cubicBezTo>
                    <a:pt x="1145723" y="522687"/>
                    <a:pt x="1037810" y="660168"/>
                    <a:pt x="889157" y="703100"/>
                  </a:cubicBezTo>
                  <a:lnTo>
                    <a:pt x="1051810" y="703100"/>
                  </a:lnTo>
                  <a:cubicBezTo>
                    <a:pt x="1073552" y="703100"/>
                    <a:pt x="1094039" y="708476"/>
                    <a:pt x="1111237" y="719439"/>
                  </a:cubicBezTo>
                  <a:cubicBezTo>
                    <a:pt x="1157225" y="733316"/>
                    <a:pt x="1196869" y="766309"/>
                    <a:pt x="1218860" y="813224"/>
                  </a:cubicBezTo>
                  <a:lnTo>
                    <a:pt x="1539733" y="1497751"/>
                  </a:lnTo>
                  <a:cubicBezTo>
                    <a:pt x="1581926" y="1587764"/>
                    <a:pt x="1543161" y="1694939"/>
                    <a:pt x="1453148" y="1737132"/>
                  </a:cubicBezTo>
                  <a:cubicBezTo>
                    <a:pt x="1363136" y="1779325"/>
                    <a:pt x="1255961" y="1740560"/>
                    <a:pt x="1213768" y="1650548"/>
                  </a:cubicBezTo>
                  <a:lnTo>
                    <a:pt x="1180868" y="1580362"/>
                  </a:lnTo>
                  <a:lnTo>
                    <a:pt x="1180868" y="1753052"/>
                  </a:lnTo>
                  <a:lnTo>
                    <a:pt x="1180868" y="1767842"/>
                  </a:lnTo>
                  <a:lnTo>
                    <a:pt x="1180868" y="2614354"/>
                  </a:lnTo>
                  <a:cubicBezTo>
                    <a:pt x="1180868" y="2713765"/>
                    <a:pt x="1100279" y="2794354"/>
                    <a:pt x="1000868" y="2794354"/>
                  </a:cubicBezTo>
                  <a:cubicBezTo>
                    <a:pt x="901457" y="2794354"/>
                    <a:pt x="820868" y="2713765"/>
                    <a:pt x="820868" y="2614354"/>
                  </a:cubicBezTo>
                  <a:lnTo>
                    <a:pt x="820868" y="1896900"/>
                  </a:lnTo>
                  <a:lnTo>
                    <a:pt x="766536" y="1896900"/>
                  </a:lnTo>
                  <a:lnTo>
                    <a:pt x="766536" y="2608003"/>
                  </a:lnTo>
                  <a:cubicBezTo>
                    <a:pt x="766536" y="2707414"/>
                    <a:pt x="685947" y="2788003"/>
                    <a:pt x="586536" y="2788003"/>
                  </a:cubicBezTo>
                  <a:cubicBezTo>
                    <a:pt x="487125" y="2788003"/>
                    <a:pt x="406536" y="2707414"/>
                    <a:pt x="406536" y="2608003"/>
                  </a:cubicBezTo>
                  <a:lnTo>
                    <a:pt x="406536" y="1767842"/>
                  </a:lnTo>
                  <a:lnTo>
                    <a:pt x="406536" y="1746701"/>
                  </a:lnTo>
                  <a:lnTo>
                    <a:pt x="406536" y="1515057"/>
                  </a:lnTo>
                  <a:lnTo>
                    <a:pt x="343024" y="1650548"/>
                  </a:lnTo>
                  <a:cubicBezTo>
                    <a:pt x="300831" y="1740560"/>
                    <a:pt x="193656" y="1779325"/>
                    <a:pt x="103644" y="1737132"/>
                  </a:cubicBezTo>
                  <a:cubicBezTo>
                    <a:pt x="13631" y="1694939"/>
                    <a:pt x="-25134" y="1587764"/>
                    <a:pt x="17059" y="1497751"/>
                  </a:cubicBezTo>
                  <a:lnTo>
                    <a:pt x="337932" y="813224"/>
                  </a:lnTo>
                  <a:cubicBezTo>
                    <a:pt x="366192" y="752937"/>
                    <a:pt x="423602" y="715638"/>
                    <a:pt x="485735" y="713166"/>
                  </a:cubicBezTo>
                  <a:cubicBezTo>
                    <a:pt x="501053" y="706658"/>
                    <a:pt x="517908" y="703100"/>
                    <a:pt x="535594" y="703100"/>
                  </a:cubicBezTo>
                  <a:lnTo>
                    <a:pt x="682289" y="703100"/>
                  </a:lnTo>
                  <a:cubicBezTo>
                    <a:pt x="533636" y="660168"/>
                    <a:pt x="425723" y="522687"/>
                    <a:pt x="425723" y="360000"/>
                  </a:cubicBezTo>
                  <a:cubicBezTo>
                    <a:pt x="425723" y="161177"/>
                    <a:pt x="586900" y="0"/>
                    <a:pt x="78572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srgbClr val="0F5385"/>
                </a:solidFill>
                <a:latin typeface="Arial"/>
                <a:cs typeface="Arial" panose="020B0604020202020204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831347" y="3906291"/>
            <a:ext cx="7284990" cy="501958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0569" indent="-70247" defTabSz="342900">
              <a:defRPr/>
            </a:pPr>
            <a:r>
              <a:rPr lang="en-GB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Funding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Obel Family Foundation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1347" y="3003161"/>
            <a:ext cx="728499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>
            <a:noAutofit/>
          </a:bodyPr>
          <a:lstStyle/>
          <a:p>
            <a:pPr marL="740569" indent="-70247" defTabSz="342900">
              <a:defRPr/>
            </a:pPr>
            <a:r>
              <a:rPr lang="en-GB" sz="1200" b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Limitations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Observational data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Follow-up duration limited for some patients</a:t>
            </a:r>
          </a:p>
          <a:p>
            <a:pPr marL="807244" indent="-136922" defTabSz="3429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Lack of data on creatinine clearance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4164" y="3942164"/>
            <a:ext cx="413479" cy="360794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937021" y="3064437"/>
            <a:ext cx="388556" cy="415498"/>
            <a:chOff x="463159" y="1634610"/>
            <a:chExt cx="452063" cy="553997"/>
          </a:xfrm>
        </p:grpSpPr>
        <p:sp>
          <p:nvSpPr>
            <p:cNvPr id="27" name="Oval 26"/>
            <p:cNvSpPr/>
            <p:nvPr/>
          </p:nvSpPr>
          <p:spPr>
            <a:xfrm>
              <a:off x="463159" y="1654140"/>
              <a:ext cx="452063" cy="452063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6434" y="1634610"/>
              <a:ext cx="365912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2100" b="1" dirty="0">
                  <a:solidFill>
                    <a:srgbClr val="1E4784">
                      <a:lumMod val="50000"/>
                    </a:srgbClr>
                  </a:solidFill>
                  <a:latin typeface="Arial"/>
                </a:rPr>
                <a:t>!</a:t>
              </a:r>
            </a:p>
          </p:txBody>
        </p:sp>
      </p:grpSp>
      <p:sp>
        <p:nvSpPr>
          <p:cNvPr id="23" name="Right Triangle 22"/>
          <p:cNvSpPr/>
          <p:nvPr/>
        </p:nvSpPr>
        <p:spPr bwMode="auto">
          <a:xfrm rot="10800000">
            <a:off x="8345136" y="-2"/>
            <a:ext cx="815678" cy="72152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61" tIns="34281" rIns="68561" bIns="34281" numCol="1" rtlCol="0" anchor="ctr" anchorCtr="1" compatLnSpc="1">
            <a:prstTxWarp prst="textNoShape">
              <a:avLst/>
            </a:prstTxWarp>
          </a:bodyPr>
          <a:lstStyle/>
          <a:p>
            <a:pPr defTabSz="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GB" sz="1350" dirty="0">
              <a:solidFill>
                <a:prstClr val="white"/>
              </a:solidFill>
              <a:latin typeface="Tahoma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2501246">
            <a:off x="8479232" y="156943"/>
            <a:ext cx="790601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GB" sz="788" b="1" dirty="0">
                <a:solidFill>
                  <a:schemeClr val="bg1"/>
                </a:solidFill>
                <a:latin typeface="Arial"/>
              </a:rPr>
              <a:t>Independent</a:t>
            </a:r>
            <a:endParaRPr lang="en-GB" sz="900" b="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63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>
                <a:solidFill>
                  <a:srgbClr val="003366"/>
                </a:solidFill>
                <a:latin typeface="BISansOptiCond"/>
                <a:cs typeface="BISansOptiCond"/>
              </a:rPr>
              <a:t>Reduced-dose apixaban and reduced-dose rivaroxaban </a:t>
            </a:r>
            <a:br>
              <a:rPr lang="en-US" sz="2600" dirty="0">
                <a:solidFill>
                  <a:srgbClr val="003366"/>
                </a:solidFill>
                <a:latin typeface="BISansOptiCond"/>
                <a:cs typeface="BISansOptiCond"/>
              </a:rPr>
            </a:br>
            <a:r>
              <a:rPr lang="en-US" sz="2600" dirty="0">
                <a:solidFill>
                  <a:srgbClr val="003366"/>
                </a:solidFill>
                <a:latin typeface="BISansOptiCond"/>
                <a:cs typeface="BISansOptiCond"/>
              </a:rPr>
              <a:t>show increased mortality vs warfarin in a Danish population</a:t>
            </a:r>
            <a:endParaRPr lang="en-IN" sz="26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8992" y="4820189"/>
            <a:ext cx="400508" cy="222360"/>
          </a:xfrm>
        </p:spPr>
        <p:txBody>
          <a:bodyPr/>
          <a:lstStyle/>
          <a:p>
            <a:fld id="{2066355A-084C-D24E-9AD2-7E4FC41EA627}" type="slidenum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16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360948" y="4847524"/>
            <a:ext cx="8392528" cy="158170"/>
          </a:xfrm>
        </p:spPr>
        <p:txBody>
          <a:bodyPr/>
          <a:lstStyle/>
          <a:p>
            <a:r>
              <a:rPr lang="en-IN" sz="800" dirty="0">
                <a:solidFill>
                  <a:srgbClr val="1E4784"/>
                </a:solidFill>
              </a:rPr>
              <a:t>Sensitivity analyses were carried out for age and estimation for dose reduction indication (using indirect markers of renal impairment) tended to show similar results as entire IPTW cohort.  </a:t>
            </a:r>
          </a:p>
          <a:p>
            <a:r>
              <a:rPr lang="en-US" sz="800" dirty="0">
                <a:solidFill>
                  <a:srgbClr val="1E4784"/>
                </a:solidFill>
              </a:rPr>
              <a:t>Nielsen et al. BMJ 2017;356:j510 | </a:t>
            </a:r>
            <a:r>
              <a:rPr lang="en-US" sz="800" dirty="0" err="1">
                <a:solidFill>
                  <a:srgbClr val="1E4784"/>
                </a:solidFill>
              </a:rPr>
              <a:t>doi</a:t>
            </a:r>
            <a:r>
              <a:rPr lang="en-US" sz="800" dirty="0">
                <a:solidFill>
                  <a:srgbClr val="1E4784"/>
                </a:solidFill>
              </a:rPr>
              <a:t>: 10.1136/bmj.j510</a:t>
            </a:r>
            <a:endParaRPr lang="en-IN" sz="800" dirty="0">
              <a:solidFill>
                <a:srgbClr val="1E4784"/>
              </a:solidFill>
            </a:endParaRPr>
          </a:p>
        </p:txBody>
      </p:sp>
      <p:sp>
        <p:nvSpPr>
          <p:cNvPr id="24" name="Right Triangle 23"/>
          <p:cNvSpPr/>
          <p:nvPr/>
        </p:nvSpPr>
        <p:spPr bwMode="auto">
          <a:xfrm rot="10800000">
            <a:off x="8345136" y="-2"/>
            <a:ext cx="815678" cy="72152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61" tIns="34281" rIns="68561" bIns="34281" numCol="1" rtlCol="0" anchor="ctr" anchorCtr="1" compatLnSpc="1">
            <a:prstTxWarp prst="textNoShape">
              <a:avLst/>
            </a:prstTxWarp>
          </a:bodyPr>
          <a:lstStyle/>
          <a:p>
            <a:pPr defTabSz="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GB" sz="1350" dirty="0">
              <a:solidFill>
                <a:prstClr val="white"/>
              </a:solidFill>
              <a:latin typeface="Tahoma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2501246">
            <a:off x="8479232" y="156943"/>
            <a:ext cx="790601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GB" sz="788" b="1" dirty="0">
                <a:solidFill>
                  <a:schemeClr val="bg1"/>
                </a:solidFill>
                <a:latin typeface="Arial"/>
              </a:rPr>
              <a:t>Independent</a:t>
            </a:r>
            <a:endParaRPr lang="en-GB" sz="9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7281A3D0-4CA6-468C-8BA3-32C11FADDDA4}"/>
              </a:ext>
            </a:extLst>
          </p:cNvPr>
          <p:cNvSpPr/>
          <p:nvPr/>
        </p:nvSpPr>
        <p:spPr>
          <a:xfrm>
            <a:off x="2163544" y="1327553"/>
            <a:ext cx="2185741" cy="3012373"/>
          </a:xfrm>
          <a:prstGeom prst="rect">
            <a:avLst/>
          </a:prstGeom>
          <a:solidFill>
            <a:srgbClr val="03497C">
              <a:alpha val="1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38" tIns="45719" rIns="91438" bIns="45719" rtlCol="0" anchor="ctr"/>
          <a:lstStyle/>
          <a:p>
            <a:pPr algn="r" defTabSz="685783">
              <a:defRPr/>
            </a:pPr>
            <a:endParaRPr lang="en-GB" sz="900" kern="0" dirty="0">
              <a:solidFill>
                <a:prstClr val="white"/>
              </a:solidFill>
              <a:latin typeface="Arial" panose="020B0604020202020204"/>
              <a:cs typeface="Arial" panose="020B0604020202020204" pitchFamily="34" charset="0"/>
            </a:endParaRPr>
          </a:p>
        </p:txBody>
      </p:sp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xmlns="" id="{67734721-59F8-44DE-B546-30119457EBF5}"/>
              </a:ext>
            </a:extLst>
          </p:cNvPr>
          <p:cNvGraphicFramePr>
            <a:graphicFrameLocks noGrp="1"/>
          </p:cNvGraphicFramePr>
          <p:nvPr/>
        </p:nvGraphicFramePr>
        <p:xfrm>
          <a:off x="507724" y="1179833"/>
          <a:ext cx="7370820" cy="3015120"/>
        </p:xfrm>
        <a:graphic>
          <a:graphicData uri="http://schemas.openxmlformats.org/drawingml/2006/table">
            <a:tbl>
              <a:tblPr firstRow="1" bandRow="1"/>
              <a:tblGrid>
                <a:gridCol w="1398686">
                  <a:extLst>
                    <a:ext uri="{9D8B030D-6E8A-4147-A177-3AD203B41FA5}">
                      <a16:colId xmlns:a16="http://schemas.microsoft.com/office/drawing/2014/main" xmlns="" val="3961363574"/>
                    </a:ext>
                  </a:extLst>
                </a:gridCol>
                <a:gridCol w="4651690">
                  <a:extLst>
                    <a:ext uri="{9D8B030D-6E8A-4147-A177-3AD203B41FA5}">
                      <a16:colId xmlns:a16="http://schemas.microsoft.com/office/drawing/2014/main" xmlns="" val="3221414052"/>
                    </a:ext>
                  </a:extLst>
                </a:gridCol>
                <a:gridCol w="1320444">
                  <a:extLst>
                    <a:ext uri="{9D8B030D-6E8A-4147-A177-3AD203B41FA5}">
                      <a16:colId xmlns:a16="http://schemas.microsoft.com/office/drawing/2014/main" xmlns="" val="733290535"/>
                    </a:ext>
                  </a:extLst>
                </a:gridCol>
              </a:tblGrid>
              <a:tr h="23030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HR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3967244"/>
                  </a:ext>
                </a:extLst>
              </a:tr>
              <a:tr h="230305"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GB" sz="1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Ischaemic stroke/SE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0.89 (0.77–1.03)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22040389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>
                    <a:solidFill>
                      <a:srgbClr val="F2F2F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0.89 (0.69–1.16)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2750963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>
                    <a:solidFill>
                      <a:srgbClr val="F2F2F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1.19 (0.95–1.49)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0363010"/>
                  </a:ext>
                </a:extLst>
              </a:tr>
              <a:tr h="230305"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GB" sz="1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1.04 (0.96–1.13)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0385006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1.52 (1.36–1.70)</a:t>
                      </a:r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677566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1.48 (1.31–1.67)</a:t>
                      </a:r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82953371"/>
                  </a:ext>
                </a:extLst>
              </a:tr>
              <a:tr h="230305"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GB" sz="1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Any bleeding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0.80 (0.70–0.92)</a:t>
                      </a:r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88280057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>
                    <a:solidFill>
                      <a:srgbClr val="F2F2F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1.06 (0.87–1.29)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52317187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>
                    <a:solidFill>
                      <a:srgbClr val="F2F2F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0.96 (0.73–1.27)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3551070"/>
                  </a:ext>
                </a:extLst>
              </a:tr>
              <a:tr h="230305"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GB" sz="14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Haemorrhagic stroke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0.46 (0.29–0.72)</a:t>
                      </a:r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478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70727599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0.68 (0.30–1.53)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187247"/>
                  </a:ext>
                </a:extLst>
              </a:tr>
              <a:tr h="230305">
                <a:tc vMerge="1"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000" dirty="0"/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0.59 (0.34–1.02)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3377012"/>
                  </a:ext>
                </a:extLst>
              </a:tr>
            </a:tbl>
          </a:graphicData>
        </a:graphic>
      </p:graphicFrame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xmlns="" id="{58B1EAB3-6FBA-49EA-A9AD-221C12A7BE41}"/>
              </a:ext>
            </a:extLst>
          </p:cNvPr>
          <p:cNvGraphicFramePr>
            <a:graphicFrameLocks/>
          </p:cNvGraphicFramePr>
          <p:nvPr/>
        </p:nvGraphicFramePr>
        <p:xfrm>
          <a:off x="1971143" y="1129147"/>
          <a:ext cx="4734258" cy="3625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" name="Oval 58">
            <a:extLst>
              <a:ext uri="{FF2B5EF4-FFF2-40B4-BE49-F238E27FC236}">
                <a16:creationId xmlns:a16="http://schemas.microsoft.com/office/drawing/2014/main" xmlns="" id="{F018A108-0035-492B-B2B8-714CA6A8E2AF}"/>
              </a:ext>
            </a:extLst>
          </p:cNvPr>
          <p:cNvSpPr>
            <a:spLocks noChangeAspect="1"/>
          </p:cNvSpPr>
          <p:nvPr/>
        </p:nvSpPr>
        <p:spPr>
          <a:xfrm>
            <a:off x="825229" y="1001454"/>
            <a:ext cx="94500" cy="94500"/>
          </a:xfrm>
          <a:prstGeom prst="ellipse">
            <a:avLst/>
          </a:prstGeom>
          <a:solidFill>
            <a:srgbClr val="0084CB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92CDE638-70B8-49F6-94E8-4F8634277683}"/>
              </a:ext>
            </a:extLst>
          </p:cNvPr>
          <p:cNvSpPr txBox="1"/>
          <p:nvPr/>
        </p:nvSpPr>
        <p:spPr>
          <a:xfrm>
            <a:off x="920265" y="910204"/>
            <a:ext cx="244615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800">
              <a:defRPr/>
            </a:pPr>
            <a:r>
              <a:rPr lang="en-GB" sz="1200" dirty="0">
                <a:solidFill>
                  <a:srgbClr val="0084CB"/>
                </a:solidFill>
                <a:latin typeface="Arial"/>
              </a:rPr>
              <a:t>Dabigatran 110 mg BID (n=8875)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xmlns="" id="{B91F525F-C61C-4598-A050-A954E65B815F}"/>
              </a:ext>
            </a:extLst>
          </p:cNvPr>
          <p:cNvSpPr>
            <a:spLocks noChangeAspect="1"/>
          </p:cNvSpPr>
          <p:nvPr/>
        </p:nvSpPr>
        <p:spPr>
          <a:xfrm>
            <a:off x="3578172" y="1001454"/>
            <a:ext cx="94500" cy="94500"/>
          </a:xfrm>
          <a:prstGeom prst="ellipse">
            <a:avLst/>
          </a:prstGeom>
          <a:solidFill>
            <a:srgbClr val="A162D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8EA86602-62F6-45FB-A6FE-3D7817FC9C01}"/>
              </a:ext>
            </a:extLst>
          </p:cNvPr>
          <p:cNvSpPr txBox="1"/>
          <p:nvPr/>
        </p:nvSpPr>
        <p:spPr>
          <a:xfrm>
            <a:off x="3662918" y="910205"/>
            <a:ext cx="248378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800">
              <a:defRPr/>
            </a:pPr>
            <a:r>
              <a:rPr lang="en-GB" sz="1200" dirty="0">
                <a:solidFill>
                  <a:srgbClr val="A162D0"/>
                </a:solidFill>
                <a:latin typeface="Arial"/>
              </a:rPr>
              <a:t>Rivaroxaban 15 mg OD (n=3476)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xmlns="" id="{E18FBE7F-9A1B-4A98-B69C-7DAE39C1EDA9}"/>
              </a:ext>
            </a:extLst>
          </p:cNvPr>
          <p:cNvSpPr>
            <a:spLocks noChangeAspect="1"/>
          </p:cNvSpPr>
          <p:nvPr/>
        </p:nvSpPr>
        <p:spPr>
          <a:xfrm>
            <a:off x="6241498" y="1005181"/>
            <a:ext cx="94500" cy="87047"/>
          </a:xfrm>
          <a:prstGeom prst="ellipse">
            <a:avLst/>
          </a:prstGeom>
          <a:solidFill>
            <a:srgbClr val="D2A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6A37CA70-558E-48C7-B18B-AD867F402802}"/>
              </a:ext>
            </a:extLst>
          </p:cNvPr>
          <p:cNvSpPr/>
          <p:nvPr/>
        </p:nvSpPr>
        <p:spPr>
          <a:xfrm>
            <a:off x="2163544" y="4270292"/>
            <a:ext cx="2189968" cy="229605"/>
          </a:xfrm>
          <a:prstGeom prst="rect">
            <a:avLst/>
          </a:prstGeom>
          <a:solidFill>
            <a:srgbClr val="1E4784"/>
          </a:solidFill>
          <a:ln w="25400" cap="flat" cmpd="sng" algn="ctr">
            <a:noFill/>
            <a:prstDash val="solid"/>
          </a:ln>
          <a:effectLst/>
        </p:spPr>
        <p:txBody>
          <a:bodyPr lIns="68579" tIns="34289" rIns="68579" bIns="34289" rtlCol="0" anchor="ctr"/>
          <a:lstStyle/>
          <a:p>
            <a:pPr marL="0" marR="0" lvl="0" indent="0" algn="r" defTabSz="5143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cs typeface="Arial" panose="020B0604020202020204" pitchFamily="34" charset="0"/>
              </a:rPr>
              <a:t>Favours NOAC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0AA5517C-F668-4D20-A5CB-F2C0B342437F}"/>
              </a:ext>
            </a:extLst>
          </p:cNvPr>
          <p:cNvSpPr txBox="1"/>
          <p:nvPr/>
        </p:nvSpPr>
        <p:spPr>
          <a:xfrm>
            <a:off x="3833583" y="4680023"/>
            <a:ext cx="982961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defTabSz="342900">
              <a:defRPr/>
            </a:pPr>
            <a:r>
              <a:rPr lang="en-GB" sz="1100" dirty="0">
                <a:solidFill>
                  <a:srgbClr val="1E4784"/>
                </a:solidFill>
                <a:latin typeface="Arial" pitchFamily="34" charset="0"/>
                <a:cs typeface="Arial" pitchFamily="34" charset="0"/>
              </a:rPr>
              <a:t>HR (95% CI)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79E6AB2E-2547-4E87-BE47-393AC976D4B1}"/>
              </a:ext>
            </a:extLst>
          </p:cNvPr>
          <p:cNvSpPr/>
          <p:nvPr/>
        </p:nvSpPr>
        <p:spPr>
          <a:xfrm>
            <a:off x="4363730" y="4267242"/>
            <a:ext cx="2189968" cy="232655"/>
          </a:xfrm>
          <a:prstGeom prst="rect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68579" tIns="34289" rIns="68579" bIns="34289" rtlCol="0" anchor="ctr"/>
          <a:lstStyle/>
          <a:p>
            <a:pPr marL="0" marR="0" lvl="0" indent="0" defTabSz="5143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cs typeface="Arial" panose="020B0604020202020204" pitchFamily="34" charset="0"/>
              </a:rPr>
              <a:t>Favours VKA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A4C376E2-715B-4701-8C87-3EAB367734C2}"/>
              </a:ext>
            </a:extLst>
          </p:cNvPr>
          <p:cNvSpPr txBox="1"/>
          <p:nvPr/>
        </p:nvSpPr>
        <p:spPr>
          <a:xfrm>
            <a:off x="6343292" y="910205"/>
            <a:ext cx="232785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800">
              <a:defRPr/>
            </a:pPr>
            <a:r>
              <a:rPr lang="en-GB" sz="1200" dirty="0">
                <a:solidFill>
                  <a:srgbClr val="D2A000"/>
                </a:solidFill>
                <a:latin typeface="Arial"/>
              </a:rPr>
              <a:t>Apixaban 2.5 mg BID (n=4400)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54842" y="1443789"/>
            <a:ext cx="3368842" cy="6658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Apixaban 2.5 mg BID demonstrated trend towards higher rates of ischemic stroke/SE,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warfarin</a:t>
            </a:r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654842" y="2811379"/>
            <a:ext cx="3368842" cy="6658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Dabigatran 110 mg BID demonstrated significantly less bleeding events,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warfarin</a:t>
            </a:r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2537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741" y="-86661"/>
            <a:ext cx="9151905" cy="897730"/>
          </a:xfrm>
          <a:noFill/>
        </p:spPr>
        <p:txBody>
          <a:bodyPr>
            <a:normAutofit/>
          </a:bodyPr>
          <a:lstStyle/>
          <a:p>
            <a:pPr marL="135000"/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Algorithm for dose recommendations of Dabigatran in AF</a:t>
            </a:r>
            <a:endParaRPr lang="en-IN" sz="28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30203" y="3238918"/>
            <a:ext cx="0" cy="1234679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81188" y="2724568"/>
            <a:ext cx="945356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26543" y="2724568"/>
            <a:ext cx="0" cy="173593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474106" y="2420959"/>
            <a:ext cx="0" cy="303609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81187" y="3266302"/>
            <a:ext cx="0" cy="1194197"/>
          </a:xfrm>
          <a:prstGeom prst="line">
            <a:avLst/>
          </a:prstGeom>
          <a:ln w="1905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04247" y="3575866"/>
            <a:ext cx="0" cy="89773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21868" y="2821009"/>
            <a:ext cx="270033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7225" y="3575865"/>
            <a:ext cx="94059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74368" y="3575865"/>
            <a:ext cx="0" cy="14287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83893" y="4036637"/>
            <a:ext cx="0" cy="43696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95825" y="3234156"/>
            <a:ext cx="0" cy="34528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316253" y="3207962"/>
            <a:ext cx="0" cy="126563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76487" y="1918515"/>
            <a:ext cx="0" cy="2559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71524" y="2181643"/>
            <a:ext cx="3929063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95825" y="2181643"/>
            <a:ext cx="0" cy="3048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74106" y="2181643"/>
            <a:ext cx="0" cy="23574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469343" y="1519655"/>
            <a:ext cx="0" cy="16668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795825" y="2486443"/>
            <a:ext cx="0" cy="33456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>
            <a:off x="1733412" y="2653131"/>
            <a:ext cx="303610" cy="613172"/>
          </a:xfrm>
          <a:prstGeom prst="downArrow">
            <a:avLst/>
          </a:prstGeom>
          <a:solidFill>
            <a:schemeClr val="accent3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981187" y="2724568"/>
            <a:ext cx="0" cy="282179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5249329" y="2309041"/>
            <a:ext cx="954881" cy="307181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&gt;50 mL/min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630204" y="2821009"/>
            <a:ext cx="1190" cy="34766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16253" y="2821009"/>
            <a:ext cx="0" cy="18573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795825" y="2821009"/>
            <a:ext cx="0" cy="38695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068228" y="2966265"/>
            <a:ext cx="1121569" cy="272653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Age &lt;75 years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879859" y="2181643"/>
            <a:ext cx="0" cy="3048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2834740" y="1194615"/>
            <a:ext cx="1289447" cy="378619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 has risk factors for stroke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987141" y="1658661"/>
            <a:ext cx="1075134" cy="325588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Estimated CrCl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Rounded Rectangle 33"/>
          <p:cNvSpPr>
            <a:spLocks noChangeAspect="1"/>
          </p:cNvSpPr>
          <p:nvPr/>
        </p:nvSpPr>
        <p:spPr>
          <a:xfrm>
            <a:off x="1351222" y="3330597"/>
            <a:ext cx="1175147" cy="538057"/>
          </a:xfrm>
          <a:prstGeom prst="roundRect">
            <a:avLst/>
          </a:prstGeom>
          <a:solidFill>
            <a:schemeClr val="accent3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Contraindicated 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351222" y="2305468"/>
            <a:ext cx="1008459" cy="307181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&lt;30 mL/min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899034" y="2311422"/>
            <a:ext cx="1146572" cy="307181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30–50 mL/min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Rounded Rectangle 36"/>
          <p:cNvSpPr>
            <a:spLocks/>
          </p:cNvSpPr>
          <p:nvPr/>
        </p:nvSpPr>
        <p:spPr>
          <a:xfrm>
            <a:off x="3472916" y="4259797"/>
            <a:ext cx="809625" cy="359732"/>
          </a:xfrm>
          <a:prstGeom prst="roundRect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150 mg BID</a:t>
            </a: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Rounded Rectangle 37"/>
          <p:cNvSpPr>
            <a:spLocks/>
          </p:cNvSpPr>
          <p:nvPr/>
        </p:nvSpPr>
        <p:spPr>
          <a:xfrm>
            <a:off x="2582329" y="4259797"/>
            <a:ext cx="810815" cy="359732"/>
          </a:xfrm>
          <a:prstGeom prst="roundRect">
            <a:avLst/>
          </a:prstGeom>
          <a:solidFill>
            <a:srgbClr val="0070C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110 mg BID</a:t>
            </a: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469219" y="2966266"/>
            <a:ext cx="1121569" cy="364331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 bleeding risk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ounded Rectangle 39"/>
          <p:cNvSpPr>
            <a:spLocks/>
          </p:cNvSpPr>
          <p:nvPr/>
        </p:nvSpPr>
        <p:spPr>
          <a:xfrm>
            <a:off x="6122056" y="4265751"/>
            <a:ext cx="809625" cy="359732"/>
          </a:xfrm>
          <a:prstGeom prst="roundRect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150 mg BID</a:t>
            </a: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>
            <a:spLocks/>
          </p:cNvSpPr>
          <p:nvPr/>
        </p:nvSpPr>
        <p:spPr>
          <a:xfrm>
            <a:off x="4369456" y="4272895"/>
            <a:ext cx="809625" cy="359732"/>
          </a:xfrm>
          <a:prstGeom prst="roundRect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150 mg BID</a:t>
            </a: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Rounded Rectangle 41"/>
          <p:cNvSpPr>
            <a:spLocks/>
          </p:cNvSpPr>
          <p:nvPr/>
        </p:nvSpPr>
        <p:spPr>
          <a:xfrm>
            <a:off x="5236231" y="4265751"/>
            <a:ext cx="810816" cy="359732"/>
          </a:xfrm>
          <a:prstGeom prst="roundRect">
            <a:avLst/>
          </a:prstGeom>
          <a:solidFill>
            <a:srgbClr val="0070C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110 mg BID</a:t>
            </a: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249328" y="2966265"/>
            <a:ext cx="1226344" cy="272653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Age 75–80 years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>
            <a:spLocks/>
          </p:cNvSpPr>
          <p:nvPr/>
        </p:nvSpPr>
        <p:spPr>
          <a:xfrm>
            <a:off x="6973353" y="4265751"/>
            <a:ext cx="809625" cy="359732"/>
          </a:xfrm>
          <a:prstGeom prst="roundRect">
            <a:avLst/>
          </a:prstGeom>
          <a:solidFill>
            <a:srgbClr val="0070C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110 mg BID</a:t>
            </a: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008822" y="3718740"/>
            <a:ext cx="1195388" cy="323850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 bleeding risk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773329" y="2966265"/>
            <a:ext cx="1078706" cy="272653"/>
          </a:xfrm>
          <a:prstGeom prst="roundRect">
            <a:avLst/>
          </a:prstGeom>
          <a:solidFill>
            <a:schemeClr val="accent2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Age &gt;80 years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7" name="Group 98"/>
          <p:cNvGrpSpPr>
            <a:grpSpLocks/>
          </p:cNvGrpSpPr>
          <p:nvPr/>
        </p:nvGrpSpPr>
        <p:grpSpPr bwMode="auto">
          <a:xfrm>
            <a:off x="7099969" y="923390"/>
            <a:ext cx="2051936" cy="901002"/>
            <a:chOff x="6458706" y="2550898"/>
            <a:chExt cx="2134967" cy="707582"/>
          </a:xfrm>
        </p:grpSpPr>
        <p:grpSp>
          <p:nvGrpSpPr>
            <p:cNvPr id="48" name="Group 106"/>
            <p:cNvGrpSpPr>
              <a:grpSpLocks/>
            </p:cNvGrpSpPr>
            <p:nvPr/>
          </p:nvGrpSpPr>
          <p:grpSpPr bwMode="auto">
            <a:xfrm>
              <a:off x="6599991" y="2616627"/>
              <a:ext cx="1993682" cy="542608"/>
              <a:chOff x="6619669" y="2493183"/>
              <a:chExt cx="1993682" cy="542608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6619669" y="2607132"/>
                <a:ext cx="360355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107"/>
              <p:cNvSpPr txBox="1">
                <a:spLocks noChangeArrowheads="1"/>
              </p:cNvSpPr>
              <p:nvPr/>
            </p:nvSpPr>
            <p:spPr bwMode="auto">
              <a:xfrm>
                <a:off x="6955948" y="2493183"/>
                <a:ext cx="1469681" cy="326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Recommended dose</a:t>
                </a:r>
                <a:endParaRPr kumimoji="0" lang="en-GB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6619669" y="2815432"/>
                <a:ext cx="360355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109"/>
              <p:cNvSpPr txBox="1">
                <a:spLocks noChangeArrowheads="1"/>
              </p:cNvSpPr>
              <p:nvPr/>
            </p:nvSpPr>
            <p:spPr bwMode="auto">
              <a:xfrm>
                <a:off x="6952168" y="2709489"/>
                <a:ext cx="1661183" cy="326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Dose can be considered </a:t>
                </a:r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6458706" y="2550898"/>
              <a:ext cx="1976400" cy="707582"/>
            </a:xfrm>
            <a:prstGeom prst="rect">
              <a:avLst/>
            </a:prstGeom>
            <a:noFill/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36F869-AC2D-484D-A7D7-15D149B9CA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4907711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741" y="-86661"/>
            <a:ext cx="9151905" cy="897730"/>
          </a:xfrm>
          <a:noFill/>
        </p:spPr>
        <p:txBody>
          <a:bodyPr>
            <a:normAutofit/>
          </a:bodyPr>
          <a:lstStyle/>
          <a:p>
            <a:pPr marL="135000"/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Recommended dose of Dabigatran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29D70E60-F912-41B6-8531-56B4BC085B24}"/>
              </a:ext>
            </a:extLst>
          </p:cNvPr>
          <p:cNvSpPr txBox="1"/>
          <p:nvPr/>
        </p:nvSpPr>
        <p:spPr>
          <a:xfrm>
            <a:off x="255724" y="993253"/>
            <a:ext cx="4486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GB" sz="1600" b="1" dirty="0">
                <a:solidFill>
                  <a:srgbClr val="03497C"/>
                </a:solidFill>
                <a:cs typeface="Arial" panose="020B0604020202020204" pitchFamily="34" charset="0"/>
              </a:rPr>
              <a:t>In patients aged: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27F0B9B1-9E44-4F86-9272-F036FCCC865D}"/>
              </a:ext>
            </a:extLst>
          </p:cNvPr>
          <p:cNvSpPr txBox="1"/>
          <p:nvPr/>
        </p:nvSpPr>
        <p:spPr>
          <a:xfrm>
            <a:off x="4742483" y="950565"/>
            <a:ext cx="4145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GB" sz="1600" b="1" dirty="0">
                <a:solidFill>
                  <a:srgbClr val="03497C"/>
                </a:solidFill>
                <a:cs typeface="Arial" panose="020B0604020202020204" pitchFamily="34" charset="0"/>
              </a:rPr>
              <a:t>In patients aged 75–80 years or with moderate renal impairment, gastritis, oesophagitis, GERD, or other risk factors for bleeding: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632DB89-329D-4C23-BB39-6BAE7D8C0D5D}"/>
              </a:ext>
            </a:extLst>
          </p:cNvPr>
          <p:cNvSpPr/>
          <p:nvPr/>
        </p:nvSpPr>
        <p:spPr>
          <a:xfrm>
            <a:off x="4429746" y="3073623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400" dirty="0">
                <a:ea typeface="DengXian" panose="02010600030101010101" pitchFamily="2" charset="-122"/>
                <a:cs typeface="Angsana New" panose="02020603050405020304" pitchFamily="18" charset="-34"/>
              </a:rPr>
              <a:t>For patients with ≥ 1 factors that may increase the risk of bleeding a low dose (110 mg BID) may be considered:</a:t>
            </a:r>
            <a:endParaRPr lang="en-IN" sz="1400" dirty="0"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742950" lvl="1" indent="-285750" algn="just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ea typeface="DengXian" panose="02010600030101010101" pitchFamily="2" charset="-122"/>
                <a:cs typeface="Times New Roman" panose="02020603050405020304" pitchFamily="18" charset="0"/>
              </a:rPr>
              <a:t>Age ≥ 75 years</a:t>
            </a:r>
            <a:endParaRPr lang="en-IN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ea typeface="DengXian" panose="02010600030101010101" pitchFamily="2" charset="-122"/>
                <a:cs typeface="Times New Roman" panose="02020603050405020304" pitchFamily="18" charset="0"/>
              </a:rPr>
              <a:t>Moderate renal impairment (30-50 mL </a:t>
            </a:r>
            <a:r>
              <a:rPr lang="en-US" sz="1400" dirty="0" err="1">
                <a:ea typeface="DengXian" panose="02010600030101010101" pitchFamily="2" charset="-122"/>
                <a:cs typeface="Times New Roman" panose="02020603050405020304" pitchFamily="18" charset="0"/>
              </a:rPr>
              <a:t>CrCl</a:t>
            </a:r>
            <a:r>
              <a:rPr lang="en-US" sz="1400" dirty="0">
                <a:ea typeface="DengXian" panose="02010600030101010101" pitchFamily="2" charset="-122"/>
                <a:cs typeface="Times New Roman" panose="02020603050405020304" pitchFamily="18" charset="0"/>
              </a:rPr>
              <a:t>/min)</a:t>
            </a:r>
            <a:endParaRPr lang="en-IN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ea typeface="DengXian" panose="02010600030101010101" pitchFamily="2" charset="-122"/>
                <a:cs typeface="Times New Roman" panose="02020603050405020304" pitchFamily="18" charset="0"/>
              </a:rPr>
              <a:t>Concomitant treatment with strong P-</a:t>
            </a:r>
            <a:r>
              <a:rPr lang="en-US" sz="1400" dirty="0" err="1">
                <a:ea typeface="DengXian" panose="02010600030101010101" pitchFamily="2" charset="-122"/>
                <a:cs typeface="Times New Roman" panose="02020603050405020304" pitchFamily="18" charset="0"/>
              </a:rPr>
              <a:t>gp</a:t>
            </a:r>
            <a:r>
              <a:rPr lang="en-US" sz="1400" dirty="0">
                <a:ea typeface="DengXian" panose="02010600030101010101" pitchFamily="2" charset="-122"/>
                <a:cs typeface="Times New Roman" panose="02020603050405020304" pitchFamily="18" charset="0"/>
              </a:rPr>
              <a:t> inhibitors (</a:t>
            </a:r>
            <a:r>
              <a:rPr lang="en-IN" sz="1400" dirty="0">
                <a:ea typeface="DengXian" panose="02010600030101010101" pitchFamily="2" charset="-122"/>
                <a:cs typeface="Times New Roman" panose="02020603050405020304" pitchFamily="18" charset="0"/>
              </a:rPr>
              <a:t>amiodarone, verapamil, quinidine, dronedarone, ticagrelor and clarithromycin</a:t>
            </a:r>
            <a:r>
              <a:rPr lang="en-US" sz="1400" dirty="0">
                <a:ea typeface="DengXian" panose="02010600030101010101" pitchFamily="2" charset="-122"/>
                <a:cs typeface="Times New Roman" panose="02020603050405020304" pitchFamily="18" charset="0"/>
              </a:rPr>
              <a:t>) or antiplatelets.</a:t>
            </a:r>
          </a:p>
          <a:p>
            <a:pPr marL="742950" lvl="1" indent="-285750" algn="just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ea typeface="DengXian" panose="02010600030101010101" pitchFamily="2" charset="-122"/>
              </a:rPr>
              <a:t>Previous gastro-intestinal bleed</a:t>
            </a:r>
            <a:endParaRPr lang="en-IN" sz="1400" dirty="0"/>
          </a:p>
        </p:txBody>
      </p:sp>
      <p:pic>
        <p:nvPicPr>
          <p:cNvPr id="147" name="Picture 146">
            <a:extLst>
              <a:ext uri="{FF2B5EF4-FFF2-40B4-BE49-F238E27FC236}">
                <a16:creationId xmlns:a16="http://schemas.microsoft.com/office/drawing/2014/main" xmlns="" id="{5B51659F-CE52-4DFC-A645-58AAED507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24" y="1535340"/>
            <a:ext cx="4486757" cy="2072820"/>
          </a:xfrm>
          <a:prstGeom prst="rect">
            <a:avLst/>
          </a:prstGeom>
        </p:spPr>
      </p:pic>
      <p:pic>
        <p:nvPicPr>
          <p:cNvPr id="162" name="Picture 161">
            <a:extLst>
              <a:ext uri="{FF2B5EF4-FFF2-40B4-BE49-F238E27FC236}">
                <a16:creationId xmlns:a16="http://schemas.microsoft.com/office/drawing/2014/main" xmlns="" id="{818A268E-15A6-4489-86C1-D943A0E4EA4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1123"/>
          <a:stretch/>
        </p:blipFill>
        <p:spPr>
          <a:xfrm>
            <a:off x="4742483" y="1934034"/>
            <a:ext cx="4259263" cy="1018120"/>
          </a:xfrm>
          <a:prstGeom prst="rect">
            <a:avLst/>
          </a:prstGeom>
        </p:spPr>
      </p:pic>
      <p:sp>
        <p:nvSpPr>
          <p:cNvPr id="167" name="Text Placeholder 3">
            <a:extLst>
              <a:ext uri="{FF2B5EF4-FFF2-40B4-BE49-F238E27FC236}">
                <a16:creationId xmlns:a16="http://schemas.microsoft.com/office/drawing/2014/main" xmlns="" id="{23A266BE-E9B4-45B6-ACCD-31CACCB7C817}"/>
              </a:ext>
            </a:extLst>
          </p:cNvPr>
          <p:cNvSpPr txBox="1">
            <a:spLocks/>
          </p:cNvSpPr>
          <p:nvPr/>
        </p:nvSpPr>
        <p:spPr>
          <a:xfrm>
            <a:off x="142254" y="4381065"/>
            <a:ext cx="4262032" cy="6791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788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320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5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7020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5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9720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35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12420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35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000" dirty="0">
                <a:solidFill>
                  <a:schemeClr val="tx1"/>
                </a:solidFill>
                <a:cs typeface="Arial" panose="020B0604020202020204" pitchFamily="34" charset="0"/>
              </a:rPr>
              <a:t>* Such as prior stroke/TIA, heart failure, diabetes, or hypertension.</a:t>
            </a:r>
          </a:p>
          <a:p>
            <a:r>
              <a:rPr lang="en-GB" altLang="en-US" sz="1000" dirty="0">
                <a:solidFill>
                  <a:schemeClr val="tx1"/>
                </a:solidFill>
                <a:cs typeface="Arial" panose="020B0604020202020204" pitchFamily="34" charset="0"/>
              </a:rPr>
              <a:t>Adapted from: Huisman M et al. </a:t>
            </a:r>
            <a:r>
              <a:rPr lang="en-GB" altLang="en-US" sz="1000" dirty="0" err="1">
                <a:solidFill>
                  <a:schemeClr val="tx1"/>
                </a:solidFill>
                <a:cs typeface="Arial" panose="020B0604020202020204" pitchFamily="34" charset="0"/>
              </a:rPr>
              <a:t>Thromb</a:t>
            </a:r>
            <a:r>
              <a:rPr lang="en-GB" altLang="en-US" sz="10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1000" dirty="0" err="1">
                <a:solidFill>
                  <a:schemeClr val="tx1"/>
                </a:solidFill>
                <a:cs typeface="Arial" panose="020B0604020202020204" pitchFamily="34" charset="0"/>
              </a:rPr>
              <a:t>Haemost</a:t>
            </a:r>
            <a:r>
              <a:rPr lang="en-GB" altLang="en-US" sz="1000" dirty="0">
                <a:solidFill>
                  <a:schemeClr val="tx1"/>
                </a:solidFill>
                <a:cs typeface="Arial" panose="020B0604020202020204" pitchFamily="34" charset="0"/>
              </a:rPr>
              <a:t> 2012;107:838–47; </a:t>
            </a:r>
            <a:r>
              <a:rPr lang="en-US" sz="1000" dirty="0">
                <a:solidFill>
                  <a:schemeClr val="tx1"/>
                </a:solidFill>
                <a:cs typeface="Arial" panose="020B0604020202020204" pitchFamily="34" charset="0"/>
              </a:rPr>
              <a:t>Pradaxa India Pack Insert dated 3 July 2020; </a:t>
            </a:r>
            <a:r>
              <a:rPr lang="pt-BR" sz="1000" dirty="0">
                <a:solidFill>
                  <a:schemeClr val="tx1"/>
                </a:solidFill>
                <a:cs typeface="Arial" panose="020B0604020202020204" pitchFamily="34" charset="0"/>
              </a:rPr>
              <a:t>Pradaxa®: EU SPC, January 2015</a:t>
            </a:r>
            <a:endParaRPr lang="en-GB" altLang="en-US" sz="1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GB" altLang="en-US" sz="1000" dirty="0">
                <a:solidFill>
                  <a:schemeClr val="tx1"/>
                </a:solidFill>
                <a:cs typeface="Arial" panose="020B0604020202020204" pitchFamily="34" charset="0"/>
              </a:rPr>
              <a:t>Abbreviations: GERD, gastroesophageal reflux disease</a:t>
            </a:r>
            <a:endParaRPr lang="en-IN" sz="1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63650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322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spcBef>
                <a:spcPts val="750"/>
              </a:spcBef>
              <a:spcAft>
                <a:spcPts val="450"/>
              </a:spcAft>
            </a:pPr>
            <a:r>
              <a:rPr lang="en-US" sz="3200" dirty="0">
                <a:solidFill>
                  <a:srgbClr val="003366"/>
                </a:solidFill>
                <a:latin typeface="BISansOptiCond"/>
                <a:cs typeface="BISansOptiCond"/>
              </a:rPr>
              <a:t>Thank you</a:t>
            </a:r>
            <a:endParaRPr lang="en-IN" sz="32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66160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716066"/>
            <a:ext cx="6858000" cy="916406"/>
          </a:xfrm>
        </p:spPr>
        <p:txBody>
          <a:bodyPr>
            <a:normAutofit fontScale="90000"/>
          </a:bodyPr>
          <a:lstStyle/>
          <a:p>
            <a:pPr marL="135000" algn="l">
              <a:spcBef>
                <a:spcPts val="750"/>
              </a:spcBef>
              <a:spcAft>
                <a:spcPts val="450"/>
              </a:spcAft>
            </a:pPr>
            <a:r>
              <a:rPr lang="en-US" sz="3200" dirty="0">
                <a:solidFill>
                  <a:srgbClr val="003366"/>
                </a:solidFill>
                <a:latin typeface="BISansOptiCond"/>
                <a:cs typeface="BISansOptiCond"/>
              </a:rPr>
              <a:t>Pivotal clinical trials with NOACs</a:t>
            </a:r>
            <a:br>
              <a:rPr lang="en-US" sz="3200" dirty="0">
                <a:solidFill>
                  <a:srgbClr val="003366"/>
                </a:solidFill>
                <a:latin typeface="BISansOptiCond"/>
                <a:cs typeface="BISansOptiCond"/>
              </a:rPr>
            </a:br>
            <a:endParaRPr lang="en-IN" sz="32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74899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1052638" y="4732040"/>
            <a:ext cx="6515100" cy="379413"/>
          </a:xfrm>
        </p:spPr>
        <p:txBody>
          <a:bodyPr>
            <a:noAutofit/>
          </a:bodyPr>
          <a:lstStyle/>
          <a:p>
            <a:pPr marL="0" indent="0">
              <a:spcBef>
                <a:spcPts val="150"/>
              </a:spcBef>
              <a:buNone/>
            </a:pPr>
            <a:r>
              <a:rPr lang="en-GB" altLang="en-US" sz="900" dirty="0">
                <a:solidFill>
                  <a:schemeClr val="tx1"/>
                </a:solidFill>
              </a:rPr>
              <a:t>*including ENGAGE AF TIMI 48 for Edoxaban, not represented in the infographic, W, warfarin</a:t>
            </a:r>
            <a:br>
              <a:rPr lang="en-GB" altLang="en-US" sz="900" dirty="0">
                <a:solidFill>
                  <a:schemeClr val="tx1"/>
                </a:solidFill>
              </a:rPr>
            </a:br>
            <a:r>
              <a:rPr lang="en-GB" altLang="en-US" sz="900" dirty="0">
                <a:solidFill>
                  <a:schemeClr val="tx1"/>
                </a:solidFill>
              </a:rPr>
              <a:t>1. Connolly et al. N Engl J Med 2009; 2</a:t>
            </a:r>
            <a:r>
              <a:rPr lang="en-GB" sz="900" dirty="0">
                <a:solidFill>
                  <a:schemeClr val="tx1"/>
                </a:solidFill>
              </a:rPr>
              <a:t>. Fox et al. Eur Heart J 2011; 3. </a:t>
            </a:r>
            <a:r>
              <a:rPr lang="da-DK" sz="900" dirty="0">
                <a:solidFill>
                  <a:schemeClr val="tx1"/>
                </a:solidFill>
              </a:rPr>
              <a:t>Granger et al. N Engl J Med 2011; </a:t>
            </a:r>
            <a:br>
              <a:rPr lang="da-DK" sz="900" dirty="0">
                <a:solidFill>
                  <a:schemeClr val="tx1"/>
                </a:solidFill>
              </a:rPr>
            </a:br>
            <a:r>
              <a:rPr lang="da-DK" sz="900" dirty="0">
                <a:solidFill>
                  <a:schemeClr val="tx1"/>
                </a:solidFill>
              </a:rPr>
              <a:t>4. </a:t>
            </a:r>
            <a:r>
              <a:rPr lang="it-IT" altLang="en-US" sz="900" dirty="0">
                <a:solidFill>
                  <a:schemeClr val="tx1"/>
                </a:solidFill>
              </a:rPr>
              <a:t>Giugliano et al. N Engl J Med 2013</a:t>
            </a:r>
            <a:endParaRPr lang="en-GB" altLang="en-US" sz="9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0776" y="113796"/>
            <a:ext cx="8585584" cy="554038"/>
          </a:xfrm>
        </p:spPr>
        <p:txBody>
          <a:bodyPr>
            <a:noAutofit/>
          </a:bodyPr>
          <a:lstStyle/>
          <a:p>
            <a:pPr marL="135000"/>
            <a:r>
              <a:rPr lang="en-GB" dirty="0">
                <a:solidFill>
                  <a:srgbClr val="003366"/>
                </a:solidFill>
                <a:latin typeface="BISansOptiCond"/>
                <a:cs typeface="BISansOptiCond"/>
              </a:rPr>
              <a:t>Four* pivotal studies including over 71 000 patients have compared NOACs with warfarin for stroke prevention in AF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4183003625"/>
              </p:ext>
            </p:extLst>
          </p:nvPr>
        </p:nvGraphicFramePr>
        <p:xfrm>
          <a:off x="875708" y="1524754"/>
          <a:ext cx="6893292" cy="2207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04509" y="3659636"/>
            <a:ext cx="1517182" cy="679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mg    110 mg       W</a:t>
            </a:r>
          </a:p>
          <a:p>
            <a:pPr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BID          BID</a:t>
            </a:r>
            <a:endParaRPr lang="en-GB" sz="900" b="1" dirty="0">
              <a:solidFill>
                <a:srgbClr val="03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4610" fontAlgn="base">
              <a:spcBef>
                <a:spcPts val="45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Dabigatran</a:t>
            </a:r>
          </a:p>
          <a:p>
            <a:pPr algn="ctr"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RE-LY</a:t>
            </a:r>
            <a:r>
              <a:rPr lang="en-GB" sz="900" baseline="300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1754" y="3723393"/>
            <a:ext cx="1315749" cy="679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6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mg       15 mg       W</a:t>
            </a:r>
          </a:p>
          <a:p>
            <a:pPr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OD           OD</a:t>
            </a:r>
            <a:endParaRPr lang="en-GB" sz="600" b="1" dirty="0">
              <a:solidFill>
                <a:srgbClr val="03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4610" fontAlgn="base">
              <a:spcBef>
                <a:spcPts val="45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Rivaroxaban</a:t>
            </a:r>
          </a:p>
          <a:p>
            <a:pPr algn="ctr"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ROCKET AF</a:t>
            </a:r>
            <a:r>
              <a:rPr lang="en-GB" sz="900" baseline="300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01229" y="3652492"/>
            <a:ext cx="1460211" cy="72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5 mg     2.5 mg       W</a:t>
            </a:r>
          </a:p>
          <a:p>
            <a:pPr algn="ctr" defTabSz="68461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        </a:t>
            </a:r>
            <a:r>
              <a:rPr lang="en-GB" sz="800" dirty="0" err="1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</a:t>
            </a:r>
            <a:endParaRPr lang="en-GB" sz="800" b="1" dirty="0">
              <a:solidFill>
                <a:srgbClr val="03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4610" fontAlgn="base">
              <a:spcBef>
                <a:spcPts val="450"/>
              </a:spcBef>
              <a:spcAft>
                <a:spcPct val="0"/>
              </a:spcAft>
            </a:pPr>
            <a:r>
              <a:rPr lang="en-GB" sz="1050" b="1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Apixaban</a:t>
            </a:r>
          </a:p>
          <a:p>
            <a:pPr algn="ctr" defTabSz="684610" fontAlgn="base">
              <a:spcAft>
                <a:spcPct val="0"/>
              </a:spcAft>
            </a:pPr>
            <a:r>
              <a:rPr lang="en-GB" sz="105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ARISTOTLE</a:t>
            </a:r>
            <a:r>
              <a:rPr lang="en-GB" sz="1050" baseline="30000" dirty="0">
                <a:solidFill>
                  <a:srgbClr val="03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" name="Rectangle 3"/>
          <p:cNvSpPr/>
          <p:nvPr/>
        </p:nvSpPr>
        <p:spPr>
          <a:xfrm>
            <a:off x="1996150" y="4298310"/>
            <a:ext cx="3429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4610" fontAlgn="base">
              <a:spcBef>
                <a:spcPct val="0"/>
              </a:spcBef>
              <a:spcAft>
                <a:spcPct val="0"/>
              </a:spcAft>
            </a:pPr>
            <a:endParaRPr lang="en-GB" sz="1350" dirty="0">
              <a:solidFill>
                <a:srgbClr val="03497C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5852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003366"/>
                </a:solidFill>
                <a:latin typeface="BISansOptiCond"/>
                <a:cs typeface="BISansOptiCond"/>
              </a:rPr>
              <a:t>Dose reduction criteria in pivotal trials with NOACs</a:t>
            </a:r>
            <a:endParaRPr lang="en-IN" sz="28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0948" y="1055771"/>
            <a:ext cx="8392027" cy="391996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Rocket AF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 mg OD: (patients with a creatinine clearance of 30 to 49 ml per minute)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20 mg OD: all other patients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ARISTOTLE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2.5 mg BD apixaban: (patients with 2 or more of the following criteria: age ≥ 80 years, a body weight of no more than 60 kg, or a serum creatinine level of 1.5 mg per deciliter (133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μmol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per liter) or more)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 mg BD apixaban: all other patients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RELY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Both 150 mg BID &amp; 110 mg BID were randomly assigned to the trial population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524509" y="4975735"/>
            <a:ext cx="6064904" cy="348208"/>
          </a:xfrm>
        </p:spPr>
        <p:txBody>
          <a:bodyPr/>
          <a:lstStyle/>
          <a:p>
            <a:r>
              <a:rPr lang="da-DK" sz="1000" dirty="0">
                <a:solidFill>
                  <a:schemeClr val="tx1"/>
                </a:solidFill>
              </a:rPr>
              <a:t>Connolly et al. N Engl J Med 2009; Granger et al. N Engl J Med 2011; Patel et al. N Engl J Med 2011</a:t>
            </a:r>
            <a:endParaRPr lang="en-IN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3163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5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575" y="201955"/>
            <a:ext cx="8408850" cy="430887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3366"/>
                </a:solidFill>
                <a:latin typeface="BISansOptiCond"/>
                <a:cs typeface="BISansOptiCond"/>
              </a:rPr>
              <a:t>Stroke/SE: reduced or similar risk with NOACs vs warfarin</a:t>
            </a:r>
            <a:endParaRPr lang="en-IN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5" name="Rectangle 4"/>
          <p:cNvSpPr/>
          <p:nvPr/>
        </p:nvSpPr>
        <p:spPr>
          <a:xfrm rot="10800000">
            <a:off x="2665688" y="1237201"/>
            <a:ext cx="4475078" cy="26913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86844" y="1237402"/>
            <a:ext cx="4441458" cy="2760384"/>
            <a:chOff x="2731433" y="2237722"/>
            <a:chExt cx="4441458" cy="2760384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V="1">
              <a:off x="4952163" y="2237722"/>
              <a:ext cx="0" cy="26913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91414" tIns="45708" rIns="91414" bIns="45708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8" name="Line 27"/>
            <p:cNvSpPr>
              <a:spLocks noChangeShapeType="1"/>
            </p:cNvSpPr>
            <p:nvPr/>
          </p:nvSpPr>
          <p:spPr bwMode="auto">
            <a:xfrm>
              <a:off x="2731433" y="4930409"/>
              <a:ext cx="44414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91414" tIns="45708" rIns="91414" bIns="45708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9" name="Straight Connector 8"/>
            <p:cNvCxnSpPr>
              <a:stCxn id="8" idx="0"/>
            </p:cNvCxnSpPr>
            <p:nvPr/>
          </p:nvCxnSpPr>
          <p:spPr>
            <a:xfrm>
              <a:off x="2731433" y="4930409"/>
              <a:ext cx="3991" cy="646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862241" y="4927361"/>
              <a:ext cx="0" cy="646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950281" y="4933457"/>
              <a:ext cx="0" cy="646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078137" y="4930409"/>
              <a:ext cx="0" cy="646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163225" y="4927361"/>
              <a:ext cx="0" cy="646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2741390" y="3697208"/>
            <a:ext cx="2124000" cy="209725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Favours NOAC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44348" y="3694518"/>
            <a:ext cx="2124000" cy="209725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Favours warfarin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57289" y="3993240"/>
            <a:ext cx="4704900" cy="160933"/>
            <a:chOff x="2601106" y="4902321"/>
            <a:chExt cx="4704900" cy="160933"/>
          </a:xfrm>
        </p:grpSpPr>
        <p:sp>
          <p:nvSpPr>
            <p:cNvPr id="17" name="Rectangle 25"/>
            <p:cNvSpPr>
              <a:spLocks noChangeArrowheads="1"/>
            </p:cNvSpPr>
            <p:nvPr/>
          </p:nvSpPr>
          <p:spPr bwMode="auto">
            <a:xfrm>
              <a:off x="5925540" y="4902321"/>
              <a:ext cx="268636" cy="160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B0932"/>
                </a:buClr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1.5</a:t>
              </a:r>
            </a:p>
          </p:txBody>
        </p:sp>
        <p:sp>
          <p:nvSpPr>
            <p:cNvPr id="18" name="Rectangle 25"/>
            <p:cNvSpPr>
              <a:spLocks noChangeArrowheads="1"/>
            </p:cNvSpPr>
            <p:nvPr/>
          </p:nvSpPr>
          <p:spPr bwMode="auto">
            <a:xfrm>
              <a:off x="3707594" y="4902321"/>
              <a:ext cx="268635" cy="160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B0932"/>
                </a:buClr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0.5</a:t>
              </a:r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7037370" y="4902321"/>
              <a:ext cx="268636" cy="160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B0932"/>
                </a:buClr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2601106" y="4902321"/>
              <a:ext cx="268635" cy="160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B0932"/>
                </a:buClr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1" name="Rectangle 25"/>
            <p:cNvSpPr>
              <a:spLocks noChangeArrowheads="1"/>
            </p:cNvSpPr>
            <p:nvPr/>
          </p:nvSpPr>
          <p:spPr bwMode="auto">
            <a:xfrm>
              <a:off x="4814082" y="4902321"/>
              <a:ext cx="268635" cy="160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B0932"/>
                </a:buClr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AB0932"/>
                </a:buClr>
                <a:buChar char="–"/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B0932"/>
                </a:buClr>
                <a:buChar char="»"/>
                <a:defRPr sz="1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7189770" y="1328643"/>
            <a:ext cx="520118" cy="269134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776087" y="1328643"/>
            <a:ext cx="763288" cy="269134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  <a:effectLst/>
        </p:spPr>
        <p:txBody>
          <a:bodyPr wrap="none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820696" y="3331280"/>
            <a:ext cx="841710" cy="102607"/>
            <a:chOff x="4908623" y="3243205"/>
            <a:chExt cx="841710" cy="102606"/>
          </a:xfrm>
          <a:solidFill>
            <a:schemeClr val="tx1"/>
          </a:solidFill>
        </p:grpSpPr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4908623" y="3294508"/>
              <a:ext cx="841710" cy="0"/>
            </a:xfrm>
            <a:prstGeom prst="line">
              <a:avLst/>
            </a:prstGeom>
            <a:grpFill/>
            <a:ln w="19050" cap="flat" cmpd="sng" algn="ctr">
              <a:solidFill>
                <a:srgbClr val="CC0066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167150" y="3243205"/>
              <a:ext cx="104400" cy="102606"/>
            </a:xfrm>
            <a:prstGeom prst="ellipse">
              <a:avLst/>
            </a:prstGeom>
            <a:solidFill>
              <a:srgbClr val="CC006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357203" y="2947256"/>
            <a:ext cx="648674" cy="102607"/>
            <a:chOff x="4445130" y="2890030"/>
            <a:chExt cx="648674" cy="102606"/>
          </a:xfrm>
          <a:solidFill>
            <a:schemeClr val="tx1"/>
          </a:solidFill>
        </p:grpSpPr>
        <p:sp>
          <p:nvSpPr>
            <p:cNvPr id="28" name="Line 35"/>
            <p:cNvSpPr>
              <a:spLocks noChangeShapeType="1"/>
            </p:cNvSpPr>
            <p:nvPr/>
          </p:nvSpPr>
          <p:spPr bwMode="auto">
            <a:xfrm>
              <a:off x="4445130" y="2941333"/>
              <a:ext cx="648674" cy="0"/>
            </a:xfrm>
            <a:prstGeom prst="line">
              <a:avLst/>
            </a:prstGeom>
            <a:grpFill/>
            <a:ln w="19050" cap="flat" cmpd="sng" algn="ctr">
              <a:solidFill>
                <a:srgbClr val="CC0066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661206" y="2890030"/>
              <a:ext cx="104400" cy="102606"/>
            </a:xfrm>
            <a:prstGeom prst="ellipse">
              <a:avLst/>
            </a:prstGeom>
            <a:solidFill>
              <a:srgbClr val="CC006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57203" y="2547992"/>
            <a:ext cx="615500" cy="102607"/>
            <a:chOff x="4445130" y="2568421"/>
            <a:chExt cx="615500" cy="102606"/>
          </a:xfrm>
          <a:solidFill>
            <a:schemeClr val="tx1"/>
          </a:solidFill>
        </p:grpSpPr>
        <p:sp>
          <p:nvSpPr>
            <p:cNvPr id="31" name="Line 34"/>
            <p:cNvSpPr>
              <a:spLocks noChangeShapeType="1"/>
            </p:cNvSpPr>
            <p:nvPr/>
          </p:nvSpPr>
          <p:spPr bwMode="auto">
            <a:xfrm flipV="1">
              <a:off x="4445130" y="2619724"/>
              <a:ext cx="615500" cy="0"/>
            </a:xfrm>
            <a:prstGeom prst="line">
              <a:avLst/>
            </a:prstGeom>
            <a:grpFill/>
            <a:ln w="19050" cap="flat" cmpd="sng" algn="ctr">
              <a:solidFill>
                <a:srgbClr val="7030A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4688320" y="2568421"/>
              <a:ext cx="104400" cy="102606"/>
            </a:xfrm>
            <a:prstGeom prst="ellipse">
              <a:avLst/>
            </a:prstGeom>
            <a:solidFill>
              <a:srgbClr val="7030A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159287" y="2156348"/>
            <a:ext cx="643638" cy="102607"/>
            <a:chOff x="4247214" y="2162466"/>
            <a:chExt cx="643638" cy="102606"/>
          </a:xfrm>
          <a:solidFill>
            <a:schemeClr val="tx1"/>
          </a:solidFill>
        </p:grpSpPr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4247214" y="2213769"/>
              <a:ext cx="643638" cy="0"/>
            </a:xfrm>
            <a:prstGeom prst="line">
              <a:avLst/>
            </a:prstGeom>
            <a:grpFill/>
            <a:ln w="1905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4476632" y="2162466"/>
              <a:ext cx="104400" cy="102606"/>
            </a:xfrm>
            <a:prstGeom prst="ellipse">
              <a:avLst/>
            </a:prstGeom>
            <a:solidFill>
              <a:srgbClr val="FF992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41714" y="1391528"/>
            <a:ext cx="642927" cy="102607"/>
            <a:chOff x="3885529" y="2392049"/>
            <a:chExt cx="642927" cy="102606"/>
          </a:xfrm>
        </p:grpSpPr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3885529" y="2443352"/>
              <a:ext cx="642927" cy="0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0737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126429" y="2392049"/>
              <a:ext cx="104400" cy="102606"/>
            </a:xfrm>
            <a:prstGeom prst="ellipse">
              <a:avLst/>
            </a:prstGeom>
            <a:solidFill>
              <a:srgbClr val="00737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328528" y="1794384"/>
            <a:ext cx="824017" cy="102607"/>
            <a:chOff x="4416454" y="1466305"/>
            <a:chExt cx="824017" cy="102606"/>
          </a:xfrm>
          <a:solidFill>
            <a:schemeClr val="tx1"/>
          </a:solidFill>
        </p:grpSpPr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4416454" y="1517608"/>
              <a:ext cx="824017" cy="0"/>
            </a:xfrm>
            <a:prstGeom prst="line">
              <a:avLst/>
            </a:prstGeom>
            <a:grpFill/>
            <a:ln w="1905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4724508" y="1466305"/>
              <a:ext cx="104400" cy="102606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42" name="Rectangle 55"/>
          <p:cNvSpPr>
            <a:spLocks noChangeArrowheads="1"/>
          </p:cNvSpPr>
          <p:nvPr/>
        </p:nvSpPr>
        <p:spPr bwMode="auto">
          <a:xfrm>
            <a:off x="7812603" y="1326485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0.52–0.81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3" name="Rectangle 56"/>
          <p:cNvSpPr>
            <a:spLocks noChangeArrowheads="1"/>
          </p:cNvSpPr>
          <p:nvPr/>
        </p:nvSpPr>
        <p:spPr bwMode="auto">
          <a:xfrm>
            <a:off x="7341854" y="1324553"/>
            <a:ext cx="3478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itchFamily="34" charset="0"/>
              </a:rPr>
              <a:t>0.65</a:t>
            </a:r>
          </a:p>
        </p:txBody>
      </p:sp>
      <p:sp>
        <p:nvSpPr>
          <p:cNvPr id="44" name="Rectangle 59"/>
          <p:cNvSpPr>
            <a:spLocks noChangeArrowheads="1"/>
          </p:cNvSpPr>
          <p:nvPr/>
        </p:nvSpPr>
        <p:spPr bwMode="auto">
          <a:xfrm>
            <a:off x="7812605" y="2093705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0.66–0.95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5" name="Rectangle 60"/>
          <p:cNvSpPr>
            <a:spLocks noChangeArrowheads="1"/>
          </p:cNvSpPr>
          <p:nvPr/>
        </p:nvSpPr>
        <p:spPr bwMode="auto">
          <a:xfrm>
            <a:off x="7339921" y="2094801"/>
            <a:ext cx="3478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itchFamily="34" charset="0"/>
              </a:rPr>
              <a:t>0.79</a:t>
            </a:r>
          </a:p>
        </p:txBody>
      </p:sp>
      <p:sp>
        <p:nvSpPr>
          <p:cNvPr id="46" name="Rectangle 55"/>
          <p:cNvSpPr>
            <a:spLocks noChangeArrowheads="1"/>
          </p:cNvSpPr>
          <p:nvPr/>
        </p:nvSpPr>
        <p:spPr bwMode="auto">
          <a:xfrm>
            <a:off x="7812603" y="1711977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0.73–1.09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7" name="Rectangle 56"/>
          <p:cNvSpPr>
            <a:spLocks noChangeArrowheads="1"/>
          </p:cNvSpPr>
          <p:nvPr/>
        </p:nvSpPr>
        <p:spPr bwMode="auto">
          <a:xfrm>
            <a:off x="7341854" y="1710593"/>
            <a:ext cx="3478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itchFamily="34" charset="0"/>
              </a:rPr>
              <a:t>0.89</a:t>
            </a:r>
          </a:p>
        </p:txBody>
      </p:sp>
      <p:sp>
        <p:nvSpPr>
          <p:cNvPr id="48" name="Rectangle 59"/>
          <p:cNvSpPr>
            <a:spLocks noChangeArrowheads="1"/>
          </p:cNvSpPr>
          <p:nvPr/>
        </p:nvSpPr>
        <p:spPr bwMode="auto">
          <a:xfrm>
            <a:off x="7808739" y="2889021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0.73–1.04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9" name="Rectangle 60"/>
          <p:cNvSpPr>
            <a:spLocks noChangeArrowheads="1"/>
          </p:cNvSpPr>
          <p:nvPr/>
        </p:nvSpPr>
        <p:spPr bwMode="auto">
          <a:xfrm>
            <a:off x="7324457" y="2883481"/>
            <a:ext cx="3478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itchFamily="34" charset="0"/>
              </a:rPr>
              <a:t>0.87</a:t>
            </a:r>
          </a:p>
        </p:txBody>
      </p:sp>
      <p:sp>
        <p:nvSpPr>
          <p:cNvPr id="50" name="Rectangle 59"/>
          <p:cNvSpPr>
            <a:spLocks noChangeArrowheads="1"/>
          </p:cNvSpPr>
          <p:nvPr/>
        </p:nvSpPr>
        <p:spPr bwMode="auto">
          <a:xfrm>
            <a:off x="7808739" y="3249793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0.96–1.34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" name="Rectangle 60"/>
          <p:cNvSpPr>
            <a:spLocks noChangeArrowheads="1"/>
          </p:cNvSpPr>
          <p:nvPr/>
        </p:nvSpPr>
        <p:spPr bwMode="auto">
          <a:xfrm>
            <a:off x="7324457" y="3242867"/>
            <a:ext cx="3478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itchFamily="34" charset="0"/>
              </a:rPr>
              <a:t>1.13</a:t>
            </a:r>
          </a:p>
        </p:txBody>
      </p:sp>
      <p:sp>
        <p:nvSpPr>
          <p:cNvPr id="52" name="Rectangle 61"/>
          <p:cNvSpPr>
            <a:spLocks noChangeArrowheads="1"/>
          </p:cNvSpPr>
          <p:nvPr/>
        </p:nvSpPr>
        <p:spPr bwMode="auto">
          <a:xfrm>
            <a:off x="7812605" y="2471965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0.75–1.03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3" name="Rectangle 62"/>
          <p:cNvSpPr>
            <a:spLocks noChangeArrowheads="1"/>
          </p:cNvSpPr>
          <p:nvPr/>
        </p:nvSpPr>
        <p:spPr bwMode="auto">
          <a:xfrm>
            <a:off x="7339921" y="2471675"/>
            <a:ext cx="3478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itchFamily="34" charset="0"/>
              </a:rPr>
              <a:t>0.88</a:t>
            </a:r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148817" y="1326009"/>
            <a:ext cx="2471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Dabigatran 150 mg BID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1,2</a:t>
            </a:r>
            <a:endParaRPr kumimoji="0" lang="en-CA" sz="1400" b="1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152355" y="2470461"/>
            <a:ext cx="2471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Rivaroxaban 20/15 mg OD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4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6" name="Rectangle 14"/>
          <p:cNvSpPr>
            <a:spLocks noChangeArrowheads="1"/>
          </p:cNvSpPr>
          <p:nvPr/>
        </p:nvSpPr>
        <p:spPr bwMode="auto">
          <a:xfrm>
            <a:off x="152355" y="2094057"/>
            <a:ext cx="2471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Apixaban 5/2.5 mg BID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3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2355" y="1710033"/>
            <a:ext cx="2471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Dabigatran 110 mg BID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1,2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8" name="Rectangle 14"/>
          <p:cNvSpPr>
            <a:spLocks noChangeArrowheads="1"/>
          </p:cNvSpPr>
          <p:nvPr/>
        </p:nvSpPr>
        <p:spPr bwMode="auto">
          <a:xfrm>
            <a:off x="152355" y="2877345"/>
            <a:ext cx="2471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Edoxaban 60/30 mg OD*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5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152355" y="3261368"/>
            <a:ext cx="2471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Edoxaban 30/15 mg OD*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5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0" name="Rectangle 25"/>
          <p:cNvSpPr>
            <a:spLocks noChangeArrowheads="1"/>
          </p:cNvSpPr>
          <p:nvPr/>
        </p:nvSpPr>
        <p:spPr bwMode="auto">
          <a:xfrm>
            <a:off x="7339350" y="1024234"/>
            <a:ext cx="2596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HR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7925425" y="1024234"/>
            <a:ext cx="6236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95% CI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47568" y="2875367"/>
            <a:ext cx="8586674" cy="6014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Rectangle 62"/>
          <p:cNvSpPr/>
          <p:nvPr/>
        </p:nvSpPr>
        <p:spPr>
          <a:xfrm>
            <a:off x="1082047" y="4360382"/>
            <a:ext cx="7372840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GB" sz="800" b="1" dirty="0"/>
              <a:t>Not head-to-head comparison – no clinical conclusions can be drawn – adapted from references 1–5</a:t>
            </a:r>
          </a:p>
          <a:p>
            <a:pPr>
              <a:spcBef>
                <a:spcPts val="200"/>
              </a:spcBef>
            </a:pPr>
            <a:r>
              <a:rPr lang="en-GB" sz="800" dirty="0"/>
              <a:t>*Edoxaban dose halved (from 60 mg to 30 mg OD in the high-dose group; from 30 mg to 15 mg OD in the low-dose group) if creatinine clearance (CrCl) 30–50 mL/min, weight ≤60 kg, or concomitant verapamil, quinidine, or dronedarone</a:t>
            </a:r>
          </a:p>
          <a:p>
            <a:pPr>
              <a:spcBef>
                <a:spcPts val="200"/>
              </a:spcBef>
            </a:pPr>
            <a:r>
              <a:rPr lang="da-DK" sz="800" b="1" dirty="0"/>
              <a:t>1. </a:t>
            </a:r>
            <a:r>
              <a:rPr lang="da-DK" sz="800" dirty="0"/>
              <a:t>Connolly et al. N Engl J Med 2009; </a:t>
            </a:r>
            <a:r>
              <a:rPr lang="da-DK" sz="800" b="1" dirty="0"/>
              <a:t>2. </a:t>
            </a:r>
            <a:r>
              <a:rPr lang="en-GB" altLang="en-US" sz="800" dirty="0"/>
              <a:t>Pradaxa</a:t>
            </a:r>
            <a:r>
              <a:rPr lang="en-GB" altLang="en-US" sz="800" baseline="30000" dirty="0"/>
              <a:t>®</a:t>
            </a:r>
            <a:r>
              <a:rPr lang="en-GB" altLang="en-US" sz="800" dirty="0"/>
              <a:t>: EU SPC, 2015</a:t>
            </a:r>
            <a:r>
              <a:rPr lang="da-DK" sz="800" dirty="0"/>
              <a:t>; </a:t>
            </a:r>
            <a:r>
              <a:rPr lang="da-DK" sz="800" b="1" dirty="0"/>
              <a:t>3. </a:t>
            </a:r>
            <a:r>
              <a:rPr lang="da-DK" sz="800" dirty="0"/>
              <a:t>Granger et al. N Engl J Med 2011; </a:t>
            </a:r>
            <a:br>
              <a:rPr lang="da-DK" sz="800" dirty="0"/>
            </a:br>
            <a:r>
              <a:rPr lang="da-DK" sz="800" b="1" dirty="0"/>
              <a:t>4. </a:t>
            </a:r>
            <a:r>
              <a:rPr lang="da-DK" sz="800" dirty="0"/>
              <a:t>Patel et al. N Engl J Med 2011; </a:t>
            </a:r>
            <a:r>
              <a:rPr lang="en-GB" sz="800" b="1" dirty="0"/>
              <a:t>5. </a:t>
            </a:r>
            <a:r>
              <a:rPr lang="en-GB" sz="800" dirty="0" err="1"/>
              <a:t>Giugliano</a:t>
            </a:r>
            <a:r>
              <a:rPr lang="en-GB" sz="800" dirty="0"/>
              <a:t> et al. N </a:t>
            </a:r>
            <a:r>
              <a:rPr lang="en-GB" sz="800" dirty="0" err="1"/>
              <a:t>Engl</a:t>
            </a:r>
            <a:r>
              <a:rPr lang="en-GB" sz="800" dirty="0"/>
              <a:t> J Med 2013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2040931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575" y="11971"/>
            <a:ext cx="8408850" cy="738664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3366"/>
                </a:solidFill>
                <a:latin typeface="BISansOptiCond"/>
                <a:cs typeface="BISansOptiCond"/>
              </a:rPr>
              <a:t>Dabigatran 150 mg BID is the only NOAC &amp; dose that resulted in significantly greater reduction in risk of ischemic stroke (vs. warfarin)</a:t>
            </a:r>
            <a:endParaRPr lang="en-IN" sz="24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77276" y="1306274"/>
            <a:ext cx="2240634" cy="30996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104720" y="3048601"/>
            <a:ext cx="1252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140 (1.54)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201045" y="3048601"/>
            <a:ext cx="1252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136 (1.50)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2095484" y="2503004"/>
            <a:ext cx="1252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149 (1.34)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3191809" y="2503004"/>
            <a:ext cx="1252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161 (1.42)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>
            <a:off x="3829060" y="4465874"/>
            <a:ext cx="10731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" name="Line 34"/>
          <p:cNvSpPr>
            <a:spLocks noChangeShapeType="1"/>
          </p:cNvSpPr>
          <p:nvPr/>
        </p:nvSpPr>
        <p:spPr bwMode="auto">
          <a:xfrm>
            <a:off x="4849822" y="2701729"/>
            <a:ext cx="966788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2" name="Text Box 41"/>
          <p:cNvSpPr txBox="1">
            <a:spLocks noChangeArrowheads="1"/>
          </p:cNvSpPr>
          <p:nvPr/>
        </p:nvSpPr>
        <p:spPr bwMode="auto">
          <a:xfrm>
            <a:off x="4406002" y="4190842"/>
            <a:ext cx="983209" cy="216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36000" rIns="36000" anchor="ctr"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Favours NOAC</a:t>
            </a:r>
          </a:p>
        </p:txBody>
      </p:sp>
      <p:sp>
        <p:nvSpPr>
          <p:cNvPr id="13" name="Text Box 42"/>
          <p:cNvSpPr txBox="1">
            <a:spLocks noChangeArrowheads="1"/>
          </p:cNvSpPr>
          <p:nvPr/>
        </p:nvSpPr>
        <p:spPr bwMode="auto">
          <a:xfrm>
            <a:off x="5428724" y="4187289"/>
            <a:ext cx="1170000" cy="216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36000" rIns="36000" anchor="ctr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Favours warfarin</a:t>
            </a:r>
          </a:p>
        </p:txBody>
      </p:sp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7554087" y="3056299"/>
            <a:ext cx="11445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0.81–1.29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5" name="Rectangle 60"/>
          <p:cNvSpPr>
            <a:spLocks noChangeArrowheads="1"/>
          </p:cNvSpPr>
          <p:nvPr/>
        </p:nvSpPr>
        <p:spPr bwMode="auto">
          <a:xfrm>
            <a:off x="6750808" y="3056300"/>
            <a:ext cx="82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1.02</a:t>
            </a:r>
          </a:p>
        </p:txBody>
      </p:sp>
      <p:sp>
        <p:nvSpPr>
          <p:cNvPr id="16" name="Rectangle 61"/>
          <p:cNvSpPr>
            <a:spLocks noChangeArrowheads="1"/>
          </p:cNvSpPr>
          <p:nvPr/>
        </p:nvSpPr>
        <p:spPr bwMode="auto">
          <a:xfrm>
            <a:off x="7554087" y="2512240"/>
            <a:ext cx="11445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0.75–1.17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7" name="Rectangle 62"/>
          <p:cNvSpPr>
            <a:spLocks noChangeArrowheads="1"/>
          </p:cNvSpPr>
          <p:nvPr/>
        </p:nvSpPr>
        <p:spPr bwMode="auto">
          <a:xfrm>
            <a:off x="6750808" y="2512240"/>
            <a:ext cx="82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0.94</a:t>
            </a:r>
          </a:p>
        </p:txBody>
      </p:sp>
      <p:sp>
        <p:nvSpPr>
          <p:cNvPr id="18" name="Line 23"/>
          <p:cNvSpPr>
            <a:spLocks noChangeShapeType="1"/>
          </p:cNvSpPr>
          <p:nvPr/>
        </p:nvSpPr>
        <p:spPr bwMode="auto">
          <a:xfrm>
            <a:off x="3428347" y="991410"/>
            <a:ext cx="10731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3178975" y="2018342"/>
            <a:ext cx="10731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20" name="Rectangle 52"/>
          <p:cNvSpPr>
            <a:spLocks noChangeArrowheads="1"/>
          </p:cNvSpPr>
          <p:nvPr/>
        </p:nvSpPr>
        <p:spPr bwMode="auto">
          <a:xfrm>
            <a:off x="6750808" y="1182023"/>
            <a:ext cx="82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HR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21" name="Rectangle 54"/>
          <p:cNvSpPr>
            <a:spLocks noChangeArrowheads="1"/>
          </p:cNvSpPr>
          <p:nvPr/>
        </p:nvSpPr>
        <p:spPr bwMode="auto">
          <a:xfrm>
            <a:off x="7554087" y="1182023"/>
            <a:ext cx="9794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95% CI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149261" y="1324553"/>
            <a:ext cx="2561111" cy="3449486"/>
            <a:chOff x="4154805" y="1837401"/>
            <a:chExt cx="2561111" cy="3449485"/>
          </a:xfrm>
        </p:grpSpPr>
        <p:sp>
          <p:nvSpPr>
            <p:cNvPr id="23" name="Line 27"/>
            <p:cNvSpPr>
              <a:spLocks noChangeShapeType="1"/>
            </p:cNvSpPr>
            <p:nvPr/>
          </p:nvSpPr>
          <p:spPr bwMode="auto">
            <a:xfrm flipV="1">
              <a:off x="4399754" y="4937120"/>
              <a:ext cx="0" cy="114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 flipH="1" flipV="1">
              <a:off x="6593679" y="4935533"/>
              <a:ext cx="0" cy="114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4154805" y="5102219"/>
              <a:ext cx="21319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0.5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5327967" y="5102220"/>
              <a:ext cx="21319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1.0</a:t>
              </a: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6502717" y="5102220"/>
              <a:ext cx="21319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3497C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1.5</a:t>
              </a:r>
            </a:p>
          </p:txBody>
        </p:sp>
        <p:cxnSp>
          <p:nvCxnSpPr>
            <p:cNvPr id="28" name="Straight Connector 117"/>
            <p:cNvCxnSpPr>
              <a:cxnSpLocks noChangeShapeType="1"/>
              <a:stCxn id="23" idx="1"/>
              <a:endCxn id="24" idx="1"/>
            </p:cNvCxnSpPr>
            <p:nvPr/>
          </p:nvCxnSpPr>
          <p:spPr bwMode="auto">
            <a:xfrm flipV="1">
              <a:off x="4399755" y="4935533"/>
              <a:ext cx="2193923" cy="15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" name="Line 5"/>
            <p:cNvSpPr>
              <a:spLocks noChangeShapeType="1"/>
            </p:cNvSpPr>
            <p:nvPr/>
          </p:nvSpPr>
          <p:spPr bwMode="auto">
            <a:xfrm flipV="1">
              <a:off x="5419722" y="1837401"/>
              <a:ext cx="794" cy="30813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 flipV="1">
              <a:off x="5421777" y="4936933"/>
              <a:ext cx="0" cy="114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2095484" y="1171336"/>
            <a:ext cx="1252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NOAC</a:t>
            </a: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3188634" y="1179804"/>
            <a:ext cx="1252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Warfarin</a:t>
            </a:r>
          </a:p>
        </p:txBody>
      </p:sp>
      <p:sp>
        <p:nvSpPr>
          <p:cNvPr id="33" name="Line 23"/>
          <p:cNvSpPr>
            <a:spLocks noChangeShapeType="1"/>
          </p:cNvSpPr>
          <p:nvPr/>
        </p:nvSpPr>
        <p:spPr bwMode="auto">
          <a:xfrm>
            <a:off x="3428347" y="1306274"/>
            <a:ext cx="10731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2062952" y="853400"/>
            <a:ext cx="2413281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No. of events (%/yr)</a:t>
            </a:r>
            <a:endParaRPr kumimoji="0" lang="en-CA" sz="14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2232959" y="1196737"/>
            <a:ext cx="2045260" cy="0"/>
          </a:xfrm>
          <a:prstGeom prst="line">
            <a:avLst/>
          </a:prstGeom>
          <a:solidFill>
            <a:srgbClr val="00498B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59"/>
          <p:cNvSpPr>
            <a:spLocks noChangeArrowheads="1"/>
          </p:cNvSpPr>
          <p:nvPr/>
        </p:nvSpPr>
        <p:spPr bwMode="auto">
          <a:xfrm>
            <a:off x="7545777" y="3485168"/>
            <a:ext cx="11445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0.83–1.19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7" name="Rectangle 60"/>
          <p:cNvSpPr>
            <a:spLocks noChangeArrowheads="1"/>
          </p:cNvSpPr>
          <p:nvPr/>
        </p:nvSpPr>
        <p:spPr bwMode="auto">
          <a:xfrm>
            <a:off x="6742498" y="3485168"/>
            <a:ext cx="82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1.00</a:t>
            </a:r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2095484" y="2001937"/>
            <a:ext cx="1252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152 (1.28)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3191809" y="2001937"/>
            <a:ext cx="1252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134 (1.14)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0" name="Rectangle 55"/>
          <p:cNvSpPr>
            <a:spLocks noChangeArrowheads="1"/>
          </p:cNvSpPr>
          <p:nvPr/>
        </p:nvSpPr>
        <p:spPr bwMode="auto">
          <a:xfrm>
            <a:off x="7554087" y="1999629"/>
            <a:ext cx="1144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0.89–1.42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1" name="Rectangle 56"/>
          <p:cNvSpPr>
            <a:spLocks noChangeArrowheads="1"/>
          </p:cNvSpPr>
          <p:nvPr/>
        </p:nvSpPr>
        <p:spPr bwMode="auto">
          <a:xfrm>
            <a:off x="6750808" y="1999631"/>
            <a:ext cx="822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1.11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-54286" y="2016660"/>
            <a:ext cx="209665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Dabigatran 110 mg BID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(ITT)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</a:t>
            </a:r>
            <a:endParaRPr kumimoji="0" lang="en-CA" sz="11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-224106" y="2526963"/>
            <a:ext cx="2255521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Rivaroxaban 20/15 mg OD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(Safety AT)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2</a:t>
            </a:r>
            <a:endParaRPr kumimoji="0" lang="en-CA" sz="11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-237168" y="3077502"/>
            <a:ext cx="225552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Apixaban 5/2.5 mg BID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(ITT)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</a:t>
            </a:r>
            <a:endParaRPr kumimoji="0" lang="en-CA" sz="11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2095484" y="1565093"/>
            <a:ext cx="1252537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104 (0.86)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3191809" y="1565093"/>
            <a:ext cx="1252538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134 (1.14)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7" name="Line 37"/>
          <p:cNvSpPr>
            <a:spLocks noChangeShapeType="1"/>
          </p:cNvSpPr>
          <p:nvPr/>
        </p:nvSpPr>
        <p:spPr bwMode="auto">
          <a:xfrm>
            <a:off x="4436065" y="1703641"/>
            <a:ext cx="896937" cy="0"/>
          </a:xfrm>
          <a:prstGeom prst="line">
            <a:avLst/>
          </a:prstGeom>
          <a:noFill/>
          <a:ln w="19050">
            <a:solidFill>
              <a:srgbClr val="00737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8" name="Rectangle 55"/>
          <p:cNvSpPr>
            <a:spLocks noChangeArrowheads="1"/>
          </p:cNvSpPr>
          <p:nvPr/>
        </p:nvSpPr>
        <p:spPr bwMode="auto">
          <a:xfrm>
            <a:off x="7554087" y="1537385"/>
            <a:ext cx="114458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0.59–0.98</a:t>
            </a:r>
            <a:endParaRPr kumimoji="0" lang="en-CA" sz="1400" b="0" i="0" u="none" strike="noStrike" kern="0" cap="none" spc="0" normalizeH="0" baseline="3000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9" name="Rectangle 56"/>
          <p:cNvSpPr>
            <a:spLocks noChangeArrowheads="1"/>
          </p:cNvSpPr>
          <p:nvPr/>
        </p:nvSpPr>
        <p:spPr bwMode="auto">
          <a:xfrm>
            <a:off x="6750808" y="1537385"/>
            <a:ext cx="8223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0.76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-54285" y="1578227"/>
            <a:ext cx="207818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Dabigatran 150 mg BID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(ITT)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</a:t>
            </a:r>
            <a:endParaRPr kumimoji="0" lang="en-CA" sz="11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1" name="Rectangle 14"/>
          <p:cNvSpPr>
            <a:spLocks noChangeArrowheads="1"/>
          </p:cNvSpPr>
          <p:nvPr/>
        </p:nvSpPr>
        <p:spPr bwMode="auto">
          <a:xfrm>
            <a:off x="-224105" y="3509550"/>
            <a:ext cx="225552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Edoxaban 60/30 mg OD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(ITT)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4</a:t>
            </a:r>
            <a:endParaRPr kumimoji="0" lang="en-CA" sz="11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2082562" y="3497152"/>
            <a:ext cx="1252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236 (1.25)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3178887" y="3497152"/>
            <a:ext cx="1252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235 (1.25)</a:t>
            </a:r>
            <a:endParaRPr kumimoji="0" lang="en-CA" sz="1400" b="0" i="0" u="none" strike="noStrike" kern="0" cap="none" spc="0" normalizeH="0" baseline="0" noProof="0" dirty="0">
              <a:ln>
                <a:noFill/>
              </a:ln>
              <a:solidFill>
                <a:srgbClr val="03497C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4809519" y="1663398"/>
            <a:ext cx="90000" cy="75600"/>
          </a:xfrm>
          <a:prstGeom prst="ellipse">
            <a:avLst/>
          </a:prstGeom>
          <a:solidFill>
            <a:srgbClr val="0073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121287" y="2162945"/>
            <a:ext cx="1220787" cy="75600"/>
            <a:chOff x="5126829" y="2963671"/>
            <a:chExt cx="1220787" cy="75600"/>
          </a:xfrm>
        </p:grpSpPr>
        <p:sp>
          <p:nvSpPr>
            <p:cNvPr id="56" name="Line 37"/>
            <p:cNvSpPr>
              <a:spLocks noChangeShapeType="1"/>
            </p:cNvSpPr>
            <p:nvPr/>
          </p:nvSpPr>
          <p:spPr bwMode="auto">
            <a:xfrm>
              <a:off x="5126829" y="3002497"/>
              <a:ext cx="1220787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5636356" y="2963671"/>
              <a:ext cx="90000" cy="75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8" name="Oval 57"/>
          <p:cNvSpPr/>
          <p:nvPr/>
        </p:nvSpPr>
        <p:spPr>
          <a:xfrm>
            <a:off x="5249791" y="2662493"/>
            <a:ext cx="90000" cy="756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5076835" y="3221309"/>
            <a:ext cx="868362" cy="75600"/>
            <a:chOff x="5082379" y="4022034"/>
            <a:chExt cx="868362" cy="75600"/>
          </a:xfrm>
        </p:grpSpPr>
        <p:sp>
          <p:nvSpPr>
            <p:cNvPr id="60" name="Line 35"/>
            <p:cNvSpPr>
              <a:spLocks noChangeShapeType="1"/>
            </p:cNvSpPr>
            <p:nvPr/>
          </p:nvSpPr>
          <p:spPr bwMode="auto">
            <a:xfrm>
              <a:off x="5082379" y="4055222"/>
              <a:ext cx="868362" cy="0"/>
            </a:xfrm>
            <a:prstGeom prst="line">
              <a:avLst/>
            </a:prstGeom>
            <a:noFill/>
            <a:ln w="1905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407735" y="4022034"/>
              <a:ext cx="90000" cy="75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133177" y="3636185"/>
            <a:ext cx="623540" cy="75600"/>
            <a:chOff x="5138721" y="4419977"/>
            <a:chExt cx="623540" cy="75600"/>
          </a:xfrm>
        </p:grpSpPr>
        <p:sp>
          <p:nvSpPr>
            <p:cNvPr id="63" name="Line 35"/>
            <p:cNvSpPr>
              <a:spLocks noChangeShapeType="1"/>
            </p:cNvSpPr>
            <p:nvPr/>
          </p:nvSpPr>
          <p:spPr bwMode="auto">
            <a:xfrm flipV="1">
              <a:off x="5138721" y="4470301"/>
              <a:ext cx="623540" cy="1140"/>
            </a:xfrm>
            <a:prstGeom prst="line">
              <a:avLst/>
            </a:prstGeom>
            <a:noFill/>
            <a:ln w="19050">
              <a:solidFill>
                <a:srgbClr val="CC0066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3497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5373861" y="4419977"/>
              <a:ext cx="90000" cy="75600"/>
            </a:xfrm>
            <a:prstGeom prst="ellipse">
              <a:avLst/>
            </a:prstGeom>
            <a:solidFill>
              <a:srgbClr val="CC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177337" y="3536268"/>
            <a:ext cx="8764172" cy="4287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6" name="Rectangle 65"/>
          <p:cNvSpPr/>
          <p:nvPr/>
        </p:nvSpPr>
        <p:spPr>
          <a:xfrm>
            <a:off x="4296949" y="1565093"/>
            <a:ext cx="1092261" cy="239311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IN" sz="1400" dirty="0" err="1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750808" y="1530211"/>
            <a:ext cx="1939556" cy="3229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IN" sz="1400" dirty="0" err="1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26344" y="4762014"/>
            <a:ext cx="7253580" cy="394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"/>
              </a:spcBef>
            </a:pPr>
            <a:r>
              <a:rPr lang="en-GB" sz="600" b="1" dirty="0">
                <a:solidFill>
                  <a:srgbClr val="000000"/>
                </a:solidFill>
              </a:rPr>
              <a:t>Not head-to-head comparison – no clinical conclusions can be drawn – adapted from references 1–5</a:t>
            </a:r>
          </a:p>
          <a:p>
            <a:pPr lvl="0">
              <a:spcBef>
                <a:spcPts val="200"/>
              </a:spcBef>
            </a:pPr>
            <a:r>
              <a:rPr lang="en-GB" sz="600" dirty="0">
                <a:solidFill>
                  <a:srgbClr val="000000"/>
                </a:solidFill>
              </a:rPr>
              <a:t>*Edoxaban dose halved (from 60 mg to 30 mg OD in the high-dose group; from 30 mg to 15 mg OD in the low-dose group) if creatinine clearance (CrCl) 30–50 mL/min, weight ≤60 kg, or concomitant verapamil, quinidine, or dronedarone: </a:t>
            </a:r>
            <a:r>
              <a:rPr lang="da-DK" sz="600" b="1" dirty="0">
                <a:solidFill>
                  <a:srgbClr val="000000"/>
                </a:solidFill>
              </a:rPr>
              <a:t>1. </a:t>
            </a:r>
            <a:r>
              <a:rPr lang="da-DK" sz="600" dirty="0">
                <a:solidFill>
                  <a:srgbClr val="000000"/>
                </a:solidFill>
              </a:rPr>
              <a:t>Connolly et al. N Engl J Med 2009; </a:t>
            </a:r>
            <a:r>
              <a:rPr lang="da-DK" sz="600" b="1" dirty="0">
                <a:solidFill>
                  <a:srgbClr val="000000"/>
                </a:solidFill>
              </a:rPr>
              <a:t>2. </a:t>
            </a:r>
            <a:r>
              <a:rPr lang="en-GB" altLang="en-US" sz="600" dirty="0">
                <a:solidFill>
                  <a:srgbClr val="000000"/>
                </a:solidFill>
              </a:rPr>
              <a:t>Pradaxa</a:t>
            </a:r>
            <a:r>
              <a:rPr lang="en-GB" altLang="en-US" sz="600" baseline="30000" dirty="0">
                <a:solidFill>
                  <a:srgbClr val="000000"/>
                </a:solidFill>
              </a:rPr>
              <a:t>®</a:t>
            </a:r>
            <a:r>
              <a:rPr lang="en-GB" altLang="en-US" sz="600" dirty="0">
                <a:solidFill>
                  <a:srgbClr val="000000"/>
                </a:solidFill>
              </a:rPr>
              <a:t>: EU SPC, 2015</a:t>
            </a:r>
            <a:r>
              <a:rPr lang="da-DK" sz="600" dirty="0">
                <a:solidFill>
                  <a:srgbClr val="000000"/>
                </a:solidFill>
              </a:rPr>
              <a:t>; </a:t>
            </a:r>
            <a:r>
              <a:rPr lang="da-DK" sz="600" b="1" dirty="0">
                <a:solidFill>
                  <a:srgbClr val="000000"/>
                </a:solidFill>
              </a:rPr>
              <a:t>3. </a:t>
            </a:r>
            <a:r>
              <a:rPr lang="da-DK" sz="600" dirty="0">
                <a:solidFill>
                  <a:srgbClr val="000000"/>
                </a:solidFill>
              </a:rPr>
              <a:t>Granger et al. N Engl J Med 2011; </a:t>
            </a:r>
            <a:r>
              <a:rPr lang="da-DK" sz="600" b="1" dirty="0">
                <a:solidFill>
                  <a:srgbClr val="000000"/>
                </a:solidFill>
              </a:rPr>
              <a:t>4. </a:t>
            </a:r>
            <a:r>
              <a:rPr lang="da-DK" sz="600" dirty="0">
                <a:solidFill>
                  <a:srgbClr val="000000"/>
                </a:solidFill>
              </a:rPr>
              <a:t>Patel et al. N Engl J Med 2011; </a:t>
            </a:r>
            <a:r>
              <a:rPr lang="en-GB" sz="600" b="1" dirty="0">
                <a:solidFill>
                  <a:srgbClr val="000000"/>
                </a:solidFill>
              </a:rPr>
              <a:t>5. </a:t>
            </a:r>
            <a:r>
              <a:rPr lang="en-GB" sz="600" dirty="0" err="1">
                <a:solidFill>
                  <a:srgbClr val="000000"/>
                </a:solidFill>
              </a:rPr>
              <a:t>Giugliano</a:t>
            </a:r>
            <a:r>
              <a:rPr lang="en-GB" sz="600" dirty="0">
                <a:solidFill>
                  <a:srgbClr val="000000"/>
                </a:solidFill>
              </a:rPr>
              <a:t> et al. N </a:t>
            </a:r>
            <a:r>
              <a:rPr lang="en-GB" sz="600" dirty="0" err="1">
                <a:solidFill>
                  <a:srgbClr val="000000"/>
                </a:solidFill>
              </a:rPr>
              <a:t>Engl</a:t>
            </a:r>
            <a:r>
              <a:rPr lang="en-GB" sz="600" dirty="0">
                <a:solidFill>
                  <a:srgbClr val="000000"/>
                </a:solidFill>
              </a:rPr>
              <a:t> J Med 2013</a:t>
            </a:r>
            <a:endParaRPr lang="en-US" sz="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4361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7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575" y="191875"/>
            <a:ext cx="8408850" cy="430887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3366"/>
                </a:solidFill>
                <a:latin typeface="BISansOptiCond"/>
                <a:cs typeface="BISansOptiCond"/>
              </a:rPr>
              <a:t>Major bleeding: similar or reduced risk with NOACs</a:t>
            </a:r>
            <a:endParaRPr lang="en-IN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34996" y="1100119"/>
            <a:ext cx="763288" cy="2691347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50592" y="1100119"/>
            <a:ext cx="520118" cy="2691347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07328" y="1225624"/>
            <a:ext cx="2088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Dabigatran 110 mg BID</a:t>
            </a:r>
            <a:r>
              <a:rPr kumimoji="0" lang="en-US" sz="1200" b="1" i="0" u="none" strike="noStrike" kern="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1,2</a:t>
            </a:r>
            <a:endParaRPr kumimoji="0" lang="en-CA" sz="1200" b="1" i="0" u="none" strike="noStrike" kern="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6838" y="3189334"/>
            <a:ext cx="22890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buClr>
                <a:srgbClr val="FF6623"/>
              </a:buClr>
              <a:buSzPct val="125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Apixaban</a:t>
            </a:r>
            <a:r>
              <a:rPr kumimoji="0" lang="en-US" sz="1200" b="1" i="0" u="none" strike="noStrike" kern="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4</a:t>
            </a:r>
            <a:endParaRPr kumimoji="0" lang="en-CA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06847" y="2534764"/>
            <a:ext cx="2088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Rivaroxaban</a:t>
            </a:r>
            <a:r>
              <a:rPr kumimoji="0" lang="en-US" sz="1200" b="1" i="0" u="none" strike="noStrike" kern="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</a:t>
            </a:r>
            <a:endParaRPr kumimoji="0" lang="en-CA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6838" y="1880193"/>
            <a:ext cx="2088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Dabigatran 150 mg BID</a:t>
            </a:r>
            <a:r>
              <a:rPr kumimoji="0" lang="en-US" sz="1200" b="1" i="0" u="none" strike="noStrike" kern="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1,2</a:t>
            </a:r>
            <a:endParaRPr kumimoji="0" lang="en-CA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2538490" y="3792926"/>
            <a:ext cx="4441458" cy="0"/>
          </a:xfrm>
          <a:prstGeom prst="line">
            <a:avLst/>
          </a:prstGeom>
          <a:noFill/>
          <a:ln w="12700">
            <a:solidFill>
              <a:srgbClr val="29292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1414" tIns="45708" rIns="91414" bIns="4570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251A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7195757" y="859796"/>
            <a:ext cx="2292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HR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7480852" y="859796"/>
            <a:ext cx="10371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95% CI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978602" y="1294467"/>
            <a:ext cx="599967" cy="102607"/>
            <a:chOff x="4067283" y="1829084"/>
            <a:chExt cx="599967" cy="102606"/>
          </a:xfrm>
        </p:grpSpPr>
        <p:sp>
          <p:nvSpPr>
            <p:cNvPr id="15" name="Line 37"/>
            <p:cNvSpPr>
              <a:spLocks noChangeShapeType="1"/>
            </p:cNvSpPr>
            <p:nvPr/>
          </p:nvSpPr>
          <p:spPr bwMode="auto">
            <a:xfrm>
              <a:off x="4067283" y="1880387"/>
              <a:ext cx="599967" cy="0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498B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281215" y="1829084"/>
              <a:ext cx="104400" cy="102606"/>
            </a:xfrm>
            <a:prstGeom prst="ellipse">
              <a:avLst/>
            </a:prstGeom>
            <a:solidFill>
              <a:srgbClr val="0251A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4067283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4665174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</p:grp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7678405" y="1229633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0.70–0.93</a:t>
            </a:r>
          </a:p>
        </p:txBody>
      </p:sp>
      <p:sp>
        <p:nvSpPr>
          <p:cNvPr id="20" name="Rectangle 56"/>
          <p:cNvSpPr>
            <a:spLocks noChangeArrowheads="1"/>
          </p:cNvSpPr>
          <p:nvPr/>
        </p:nvSpPr>
        <p:spPr bwMode="auto">
          <a:xfrm>
            <a:off x="7162451" y="1229633"/>
            <a:ext cx="2965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0.80</a:t>
            </a: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auto">
          <a:xfrm>
            <a:off x="7678405" y="1880193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0.81–1.07</a:t>
            </a: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auto">
          <a:xfrm>
            <a:off x="7160446" y="1880193"/>
            <a:ext cx="2965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0.93</a:t>
            </a:r>
          </a:p>
        </p:txBody>
      </p:sp>
      <p:sp>
        <p:nvSpPr>
          <p:cNvPr id="23" name="Rectangle 59"/>
          <p:cNvSpPr>
            <a:spLocks noChangeArrowheads="1"/>
          </p:cNvSpPr>
          <p:nvPr/>
        </p:nvSpPr>
        <p:spPr bwMode="auto">
          <a:xfrm>
            <a:off x="7678405" y="2534764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0.90–1.20</a:t>
            </a:r>
          </a:p>
        </p:txBody>
      </p:sp>
      <p:sp>
        <p:nvSpPr>
          <p:cNvPr id="24" name="Rectangle 60"/>
          <p:cNvSpPr>
            <a:spLocks noChangeArrowheads="1"/>
          </p:cNvSpPr>
          <p:nvPr/>
        </p:nvSpPr>
        <p:spPr bwMode="auto">
          <a:xfrm>
            <a:off x="7160445" y="2534764"/>
            <a:ext cx="2965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1.04</a:t>
            </a: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7678405" y="3189334"/>
            <a:ext cx="6764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0.60–0.80</a:t>
            </a:r>
          </a:p>
        </p:txBody>
      </p:sp>
      <p:sp>
        <p:nvSpPr>
          <p:cNvPr id="26" name="Rectangle 60"/>
          <p:cNvSpPr>
            <a:spLocks noChangeArrowheads="1"/>
          </p:cNvSpPr>
          <p:nvPr/>
        </p:nvSpPr>
        <p:spPr bwMode="auto">
          <a:xfrm>
            <a:off x="7160446" y="3189334"/>
            <a:ext cx="2965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6623"/>
              </a:buClr>
              <a:buSzPct val="125000"/>
              <a:buFont typeface="Symbol" pitchFamily="18" charset="2"/>
              <a:buNone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0.69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95908" y="3541314"/>
            <a:ext cx="2124000" cy="209725"/>
          </a:xfrm>
          <a:prstGeom prst="rect">
            <a:avLst/>
          </a:prstGeom>
          <a:solidFill>
            <a:srgbClr val="0251A0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Favours NOAC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14600" y="3541314"/>
            <a:ext cx="2124000" cy="209725"/>
          </a:xfrm>
          <a:prstGeom prst="rect">
            <a:avLst/>
          </a:prstGeom>
          <a:solidFill>
            <a:srgbClr val="FFFFFF">
              <a:lumMod val="6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Favours warfarin</a:t>
            </a: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5740632" y="3857450"/>
            <a:ext cx="268636" cy="16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B0932"/>
              </a:buClr>
              <a:buFont typeface="Times" pitchFamily="18" charset="0"/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7061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4629178" y="3857450"/>
            <a:ext cx="268635" cy="160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B0932"/>
              </a:buClr>
              <a:buFont typeface="Times" pitchFamily="18" charset="0"/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7061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3522692" y="3857450"/>
            <a:ext cx="268635" cy="160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B0932"/>
              </a:buClr>
              <a:buFont typeface="Times" pitchFamily="18" charset="0"/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0.5</a:t>
            </a: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6852462" y="3857450"/>
            <a:ext cx="268636" cy="16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B0932"/>
              </a:buClr>
              <a:buFont typeface="Times" pitchFamily="18" charset="0"/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7061C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416216" y="3857450"/>
            <a:ext cx="268635" cy="160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B0932"/>
              </a:buClr>
              <a:buFont typeface="Times" pitchFamily="18" charset="0"/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B0932"/>
              </a:buClr>
              <a:buChar char="–"/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B0932"/>
              </a:buClr>
              <a:buChar char="»"/>
              <a:defRPr sz="1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0.0</a:t>
            </a:r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 flipV="1">
            <a:off x="4767255" y="1100114"/>
            <a:ext cx="0" cy="2691349"/>
          </a:xfrm>
          <a:prstGeom prst="line">
            <a:avLst/>
          </a:prstGeom>
          <a:noFill/>
          <a:ln w="12700">
            <a:solidFill>
              <a:srgbClr val="29292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1414" tIns="45708" rIns="91414" bIns="4570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251A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293080" y="1944519"/>
            <a:ext cx="604729" cy="102607"/>
            <a:chOff x="4062521" y="1829084"/>
            <a:chExt cx="604729" cy="102606"/>
          </a:xfrm>
        </p:grpSpPr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4067283" y="1880387"/>
              <a:ext cx="599967" cy="0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498B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4309787" y="1829084"/>
              <a:ext cx="104400" cy="102606"/>
            </a:xfrm>
            <a:prstGeom prst="ellipse">
              <a:avLst/>
            </a:prstGeom>
            <a:solidFill>
              <a:srgbClr val="0251A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4062521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>
            <a:xfrm>
              <a:off x="4660412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4516658" y="2611535"/>
            <a:ext cx="843283" cy="102607"/>
            <a:chOff x="4000609" y="1829084"/>
            <a:chExt cx="843283" cy="102606"/>
          </a:xfrm>
        </p:grpSpPr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4000609" y="1880387"/>
              <a:ext cx="843283" cy="0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498B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4309787" y="1829084"/>
              <a:ext cx="104400" cy="102606"/>
            </a:xfrm>
            <a:prstGeom prst="ellipse">
              <a:avLst/>
            </a:prstGeom>
            <a:solidFill>
              <a:srgbClr val="0251A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4000615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>
            <a:xfrm>
              <a:off x="4843749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</p:grpSp>
      <p:grpSp>
        <p:nvGrpSpPr>
          <p:cNvPr id="45" name="Group 44"/>
          <p:cNvGrpSpPr/>
          <p:nvPr/>
        </p:nvGrpSpPr>
        <p:grpSpPr>
          <a:xfrm>
            <a:off x="3740921" y="3255791"/>
            <a:ext cx="478863" cy="102607"/>
            <a:chOff x="4178874" y="1829084"/>
            <a:chExt cx="478863" cy="102606"/>
          </a:xfrm>
        </p:grpSpPr>
        <p:sp>
          <p:nvSpPr>
            <p:cNvPr id="46" name="Line 37"/>
            <p:cNvSpPr>
              <a:spLocks noChangeShapeType="1"/>
            </p:cNvSpPr>
            <p:nvPr/>
          </p:nvSpPr>
          <p:spPr bwMode="auto">
            <a:xfrm>
              <a:off x="4178874" y="1880387"/>
              <a:ext cx="478863" cy="0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498B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4309787" y="1829084"/>
              <a:ext cx="104400" cy="102606"/>
            </a:xfrm>
            <a:prstGeom prst="ellipse">
              <a:avLst/>
            </a:prstGeom>
            <a:solidFill>
              <a:srgbClr val="0251A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4181571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>
            <a:xfrm>
              <a:off x="4655650" y="1840980"/>
              <a:ext cx="0" cy="78815"/>
            </a:xfrm>
            <a:prstGeom prst="line">
              <a:avLst/>
            </a:prstGeom>
            <a:solidFill>
              <a:srgbClr val="8996A0"/>
            </a:solidFill>
            <a:ln w="19050" cap="flat" cmpd="sng" algn="ctr">
              <a:solidFill>
                <a:srgbClr val="0251A0"/>
              </a:solidFill>
              <a:prstDash val="solid"/>
            </a:ln>
            <a:effectLst/>
          </p:spPr>
        </p:cxnSp>
      </p:grpSp>
      <p:sp>
        <p:nvSpPr>
          <p:cNvPr id="51" name="Rectangle 50"/>
          <p:cNvSpPr/>
          <p:nvPr/>
        </p:nvSpPr>
        <p:spPr>
          <a:xfrm>
            <a:off x="1099424" y="4427489"/>
            <a:ext cx="7504241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"/>
              </a:spcBef>
            </a:pPr>
            <a:r>
              <a:rPr lang="en-GB" sz="800" b="1" dirty="0">
                <a:solidFill>
                  <a:srgbClr val="000000"/>
                </a:solidFill>
              </a:rPr>
              <a:t>Not head-to-head comparison – no clinical conclusions can be drawn – adapted from references 1–5</a:t>
            </a:r>
          </a:p>
          <a:p>
            <a:pPr lvl="0">
              <a:spcBef>
                <a:spcPts val="200"/>
              </a:spcBef>
            </a:pPr>
            <a:r>
              <a:rPr lang="en-GB" sz="800" dirty="0">
                <a:solidFill>
                  <a:srgbClr val="000000"/>
                </a:solidFill>
              </a:rPr>
              <a:t>*Edoxaban dose halved (from 60 mg to 30 mg OD in the high-dose group; from 30 mg to 15 mg OD in the low-dose group) if creatinine clearance (CrCl) 30–50 mL/min, weight ≤60 kg, or concomitant verapamil, quinidine, or dronedarone</a:t>
            </a:r>
          </a:p>
          <a:p>
            <a:pPr lvl="0">
              <a:spcBef>
                <a:spcPts val="200"/>
              </a:spcBef>
            </a:pPr>
            <a:r>
              <a:rPr lang="da-DK" sz="800" b="1" dirty="0">
                <a:solidFill>
                  <a:srgbClr val="000000"/>
                </a:solidFill>
              </a:rPr>
              <a:t>1. </a:t>
            </a:r>
            <a:r>
              <a:rPr lang="da-DK" sz="800" dirty="0">
                <a:solidFill>
                  <a:srgbClr val="000000"/>
                </a:solidFill>
              </a:rPr>
              <a:t>Connolly et al. N Engl J Med 2009; </a:t>
            </a:r>
            <a:r>
              <a:rPr lang="da-DK" sz="800" b="1" dirty="0">
                <a:solidFill>
                  <a:srgbClr val="000000"/>
                </a:solidFill>
              </a:rPr>
              <a:t>2. </a:t>
            </a:r>
            <a:r>
              <a:rPr lang="en-GB" altLang="en-US" sz="800" dirty="0">
                <a:solidFill>
                  <a:srgbClr val="000000"/>
                </a:solidFill>
              </a:rPr>
              <a:t>Pradaxa</a:t>
            </a:r>
            <a:r>
              <a:rPr lang="en-GB" altLang="en-US" sz="800" baseline="30000" dirty="0">
                <a:solidFill>
                  <a:srgbClr val="000000"/>
                </a:solidFill>
              </a:rPr>
              <a:t>®</a:t>
            </a:r>
            <a:r>
              <a:rPr lang="en-GB" altLang="en-US" sz="800" dirty="0">
                <a:solidFill>
                  <a:srgbClr val="000000"/>
                </a:solidFill>
              </a:rPr>
              <a:t>: EU SPC, 2015</a:t>
            </a:r>
            <a:r>
              <a:rPr lang="da-DK" sz="800" dirty="0">
                <a:solidFill>
                  <a:srgbClr val="000000"/>
                </a:solidFill>
              </a:rPr>
              <a:t>; </a:t>
            </a:r>
            <a:r>
              <a:rPr lang="da-DK" sz="800" b="1" dirty="0">
                <a:solidFill>
                  <a:srgbClr val="000000"/>
                </a:solidFill>
              </a:rPr>
              <a:t>3. </a:t>
            </a:r>
            <a:r>
              <a:rPr lang="da-DK" sz="800" dirty="0">
                <a:solidFill>
                  <a:srgbClr val="000000"/>
                </a:solidFill>
              </a:rPr>
              <a:t>Granger et al. N Engl J Med 2011;  </a:t>
            </a:r>
            <a:r>
              <a:rPr lang="da-DK" sz="800" b="1" dirty="0">
                <a:solidFill>
                  <a:srgbClr val="000000"/>
                </a:solidFill>
              </a:rPr>
              <a:t>4. </a:t>
            </a:r>
            <a:r>
              <a:rPr lang="da-DK" sz="800" dirty="0">
                <a:solidFill>
                  <a:srgbClr val="000000"/>
                </a:solidFill>
              </a:rPr>
              <a:t>Patel et al. N Engl J Med 2011; </a:t>
            </a:r>
            <a:r>
              <a:rPr lang="en-GB" sz="800" b="1" dirty="0">
                <a:solidFill>
                  <a:srgbClr val="000000"/>
                </a:solidFill>
              </a:rPr>
              <a:t>5. </a:t>
            </a:r>
            <a:r>
              <a:rPr lang="en-GB" sz="800" dirty="0" err="1">
                <a:solidFill>
                  <a:srgbClr val="000000"/>
                </a:solidFill>
              </a:rPr>
              <a:t>Giugliano</a:t>
            </a:r>
            <a:r>
              <a:rPr lang="en-GB" sz="800" dirty="0">
                <a:solidFill>
                  <a:srgbClr val="000000"/>
                </a:solidFill>
              </a:rPr>
              <a:t> et al. N </a:t>
            </a:r>
            <a:r>
              <a:rPr lang="en-GB" sz="800" dirty="0" err="1">
                <a:solidFill>
                  <a:srgbClr val="000000"/>
                </a:solidFill>
              </a:rPr>
              <a:t>Engl</a:t>
            </a:r>
            <a:r>
              <a:rPr lang="en-GB" sz="800" dirty="0">
                <a:solidFill>
                  <a:srgbClr val="000000"/>
                </a:solidFill>
              </a:rPr>
              <a:t> J Med 2013</a:t>
            </a:r>
            <a:endParaRPr 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584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2800" dirty="0">
                <a:solidFill>
                  <a:srgbClr val="003366"/>
                </a:solidFill>
                <a:latin typeface="BISansOptiCond"/>
                <a:cs typeface="BISansOptiCond"/>
              </a:rPr>
              <a:t>RE-LY post hoc analysis</a:t>
            </a:r>
            <a:br>
              <a:rPr lang="en-IN" sz="2800" dirty="0">
                <a:solidFill>
                  <a:srgbClr val="003366"/>
                </a:solidFill>
                <a:latin typeface="BISansOptiCond"/>
                <a:cs typeface="BISansOptiCond"/>
              </a:rPr>
            </a:br>
            <a:endParaRPr lang="en-IN" sz="2800" dirty="0">
              <a:solidFill>
                <a:srgbClr val="003366"/>
              </a:solidFill>
              <a:latin typeface="BISansOptiCond"/>
              <a:cs typeface="BISansOptiCon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en-IN" dirty="0">
                <a:solidFill>
                  <a:srgbClr val="003366"/>
                </a:solidFill>
                <a:latin typeface="BISansOptiCond"/>
                <a:ea typeface="+mj-ea"/>
                <a:cs typeface="BISansOptiCond"/>
              </a:rPr>
              <a:t>Analysis of the subset of patients who received appropriate dose according to age &amp; bleeding risk*</a:t>
            </a:r>
          </a:p>
        </p:txBody>
      </p:sp>
      <p:sp>
        <p:nvSpPr>
          <p:cNvPr id="5" name="Rectangle 4"/>
          <p:cNvSpPr/>
          <p:nvPr/>
        </p:nvSpPr>
        <p:spPr>
          <a:xfrm>
            <a:off x="754693" y="4554877"/>
            <a:ext cx="798534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Dabigatran 110 mg BID recommended for ≥80 years OR HAS-BLED ≥3 OR verapamil; dabigatran 150 mg BID recommended for &lt;80 years AND HAS-BLED &lt;3 (according to EU label, 2014).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Please refer to current, local prescribing information for appropriate dosing of Pradaxa (dabigatran)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155714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1405627" y="4616759"/>
            <a:ext cx="6245225" cy="508000"/>
          </a:xfrm>
        </p:spPr>
        <p:txBody>
          <a:bodyPr>
            <a:normAutofit/>
          </a:bodyPr>
          <a:lstStyle/>
          <a:p>
            <a:pPr marL="0" indent="0">
              <a:spcBef>
                <a:spcPts val="150"/>
              </a:spcBef>
              <a:buNone/>
            </a:pPr>
            <a:r>
              <a:rPr lang="en-GB" altLang="en-US" sz="1000" dirty="0">
                <a:solidFill>
                  <a:srgbClr val="003366"/>
                </a:solidFill>
                <a:latin typeface="+mj-lt"/>
                <a:cs typeface="BISansOptiCond"/>
              </a:rPr>
              <a:t/>
            </a:r>
            <a:br>
              <a:rPr lang="en-GB" altLang="en-US" sz="1000" dirty="0">
                <a:solidFill>
                  <a:srgbClr val="003366"/>
                </a:solidFill>
                <a:latin typeface="+mj-lt"/>
                <a:cs typeface="BISansOptiCond"/>
              </a:rPr>
            </a:br>
            <a:r>
              <a:rPr lang="en-GB" altLang="en-US" sz="1000" dirty="0">
                <a:solidFill>
                  <a:srgbClr val="003366"/>
                </a:solidFill>
                <a:latin typeface="+mj-lt"/>
                <a:cs typeface="BISansOptiCond"/>
              </a:rPr>
              <a:t>Bold values indicate statistical significance; SE, systemic embolism</a:t>
            </a:r>
            <a:br>
              <a:rPr lang="en-GB" altLang="en-US" sz="1000" dirty="0">
                <a:solidFill>
                  <a:srgbClr val="003366"/>
                </a:solidFill>
                <a:latin typeface="+mj-lt"/>
                <a:cs typeface="BISansOptiCond"/>
              </a:rPr>
            </a:br>
            <a:r>
              <a:rPr lang="en-GB" altLang="en-US" sz="1000" dirty="0">
                <a:solidFill>
                  <a:srgbClr val="003366"/>
                </a:solidFill>
                <a:latin typeface="+mj-lt"/>
                <a:cs typeface="BISansOptiCond"/>
              </a:rPr>
              <a:t>Connolly et al. NEJM 2010;363:1875; Connolly et al. NEJM 2014;371:1464; Pradaxa SPC, 2018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5772" y="98332"/>
            <a:ext cx="8949245" cy="554038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3366"/>
                </a:solidFill>
                <a:latin typeface="BISansOptiCond"/>
                <a:cs typeface="BISansOptiCond"/>
              </a:rPr>
              <a:t>Safety &amp; efficacy of dabigatran from the RE-­LY trial</a:t>
            </a:r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55C4-4F5A-416B-997D-6CE47EB0A945}" type="slidenum">
              <a:rPr lang="en-GB" noProof="0" smtClean="0"/>
              <a:pPr/>
              <a:t>9</a:t>
            </a:fld>
            <a:endParaRPr lang="en-GB" noProof="0" dirty="0"/>
          </a:p>
        </p:txBody>
      </p:sp>
      <p:grpSp>
        <p:nvGrpSpPr>
          <p:cNvPr id="54" name="Group 53"/>
          <p:cNvGrpSpPr/>
          <p:nvPr/>
        </p:nvGrpSpPr>
        <p:grpSpPr>
          <a:xfrm>
            <a:off x="1048864" y="741454"/>
            <a:ext cx="6862872" cy="3856382"/>
            <a:chOff x="969163" y="1003632"/>
            <a:chExt cx="7315898" cy="3235920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xmlns="" id="{8C097B9C-9E05-4102-AA48-D4D8E16C220C}"/>
                </a:ext>
              </a:extLst>
            </p:cNvPr>
            <p:cNvSpPr/>
            <p:nvPr/>
          </p:nvSpPr>
          <p:spPr>
            <a:xfrm>
              <a:off x="2403871" y="1497410"/>
              <a:ext cx="2182761" cy="2290625"/>
            </a:xfrm>
            <a:prstGeom prst="rect">
              <a:avLst/>
            </a:prstGeom>
            <a:solidFill>
              <a:srgbClr val="03497C">
                <a:alpha val="1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lIns="68579" tIns="34289" rIns="68579" bIns="34289" rtlCol="0" anchor="ctr"/>
            <a:lstStyle/>
            <a:p>
              <a:pPr algn="r" defTabSz="514337">
                <a:defRPr/>
              </a:pPr>
              <a:endParaRPr lang="en-GB" sz="675" kern="0" dirty="0">
                <a:solidFill>
                  <a:prstClr val="white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614560" y="3486460"/>
              <a:ext cx="2010231" cy="28101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350" b="1" kern="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435745" y="3486460"/>
              <a:ext cx="2162248" cy="281010"/>
            </a:xfrm>
            <a:prstGeom prst="rect">
              <a:avLst/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r"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50" b="1" kern="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695126" y="3507669"/>
              <a:ext cx="1861618" cy="21922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50" b="1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Favours warfarin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414339" y="3507669"/>
              <a:ext cx="2041937" cy="21922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r"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50" b="1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Favours dabigatran</a:t>
              </a:r>
            </a:p>
          </p:txBody>
        </p:sp>
        <p:sp>
          <p:nvSpPr>
            <p:cNvPr id="156" name="TextBox 111"/>
            <p:cNvSpPr txBox="1">
              <a:spLocks noChangeArrowheads="1"/>
            </p:cNvSpPr>
            <p:nvPr/>
          </p:nvSpPr>
          <p:spPr bwMode="auto">
            <a:xfrm>
              <a:off x="969163" y="3151118"/>
              <a:ext cx="1333132" cy="22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105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CV mortality</a:t>
              </a:r>
            </a:p>
          </p:txBody>
        </p:sp>
        <p:sp>
          <p:nvSpPr>
            <p:cNvPr id="157" name="TextBox 111"/>
            <p:cNvSpPr txBox="1">
              <a:spLocks noChangeArrowheads="1"/>
            </p:cNvSpPr>
            <p:nvPr/>
          </p:nvSpPr>
          <p:spPr bwMode="auto">
            <a:xfrm>
              <a:off x="969163" y="1937638"/>
              <a:ext cx="1333132" cy="22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105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ICH</a:t>
              </a:r>
            </a:p>
          </p:txBody>
        </p:sp>
        <p:sp>
          <p:nvSpPr>
            <p:cNvPr id="158" name="TextBox 111"/>
            <p:cNvSpPr txBox="1">
              <a:spLocks noChangeArrowheads="1"/>
            </p:cNvSpPr>
            <p:nvPr/>
          </p:nvSpPr>
          <p:spPr bwMode="auto">
            <a:xfrm>
              <a:off x="969163" y="1486224"/>
              <a:ext cx="1333132" cy="372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105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Major bleeding</a:t>
              </a:r>
            </a:p>
          </p:txBody>
        </p:sp>
        <p:sp>
          <p:nvSpPr>
            <p:cNvPr id="159" name="TextBox 63"/>
            <p:cNvSpPr txBox="1">
              <a:spLocks noChangeArrowheads="1"/>
            </p:cNvSpPr>
            <p:nvPr/>
          </p:nvSpPr>
          <p:spPr bwMode="auto">
            <a:xfrm>
              <a:off x="6679131" y="3064779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0.85 </a:t>
              </a:r>
            </a:p>
          </p:txBody>
        </p:sp>
        <p:sp>
          <p:nvSpPr>
            <p:cNvPr id="161" name="TextBox 63"/>
            <p:cNvSpPr txBox="1">
              <a:spLocks noChangeArrowheads="1"/>
            </p:cNvSpPr>
            <p:nvPr/>
          </p:nvSpPr>
          <p:spPr bwMode="auto">
            <a:xfrm>
              <a:off x="6679131" y="3235079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0.90</a:t>
              </a: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7543740" y="3078313"/>
              <a:ext cx="561045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0.04</a:t>
              </a:r>
            </a:p>
          </p:txBody>
        </p:sp>
        <p:sp>
          <p:nvSpPr>
            <p:cNvPr id="171" name="TextBox 63"/>
            <p:cNvSpPr txBox="1">
              <a:spLocks noChangeArrowheads="1"/>
            </p:cNvSpPr>
            <p:nvPr/>
          </p:nvSpPr>
          <p:spPr bwMode="auto">
            <a:xfrm>
              <a:off x="6679131" y="1878052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0.41 </a:t>
              </a:r>
            </a:p>
          </p:txBody>
        </p:sp>
        <p:sp>
          <p:nvSpPr>
            <p:cNvPr id="172" name="TextBox 63"/>
            <p:cNvSpPr txBox="1">
              <a:spLocks noChangeArrowheads="1"/>
            </p:cNvSpPr>
            <p:nvPr/>
          </p:nvSpPr>
          <p:spPr bwMode="auto">
            <a:xfrm>
              <a:off x="6679131" y="2048352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0.30</a:t>
              </a: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7543742" y="1891586"/>
              <a:ext cx="741319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&lt;0.001</a:t>
              </a:r>
            </a:p>
          </p:txBody>
        </p:sp>
        <p:sp>
          <p:nvSpPr>
            <p:cNvPr id="174" name="TextBox 63"/>
            <p:cNvSpPr txBox="1">
              <a:spLocks noChangeArrowheads="1"/>
            </p:cNvSpPr>
            <p:nvPr/>
          </p:nvSpPr>
          <p:spPr bwMode="auto">
            <a:xfrm>
              <a:off x="6679131" y="1479386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0.94 </a:t>
              </a:r>
            </a:p>
          </p:txBody>
        </p:sp>
        <p:sp>
          <p:nvSpPr>
            <p:cNvPr id="175" name="TextBox 63"/>
            <p:cNvSpPr txBox="1">
              <a:spLocks noChangeArrowheads="1"/>
            </p:cNvSpPr>
            <p:nvPr/>
          </p:nvSpPr>
          <p:spPr bwMode="auto">
            <a:xfrm>
              <a:off x="6679131" y="1649685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0.80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543740" y="1492920"/>
              <a:ext cx="561045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0.41</a:t>
              </a:r>
            </a:p>
          </p:txBody>
        </p:sp>
        <p:cxnSp>
          <p:nvCxnSpPr>
            <p:cNvPr id="186" name="Straight Connector 185"/>
            <p:cNvCxnSpPr/>
            <p:nvPr/>
          </p:nvCxnSpPr>
          <p:spPr>
            <a:xfrm>
              <a:off x="4597992" y="1473344"/>
              <a:ext cx="11542" cy="2327823"/>
            </a:xfrm>
            <a:prstGeom prst="line">
              <a:avLst/>
            </a:prstGeom>
            <a:ln w="2540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3238796" y="3782488"/>
              <a:ext cx="3420835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6653349" y="3782487"/>
              <a:ext cx="0" cy="89643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5289119" y="3786756"/>
              <a:ext cx="0" cy="89643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3238796" y="3783555"/>
              <a:ext cx="0" cy="89643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3922351" y="3783555"/>
              <a:ext cx="0" cy="89643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3699471" y="3858792"/>
              <a:ext cx="473107" cy="2068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404272" y="3858793"/>
              <a:ext cx="473107" cy="2068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1.0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66877" y="3863594"/>
              <a:ext cx="473107" cy="2068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1.5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5749672" y="3863980"/>
              <a:ext cx="473107" cy="2068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2.0</a:t>
              </a:r>
            </a:p>
          </p:txBody>
        </p:sp>
        <p:cxnSp>
          <p:nvCxnSpPr>
            <p:cNvPr id="196" name="Straight Connector 195"/>
            <p:cNvCxnSpPr/>
            <p:nvPr/>
          </p:nvCxnSpPr>
          <p:spPr>
            <a:xfrm>
              <a:off x="5972431" y="3782487"/>
              <a:ext cx="0" cy="89643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4608797" y="3781955"/>
              <a:ext cx="0" cy="89643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TextBox 197"/>
            <p:cNvSpPr txBox="1"/>
            <p:nvPr/>
          </p:nvSpPr>
          <p:spPr>
            <a:xfrm>
              <a:off x="3092708" y="3857792"/>
              <a:ext cx="341200" cy="2068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430587" y="3863980"/>
              <a:ext cx="473107" cy="2068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2.5</a:t>
              </a:r>
            </a:p>
          </p:txBody>
        </p:sp>
        <p:cxnSp>
          <p:nvCxnSpPr>
            <p:cNvPr id="200" name="Straight Connector 199"/>
            <p:cNvCxnSpPr/>
            <p:nvPr/>
          </p:nvCxnSpPr>
          <p:spPr>
            <a:xfrm>
              <a:off x="4514719" y="1730925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4184466" y="1767208"/>
              <a:ext cx="338367" cy="0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4194262" y="1730925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Oval 202"/>
            <p:cNvSpPr>
              <a:spLocks noChangeAspect="1"/>
            </p:cNvSpPr>
            <p:nvPr/>
          </p:nvSpPr>
          <p:spPr>
            <a:xfrm>
              <a:off x="4258375" y="1720789"/>
              <a:ext cx="136902" cy="894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04" name="Straight Connector 203"/>
            <p:cNvCxnSpPr/>
            <p:nvPr/>
          </p:nvCxnSpPr>
          <p:spPr>
            <a:xfrm>
              <a:off x="3853332" y="2127665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3489339" y="2163949"/>
              <a:ext cx="370696" cy="0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3497011" y="2127665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>
              <a:spLocks noChangeAspect="1"/>
            </p:cNvSpPr>
            <p:nvPr/>
          </p:nvSpPr>
          <p:spPr>
            <a:xfrm>
              <a:off x="3575817" y="2117529"/>
              <a:ext cx="136902" cy="894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08" name="Straight Connector 207"/>
            <p:cNvCxnSpPr/>
            <p:nvPr/>
          </p:nvCxnSpPr>
          <p:spPr>
            <a:xfrm>
              <a:off x="4685994" y="3320337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299083" y="3356620"/>
              <a:ext cx="379321" cy="2134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4290488" y="3320337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Oval 210"/>
            <p:cNvSpPr>
              <a:spLocks noChangeAspect="1"/>
            </p:cNvSpPr>
            <p:nvPr/>
          </p:nvSpPr>
          <p:spPr>
            <a:xfrm>
              <a:off x="4393785" y="3310200"/>
              <a:ext cx="136902" cy="894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12" name="Straight Connector 211"/>
            <p:cNvCxnSpPr/>
            <p:nvPr/>
          </p:nvCxnSpPr>
          <p:spPr>
            <a:xfrm>
              <a:off x="4714689" y="1547798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>
              <a:off x="4370614" y="1584082"/>
              <a:ext cx="338367" cy="0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>
              <a:off x="4360818" y="1547798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Oval 214"/>
            <p:cNvSpPr>
              <a:spLocks noChangeAspect="1"/>
            </p:cNvSpPr>
            <p:nvPr/>
          </p:nvSpPr>
          <p:spPr>
            <a:xfrm>
              <a:off x="4444523" y="1537662"/>
              <a:ext cx="136902" cy="894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16" name="Straight Connector 215"/>
            <p:cNvCxnSpPr/>
            <p:nvPr/>
          </p:nvCxnSpPr>
          <p:spPr>
            <a:xfrm>
              <a:off x="4056621" y="1947739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3629404" y="1984024"/>
              <a:ext cx="417060" cy="0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3619482" y="1947739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Oval 218"/>
            <p:cNvSpPr>
              <a:spLocks noChangeAspect="1"/>
            </p:cNvSpPr>
            <p:nvPr/>
          </p:nvSpPr>
          <p:spPr>
            <a:xfrm>
              <a:off x="3725228" y="1937603"/>
              <a:ext cx="136902" cy="894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>
              <a:off x="4592946" y="3142012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4218673" y="3178296"/>
              <a:ext cx="379320" cy="2134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4221931" y="3142012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Oval 222"/>
            <p:cNvSpPr>
              <a:spLocks noChangeAspect="1"/>
            </p:cNvSpPr>
            <p:nvPr/>
          </p:nvSpPr>
          <p:spPr>
            <a:xfrm>
              <a:off x="4322780" y="3131875"/>
              <a:ext cx="136902" cy="894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4016829" y="4032655"/>
              <a:ext cx="1150231" cy="2068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HR (95% CI)</a:t>
              </a: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7543740" y="1647166"/>
              <a:ext cx="648983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0.003</a:t>
              </a: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7543742" y="2056036"/>
              <a:ext cx="741319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&lt;0.001</a:t>
              </a: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7543740" y="3245423"/>
              <a:ext cx="561045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0.21</a:t>
              </a:r>
            </a:p>
          </p:txBody>
        </p:sp>
        <p:sp>
          <p:nvSpPr>
            <p:cNvPr id="228" name="TextBox 111">
              <a:extLst>
                <a:ext uri="{FF2B5EF4-FFF2-40B4-BE49-F238E27FC236}">
                  <a16:creationId xmlns:a16="http://schemas.microsoft.com/office/drawing/2014/main" xmlns="" id="{E9C9D444-8DDB-4F88-8FB3-2D22FAF64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8678" y="1276393"/>
              <a:ext cx="590231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HR</a:t>
              </a:r>
            </a:p>
          </p:txBody>
        </p:sp>
        <p:sp>
          <p:nvSpPr>
            <p:cNvPr id="229" name="TextBox 111">
              <a:extLst>
                <a:ext uri="{FF2B5EF4-FFF2-40B4-BE49-F238E27FC236}">
                  <a16:creationId xmlns:a16="http://schemas.microsoft.com/office/drawing/2014/main" xmlns="" id="{CE99A470-87AF-4193-A819-ECFD64AA5A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35357" y="1214324"/>
              <a:ext cx="787056" cy="331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P value</a:t>
              </a:r>
            </a:p>
          </p:txBody>
        </p: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xmlns="" id="{EB19E529-D3D2-4DBB-840C-7EF15A7E6EA0}"/>
                </a:ext>
              </a:extLst>
            </p:cNvPr>
            <p:cNvGrpSpPr/>
            <p:nvPr/>
          </p:nvGrpSpPr>
          <p:grpSpPr>
            <a:xfrm>
              <a:off x="2414338" y="1003632"/>
              <a:ext cx="2594350" cy="396552"/>
              <a:chOff x="444127" y="1350443"/>
              <a:chExt cx="2522226" cy="589904"/>
            </a:xfrm>
          </p:grpSpPr>
          <p:sp>
            <p:nvSpPr>
              <p:cNvPr id="231" name="TextBox 111"/>
              <p:cNvSpPr txBox="1">
                <a:spLocks noChangeArrowheads="1"/>
              </p:cNvSpPr>
              <p:nvPr/>
            </p:nvSpPr>
            <p:spPr bwMode="auto">
              <a:xfrm>
                <a:off x="681019" y="1350443"/>
                <a:ext cx="228533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42900" eaLnBrk="1" fontAlgn="base" hangingPunct="1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GB" altLang="en-US" sz="1050" dirty="0">
                    <a:solidFill>
                      <a:srgbClr val="007370"/>
                    </a:solidFill>
                    <a:latin typeface="Arial" pitchFamily="34" charset="0"/>
                    <a:cs typeface="Arial" pitchFamily="34" charset="0"/>
                  </a:rPr>
                  <a:t>Dabigatran 150 mg </a:t>
                </a:r>
              </a:p>
            </p:txBody>
          </p:sp>
          <p:sp>
            <p:nvSpPr>
              <p:cNvPr id="232" name="TextBox 111"/>
              <p:cNvSpPr txBox="1">
                <a:spLocks noChangeArrowheads="1"/>
              </p:cNvSpPr>
              <p:nvPr/>
            </p:nvSpPr>
            <p:spPr bwMode="auto">
              <a:xfrm>
                <a:off x="681019" y="1601792"/>
                <a:ext cx="2119075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42900" eaLnBrk="1" fontAlgn="base" hangingPunct="1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GB" altLang="en-US" sz="1050" dirty="0">
                    <a:solidFill>
                      <a:srgbClr val="0084CB"/>
                    </a:solidFill>
                    <a:latin typeface="Arial" pitchFamily="34" charset="0"/>
                    <a:cs typeface="Arial" pitchFamily="34" charset="0"/>
                  </a:rPr>
                  <a:t>Dabigatran 110 mg </a:t>
                </a:r>
              </a:p>
            </p:txBody>
          </p:sp>
          <p:sp>
            <p:nvSpPr>
              <p:cNvPr id="233" name="Oval 232">
                <a:extLst>
                  <a:ext uri="{FF2B5EF4-FFF2-40B4-BE49-F238E27FC236}">
                    <a16:creationId xmlns:a16="http://schemas.microsoft.com/office/drawing/2014/main" xmlns="" id="{BF0A1B4E-EC1F-4543-8FE0-BCD0C95FB2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44127" y="1443679"/>
                <a:ext cx="133096" cy="1330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42900">
                  <a:defRPr/>
                </a:pPr>
                <a:endParaRPr lang="en-GB" sz="1500" dirty="0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234" name="Oval 233">
                <a:extLst>
                  <a:ext uri="{FF2B5EF4-FFF2-40B4-BE49-F238E27FC236}">
                    <a16:creationId xmlns:a16="http://schemas.microsoft.com/office/drawing/2014/main" xmlns="" id="{341DC246-DE45-4411-B407-EA82B120E2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44127" y="1716484"/>
                <a:ext cx="133096" cy="1330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342900">
                  <a:defRPr/>
                </a:pPr>
                <a:endParaRPr lang="en-GB" sz="1500" dirty="0">
                  <a:solidFill>
                    <a:prstClr val="white"/>
                  </a:solidFill>
                  <a:latin typeface="Arial"/>
                </a:endParaRPr>
              </a:p>
            </p:txBody>
          </p:sp>
        </p:grpSp>
        <p:sp>
          <p:nvSpPr>
            <p:cNvPr id="235" name="TextBox 63">
              <a:extLst>
                <a:ext uri="{FF2B5EF4-FFF2-40B4-BE49-F238E27FC236}">
                  <a16:creationId xmlns:a16="http://schemas.microsoft.com/office/drawing/2014/main" xmlns="" id="{6443C328-CB9A-46F4-B74D-B426EBF732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9131" y="2273055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0.65 </a:t>
              </a:r>
            </a:p>
          </p:txBody>
        </p:sp>
        <p:sp>
          <p:nvSpPr>
            <p:cNvPr id="236" name="TextBox 63">
              <a:extLst>
                <a:ext uri="{FF2B5EF4-FFF2-40B4-BE49-F238E27FC236}">
                  <a16:creationId xmlns:a16="http://schemas.microsoft.com/office/drawing/2014/main" xmlns="" id="{4D13E10E-7993-4D95-8375-369B1EE0A4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9131" y="2443355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0.89</a:t>
              </a:r>
            </a:p>
          </p:txBody>
        </p:sp>
        <p:sp>
          <p:nvSpPr>
            <p:cNvPr id="237" name="TextBox 111">
              <a:extLst>
                <a:ext uri="{FF2B5EF4-FFF2-40B4-BE49-F238E27FC236}">
                  <a16:creationId xmlns:a16="http://schemas.microsoft.com/office/drawing/2014/main" xmlns="" id="{A7144B9D-388D-4C23-9A66-0882685873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9163" y="2346249"/>
              <a:ext cx="1184998" cy="22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105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Stroke/SE</a:t>
              </a: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xmlns="" id="{D446E315-A8CD-44F9-A2D5-BE207B0F8C9A}"/>
                </a:ext>
              </a:extLst>
            </p:cNvPr>
            <p:cNvSpPr txBox="1"/>
            <p:nvPr/>
          </p:nvSpPr>
          <p:spPr>
            <a:xfrm>
              <a:off x="7543742" y="2286590"/>
              <a:ext cx="741319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&lt;0.001</a:t>
              </a:r>
            </a:p>
          </p:txBody>
        </p:sp>
        <p:sp>
          <p:nvSpPr>
            <p:cNvPr id="239" name="TextBox 111">
              <a:extLst>
                <a:ext uri="{FF2B5EF4-FFF2-40B4-BE49-F238E27FC236}">
                  <a16:creationId xmlns:a16="http://schemas.microsoft.com/office/drawing/2014/main" xmlns="" id="{D6A25005-ADD1-4C61-8E98-1291CB8A8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9163" y="2670310"/>
              <a:ext cx="1333132" cy="372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105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Ischaemic stroke</a:t>
              </a:r>
            </a:p>
          </p:txBody>
        </p:sp>
        <p:sp>
          <p:nvSpPr>
            <p:cNvPr id="240" name="TextBox 63">
              <a:extLst>
                <a:ext uri="{FF2B5EF4-FFF2-40B4-BE49-F238E27FC236}">
                  <a16:creationId xmlns:a16="http://schemas.microsoft.com/office/drawing/2014/main" xmlns="" id="{8B17898D-C948-4D94-A212-926E59CCC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9131" y="2683003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0.76 </a:t>
              </a:r>
            </a:p>
          </p:txBody>
        </p:sp>
        <p:sp>
          <p:nvSpPr>
            <p:cNvPr id="241" name="TextBox 63">
              <a:extLst>
                <a:ext uri="{FF2B5EF4-FFF2-40B4-BE49-F238E27FC236}">
                  <a16:creationId xmlns:a16="http://schemas.microsoft.com/office/drawing/2014/main" xmlns="" id="{1E348763-1466-4457-8ECA-3BCCB196D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9131" y="2853303"/>
              <a:ext cx="690320" cy="206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429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itchFamily="34" charset="0"/>
                  <a:cs typeface="Arial" pitchFamily="34" charset="0"/>
                </a:rPr>
                <a:t>1.13</a:t>
              </a:r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xmlns="" id="{DC500C2E-183A-4770-801A-AE5717A2CCE8}"/>
                </a:ext>
              </a:extLst>
            </p:cNvPr>
            <p:cNvSpPr txBox="1"/>
            <p:nvPr/>
          </p:nvSpPr>
          <p:spPr>
            <a:xfrm>
              <a:off x="7543740" y="2696537"/>
              <a:ext cx="648983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b="1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0.035</a:t>
              </a:r>
            </a:p>
          </p:txBody>
        </p: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xmlns="" id="{579304BF-D897-441C-A8CE-A2C4197D6361}"/>
                </a:ext>
              </a:extLst>
            </p:cNvPr>
            <p:cNvCxnSpPr/>
            <p:nvPr/>
          </p:nvCxnSpPr>
          <p:spPr>
            <a:xfrm>
              <a:off x="4724370" y="2524595"/>
              <a:ext cx="0" cy="72601"/>
            </a:xfrm>
            <a:prstGeom prst="lin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xmlns="" id="{B81498E6-C74B-4338-AD40-2F622A292FE9}"/>
                </a:ext>
              </a:extLst>
            </p:cNvPr>
            <p:cNvCxnSpPr/>
            <p:nvPr/>
          </p:nvCxnSpPr>
          <p:spPr>
            <a:xfrm>
              <a:off x="4245312" y="2560878"/>
              <a:ext cx="466804" cy="0"/>
            </a:xfrm>
            <a:prstGeom prst="lin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xmlns="" id="{8F12EC3C-80C6-48FA-9D32-008AA27854E5}"/>
                </a:ext>
              </a:extLst>
            </p:cNvPr>
            <p:cNvCxnSpPr/>
            <p:nvPr/>
          </p:nvCxnSpPr>
          <p:spPr>
            <a:xfrm>
              <a:off x="4238249" y="2524595"/>
              <a:ext cx="0" cy="72601"/>
            </a:xfrm>
            <a:prstGeom prst="lin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xmlns="" id="{68209D46-2C4C-4CBC-8A16-0F1BB2A39C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78282" y="2514458"/>
              <a:ext cx="136902" cy="894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xmlns="" id="{52962563-6EEC-4407-ADA5-673270C6B74B}"/>
                </a:ext>
              </a:extLst>
            </p:cNvPr>
            <p:cNvCxnSpPr/>
            <p:nvPr/>
          </p:nvCxnSpPr>
          <p:spPr>
            <a:xfrm>
              <a:off x="4556989" y="2737899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xmlns="" id="{9ABC0606-1305-4483-9346-E9A2439A30E1}"/>
                </a:ext>
              </a:extLst>
            </p:cNvPr>
            <p:cNvCxnSpPr/>
            <p:nvPr/>
          </p:nvCxnSpPr>
          <p:spPr>
            <a:xfrm>
              <a:off x="4056621" y="2774183"/>
              <a:ext cx="493875" cy="0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xmlns="" id="{D5E58FDE-3809-4077-8B55-1569FAC47A2B}"/>
                </a:ext>
              </a:extLst>
            </p:cNvPr>
            <p:cNvCxnSpPr/>
            <p:nvPr/>
          </p:nvCxnSpPr>
          <p:spPr>
            <a:xfrm>
              <a:off x="4063227" y="2737899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xmlns="" id="{8FBB272D-A295-401F-819B-8DAA8A37AD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1379" y="2727762"/>
              <a:ext cx="136902" cy="894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xmlns="" id="{D13BB5A0-CE7E-4806-9F6E-B3C7102805D6}"/>
                </a:ext>
              </a:extLst>
            </p:cNvPr>
            <p:cNvCxnSpPr/>
            <p:nvPr/>
          </p:nvCxnSpPr>
          <p:spPr>
            <a:xfrm>
              <a:off x="4344778" y="2344669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xmlns="" id="{0E1ACAEB-D45F-4DD7-A61F-570EC4FDD35F}"/>
                </a:ext>
              </a:extLst>
            </p:cNvPr>
            <p:cNvCxnSpPr/>
            <p:nvPr/>
          </p:nvCxnSpPr>
          <p:spPr>
            <a:xfrm>
              <a:off x="3940862" y="2380952"/>
              <a:ext cx="400362" cy="0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xmlns="" id="{A36BC3DB-F092-4AD2-9E2B-2CFD3D9AEF82}"/>
                </a:ext>
              </a:extLst>
            </p:cNvPr>
            <p:cNvCxnSpPr/>
            <p:nvPr/>
          </p:nvCxnSpPr>
          <p:spPr>
            <a:xfrm>
              <a:off x="3949273" y="2344669"/>
              <a:ext cx="0" cy="72601"/>
            </a:xfrm>
            <a:prstGeom prst="lin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xmlns="" id="{68F1581A-B316-4B7E-AD37-516EB3F3E5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50122" y="2334532"/>
              <a:ext cx="136902" cy="894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xmlns="" id="{E1745CA8-7558-48F5-9630-0ECAC56760A9}"/>
                </a:ext>
              </a:extLst>
            </p:cNvPr>
            <p:cNvCxnSpPr/>
            <p:nvPr/>
          </p:nvCxnSpPr>
          <p:spPr>
            <a:xfrm>
              <a:off x="5020941" y="2908983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xmlns="" id="{7A06EF95-B5F7-4110-8313-00483BB74649}"/>
                </a:ext>
              </a:extLst>
            </p:cNvPr>
            <p:cNvCxnSpPr/>
            <p:nvPr/>
          </p:nvCxnSpPr>
          <p:spPr>
            <a:xfrm>
              <a:off x="4541883" y="2945267"/>
              <a:ext cx="466804" cy="0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xmlns="" id="{B99799C9-4EAE-4330-8521-61E134180E36}"/>
                </a:ext>
              </a:extLst>
            </p:cNvPr>
            <p:cNvCxnSpPr/>
            <p:nvPr/>
          </p:nvCxnSpPr>
          <p:spPr>
            <a:xfrm>
              <a:off x="4534820" y="2908983"/>
              <a:ext cx="0" cy="72601"/>
            </a:xfrm>
            <a:prstGeom prst="lin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xmlns="" id="{FDC9F0DA-071E-44D7-B5F7-A85C0505EE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7564" y="2898847"/>
              <a:ext cx="136902" cy="894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>
                <a:defRPr/>
              </a:pPr>
              <a:endParaRPr lang="en-GB" sz="1350" dirty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xmlns="" id="{25277435-CE94-428D-8A51-49C23902E37D}"/>
                </a:ext>
              </a:extLst>
            </p:cNvPr>
            <p:cNvSpPr txBox="1"/>
            <p:nvPr/>
          </p:nvSpPr>
          <p:spPr>
            <a:xfrm>
              <a:off x="7543740" y="2455643"/>
              <a:ext cx="561045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0.27</a:t>
              </a:r>
            </a:p>
          </p:txBody>
        </p:sp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xmlns="" id="{CD5FCB20-A867-4563-9A83-CCC93C6EF71C}"/>
                </a:ext>
              </a:extLst>
            </p:cNvPr>
            <p:cNvSpPr txBox="1"/>
            <p:nvPr/>
          </p:nvSpPr>
          <p:spPr>
            <a:xfrm>
              <a:off x="7543740" y="2863648"/>
              <a:ext cx="561045" cy="20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00">
                <a:defRPr/>
              </a:pPr>
              <a:r>
                <a:rPr lang="en-GB" altLang="en-US" sz="900" dirty="0">
                  <a:solidFill>
                    <a:srgbClr val="1E478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02194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I_Corporate_16_9">
  <a:themeElements>
    <a:clrScheme name="Boehringer Ingelheim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123563"/>
      </a:accent1>
      <a:accent2>
        <a:srgbClr val="336597"/>
      </a:accent2>
      <a:accent3>
        <a:srgbClr val="6697BF"/>
      </a:accent3>
      <a:accent4>
        <a:srgbClr val="C73635"/>
      </a:accent4>
      <a:accent5>
        <a:srgbClr val="649A9C"/>
      </a:accent5>
      <a:accent6>
        <a:srgbClr val="9E9C23"/>
      </a:accent6>
      <a:hlink>
        <a:srgbClr val="3763A0"/>
      </a:hlink>
      <a:folHlink>
        <a:srgbClr val="EA9A35"/>
      </a:folHlink>
    </a:clrScheme>
    <a:fontScheme name="Boehringer Ingelheim Font Set">
      <a:majorFont>
        <a:latin typeface="BISansOptiCond"/>
        <a:ea typeface=""/>
        <a:cs typeface=""/>
      </a:majorFont>
      <a:minorFont>
        <a:latin typeface="BISansOpt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rgbClr val="003366"/>
          </a:solidFill>
        </a:ln>
      </a:spPr>
      <a:bodyPr lIns="72000" tIns="72000" rIns="72000" bIns="72000"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336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/>
  <a:custClrLst>
    <a:custClr name="Blue 0/51/102">
      <a:srgbClr val="003366"/>
    </a:custClr>
    <a:custClr name="Blue 51/102/153">
      <a:srgbClr val="336699"/>
    </a:custClr>
    <a:custClr name="Blue 102/153/204">
      <a:srgbClr val="6699CC"/>
    </a:custClr>
    <a:custClr name="Blue 153/204/255">
      <a:srgbClr val="99CCFF"/>
    </a:custClr>
    <a:custClr name="Blue 0/102/204">
      <a:srgbClr val="0066CC"/>
    </a:custClr>
    <a:custClr name="Red 204/51/51">
      <a:srgbClr val="CC3333"/>
    </a:custClr>
    <a:custClr name="Green 0/102/102">
      <a:srgbClr val="006666"/>
    </a:custClr>
    <a:custClr name="Green 102/153/153">
      <a:srgbClr val="669999"/>
    </a:custClr>
    <a:custClr name="Green 0/153/51">
      <a:srgbClr val="009933"/>
    </a:custClr>
    <a:custClr name="Green 153/153/0">
      <a:srgbClr val="999900"/>
    </a:custClr>
    <a:custClr name="Green 204/204/0">
      <a:srgbClr val="CCCC00"/>
    </a:custClr>
    <a:custClr name="Yellow 255/153/0">
      <a:srgbClr val="FF9900"/>
    </a:custClr>
  </a:custClrLst>
  <a:extLst>
    <a:ext uri="{05A4C25C-085E-4340-85A3-A5531E510DB2}">
      <thm15:themeFamily xmlns:thm15="http://schemas.microsoft.com/office/thememl/2012/main" xmlns="" name="Präsentation15" id="{2EE0B740-C1E2-5F47-9DC9-1AB0F3EB6989}" vid="{318FD161-97DC-7F45-B134-E4A575C46A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EV_2">
      <a:dk1>
        <a:sysClr val="windowText" lastClr="000000"/>
      </a:dk1>
      <a:lt1>
        <a:sysClr val="window" lastClr="FFFFFF"/>
      </a:lt1>
      <a:dk2>
        <a:srgbClr val="1F497D"/>
      </a:dk2>
      <a:lt2>
        <a:srgbClr val="E5E9ED"/>
      </a:lt2>
      <a:accent1>
        <a:srgbClr val="F2650F"/>
      </a:accent1>
      <a:accent2>
        <a:srgbClr val="001E55"/>
      </a:accent2>
      <a:accent3>
        <a:srgbClr val="F19700"/>
      </a:accent3>
      <a:accent4>
        <a:srgbClr val="FED123"/>
      </a:accent4>
      <a:accent5>
        <a:srgbClr val="7A99AC"/>
      </a:accent5>
      <a:accent6>
        <a:srgbClr val="FDD3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Template_2.pptx" id="{6B4276C9-2D55-4A6D-B65D-B349E27039E0}" vid="{A2437624-71A4-4D6B-B17D-1696872887FB}"/>
    </a:ext>
  </a:extLst>
</a:theme>
</file>

<file path=ppt/theme/theme4.xml><?xml version="1.0" encoding="utf-8"?>
<a:theme xmlns:a="http://schemas.openxmlformats.org/drawingml/2006/main" name="2_Office Theme">
  <a:themeElements>
    <a:clrScheme name="OFEV_2">
      <a:dk1>
        <a:sysClr val="windowText" lastClr="000000"/>
      </a:dk1>
      <a:lt1>
        <a:sysClr val="window" lastClr="FFFFFF"/>
      </a:lt1>
      <a:dk2>
        <a:srgbClr val="1F497D"/>
      </a:dk2>
      <a:lt2>
        <a:srgbClr val="E5E9ED"/>
      </a:lt2>
      <a:accent1>
        <a:srgbClr val="F2650F"/>
      </a:accent1>
      <a:accent2>
        <a:srgbClr val="001E55"/>
      </a:accent2>
      <a:accent3>
        <a:srgbClr val="F19700"/>
      </a:accent3>
      <a:accent4>
        <a:srgbClr val="FED123"/>
      </a:accent4>
      <a:accent5>
        <a:srgbClr val="7A99AC"/>
      </a:accent5>
      <a:accent6>
        <a:srgbClr val="FDD3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Template_2.pptx" id="{6B4276C9-2D55-4A6D-B65D-B349E27039E0}" vid="{A2437624-71A4-4D6B-B17D-1696872887FB}"/>
    </a:ext>
  </a:extLst>
</a:theme>
</file>

<file path=ppt/theme/theme5.xml><?xml version="1.0" encoding="utf-8"?>
<a:theme xmlns:a="http://schemas.openxmlformats.org/drawingml/2006/main" name="1_BI_Corporate_16_9">
  <a:themeElements>
    <a:clrScheme name="Boehringer Ingelheim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123563"/>
      </a:accent1>
      <a:accent2>
        <a:srgbClr val="336597"/>
      </a:accent2>
      <a:accent3>
        <a:srgbClr val="6697BF"/>
      </a:accent3>
      <a:accent4>
        <a:srgbClr val="C73635"/>
      </a:accent4>
      <a:accent5>
        <a:srgbClr val="649A9C"/>
      </a:accent5>
      <a:accent6>
        <a:srgbClr val="9E9C23"/>
      </a:accent6>
      <a:hlink>
        <a:srgbClr val="3763A0"/>
      </a:hlink>
      <a:folHlink>
        <a:srgbClr val="EA9A35"/>
      </a:folHlink>
    </a:clrScheme>
    <a:fontScheme name="Boehringer Ingelheim Font Set">
      <a:majorFont>
        <a:latin typeface="BISansOptiCond"/>
        <a:ea typeface=""/>
        <a:cs typeface=""/>
      </a:majorFont>
      <a:minorFont>
        <a:latin typeface="BISansOpt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rgbClr val="003366"/>
          </a:solidFill>
        </a:ln>
      </a:spPr>
      <a:bodyPr lIns="72000" tIns="72000" rIns="72000" bIns="72000"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336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/>
  <a:custClrLst>
    <a:custClr name="Blue 0/51/102">
      <a:srgbClr val="003366"/>
    </a:custClr>
    <a:custClr name="Blue 51/102/153">
      <a:srgbClr val="336699"/>
    </a:custClr>
    <a:custClr name="Blue 102/153/204">
      <a:srgbClr val="6699CC"/>
    </a:custClr>
    <a:custClr name="Blue 153/204/255">
      <a:srgbClr val="99CCFF"/>
    </a:custClr>
    <a:custClr name="Blue 0/102/204">
      <a:srgbClr val="0066CC"/>
    </a:custClr>
    <a:custClr name="Red 204/51/51">
      <a:srgbClr val="CC3333"/>
    </a:custClr>
    <a:custClr name="Green 0/102/102">
      <a:srgbClr val="006666"/>
    </a:custClr>
    <a:custClr name="Green 102/153/153">
      <a:srgbClr val="669999"/>
    </a:custClr>
    <a:custClr name="Green 0/153/51">
      <a:srgbClr val="009933"/>
    </a:custClr>
    <a:custClr name="Green 153/153/0">
      <a:srgbClr val="999900"/>
    </a:custClr>
    <a:custClr name="Green 204/204/0">
      <a:srgbClr val="CCCC00"/>
    </a:custClr>
    <a:custClr name="Yellow 255/153/0">
      <a:srgbClr val="FF9900"/>
    </a:custClr>
  </a:custClrLst>
  <a:extLst>
    <a:ext uri="{05A4C25C-085E-4340-85A3-A5531E510DB2}">
      <thm15:themeFamily xmlns:thm15="http://schemas.microsoft.com/office/thememl/2012/main" xmlns="" name="Präsentation15" id="{2EE0B740-C1E2-5F47-9DC9-1AB0F3EB6989}" vid="{318FD161-97DC-7F45-B134-E4A575C46A90}"/>
    </a:ext>
  </a:extLst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SPAF_revised_colours">
    <a:dk1>
      <a:srgbClr val="03497C"/>
    </a:dk1>
    <a:lt1>
      <a:sysClr val="window" lastClr="FFFFFF"/>
    </a:lt1>
    <a:dk2>
      <a:srgbClr val="0084CB"/>
    </a:dk2>
    <a:lt2>
      <a:srgbClr val="B5CBD9"/>
    </a:lt2>
    <a:accent1>
      <a:srgbClr val="AC2117"/>
    </a:accent1>
    <a:accent2>
      <a:srgbClr val="0F5385"/>
    </a:accent2>
    <a:accent3>
      <a:srgbClr val="FF0000"/>
    </a:accent3>
    <a:accent4>
      <a:srgbClr val="03497C"/>
    </a:accent4>
    <a:accent5>
      <a:srgbClr val="356E99"/>
    </a:accent5>
    <a:accent6>
      <a:srgbClr val="B5CBD9"/>
    </a:accent6>
    <a:hlink>
      <a:srgbClr val="0084CB"/>
    </a:hlink>
    <a:folHlink>
      <a:srgbClr val="89C5F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Pradaxa MSL">
    <a:dk1>
      <a:srgbClr val="1E4784"/>
    </a:dk1>
    <a:lt1>
      <a:sysClr val="window" lastClr="FFFFFF"/>
    </a:lt1>
    <a:dk2>
      <a:srgbClr val="1E4784"/>
    </a:dk2>
    <a:lt2>
      <a:srgbClr val="FFFFFF"/>
    </a:lt2>
    <a:accent1>
      <a:srgbClr val="007370"/>
    </a:accent1>
    <a:accent2>
      <a:srgbClr val="0084CB"/>
    </a:accent2>
    <a:accent3>
      <a:srgbClr val="BFC6CB"/>
    </a:accent3>
    <a:accent4>
      <a:srgbClr val="8D9DB1"/>
    </a:accent4>
    <a:accent5>
      <a:srgbClr val="1E4784"/>
    </a:accent5>
    <a:accent6>
      <a:srgbClr val="002A5C"/>
    </a:accent6>
    <a:hlink>
      <a:srgbClr val="276092"/>
    </a:hlink>
    <a:folHlink>
      <a:srgbClr val="8996A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</TotalTime>
  <Words>2296</Words>
  <Application>Microsoft Office PowerPoint</Application>
  <PresentationFormat>On-screen Show (16:9)</PresentationFormat>
  <Paragraphs>419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BI_Corporate_16_9</vt:lpstr>
      <vt:lpstr>Office Theme</vt:lpstr>
      <vt:lpstr>1_Office Theme</vt:lpstr>
      <vt:lpstr>2_Office Theme</vt:lpstr>
      <vt:lpstr>1_BI_Corporate_16_9</vt:lpstr>
      <vt:lpstr>Choosing the right dose of NOAC for the right patient</vt:lpstr>
      <vt:lpstr>Pivotal clinical trials with NOACs </vt:lpstr>
      <vt:lpstr>Four* pivotal studies including over 71 000 patients have compared NOACs with warfarin for stroke prevention in AF</vt:lpstr>
      <vt:lpstr>Dose reduction criteria in pivotal trials with NOACs</vt:lpstr>
      <vt:lpstr>Stroke/SE: reduced or similar risk with NOACs vs warfarin</vt:lpstr>
      <vt:lpstr>Dabigatran 150 mg BID is the only NOAC &amp; dose that resulted in significantly greater reduction in risk of ischemic stroke (vs. warfarin)</vt:lpstr>
      <vt:lpstr>Major bleeding: similar or reduced risk with NOACs</vt:lpstr>
      <vt:lpstr>RE-LY post hoc analysis </vt:lpstr>
      <vt:lpstr>Safety &amp; efficacy of dabigatran from the RE-­LY trial</vt:lpstr>
      <vt:lpstr>In RE-LY trial, some patients received lower or higher than the recommended dose post-approval</vt:lpstr>
      <vt:lpstr>Patients on the recommended* dabigatran dose showed meaningful clinical benefits vs warfarin, in terms of both safety &amp; efficacy</vt:lpstr>
      <vt:lpstr>Use of reduced doses of NOACs in clinical practice </vt:lpstr>
      <vt:lpstr>Use of the reduced FXa inhibitor doses may be greater in practice than would be expected based on Phase III studies</vt:lpstr>
      <vt:lpstr>Danish registry data: Comparison of reduced doses of NOACs  </vt:lpstr>
      <vt:lpstr>Danish registry data of comparison of Low doses of NOACs</vt:lpstr>
      <vt:lpstr>Reduced-dose apixaban and reduced-dose rivaroxaban  show increased mortality vs warfarin in a Danish population</vt:lpstr>
      <vt:lpstr>Algorithm for dose recommendations of Dabigatran in AF</vt:lpstr>
      <vt:lpstr>Recommended dose of Dabigatran</vt:lpstr>
      <vt:lpstr>Thank you</vt:lpstr>
    </vt:vector>
  </TitlesOfParts>
  <Company>Boehringer Ingelheim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main title</dc:title>
  <dc:creator>Toms,Tomson (HP Med Affairs) BI-IN-M</dc:creator>
  <cp:lastModifiedBy>Admin</cp:lastModifiedBy>
  <cp:revision>419</cp:revision>
  <dcterms:created xsi:type="dcterms:W3CDTF">2020-01-26T14:36:08Z</dcterms:created>
  <dcterms:modified xsi:type="dcterms:W3CDTF">2023-11-22T08:08:06Z</dcterms:modified>
</cp:coreProperties>
</file>