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4" d="100"/>
          <a:sy n="84" d="100"/>
        </p:scale>
        <p:origin x="14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4F26E9B-38BA-47DA-9BA1-C2BAC559F650}" type="datetimeFigureOut">
              <a:rPr lang="en-IN" smtClean="0"/>
              <a:t>02-02-2019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4F68E8-F4DA-4DAC-8AEA-7A09A3FD1968}" type="slidenum">
              <a:rPr lang="en-IN" smtClean="0"/>
              <a:t>‹#›</a:t>
            </a:fld>
            <a:endParaRPr lang="en-IN"/>
          </a:p>
        </p:txBody>
      </p:sp>
    </p:spTree>
    <p:extLst>
      <p:ext uri="{BB962C8B-B14F-4D97-AF65-F5344CB8AC3E}">
        <p14:creationId xmlns:p14="http://schemas.microsoft.com/office/powerpoint/2010/main" val="2948865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F26E9B-38BA-47DA-9BA1-C2BAC559F650}" type="datetimeFigureOut">
              <a:rPr lang="en-IN" smtClean="0"/>
              <a:t>02-02-2019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B4F68E8-F4DA-4DAC-8AEA-7A09A3FD1968}" type="slidenum">
              <a:rPr lang="en-IN" smtClean="0"/>
              <a:t>‹#›</a:t>
            </a:fld>
            <a:endParaRPr lang="en-IN"/>
          </a:p>
        </p:txBody>
      </p:sp>
    </p:spTree>
    <p:extLst>
      <p:ext uri="{BB962C8B-B14F-4D97-AF65-F5344CB8AC3E}">
        <p14:creationId xmlns:p14="http://schemas.microsoft.com/office/powerpoint/2010/main" val="217111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F26E9B-38BA-47DA-9BA1-C2BAC559F650}" type="datetimeFigureOut">
              <a:rPr lang="en-IN" smtClean="0"/>
              <a:t>02-02-2019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4F68E8-F4DA-4DAC-8AEA-7A09A3FD1968}" type="slidenum">
              <a:rPr lang="en-IN" smtClean="0"/>
              <a:t>‹#›</a:t>
            </a:fld>
            <a:endParaRPr lang="en-IN"/>
          </a:p>
        </p:txBody>
      </p:sp>
    </p:spTree>
    <p:extLst>
      <p:ext uri="{BB962C8B-B14F-4D97-AF65-F5344CB8AC3E}">
        <p14:creationId xmlns:p14="http://schemas.microsoft.com/office/powerpoint/2010/main" val="2787035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F26E9B-38BA-47DA-9BA1-C2BAC559F650}" type="datetimeFigureOut">
              <a:rPr lang="en-IN" smtClean="0"/>
              <a:t>02-02-2019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4F68E8-F4DA-4DAC-8AEA-7A09A3FD1968}" type="slidenum">
              <a:rPr lang="en-IN" smtClean="0"/>
              <a:t>‹#›</a:t>
            </a:fld>
            <a:endParaRPr lang="en-IN"/>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812107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F26E9B-38BA-47DA-9BA1-C2BAC559F650}" type="datetimeFigureOut">
              <a:rPr lang="en-IN" smtClean="0"/>
              <a:t>02-02-2019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4F68E8-F4DA-4DAC-8AEA-7A09A3FD1968}" type="slidenum">
              <a:rPr lang="en-IN" smtClean="0"/>
              <a:t>‹#›</a:t>
            </a:fld>
            <a:endParaRPr lang="en-IN"/>
          </a:p>
        </p:txBody>
      </p:sp>
    </p:spTree>
    <p:extLst>
      <p:ext uri="{BB962C8B-B14F-4D97-AF65-F5344CB8AC3E}">
        <p14:creationId xmlns:p14="http://schemas.microsoft.com/office/powerpoint/2010/main" val="24391699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4F26E9B-38BA-47DA-9BA1-C2BAC559F650}" type="datetimeFigureOut">
              <a:rPr lang="en-IN" smtClean="0"/>
              <a:t>02-02-2019</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4F68E8-F4DA-4DAC-8AEA-7A09A3FD1968}" type="slidenum">
              <a:rPr lang="en-IN" smtClean="0"/>
              <a:t>‹#›</a:t>
            </a:fld>
            <a:endParaRPr lang="en-IN"/>
          </a:p>
        </p:txBody>
      </p:sp>
    </p:spTree>
    <p:extLst>
      <p:ext uri="{BB962C8B-B14F-4D97-AF65-F5344CB8AC3E}">
        <p14:creationId xmlns:p14="http://schemas.microsoft.com/office/powerpoint/2010/main" val="1016261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4F26E9B-38BA-47DA-9BA1-C2BAC559F650}" type="datetimeFigureOut">
              <a:rPr lang="en-IN" smtClean="0"/>
              <a:t>02-02-2019</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4F68E8-F4DA-4DAC-8AEA-7A09A3FD1968}" type="slidenum">
              <a:rPr lang="en-IN" smtClean="0"/>
              <a:t>‹#›</a:t>
            </a:fld>
            <a:endParaRPr lang="en-IN"/>
          </a:p>
        </p:txBody>
      </p:sp>
    </p:spTree>
    <p:extLst>
      <p:ext uri="{BB962C8B-B14F-4D97-AF65-F5344CB8AC3E}">
        <p14:creationId xmlns:p14="http://schemas.microsoft.com/office/powerpoint/2010/main" val="33594569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F26E9B-38BA-47DA-9BA1-C2BAC559F650}" type="datetimeFigureOut">
              <a:rPr lang="en-IN" smtClean="0"/>
              <a:t>02-02-2019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4F68E8-F4DA-4DAC-8AEA-7A09A3FD1968}" type="slidenum">
              <a:rPr lang="en-IN" smtClean="0"/>
              <a:t>‹#›</a:t>
            </a:fld>
            <a:endParaRPr lang="en-IN"/>
          </a:p>
        </p:txBody>
      </p:sp>
    </p:spTree>
    <p:extLst>
      <p:ext uri="{BB962C8B-B14F-4D97-AF65-F5344CB8AC3E}">
        <p14:creationId xmlns:p14="http://schemas.microsoft.com/office/powerpoint/2010/main" val="23070533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F26E9B-38BA-47DA-9BA1-C2BAC559F650}" type="datetimeFigureOut">
              <a:rPr lang="en-IN" smtClean="0"/>
              <a:t>02-02-2019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4F68E8-F4DA-4DAC-8AEA-7A09A3FD1968}" type="slidenum">
              <a:rPr lang="en-IN" smtClean="0"/>
              <a:t>‹#›</a:t>
            </a:fld>
            <a:endParaRPr lang="en-IN"/>
          </a:p>
        </p:txBody>
      </p:sp>
    </p:spTree>
    <p:extLst>
      <p:ext uri="{BB962C8B-B14F-4D97-AF65-F5344CB8AC3E}">
        <p14:creationId xmlns:p14="http://schemas.microsoft.com/office/powerpoint/2010/main" val="2681954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14F26E9B-38BA-47DA-9BA1-C2BAC559F650}" type="datetimeFigureOut">
              <a:rPr lang="en-IN" smtClean="0"/>
              <a:t>02-02-2019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4F68E8-F4DA-4DAC-8AEA-7A09A3FD1968}" type="slidenum">
              <a:rPr lang="en-IN" smtClean="0"/>
              <a:t>‹#›</a:t>
            </a:fld>
            <a:endParaRPr lang="en-IN"/>
          </a:p>
        </p:txBody>
      </p:sp>
    </p:spTree>
    <p:extLst>
      <p:ext uri="{BB962C8B-B14F-4D97-AF65-F5344CB8AC3E}">
        <p14:creationId xmlns:p14="http://schemas.microsoft.com/office/powerpoint/2010/main" val="4152766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F26E9B-38BA-47DA-9BA1-C2BAC559F650}" type="datetimeFigureOut">
              <a:rPr lang="en-IN" smtClean="0"/>
              <a:t>02-02-2019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4F68E8-F4DA-4DAC-8AEA-7A09A3FD1968}" type="slidenum">
              <a:rPr lang="en-IN" smtClean="0"/>
              <a:t>‹#›</a:t>
            </a:fld>
            <a:endParaRPr lang="en-IN"/>
          </a:p>
        </p:txBody>
      </p:sp>
    </p:spTree>
    <p:extLst>
      <p:ext uri="{BB962C8B-B14F-4D97-AF65-F5344CB8AC3E}">
        <p14:creationId xmlns:p14="http://schemas.microsoft.com/office/powerpoint/2010/main" val="553314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4F26E9B-38BA-47DA-9BA1-C2BAC559F650}" type="datetimeFigureOut">
              <a:rPr lang="en-IN" smtClean="0"/>
              <a:t>02-02-2019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B4F68E8-F4DA-4DAC-8AEA-7A09A3FD1968}" type="slidenum">
              <a:rPr lang="en-IN" smtClean="0"/>
              <a:t>‹#›</a:t>
            </a:fld>
            <a:endParaRPr lang="en-IN"/>
          </a:p>
        </p:txBody>
      </p:sp>
    </p:spTree>
    <p:extLst>
      <p:ext uri="{BB962C8B-B14F-4D97-AF65-F5344CB8AC3E}">
        <p14:creationId xmlns:p14="http://schemas.microsoft.com/office/powerpoint/2010/main" val="824294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F26E9B-38BA-47DA-9BA1-C2BAC559F650}" type="datetimeFigureOut">
              <a:rPr lang="en-IN" smtClean="0"/>
              <a:t>02-02-2019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B4F68E8-F4DA-4DAC-8AEA-7A09A3FD1968}" type="slidenum">
              <a:rPr lang="en-IN" smtClean="0"/>
              <a:t>‹#›</a:t>
            </a:fld>
            <a:endParaRPr lang="en-IN"/>
          </a:p>
        </p:txBody>
      </p:sp>
    </p:spTree>
    <p:extLst>
      <p:ext uri="{BB962C8B-B14F-4D97-AF65-F5344CB8AC3E}">
        <p14:creationId xmlns:p14="http://schemas.microsoft.com/office/powerpoint/2010/main" val="551976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14F26E9B-38BA-47DA-9BA1-C2BAC559F650}" type="datetimeFigureOut">
              <a:rPr lang="en-IN" smtClean="0"/>
              <a:t>02-02-2019</a:t>
            </a:fld>
            <a:endParaRPr lang="en-IN"/>
          </a:p>
        </p:txBody>
      </p:sp>
      <p:sp>
        <p:nvSpPr>
          <p:cNvPr id="5" name="Footer Placeholder 3"/>
          <p:cNvSpPr>
            <a:spLocks noGrp="1"/>
          </p:cNvSpPr>
          <p:nvPr>
            <p:ph type="ftr" sz="quarter" idx="11"/>
          </p:nvPr>
        </p:nvSpPr>
        <p:spPr/>
        <p:txBody>
          <a:bodyPr/>
          <a:lstStyle/>
          <a:p>
            <a:endParaRPr lang="en-IN"/>
          </a:p>
        </p:txBody>
      </p:sp>
      <p:sp>
        <p:nvSpPr>
          <p:cNvPr id="6" name="Slide Number Placeholder 4"/>
          <p:cNvSpPr>
            <a:spLocks noGrp="1"/>
          </p:cNvSpPr>
          <p:nvPr>
            <p:ph type="sldNum" sz="quarter" idx="12"/>
          </p:nvPr>
        </p:nvSpPr>
        <p:spPr/>
        <p:txBody>
          <a:bodyPr/>
          <a:lstStyle/>
          <a:p>
            <a:fld id="{6B4F68E8-F4DA-4DAC-8AEA-7A09A3FD1968}" type="slidenum">
              <a:rPr lang="en-IN" smtClean="0"/>
              <a:t>‹#›</a:t>
            </a:fld>
            <a:endParaRPr lang="en-IN"/>
          </a:p>
        </p:txBody>
      </p:sp>
    </p:spTree>
    <p:extLst>
      <p:ext uri="{BB962C8B-B14F-4D97-AF65-F5344CB8AC3E}">
        <p14:creationId xmlns:p14="http://schemas.microsoft.com/office/powerpoint/2010/main" val="57074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4F26E9B-38BA-47DA-9BA1-C2BAC559F650}" type="datetimeFigureOut">
              <a:rPr lang="en-IN" smtClean="0"/>
              <a:t>02-02-2019</a:t>
            </a:fld>
            <a:endParaRPr lang="en-IN"/>
          </a:p>
        </p:txBody>
      </p:sp>
      <p:sp>
        <p:nvSpPr>
          <p:cNvPr id="5" name="Footer Placeholder 2"/>
          <p:cNvSpPr>
            <a:spLocks noGrp="1"/>
          </p:cNvSpPr>
          <p:nvPr>
            <p:ph type="ftr" sz="quarter" idx="11"/>
          </p:nvPr>
        </p:nvSpPr>
        <p:spPr/>
        <p:txBody>
          <a:bodyPr/>
          <a:lstStyle/>
          <a:p>
            <a:endParaRPr lang="en-IN"/>
          </a:p>
        </p:txBody>
      </p:sp>
      <p:sp>
        <p:nvSpPr>
          <p:cNvPr id="6" name="Slide Number Placeholder 3"/>
          <p:cNvSpPr>
            <a:spLocks noGrp="1"/>
          </p:cNvSpPr>
          <p:nvPr>
            <p:ph type="sldNum" sz="quarter" idx="12"/>
          </p:nvPr>
        </p:nvSpPr>
        <p:spPr/>
        <p:txBody>
          <a:bodyPr/>
          <a:lstStyle/>
          <a:p>
            <a:fld id="{6B4F68E8-F4DA-4DAC-8AEA-7A09A3FD1968}" type="slidenum">
              <a:rPr lang="en-IN" smtClean="0"/>
              <a:t>‹#›</a:t>
            </a:fld>
            <a:endParaRPr lang="en-IN"/>
          </a:p>
        </p:txBody>
      </p:sp>
    </p:spTree>
    <p:extLst>
      <p:ext uri="{BB962C8B-B14F-4D97-AF65-F5344CB8AC3E}">
        <p14:creationId xmlns:p14="http://schemas.microsoft.com/office/powerpoint/2010/main" val="2089823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14F26E9B-38BA-47DA-9BA1-C2BAC559F650}" type="datetimeFigureOut">
              <a:rPr lang="en-IN" smtClean="0"/>
              <a:t>02-02-2019</a:t>
            </a:fld>
            <a:endParaRPr lang="en-IN"/>
          </a:p>
        </p:txBody>
      </p:sp>
      <p:sp>
        <p:nvSpPr>
          <p:cNvPr id="5" name="Footer Placeholder 5"/>
          <p:cNvSpPr>
            <a:spLocks noGrp="1"/>
          </p:cNvSpPr>
          <p:nvPr>
            <p:ph type="ftr" sz="quarter" idx="11"/>
          </p:nvPr>
        </p:nvSpPr>
        <p:spPr/>
        <p:txBody>
          <a:bodyPr/>
          <a:lstStyle/>
          <a:p>
            <a:endParaRPr lang="en-IN"/>
          </a:p>
        </p:txBody>
      </p:sp>
      <p:sp>
        <p:nvSpPr>
          <p:cNvPr id="6" name="Slide Number Placeholder 6"/>
          <p:cNvSpPr>
            <a:spLocks noGrp="1"/>
          </p:cNvSpPr>
          <p:nvPr>
            <p:ph type="sldNum" sz="quarter" idx="12"/>
          </p:nvPr>
        </p:nvSpPr>
        <p:spPr/>
        <p:txBody>
          <a:bodyPr/>
          <a:lstStyle/>
          <a:p>
            <a:fld id="{6B4F68E8-F4DA-4DAC-8AEA-7A09A3FD1968}" type="slidenum">
              <a:rPr lang="en-IN" smtClean="0"/>
              <a:t>‹#›</a:t>
            </a:fld>
            <a:endParaRPr lang="en-IN"/>
          </a:p>
        </p:txBody>
      </p:sp>
    </p:spTree>
    <p:extLst>
      <p:ext uri="{BB962C8B-B14F-4D97-AF65-F5344CB8AC3E}">
        <p14:creationId xmlns:p14="http://schemas.microsoft.com/office/powerpoint/2010/main" val="1801928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F26E9B-38BA-47DA-9BA1-C2BAC559F650}" type="datetimeFigureOut">
              <a:rPr lang="en-IN" smtClean="0"/>
              <a:t>02-02-2019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B4F68E8-F4DA-4DAC-8AEA-7A09A3FD1968}" type="slidenum">
              <a:rPr lang="en-IN" smtClean="0"/>
              <a:t>‹#›</a:t>
            </a:fld>
            <a:endParaRPr lang="en-IN"/>
          </a:p>
        </p:txBody>
      </p:sp>
    </p:spTree>
    <p:extLst>
      <p:ext uri="{BB962C8B-B14F-4D97-AF65-F5344CB8AC3E}">
        <p14:creationId xmlns:p14="http://schemas.microsoft.com/office/powerpoint/2010/main" val="3756201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4F26E9B-38BA-47DA-9BA1-C2BAC559F650}" type="datetimeFigureOut">
              <a:rPr lang="en-IN" smtClean="0"/>
              <a:t>02-02-2019</a:t>
            </a:fld>
            <a:endParaRPr lang="en-IN"/>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IN"/>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B4F68E8-F4DA-4DAC-8AEA-7A09A3FD1968}" type="slidenum">
              <a:rPr lang="en-IN" smtClean="0"/>
              <a:t>‹#›</a:t>
            </a:fld>
            <a:endParaRPr lang="en-IN"/>
          </a:p>
        </p:txBody>
      </p:sp>
    </p:spTree>
    <p:extLst>
      <p:ext uri="{BB962C8B-B14F-4D97-AF65-F5344CB8AC3E}">
        <p14:creationId xmlns:p14="http://schemas.microsoft.com/office/powerpoint/2010/main" val="52529005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0"/>
            <a:ext cx="11931650" cy="6694488"/>
          </a:xfrm>
        </p:spPr>
        <p:txBody>
          <a:bodyPr>
            <a:normAutofit/>
          </a:bodyPr>
          <a:lstStyle/>
          <a:p>
            <a:r>
              <a:rPr lang="en-IN" sz="4800" b="1"/>
              <a:t> </a:t>
            </a:r>
            <a:r>
              <a:rPr lang="en-IN" sz="4800" b="1" smtClean="0"/>
              <a:t>  MOTOR </a:t>
            </a:r>
            <a:r>
              <a:rPr lang="en-IN" sz="4800" b="1" dirty="0" smtClean="0"/>
              <a:t>NEURON DISEASE</a:t>
            </a:r>
            <a:br>
              <a:rPr lang="en-IN" sz="4800" b="1" dirty="0" smtClean="0"/>
            </a:br>
            <a:r>
              <a:rPr lang="en-IN" sz="4800" b="1"/>
              <a:t/>
            </a:r>
            <a:br>
              <a:rPr lang="en-IN" sz="4800" b="1"/>
            </a:br>
            <a:r>
              <a:rPr lang="en-IN" sz="4800" b="1" smtClean="0"/>
              <a:t/>
            </a:r>
            <a:br>
              <a:rPr lang="en-IN" sz="4800" b="1" smtClean="0"/>
            </a:br>
            <a:r>
              <a:rPr lang="en-IN" sz="4800" b="1"/>
              <a:t/>
            </a:r>
            <a:br>
              <a:rPr lang="en-IN" sz="4800" b="1"/>
            </a:br>
            <a:r>
              <a:rPr lang="en-IN" sz="4800" b="1" smtClean="0"/>
              <a:t/>
            </a:r>
            <a:br>
              <a:rPr lang="en-IN" sz="4800" b="1" smtClean="0"/>
            </a:br>
            <a:r>
              <a:rPr lang="en-IN" sz="4800" b="1" smtClean="0"/>
              <a:t>                                    DR SUNIL KUMAR</a:t>
            </a:r>
            <a:r>
              <a:rPr lang="en-IN" sz="4800" b="1" dirty="0" smtClean="0"/>
              <a:t/>
            </a:r>
            <a:br>
              <a:rPr lang="en-IN" sz="4800" b="1" dirty="0" smtClean="0"/>
            </a:br>
            <a:endParaRPr lang="en-IN" sz="4800" b="1" dirty="0"/>
          </a:p>
        </p:txBody>
      </p:sp>
    </p:spTree>
    <p:extLst>
      <p:ext uri="{BB962C8B-B14F-4D97-AF65-F5344CB8AC3E}">
        <p14:creationId xmlns:p14="http://schemas.microsoft.com/office/powerpoint/2010/main" val="1200365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12192000" cy="6858000"/>
          </a:xfrm>
        </p:spPr>
        <p:txBody>
          <a:bodyPr>
            <a:normAutofit/>
          </a:bodyPr>
          <a:lstStyle/>
          <a:p>
            <a:pPr marL="0" indent="0">
              <a:buNone/>
            </a:pPr>
            <a:r>
              <a:rPr lang="en-IN" sz="3200" b="1" dirty="0" smtClean="0"/>
              <a:t>Introduction:-</a:t>
            </a:r>
          </a:p>
          <a:p>
            <a:pPr marL="0" indent="0">
              <a:buNone/>
            </a:pPr>
            <a:r>
              <a:rPr lang="en-IN" sz="2400" dirty="0"/>
              <a:t>-</a:t>
            </a:r>
            <a:r>
              <a:rPr lang="en-IN" sz="2400" dirty="0" smtClean="0"/>
              <a:t>It is a sporadic neurodegenerative disease, which only affect the motor system.</a:t>
            </a:r>
          </a:p>
          <a:p>
            <a:pPr marL="0" indent="0">
              <a:buNone/>
            </a:pPr>
            <a:r>
              <a:rPr lang="en-IN" sz="2400" dirty="0" smtClean="0"/>
              <a:t>-No any affection to sensory and autonomic system.</a:t>
            </a:r>
          </a:p>
          <a:p>
            <a:pPr marL="0" indent="0">
              <a:buNone/>
            </a:pPr>
            <a:endParaRPr lang="en-IN" sz="2400" dirty="0" smtClean="0"/>
          </a:p>
          <a:p>
            <a:pPr marL="0" indent="0">
              <a:buNone/>
            </a:pPr>
            <a:r>
              <a:rPr lang="en-IN" sz="3200" b="1" dirty="0" smtClean="0"/>
              <a:t>Aetiology:-</a:t>
            </a:r>
          </a:p>
          <a:p>
            <a:pPr marL="0" indent="0">
              <a:buNone/>
            </a:pPr>
            <a:r>
              <a:rPr lang="en-IN" sz="2400" dirty="0" smtClean="0"/>
              <a:t>-Aetiology is unknown.</a:t>
            </a:r>
          </a:p>
          <a:p>
            <a:pPr marL="0" indent="0">
              <a:buNone/>
            </a:pPr>
            <a:r>
              <a:rPr lang="en-IN" sz="2400" dirty="0" smtClean="0"/>
              <a:t>-There is loss of motor neurons and gliosis in motor cortex, motor nuclei of brain stem and anterior horn of spinal cord with degeneration of </a:t>
            </a:r>
            <a:r>
              <a:rPr lang="en-IN" sz="2400" dirty="0" err="1" smtClean="0"/>
              <a:t>corticospinal</a:t>
            </a:r>
            <a:r>
              <a:rPr lang="en-IN" sz="2400" dirty="0" smtClean="0"/>
              <a:t> tract in spinal cord.</a:t>
            </a:r>
          </a:p>
          <a:p>
            <a:pPr marL="0" indent="0">
              <a:buNone/>
            </a:pPr>
            <a:endParaRPr lang="en-IN" sz="2400" dirty="0"/>
          </a:p>
        </p:txBody>
      </p:sp>
    </p:spTree>
    <p:extLst>
      <p:ext uri="{BB962C8B-B14F-4D97-AF65-F5344CB8AC3E}">
        <p14:creationId xmlns:p14="http://schemas.microsoft.com/office/powerpoint/2010/main" val="3635254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12192000" cy="6858000"/>
          </a:xfrm>
        </p:spPr>
        <p:txBody>
          <a:bodyPr>
            <a:normAutofit/>
          </a:bodyPr>
          <a:lstStyle/>
          <a:p>
            <a:pPr marL="0" indent="0">
              <a:buNone/>
            </a:pPr>
            <a:r>
              <a:rPr lang="en-IN" sz="3200" b="1" dirty="0" smtClean="0"/>
              <a:t>Classification:-</a:t>
            </a:r>
          </a:p>
          <a:p>
            <a:pPr marL="0" indent="0">
              <a:buNone/>
            </a:pPr>
            <a:r>
              <a:rPr lang="en-IN" sz="2400" dirty="0" smtClean="0"/>
              <a:t>a)Amyotrophic lateral sclerosis</a:t>
            </a:r>
          </a:p>
          <a:p>
            <a:pPr marL="0" indent="0">
              <a:buNone/>
            </a:pPr>
            <a:r>
              <a:rPr lang="en-IN" sz="2400" dirty="0" smtClean="0"/>
              <a:t>b)Progressive muscular atrophy</a:t>
            </a:r>
          </a:p>
          <a:p>
            <a:pPr marL="0" indent="0">
              <a:buNone/>
            </a:pPr>
            <a:r>
              <a:rPr lang="en-IN" sz="2400" dirty="0" smtClean="0"/>
              <a:t>c)Progressive bulbar palsy</a:t>
            </a:r>
          </a:p>
          <a:p>
            <a:pPr marL="0" indent="0">
              <a:buNone/>
            </a:pPr>
            <a:r>
              <a:rPr lang="en-IN" sz="2400" dirty="0" smtClean="0"/>
              <a:t>d)Primary lateral sclerosis</a:t>
            </a:r>
          </a:p>
          <a:p>
            <a:pPr marL="0" indent="0">
              <a:buNone/>
            </a:pPr>
            <a:r>
              <a:rPr lang="en-IN" sz="2400" dirty="0" smtClean="0"/>
              <a:t>e)Multiple motor neuropathy with conduction block.</a:t>
            </a:r>
          </a:p>
          <a:p>
            <a:pPr marL="0" indent="0">
              <a:buNone/>
            </a:pPr>
            <a:endParaRPr lang="en-IN" sz="2400" dirty="0"/>
          </a:p>
          <a:p>
            <a:pPr marL="0" indent="0">
              <a:buNone/>
            </a:pPr>
            <a:r>
              <a:rPr lang="en-IN" sz="3200" b="1" dirty="0" smtClean="0"/>
              <a:t>Clinical Feature:-</a:t>
            </a:r>
          </a:p>
          <a:p>
            <a:pPr marL="0" indent="0">
              <a:buNone/>
            </a:pPr>
            <a:r>
              <a:rPr lang="en-IN" sz="2400" b="1" dirty="0" smtClean="0"/>
              <a:t>A)General:-</a:t>
            </a:r>
          </a:p>
          <a:p>
            <a:pPr marL="0" indent="0">
              <a:buNone/>
            </a:pPr>
            <a:r>
              <a:rPr lang="en-IN" sz="2400" dirty="0" smtClean="0"/>
              <a:t>-Insidious onset and steadily progressive course.</a:t>
            </a:r>
          </a:p>
          <a:p>
            <a:pPr marL="0" indent="0">
              <a:buNone/>
            </a:pPr>
            <a:r>
              <a:rPr lang="en-IN" sz="2400" dirty="0" smtClean="0"/>
              <a:t>-Combination of lesions of UMN and/or LMN is characteristic.</a:t>
            </a:r>
          </a:p>
          <a:p>
            <a:pPr marL="0" indent="0">
              <a:buNone/>
            </a:pPr>
            <a:r>
              <a:rPr lang="en-IN" sz="2400" dirty="0" smtClean="0"/>
              <a:t>-Widespread fasciculation are common. There is no sensory or bladder involvement.</a:t>
            </a:r>
            <a:endParaRPr lang="en-IN" sz="2400" dirty="0"/>
          </a:p>
        </p:txBody>
      </p:sp>
    </p:spTree>
    <p:extLst>
      <p:ext uri="{BB962C8B-B14F-4D97-AF65-F5344CB8AC3E}">
        <p14:creationId xmlns:p14="http://schemas.microsoft.com/office/powerpoint/2010/main" val="2219724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12192000" cy="6858000"/>
          </a:xfrm>
        </p:spPr>
        <p:txBody>
          <a:bodyPr>
            <a:normAutofit/>
          </a:bodyPr>
          <a:lstStyle/>
          <a:p>
            <a:pPr marL="0" indent="0">
              <a:buNone/>
            </a:pPr>
            <a:r>
              <a:rPr lang="en-IN" sz="2400" dirty="0" smtClean="0"/>
              <a:t>-Average age of onset is sixth decade.</a:t>
            </a:r>
          </a:p>
          <a:p>
            <a:pPr marL="0" indent="0">
              <a:buNone/>
            </a:pPr>
            <a:r>
              <a:rPr lang="en-IN" sz="2400" dirty="0" smtClean="0"/>
              <a:t>-Four patterns are recognised in early stages that later merge with each other.</a:t>
            </a:r>
          </a:p>
          <a:p>
            <a:pPr marL="0" indent="0">
              <a:buNone/>
            </a:pPr>
            <a:r>
              <a:rPr lang="en-IN" sz="2400" b="1" dirty="0" smtClean="0"/>
              <a:t>B)Progressive </a:t>
            </a:r>
            <a:r>
              <a:rPr lang="en-IN" sz="2400" b="1" dirty="0" smtClean="0"/>
              <a:t>Bulbar palsy:-</a:t>
            </a:r>
          </a:p>
          <a:p>
            <a:pPr marL="0" indent="0">
              <a:buNone/>
            </a:pPr>
            <a:r>
              <a:rPr lang="en-IN" sz="2400" dirty="0" smtClean="0"/>
              <a:t>-Dysarthria, dysphagia and dysphonia.</a:t>
            </a:r>
          </a:p>
          <a:p>
            <a:pPr marL="0" indent="0">
              <a:buNone/>
            </a:pPr>
            <a:r>
              <a:rPr lang="en-IN" sz="2400" dirty="0" smtClean="0"/>
              <a:t>-Impaired articulation occur early with low volume of speech.</a:t>
            </a:r>
          </a:p>
          <a:p>
            <a:pPr marL="0" indent="0">
              <a:buNone/>
            </a:pPr>
            <a:r>
              <a:rPr lang="en-IN" sz="2400" dirty="0" smtClean="0"/>
              <a:t>-Difficulty in swallowing and hoarseness occur later.</a:t>
            </a:r>
          </a:p>
          <a:p>
            <a:pPr marL="0" indent="0">
              <a:buNone/>
            </a:pPr>
            <a:r>
              <a:rPr lang="en-IN" sz="2400" dirty="0" smtClean="0"/>
              <a:t>-Wasting and fasciculation of tongue along with spasticity.</a:t>
            </a:r>
          </a:p>
          <a:p>
            <a:pPr marL="0" indent="0">
              <a:buNone/>
            </a:pPr>
            <a:r>
              <a:rPr lang="en-IN" sz="2400" dirty="0" smtClean="0"/>
              <a:t>-Jaw jerk is exaggerated.</a:t>
            </a:r>
          </a:p>
          <a:p>
            <a:pPr marL="0" indent="0">
              <a:buNone/>
            </a:pPr>
            <a:r>
              <a:rPr lang="en-IN" sz="2400" dirty="0" smtClean="0"/>
              <a:t>-Emotional </a:t>
            </a:r>
            <a:r>
              <a:rPr lang="en-IN" sz="2400" dirty="0" err="1" smtClean="0"/>
              <a:t>lability</a:t>
            </a:r>
            <a:r>
              <a:rPr lang="en-IN" sz="2400" dirty="0" smtClean="0"/>
              <a:t> with uncontrolled laughter and crying. </a:t>
            </a:r>
            <a:endParaRPr lang="en-IN" sz="2400" dirty="0" smtClean="0"/>
          </a:p>
          <a:p>
            <a:pPr marL="0" indent="0">
              <a:buNone/>
            </a:pPr>
            <a:r>
              <a:rPr lang="en-IN" sz="2400" b="1" dirty="0"/>
              <a:t>C)Amyotrophic Lateral Sclerosis (ALS):-</a:t>
            </a:r>
          </a:p>
          <a:p>
            <a:pPr marL="0" indent="0">
              <a:buNone/>
            </a:pPr>
            <a:r>
              <a:rPr lang="en-IN" sz="2400" dirty="0"/>
              <a:t>-Commonest mode of onset.</a:t>
            </a:r>
          </a:p>
          <a:p>
            <a:pPr marL="0" indent="0">
              <a:buNone/>
            </a:pPr>
            <a:r>
              <a:rPr lang="en-IN" sz="2400" dirty="0"/>
              <a:t>-Pathologically there is degeneration of the lateral columns where the </a:t>
            </a:r>
            <a:r>
              <a:rPr lang="en-IN" sz="2400" dirty="0" err="1"/>
              <a:t>corticospinal</a:t>
            </a:r>
            <a:r>
              <a:rPr lang="en-IN" sz="2400" dirty="0"/>
              <a:t> tracts are located.</a:t>
            </a:r>
          </a:p>
          <a:p>
            <a:pPr marL="0" indent="0">
              <a:buNone/>
            </a:pPr>
            <a:endParaRPr lang="en-IN" sz="2400" dirty="0"/>
          </a:p>
        </p:txBody>
      </p:sp>
    </p:spTree>
    <p:extLst>
      <p:ext uri="{BB962C8B-B14F-4D97-AF65-F5344CB8AC3E}">
        <p14:creationId xmlns:p14="http://schemas.microsoft.com/office/powerpoint/2010/main" val="1479721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12192000" cy="6858000"/>
          </a:xfrm>
        </p:spPr>
        <p:txBody>
          <a:bodyPr>
            <a:noAutofit/>
          </a:bodyPr>
          <a:lstStyle/>
          <a:p>
            <a:pPr marL="0" indent="0">
              <a:buNone/>
            </a:pPr>
            <a:r>
              <a:rPr lang="en-IN" sz="2400" dirty="0" smtClean="0"/>
              <a:t>-</a:t>
            </a:r>
            <a:r>
              <a:rPr lang="en-IN" sz="2400" dirty="0" smtClean="0"/>
              <a:t>Starts in the limbs in about 2/3</a:t>
            </a:r>
            <a:r>
              <a:rPr lang="en-IN" sz="2400" baseline="30000" dirty="0" smtClean="0"/>
              <a:t>rd</a:t>
            </a:r>
            <a:r>
              <a:rPr lang="en-IN" sz="2400" dirty="0" smtClean="0"/>
              <a:t> of patients (spinal form), bulbar onset in 1/3</a:t>
            </a:r>
            <a:r>
              <a:rPr lang="en-IN" sz="2400" baseline="30000" dirty="0" smtClean="0"/>
              <a:t>rd</a:t>
            </a:r>
            <a:r>
              <a:rPr lang="en-IN" sz="2400" dirty="0" smtClean="0"/>
              <a:t> of patients.</a:t>
            </a:r>
          </a:p>
          <a:p>
            <a:pPr marL="0" indent="0">
              <a:buNone/>
            </a:pPr>
            <a:r>
              <a:rPr lang="en-IN" sz="2400" dirty="0" smtClean="0"/>
              <a:t>-Bulbar involvement can be UMN(</a:t>
            </a:r>
            <a:r>
              <a:rPr lang="en-IN" sz="2400" dirty="0" err="1" smtClean="0"/>
              <a:t>pseudobulbar</a:t>
            </a:r>
            <a:r>
              <a:rPr lang="en-IN" sz="2400" dirty="0" smtClean="0"/>
              <a:t> palsy) or LMN type(bulbar palsy)</a:t>
            </a:r>
          </a:p>
          <a:p>
            <a:pPr marL="0" indent="0">
              <a:buNone/>
            </a:pPr>
            <a:r>
              <a:rPr lang="en-IN" sz="2400" dirty="0" smtClean="0"/>
              <a:t>*Bulbar palsy is associated with upper and lower facial weakness and poverty of palatal movement with weakness, weakness and fasciculation of the tongue.</a:t>
            </a:r>
          </a:p>
          <a:p>
            <a:pPr marL="0" indent="0">
              <a:buNone/>
            </a:pPr>
            <a:r>
              <a:rPr lang="en-IN" sz="2400" dirty="0" smtClean="0"/>
              <a:t>*</a:t>
            </a:r>
            <a:r>
              <a:rPr lang="en-IN" sz="2400" dirty="0" err="1" smtClean="0"/>
              <a:t>Pseudobulbar</a:t>
            </a:r>
            <a:r>
              <a:rPr lang="en-IN" sz="2400" dirty="0" smtClean="0"/>
              <a:t> palsy is characterised by emotional </a:t>
            </a:r>
            <a:r>
              <a:rPr lang="en-IN" sz="2400" dirty="0" err="1" smtClean="0"/>
              <a:t>lability</a:t>
            </a:r>
            <a:r>
              <a:rPr lang="en-IN" sz="2400" dirty="0" smtClean="0"/>
              <a:t> such as pathological crying or laughing, brisk jaw jerk, and dysarthria.</a:t>
            </a:r>
          </a:p>
          <a:p>
            <a:pPr marL="0" indent="0">
              <a:buNone/>
            </a:pPr>
            <a:r>
              <a:rPr lang="en-IN" sz="2400" dirty="0" smtClean="0"/>
              <a:t>-In the extremities:-</a:t>
            </a:r>
          </a:p>
          <a:p>
            <a:pPr marL="0" indent="0">
              <a:buNone/>
            </a:pPr>
            <a:r>
              <a:rPr lang="en-IN" sz="2400" dirty="0" smtClean="0"/>
              <a:t>*Generally, LMN signs in upper limbs and UMN signs in lower limbs.</a:t>
            </a:r>
          </a:p>
          <a:p>
            <a:pPr marL="0" indent="0">
              <a:buNone/>
            </a:pPr>
            <a:r>
              <a:rPr lang="en-IN" sz="2400" dirty="0" smtClean="0"/>
              <a:t>*Cervical onset ALS presents with upper-limb symptoms, either bilateral or unilateral.</a:t>
            </a:r>
            <a:r>
              <a:rPr lang="en-IN" sz="2400" dirty="0"/>
              <a:t> </a:t>
            </a:r>
            <a:r>
              <a:rPr lang="en-IN" sz="2400" dirty="0" smtClean="0"/>
              <a:t>Proximal muscle weakness can present as difficulty with task associated with shoulder abduction such as hair washing, combing etc.</a:t>
            </a:r>
          </a:p>
        </p:txBody>
      </p:sp>
    </p:spTree>
    <p:extLst>
      <p:ext uri="{BB962C8B-B14F-4D97-AF65-F5344CB8AC3E}">
        <p14:creationId xmlns:p14="http://schemas.microsoft.com/office/powerpoint/2010/main" val="22908075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12192000" cy="6858000"/>
          </a:xfrm>
        </p:spPr>
        <p:txBody>
          <a:bodyPr>
            <a:normAutofit/>
          </a:bodyPr>
          <a:lstStyle/>
          <a:p>
            <a:pPr marL="0" indent="0">
              <a:buNone/>
            </a:pPr>
            <a:r>
              <a:rPr lang="en-IN" sz="2400" dirty="0" smtClean="0"/>
              <a:t>-Distal weakness produces wasting of small muscles of hands that manifests with impairment of activities requiring pincer grip.</a:t>
            </a:r>
          </a:p>
          <a:p>
            <a:pPr marL="0" indent="0">
              <a:buNone/>
            </a:pPr>
            <a:r>
              <a:rPr lang="en-IN" sz="2400" dirty="0" smtClean="0"/>
              <a:t>-Later, wasting and fasciculation spread to proximal arm muscles. In upper limbs, both UMN and LMN signs can occur. Thus, DTR in upper limbs exaggerated in spite of atrophic muscles. Lower limbs would have UMN signs.</a:t>
            </a:r>
          </a:p>
          <a:p>
            <a:pPr marL="0" indent="0">
              <a:buNone/>
            </a:pPr>
            <a:r>
              <a:rPr lang="en-IN" sz="2400" dirty="0" smtClean="0"/>
              <a:t>-Lumbar onset implies degeneration of the anterior horn cells of the lumbar spinal area and is associated with LMN features in the legs.</a:t>
            </a:r>
          </a:p>
          <a:p>
            <a:pPr marL="0" indent="0">
              <a:buNone/>
            </a:pPr>
            <a:r>
              <a:rPr lang="en-IN" sz="2400" dirty="0" smtClean="0"/>
              <a:t>-</a:t>
            </a:r>
            <a:r>
              <a:rPr lang="en-IN" sz="2400" dirty="0" err="1" smtClean="0"/>
              <a:t>Extraocular</a:t>
            </a:r>
            <a:r>
              <a:rPr lang="en-IN" sz="2400" dirty="0" smtClean="0"/>
              <a:t> movements, sensation and bladder function are typically normal.</a:t>
            </a:r>
          </a:p>
          <a:p>
            <a:pPr marL="0" indent="0">
              <a:buNone/>
            </a:pPr>
            <a:r>
              <a:rPr lang="en-IN" sz="2400" dirty="0" smtClean="0"/>
              <a:t>-Depression is common in these patients.</a:t>
            </a:r>
          </a:p>
          <a:p>
            <a:pPr marL="0" indent="0">
              <a:buNone/>
            </a:pPr>
            <a:r>
              <a:rPr lang="en-IN" sz="2400" dirty="0" smtClean="0"/>
              <a:t>-A definite diagnosis of ALS is made by confirming a progressive course of weakness, with both UMN and LMN findings in three out of four anatomically defined regions of the body: </a:t>
            </a:r>
            <a:r>
              <a:rPr lang="en-IN" sz="2400" dirty="0" err="1" smtClean="0"/>
              <a:t>craniobulbar</a:t>
            </a:r>
            <a:r>
              <a:rPr lang="en-IN" sz="2400" dirty="0" smtClean="0"/>
              <a:t>, cervical, thoracic and lumbosacral</a:t>
            </a:r>
            <a:r>
              <a:rPr lang="en-IN" sz="2400" dirty="0" smtClean="0"/>
              <a:t>.</a:t>
            </a:r>
          </a:p>
          <a:p>
            <a:pPr marL="0" indent="0">
              <a:buNone/>
            </a:pPr>
            <a:r>
              <a:rPr lang="en-IN" sz="2400" dirty="0" smtClean="0"/>
              <a:t> </a:t>
            </a:r>
          </a:p>
          <a:p>
            <a:pPr marL="0" indent="0">
              <a:buNone/>
            </a:pPr>
            <a:endParaRPr lang="en-IN" sz="2400" dirty="0" smtClean="0"/>
          </a:p>
          <a:p>
            <a:pPr marL="0" indent="0">
              <a:buNone/>
            </a:pPr>
            <a:endParaRPr lang="en-IN" sz="2400" dirty="0"/>
          </a:p>
        </p:txBody>
      </p:sp>
    </p:spTree>
    <p:extLst>
      <p:ext uri="{BB962C8B-B14F-4D97-AF65-F5344CB8AC3E}">
        <p14:creationId xmlns:p14="http://schemas.microsoft.com/office/powerpoint/2010/main" val="9343454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12192000" cy="6858000"/>
          </a:xfrm>
        </p:spPr>
        <p:txBody>
          <a:bodyPr>
            <a:normAutofit/>
          </a:bodyPr>
          <a:lstStyle/>
          <a:p>
            <a:pPr marL="0" indent="0">
              <a:buNone/>
            </a:pPr>
            <a:r>
              <a:rPr lang="en-IN" sz="3200" b="1" dirty="0" smtClean="0"/>
              <a:t>Course:-</a:t>
            </a:r>
          </a:p>
          <a:p>
            <a:pPr marL="0" indent="0">
              <a:buNone/>
            </a:pPr>
            <a:r>
              <a:rPr lang="en-IN" sz="2400" dirty="0" smtClean="0"/>
              <a:t>-Variants are common. Pictures of different categories merge and final picture is of severe bulbar </a:t>
            </a:r>
            <a:r>
              <a:rPr lang="en-IN" sz="2400" dirty="0" err="1" smtClean="0"/>
              <a:t>palsy+UMN+LMN</a:t>
            </a:r>
            <a:r>
              <a:rPr lang="en-IN" sz="2400" dirty="0" smtClean="0"/>
              <a:t> signs  in all four limbs.</a:t>
            </a:r>
          </a:p>
          <a:p>
            <a:pPr marL="0" indent="0">
              <a:buNone/>
            </a:pPr>
            <a:r>
              <a:rPr lang="en-IN" sz="2400" dirty="0" smtClean="0"/>
              <a:t>-Full awareness with normal intellectual abilities is maintained till the end.</a:t>
            </a:r>
          </a:p>
          <a:p>
            <a:pPr marL="0" indent="0">
              <a:buNone/>
            </a:pPr>
            <a:endParaRPr lang="en-IN" sz="2400" dirty="0"/>
          </a:p>
          <a:p>
            <a:pPr marL="0" indent="0">
              <a:buNone/>
            </a:pPr>
            <a:r>
              <a:rPr lang="en-IN" sz="3200" b="1" dirty="0" smtClean="0"/>
              <a:t>Diagnosis;-</a:t>
            </a:r>
          </a:p>
          <a:p>
            <a:pPr marL="0" indent="0">
              <a:buNone/>
            </a:pPr>
            <a:r>
              <a:rPr lang="en-IN" sz="2400" dirty="0" smtClean="0"/>
              <a:t>-Investigation include spinal radiography, EMG, nerve conduction velocity, MRI of spine, thyroid function tests and occasionally lumbar puncture.</a:t>
            </a:r>
          </a:p>
          <a:p>
            <a:pPr marL="0" indent="0">
              <a:buNone/>
            </a:pPr>
            <a:endParaRPr lang="en-IN" sz="2400" dirty="0"/>
          </a:p>
          <a:p>
            <a:pPr marL="0" indent="0">
              <a:buNone/>
            </a:pPr>
            <a:r>
              <a:rPr lang="en-IN" sz="3200" b="1" dirty="0" smtClean="0"/>
              <a:t>Treatment:-</a:t>
            </a:r>
          </a:p>
          <a:p>
            <a:pPr marL="0" indent="0">
              <a:buNone/>
            </a:pPr>
            <a:r>
              <a:rPr lang="en-IN" sz="2400" dirty="0" smtClean="0"/>
              <a:t>-No curative medical treatment. Walking aids, wheel chair and physiotherapy.</a:t>
            </a:r>
          </a:p>
          <a:p>
            <a:pPr marL="0" indent="0">
              <a:buNone/>
            </a:pPr>
            <a:r>
              <a:rPr lang="en-IN" sz="2400" dirty="0" smtClean="0"/>
              <a:t>-Symptomatic treatments include use of </a:t>
            </a:r>
            <a:r>
              <a:rPr lang="en-IN" sz="2400" dirty="0" err="1" smtClean="0"/>
              <a:t>boyulinum</a:t>
            </a:r>
            <a:r>
              <a:rPr lang="en-IN" sz="2400" dirty="0" smtClean="0"/>
              <a:t> toxins to control drooling, gastrostomy to reduce aspiration, baclofen or </a:t>
            </a:r>
            <a:r>
              <a:rPr lang="en-IN" sz="2400" dirty="0" err="1" smtClean="0"/>
              <a:t>tizanidine</a:t>
            </a:r>
            <a:r>
              <a:rPr lang="en-IN" sz="2400" dirty="0" smtClean="0"/>
              <a:t> for spasticity and selective serotonin reuptake inhibitors for depression.</a:t>
            </a:r>
            <a:endParaRPr lang="en-IN" sz="2400" dirty="0"/>
          </a:p>
        </p:txBody>
      </p:sp>
    </p:spTree>
    <p:extLst>
      <p:ext uri="{BB962C8B-B14F-4D97-AF65-F5344CB8AC3E}">
        <p14:creationId xmlns:p14="http://schemas.microsoft.com/office/powerpoint/2010/main" val="1300304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12192000" cy="6858000"/>
          </a:xfrm>
        </p:spPr>
        <p:txBody>
          <a:bodyPr>
            <a:normAutofit/>
          </a:bodyPr>
          <a:lstStyle/>
          <a:p>
            <a:pPr marL="0" indent="0">
              <a:buNone/>
            </a:pPr>
            <a:r>
              <a:rPr lang="en-IN" sz="2400" dirty="0" smtClean="0"/>
              <a:t>-Death occurs from pneumonia or respiratory failure.</a:t>
            </a:r>
          </a:p>
          <a:p>
            <a:pPr marL="0" indent="0">
              <a:buNone/>
            </a:pPr>
            <a:r>
              <a:rPr lang="en-IN" sz="2400" dirty="0" smtClean="0"/>
              <a:t>-Usual duration of survival in bulbar palsy is about 2 years, ALS 4-5 years, and PMA 8-10 years.</a:t>
            </a:r>
          </a:p>
          <a:p>
            <a:pPr marL="0" indent="0">
              <a:buNone/>
            </a:pPr>
            <a:r>
              <a:rPr lang="en-IN" sz="2400" dirty="0" smtClean="0"/>
              <a:t>-Final state consist of </a:t>
            </a:r>
            <a:r>
              <a:rPr lang="en-IN" sz="2400" dirty="0" err="1" smtClean="0"/>
              <a:t>anarthria</a:t>
            </a:r>
            <a:r>
              <a:rPr lang="en-IN" sz="2400" dirty="0" smtClean="0"/>
              <a:t>, </a:t>
            </a:r>
            <a:r>
              <a:rPr lang="en-IN" sz="2400" dirty="0" err="1" smtClean="0"/>
              <a:t>aphagia</a:t>
            </a:r>
            <a:r>
              <a:rPr lang="en-IN" sz="2400" dirty="0" smtClean="0"/>
              <a:t>, and wide spread limb weakness in a person with full consciousness.</a:t>
            </a:r>
          </a:p>
          <a:p>
            <a:pPr marL="0" indent="0">
              <a:buNone/>
            </a:pPr>
            <a:r>
              <a:rPr lang="en-IN" sz="2400" dirty="0" smtClean="0"/>
              <a:t>-The only drug that has a modest effect on survival is </a:t>
            </a:r>
            <a:r>
              <a:rPr lang="en-IN" sz="2400" dirty="0" err="1" smtClean="0"/>
              <a:t>Riluzole</a:t>
            </a:r>
            <a:r>
              <a:rPr lang="en-IN" sz="2400" dirty="0" smtClean="0"/>
              <a:t>.</a:t>
            </a:r>
          </a:p>
          <a:p>
            <a:pPr marL="0" indent="0">
              <a:buNone/>
            </a:pPr>
            <a:endParaRPr lang="en-IN" sz="2400" dirty="0"/>
          </a:p>
          <a:p>
            <a:pPr marL="0" indent="0">
              <a:buNone/>
            </a:pPr>
            <a:endParaRPr lang="en-IN" sz="2400" dirty="0" smtClean="0"/>
          </a:p>
          <a:p>
            <a:pPr marL="0" indent="0">
              <a:buNone/>
            </a:pPr>
            <a:endParaRPr lang="en-IN" sz="2400" dirty="0"/>
          </a:p>
          <a:p>
            <a:pPr marL="0" indent="0">
              <a:buNone/>
            </a:pPr>
            <a:r>
              <a:rPr lang="en-IN" sz="2400" dirty="0" smtClean="0"/>
              <a:t>                                                                                     </a:t>
            </a:r>
            <a:r>
              <a:rPr lang="en-IN" sz="5400" b="1" dirty="0" smtClean="0"/>
              <a:t>Thanks</a:t>
            </a:r>
            <a:endParaRPr lang="en-IN" sz="5400" b="1" dirty="0"/>
          </a:p>
        </p:txBody>
      </p:sp>
    </p:spTree>
    <p:extLst>
      <p:ext uri="{BB962C8B-B14F-4D97-AF65-F5344CB8AC3E}">
        <p14:creationId xmlns:p14="http://schemas.microsoft.com/office/powerpoint/2010/main" val="8693641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140</TotalTime>
  <Words>706</Words>
  <Application>Microsoft Office PowerPoint</Application>
  <PresentationFormat>Widescreen</PresentationFormat>
  <Paragraphs>64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Ion</vt:lpstr>
      <vt:lpstr>   MOTOR NEURON DISEASE                                         DR SUNIL KUMAR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MOTOR NEURON DISEASE                                         DR SUNIL KUMAR </dc:title>
  <dc:creator>Admin</dc:creator>
  <cp:lastModifiedBy>Admin</cp:lastModifiedBy>
  <cp:revision>23</cp:revision>
  <dcterms:created xsi:type="dcterms:W3CDTF">2019-01-08T15:14:00Z</dcterms:created>
  <dcterms:modified xsi:type="dcterms:W3CDTF">2019-02-02T17:19:40Z</dcterms:modified>
</cp:coreProperties>
</file>