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31" r:id="rId5"/>
    <p:sldId id="266" r:id="rId6"/>
    <p:sldId id="260" r:id="rId7"/>
    <p:sldId id="334" r:id="rId8"/>
    <p:sldId id="333" r:id="rId9"/>
    <p:sldId id="332" r:id="rId10"/>
    <p:sldId id="341" r:id="rId11"/>
    <p:sldId id="267" r:id="rId12"/>
    <p:sldId id="264" r:id="rId13"/>
    <p:sldId id="263" r:id="rId14"/>
    <p:sldId id="342" r:id="rId15"/>
    <p:sldId id="343" r:id="rId16"/>
    <p:sldId id="272" r:id="rId17"/>
    <p:sldId id="271" r:id="rId18"/>
    <p:sldId id="270" r:id="rId19"/>
    <p:sldId id="274" r:id="rId20"/>
    <p:sldId id="261" r:id="rId21"/>
    <p:sldId id="275" r:id="rId22"/>
    <p:sldId id="285" r:id="rId23"/>
    <p:sldId id="284" r:id="rId24"/>
    <p:sldId id="283" r:id="rId25"/>
    <p:sldId id="345" r:id="rId26"/>
    <p:sldId id="281" r:id="rId27"/>
    <p:sldId id="280" r:id="rId28"/>
    <p:sldId id="287" r:id="rId29"/>
    <p:sldId id="293" r:id="rId30"/>
    <p:sldId id="346" r:id="rId31"/>
    <p:sldId id="286" r:id="rId32"/>
    <p:sldId id="328" r:id="rId33"/>
    <p:sldId id="326" r:id="rId34"/>
    <p:sldId id="327" r:id="rId35"/>
    <p:sldId id="325" r:id="rId36"/>
    <p:sldId id="324" r:id="rId37"/>
    <p:sldId id="344" r:id="rId38"/>
    <p:sldId id="322" r:id="rId39"/>
    <p:sldId id="336" r:id="rId40"/>
    <p:sldId id="329" r:id="rId41"/>
    <p:sldId id="337" r:id="rId42"/>
    <p:sldId id="335" r:id="rId43"/>
    <p:sldId id="340" r:id="rId44"/>
    <p:sldId id="339" r:id="rId45"/>
    <p:sldId id="33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16A0-ACAC-3442-273A-13FAB5E46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396DB-5C35-C34C-0CDD-DBB30137B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81128-FA03-7C83-51C6-03B403752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0174A-ACEF-3ECA-F3DE-A70A6FEB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76415-086D-5B83-4186-D853B0F9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68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35B4-4066-7772-F4FA-BE046368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4A290-1E63-7D12-5E75-01C5D20FC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16F03-7F6D-FE17-04A5-319E6DC4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FC44B-7297-55F6-6475-FCC495E4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E6CD4-B18F-FEE8-B381-0F650C17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680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6D18DB-2362-24E0-4812-5439978BF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86793-E153-0C07-6CCD-963C601DB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0B97C-1EA9-06A5-256A-2591B786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75292-4829-D05B-D055-975D0730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64D6B-A726-1B19-153A-DEBB8635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01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B463C-EA05-3DAB-7C31-5EF8DEBF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E209-86E5-5A03-62AA-8EAD636A9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E9D33-AA3E-4B57-7CF8-14DA678F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12821-6A31-2F5A-16DB-34677794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BAD86-736B-814D-5EAB-03A5DF62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96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F1CF-CA01-617A-0FF5-4174FA02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F1083-81BC-27FE-3528-046F65D7F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229FA-68A1-2D91-F70F-AF60E191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C8EBF-7294-F5CB-4C39-B08DE148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35330-3540-F805-EBCB-A658B2D8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550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2F73-34D3-06A7-88F6-6CA15A3B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826F9-5DD0-C725-F877-3B7CA3E44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9E955-2288-6CB0-1D2D-54E493555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2EF53-9277-79EA-0194-2F028140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4FC5E-AF82-DE2C-17E7-6F681F63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02A9D-90DF-E01F-6985-9BCCB0F2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431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42AEB-A5CC-65CC-99CE-617E9096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7330B-259C-C019-63E7-8CEEB319D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3354D-3F7B-BAC0-3D4C-3D5141979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411DB-210A-06F9-8B32-CB2277EBC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EF41D-F858-74F2-86DA-335A49BEB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886B0-A373-17AB-4ECE-4F98C399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56888-0C62-BDAF-6F8D-BED7ED90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23ABBD-E2EA-F649-3572-0F7C9EF4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795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314F-7239-D168-CE41-187E841E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BA7B9-1E2F-7502-EB45-A4BB18C2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61E42-203A-EC64-28D7-9B184A77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B722D-A17F-1855-2922-8ABA0753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62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89A42-D62B-7663-E98F-93B64DCC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EB154-AB5B-D7E4-6DC9-825C8C3C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35115-A73C-3C16-B1EB-33CC3D9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37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EA32-FE86-DE39-5B3D-3BD8E387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39148-B781-84D6-855C-321007A4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37155-4284-EBFA-7A2E-D54E9BD10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DF272-219A-1B4D-F5B9-CF92F23A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A7F92-F2EB-133B-F8BB-8D2AF887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D42C-CC36-A1C2-89B1-8B57A9DE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563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5D4B-A2EC-9223-4362-11BE86F1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6E731-A044-5155-BA6D-AEE1836D8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3E6DD-EEC9-8042-E7BB-155D4242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ABFBD-764D-50EE-4A58-53FAD4B6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00885-B222-4CE3-3AD6-1A372502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0743-8B92-44CA-6C38-90255D59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2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2B90FC-8910-58CA-CEF1-167BF93A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FB7C4-D255-94EA-ADFF-727CAECBD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F4B6F-B658-B367-1266-0A0B844CA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59C7-9A81-4638-81DC-A48B0F247B0A}" type="datetimeFigureOut">
              <a:rPr lang="en-IN" smtClean="0"/>
              <a:t>17-11-2023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3103-6374-0FF3-1AF3-63FA82F77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42A2-A065-179C-CBA5-B701910E1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21EB3-75E7-4735-8084-A07BC5FBF94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9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0C2A-FAF3-EDFB-6BCF-54BDF4895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829" y="83454"/>
            <a:ext cx="9144000" cy="2387600"/>
          </a:xfrm>
        </p:spPr>
        <p:txBody>
          <a:bodyPr>
            <a:normAutofit/>
          </a:bodyPr>
          <a:lstStyle/>
          <a:p>
            <a:r>
              <a:rPr lang="en-IN" dirty="0"/>
              <a:t>RISK STRATIFICATION AND MANAGEMENT  OF MI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5274E-D1DA-42B0-B03F-C7395806E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3601" y="3767668"/>
            <a:ext cx="9144000" cy="1655762"/>
          </a:xfrm>
        </p:spPr>
        <p:txBody>
          <a:bodyPr>
            <a:noAutofit/>
          </a:bodyPr>
          <a:lstStyle/>
          <a:p>
            <a:endParaRPr lang="en-GB" altLang="en-US" sz="2000" i="1" dirty="0">
              <a:latin typeface="Century Gothic" panose="020B0502020202020204" pitchFamily="34" charset="0"/>
            </a:endParaRPr>
          </a:p>
          <a:p>
            <a:pPr algn="r"/>
            <a:r>
              <a:rPr lang="en-IN" sz="2000" dirty="0"/>
              <a:t> </a:t>
            </a:r>
            <a:r>
              <a:rPr lang="en-IN" sz="2800" dirty="0"/>
              <a:t>DR. VIRAL GANDHI</a:t>
            </a:r>
          </a:p>
          <a:p>
            <a:pPr algn="r"/>
            <a:r>
              <a:rPr lang="en-GB" altLang="en-US" sz="2000" i="1" dirty="0">
                <a:latin typeface="Century Gothic" panose="020B0502020202020204" pitchFamily="34" charset="0"/>
              </a:rPr>
              <a:t>MD, </a:t>
            </a:r>
            <a:r>
              <a:rPr lang="en-GB" altLang="en-US" sz="2000" i="1" dirty="0" err="1">
                <a:latin typeface="Century Gothic" panose="020B0502020202020204" pitchFamily="34" charset="0"/>
              </a:rPr>
              <a:t>DnB</a:t>
            </a:r>
            <a:r>
              <a:rPr lang="en-GB" altLang="en-US" sz="2000" i="1" dirty="0">
                <a:latin typeface="Century Gothic" panose="020B0502020202020204" pitchFamily="34" charset="0"/>
              </a:rPr>
              <a:t>(Cardiology),</a:t>
            </a:r>
          </a:p>
          <a:p>
            <a:pPr algn="r"/>
            <a:r>
              <a:rPr lang="en-GB" altLang="en-US" sz="2000" i="1" dirty="0">
                <a:latin typeface="Century Gothic" panose="020B0502020202020204" pitchFamily="34" charset="0"/>
              </a:rPr>
              <a:t>Assistant  Professor </a:t>
            </a:r>
          </a:p>
          <a:p>
            <a:pPr algn="r"/>
            <a:r>
              <a:rPr lang="en-GB" altLang="en-US" sz="2000" i="1" dirty="0">
                <a:latin typeface="Century Gothic" panose="020B0502020202020204" pitchFamily="34" charset="0"/>
              </a:rPr>
              <a:t>SBKS Medical Institute &amp; Research Centre,</a:t>
            </a:r>
          </a:p>
          <a:p>
            <a:pPr algn="r"/>
            <a:r>
              <a:rPr lang="en-GB" altLang="en-US" sz="2000" i="1" dirty="0" err="1">
                <a:latin typeface="Century Gothic" panose="020B0502020202020204" pitchFamily="34" charset="0"/>
              </a:rPr>
              <a:t>Sumandeep</a:t>
            </a:r>
            <a:r>
              <a:rPr lang="en-GB" altLang="en-US" sz="2000" i="1" dirty="0">
                <a:latin typeface="Century Gothic" panose="020B0502020202020204" pitchFamily="34" charset="0"/>
              </a:rPr>
              <a:t> Vidyapeeth Deemed to be  University, Vadodara</a:t>
            </a:r>
          </a:p>
        </p:txBody>
      </p:sp>
      <p:pic>
        <p:nvPicPr>
          <p:cNvPr id="1026" name="Picture 2" descr="How To Make Your Heart Stronger – Cleveland Clinic">
            <a:extLst>
              <a:ext uri="{FF2B5EF4-FFF2-40B4-BE49-F238E27FC236}">
                <a16:creationId xmlns:a16="http://schemas.microsoft.com/office/drawing/2014/main" id="{89A6BC7B-4A59-4182-E37D-050DB343B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9" y="2471054"/>
            <a:ext cx="4882716" cy="32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45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obert Jones, DO on Twitter: &quot;50's male witnessed arrest. Unknown hx. AED  no shock advised. Prehosp ACLS-Asystole/no ROSC. SC from first break.  Diagnosis? See thread. #POCUS #IMPOCUS #FOAMed #FOAMus #FOAMcc #echofirst # ECG #">
            <a:extLst>
              <a:ext uri="{FF2B5EF4-FFF2-40B4-BE49-F238E27FC236}">
                <a16:creationId xmlns:a16="http://schemas.microsoft.com/office/drawing/2014/main" id="{1D8E9E90-BFD6-6AB5-70B5-0C876EA334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54312" cy="49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Question Is What Happened to the Question Mark? – Proof That Blog">
            <a:extLst>
              <a:ext uri="{FF2B5EF4-FFF2-40B4-BE49-F238E27FC236}">
                <a16:creationId xmlns:a16="http://schemas.microsoft.com/office/drawing/2014/main" id="{82494EA0-4ED7-2D88-5CD9-CCA8AB230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06" y="26774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1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D8A0EDA-5B37-A68D-C225-7E82F869E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5" y="296299"/>
            <a:ext cx="11117179" cy="625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16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C426A-F47D-FC96-F3F3-AFF686CB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1" y="192504"/>
            <a:ext cx="11829448" cy="666549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5683E-8809-F077-33AF-ED901936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8" y="249455"/>
            <a:ext cx="1024128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081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E1A87C4-2949-D6D1-5CF0-DCCC2778D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474930"/>
            <a:ext cx="10635916" cy="59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95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to Expect in the Cath Lab | Diagnosing &amp; Fixing Heart Problems -  YouTube">
            <a:extLst>
              <a:ext uri="{FF2B5EF4-FFF2-40B4-BE49-F238E27FC236}">
                <a16:creationId xmlns:a16="http://schemas.microsoft.com/office/drawing/2014/main" id="{C943D601-1C08-F017-5AFD-81FFA84E3B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970"/>
            <a:ext cx="12042775" cy="677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8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Electrocardiographic Changes After Angioplasty of the Left Anterior  Descending Coronary Artery | Circulation">
            <a:extLst>
              <a:ext uri="{FF2B5EF4-FFF2-40B4-BE49-F238E27FC236}">
                <a16:creationId xmlns:a16="http://schemas.microsoft.com/office/drawing/2014/main" id="{B233096B-B06B-CBA0-D2FC-C37327E7E6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66760" cy="39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ngioplasty and Stent Placement for the Heart | Johns Hopkins Medicine">
            <a:extLst>
              <a:ext uri="{FF2B5EF4-FFF2-40B4-BE49-F238E27FC236}">
                <a16:creationId xmlns:a16="http://schemas.microsoft.com/office/drawing/2014/main" id="{C040E4D8-0CC9-1BAC-346B-12F7357C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621" y="3666744"/>
            <a:ext cx="3561327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4A24BC8-0D91-5206-1707-94E53CE3A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45" y="501995"/>
            <a:ext cx="10574650" cy="594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09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B4C0975-27A7-B5B4-C9AA-5E3D301A8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6" y="664361"/>
            <a:ext cx="10202780" cy="573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926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595EFC5-B544-02D0-DBB8-6CDAA84D3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75" y="963485"/>
            <a:ext cx="9880549" cy="555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8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C7A9-8C47-E306-ACE5-99C1EE80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NSTEMI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E7FDAC-4221-1476-FFB3-9AEE167D9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12" y="1325458"/>
            <a:ext cx="9885145" cy="555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9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AB3B-A6B3-2E62-A818-76B37F69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Clinical presentation</a:t>
            </a:r>
          </a:p>
        </p:txBody>
      </p:sp>
      <p:pic>
        <p:nvPicPr>
          <p:cNvPr id="2050" name="Picture 2" descr="Angina - Wikipedia">
            <a:extLst>
              <a:ext uri="{FF2B5EF4-FFF2-40B4-BE49-F238E27FC236}">
                <a16:creationId xmlns:a16="http://schemas.microsoft.com/office/drawing/2014/main" id="{EB749012-D4FC-72D1-9DB9-05DFFD6206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9" y="1549780"/>
            <a:ext cx="4917734" cy="314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gina Pectoris - Stress Related Illness">
            <a:extLst>
              <a:ext uri="{FF2B5EF4-FFF2-40B4-BE49-F238E27FC236}">
                <a16:creationId xmlns:a16="http://schemas.microsoft.com/office/drawing/2014/main" id="{9C99A8E8-A770-540E-B04A-14C3678A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51" y="614339"/>
            <a:ext cx="5849167" cy="23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8C281C-168B-9072-01EF-D4C903600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25328"/>
            <a:ext cx="47625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56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F57BC2F-DEA7-1C91-9D8C-FAFCC81E5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953860"/>
            <a:ext cx="9144000" cy="514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77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94C522-E779-7CEB-1BC8-4C8BE41A6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" y="447732"/>
            <a:ext cx="10953550" cy="616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01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05E94C2-AB7E-DF27-6E3D-62C60C3C5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1" y="388189"/>
            <a:ext cx="10943924" cy="615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123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1CB461D-32D5-09DA-1565-EAAF0E193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7" y="490888"/>
            <a:ext cx="10597678" cy="595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289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CD365-6E02-E3B3-01BC-0A435E62F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3" y="154004"/>
            <a:ext cx="11993078" cy="670399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A38F3-F91E-6E40-30EC-F9E433C42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6" y="183282"/>
            <a:ext cx="11107553" cy="649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05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682F-BFC8-0AA2-B581-98701DE40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326"/>
            <a:ext cx="12192000" cy="6822674"/>
          </a:xfrm>
        </p:spPr>
        <p:txBody>
          <a:bodyPr>
            <a:normAutofit/>
          </a:bodyPr>
          <a:lstStyle/>
          <a:p>
            <a:r>
              <a:rPr lang="en-US" sz="4000" b="1" dirty="0"/>
              <a:t>Indications of intervention following fibrinolytics</a:t>
            </a:r>
          </a:p>
          <a:p>
            <a:endParaRPr lang="en-US" b="1" dirty="0"/>
          </a:p>
          <a:p>
            <a:r>
              <a:rPr lang="en-US" b="1" dirty="0"/>
              <a:t>Heart failure or shock</a:t>
            </a:r>
          </a:p>
          <a:p>
            <a:r>
              <a:rPr lang="en-US" b="1" dirty="0"/>
              <a:t>Failed fibrinolysis</a:t>
            </a:r>
          </a:p>
          <a:p>
            <a:r>
              <a:rPr lang="en-US" b="1" dirty="0"/>
              <a:t>Hemodynamic or electrical instability</a:t>
            </a:r>
          </a:p>
          <a:p>
            <a:r>
              <a:rPr lang="en-US" b="1" dirty="0"/>
              <a:t>Worsening ischemia</a:t>
            </a:r>
          </a:p>
          <a:p>
            <a:r>
              <a:rPr lang="en-US" b="1" dirty="0"/>
              <a:t>Recurrent ischemia or evidence of </a:t>
            </a:r>
            <a:r>
              <a:rPr lang="en-US" b="1" dirty="0" err="1"/>
              <a:t>reocclusion</a:t>
            </a:r>
            <a:r>
              <a:rPr lang="en-US" b="1" dirty="0"/>
              <a:t> after successful fibrinolysis</a:t>
            </a:r>
          </a:p>
          <a:p>
            <a:r>
              <a:rPr lang="en-US" b="1" dirty="0"/>
              <a:t>Between 2 to 24 hours after successful fibrinolysis</a:t>
            </a: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525051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D12A1C2-DE00-C0D7-5618-29669BE82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7" y="528927"/>
            <a:ext cx="10712918" cy="602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69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CA699B6-642C-6A26-FE7D-923C2944B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" y="442319"/>
            <a:ext cx="10684042" cy="600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05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CE49B6B-F7B9-CB80-1D1A-1B406DD9B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6" y="279200"/>
            <a:ext cx="11022164" cy="61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12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D9A57D4-AFAE-8EF3-1EF2-C860F77C0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" y="306264"/>
            <a:ext cx="10734422" cy="603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66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iaging Down the 2021 Chest Pain Guidelines | JACC: Case Reports">
            <a:extLst>
              <a:ext uri="{FF2B5EF4-FFF2-40B4-BE49-F238E27FC236}">
                <a16:creationId xmlns:a16="http://schemas.microsoft.com/office/drawing/2014/main" id="{BF0578A4-0CE6-CDD7-70D7-6CD591B5AF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55" y="467424"/>
            <a:ext cx="10145027" cy="61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7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531C-7B84-9230-9237-E12FC78E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82449"/>
          </a:xfrm>
        </p:spPr>
        <p:txBody>
          <a:bodyPr/>
          <a:lstStyle/>
          <a:p>
            <a:r>
              <a:rPr lang="en-US" dirty="0"/>
              <a:t>                       </a:t>
            </a:r>
            <a:r>
              <a:rPr lang="en-US" sz="6000" b="1" i="1" dirty="0">
                <a:latin typeface="Bahnschrift SemiBold" panose="020B0502040204020203" pitchFamily="34" charset="0"/>
              </a:rPr>
              <a:t>complications</a:t>
            </a:r>
            <a:endParaRPr lang="en-IN" sz="6000" b="1" i="1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09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ESC_AMI-STEMI_2017_for TF_18-08-17-V2final_JPG some slides 200817 - Copy0012.jpg">
            <a:extLst>
              <a:ext uri="{FF2B5EF4-FFF2-40B4-BE49-F238E27FC236}">
                <a16:creationId xmlns:a16="http://schemas.microsoft.com/office/drawing/2014/main" id="{6A8D3589-E11F-B57A-A82C-78BFB5A04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2" y="566739"/>
            <a:ext cx="8684440" cy="53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ardiac arrest">
            <a:extLst>
              <a:ext uri="{FF2B5EF4-FFF2-40B4-BE49-F238E27FC236}">
                <a16:creationId xmlns:a16="http://schemas.microsoft.com/office/drawing/2014/main" id="{4BE28649-DED1-731C-8F85-69901F53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566739"/>
            <a:ext cx="38290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 descr="ESC_AMI-STEMI_2017_for TF_18-08-17-V2final_JPG some slides 200817 - Copy0070.jpg">
            <a:extLst>
              <a:ext uri="{FF2B5EF4-FFF2-40B4-BE49-F238E27FC236}">
                <a16:creationId xmlns:a16="http://schemas.microsoft.com/office/drawing/2014/main" id="{FB74C458-0EA3-408E-8901-67441F185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90466" cy="571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Image result for heart failure symptoms edema">
            <a:extLst>
              <a:ext uri="{FF2B5EF4-FFF2-40B4-BE49-F238E27FC236}">
                <a16:creationId xmlns:a16="http://schemas.microsoft.com/office/drawing/2014/main" id="{0895D07C-A4F2-35AC-B6FC-10B364D3C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99" y="330200"/>
            <a:ext cx="2688167" cy="292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lv systolic dysfunction heart failure">
            <a:extLst>
              <a:ext uri="{FF2B5EF4-FFF2-40B4-BE49-F238E27FC236}">
                <a16:creationId xmlns:a16="http://schemas.microsoft.com/office/drawing/2014/main" id="{502A05F7-996A-B532-A062-D23A0757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66" y="3494617"/>
            <a:ext cx="40386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F8BE388-C141-1E49-4DC3-54495B699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8" y="423512"/>
            <a:ext cx="10543053" cy="59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11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ESC_AMI-STEMI_2017_for TF_18-08-17-V2final_JPG some slides 200817 - Copy0069.jpg">
            <a:extLst>
              <a:ext uri="{FF2B5EF4-FFF2-40B4-BE49-F238E27FC236}">
                <a16:creationId xmlns:a16="http://schemas.microsoft.com/office/drawing/2014/main" id="{02702F42-578D-3799-635A-3FA959ED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0"/>
            <a:ext cx="11514667" cy="692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34C6C22-32D3-4CA0-F2BC-E61819321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4209" cy="50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1A4A7D7B-1F9B-C01F-47E4-60445242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40" y="93669"/>
            <a:ext cx="2707217" cy="322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alloon Pump IABP">
            <a:extLst>
              <a:ext uri="{FF2B5EF4-FFF2-40B4-BE49-F238E27FC236}">
                <a16:creationId xmlns:a16="http://schemas.microsoft.com/office/drawing/2014/main" id="{7F458A17-D670-E430-2B3A-089985D7F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98" y="3657599"/>
            <a:ext cx="4272106" cy="251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89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A2031DB-6D43-3C21-9B10-183BECE68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" y="110819"/>
            <a:ext cx="11800573" cy="663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842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trial Fibrillation: Practice Essentials, Background, Pathophysiology">
            <a:extLst>
              <a:ext uri="{FF2B5EF4-FFF2-40B4-BE49-F238E27FC236}">
                <a16:creationId xmlns:a16="http://schemas.microsoft.com/office/drawing/2014/main" id="{2AB16DE5-5F5B-0B6B-A46A-FD925105D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" y="624867"/>
            <a:ext cx="6629400" cy="54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Question mark stock illustration. Illustration of choose - 31973664">
            <a:extLst>
              <a:ext uri="{FF2B5EF4-FFF2-40B4-BE49-F238E27FC236}">
                <a16:creationId xmlns:a16="http://schemas.microsoft.com/office/drawing/2014/main" id="{1348371B-9DAB-B5A7-822D-2B675D24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024" y="1447038"/>
            <a:ext cx="3392414" cy="349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00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C88E75A-9641-3F59-E2D4-D84C92B4B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365807"/>
            <a:ext cx="10577200" cy="59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464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at Is Sepsis? What It Is and What It Isn't - Sepsis Alliance">
            <a:extLst>
              <a:ext uri="{FF2B5EF4-FFF2-40B4-BE49-F238E27FC236}">
                <a16:creationId xmlns:a16="http://schemas.microsoft.com/office/drawing/2014/main" id="{62047E51-FFE7-484E-D8CB-8E73C7A3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06" y="2998019"/>
            <a:ext cx="3457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Syncope with Acute Inferior STEMI and 3 Different AV Blocks - ACLS Medical  Training">
            <a:extLst>
              <a:ext uri="{FF2B5EF4-FFF2-40B4-BE49-F238E27FC236}">
                <a16:creationId xmlns:a16="http://schemas.microsoft.com/office/drawing/2014/main" id="{F9E52909-580A-C27E-5424-51233B7235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" y="0"/>
            <a:ext cx="8309323" cy="624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yocardial Infarction - Textbook of Cardiology">
            <a:extLst>
              <a:ext uri="{FF2B5EF4-FFF2-40B4-BE49-F238E27FC236}">
                <a16:creationId xmlns:a16="http://schemas.microsoft.com/office/drawing/2014/main" id="{D03643A7-8B9F-5967-8A82-55706FE22D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13" y="115888"/>
            <a:ext cx="7215750" cy="66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73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3B8CB6-6D0E-0116-34B5-EE461DC81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5" y="323337"/>
            <a:ext cx="10847672" cy="610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394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t is what it is Meaning &amp; Origin | Slang by Dictionary.com">
            <a:extLst>
              <a:ext uri="{FF2B5EF4-FFF2-40B4-BE49-F238E27FC236}">
                <a16:creationId xmlns:a16="http://schemas.microsoft.com/office/drawing/2014/main" id="{05EDAA50-D7C7-2657-BD7D-A1331902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64" y="460764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 descr="Polymorphic Ventricular Tachycardia - an overview | ScienceDirect Topics">
            <a:extLst>
              <a:ext uri="{FF2B5EF4-FFF2-40B4-BE49-F238E27FC236}">
                <a16:creationId xmlns:a16="http://schemas.microsoft.com/office/drawing/2014/main" id="{DB397034-0720-177B-1638-D76D5206B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2343"/>
            <a:ext cx="8756789" cy="603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316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lobal External Defibrillator Market Expected To Reach US$ 0.23 Bn Between  2019-2023">
            <a:extLst>
              <a:ext uri="{FF2B5EF4-FFF2-40B4-BE49-F238E27FC236}">
                <a16:creationId xmlns:a16="http://schemas.microsoft.com/office/drawing/2014/main" id="{B6093255-E8FB-BE37-032E-D3AAE3D05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4" y="972152"/>
            <a:ext cx="4729791" cy="31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plantable cardioverter-defibrillator: MedlinePlus Medical Encyclopedia">
            <a:extLst>
              <a:ext uri="{FF2B5EF4-FFF2-40B4-BE49-F238E27FC236}">
                <a16:creationId xmlns:a16="http://schemas.microsoft.com/office/drawing/2014/main" id="{8EE20820-CE60-A394-B413-F719F56F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27" y="300685"/>
            <a:ext cx="3906503" cy="31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ffectiveness and Safety of the Femoral Venous Approach for Coronary Sinus  Catheterization in Children - American Journal of Cardiology">
            <a:extLst>
              <a:ext uri="{FF2B5EF4-FFF2-40B4-BE49-F238E27FC236}">
                <a16:creationId xmlns:a16="http://schemas.microsoft.com/office/drawing/2014/main" id="{5ABAD948-ACB4-DA32-99AC-C51CEBB6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65" y="3888606"/>
            <a:ext cx="4622881" cy="25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21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DDC717A-C3CA-F467-FB1A-657EF1017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1" y="328751"/>
            <a:ext cx="10951168" cy="61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43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B12F0F2-FB24-65D8-D05A-12AF52E00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215077"/>
            <a:ext cx="11242307" cy="632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970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ank You For Listening , Png Download - Thank You For Listening,  Transparent Png , Transparent Png Image - PNGitem">
            <a:extLst>
              <a:ext uri="{FF2B5EF4-FFF2-40B4-BE49-F238E27FC236}">
                <a16:creationId xmlns:a16="http://schemas.microsoft.com/office/drawing/2014/main" id="{4D9B9E07-FED3-A367-931F-5C8D34F378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30" y="1841997"/>
            <a:ext cx="7595722" cy="317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6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1AAF6EF-D80E-2A9F-A1C6-D059268DC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953860"/>
            <a:ext cx="9144000" cy="514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0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C426A-F47D-FC96-F3F3-AFF686CB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1" y="192504"/>
            <a:ext cx="11829448" cy="6665495"/>
          </a:xfrm>
        </p:spPr>
        <p:txBody>
          <a:bodyPr/>
          <a:lstStyle/>
          <a:p>
            <a:r>
              <a:rPr lang="en-IN" dirty="0"/>
              <a:t>TEST</a:t>
            </a:r>
          </a:p>
          <a:p>
            <a:endParaRPr lang="en-IN" dirty="0"/>
          </a:p>
          <a:p>
            <a:r>
              <a:rPr lang="en-IN" dirty="0"/>
              <a:t>ECG – WITHIN 10 MINS</a:t>
            </a:r>
          </a:p>
          <a:p>
            <a:r>
              <a:rPr lang="en-IN" dirty="0"/>
              <a:t>LOOK FOR ST-T CHANGES</a:t>
            </a:r>
          </a:p>
          <a:p>
            <a:r>
              <a:rPr lang="en-IN" dirty="0"/>
              <a:t>IF NORMAL AND HIGH SUSPICION OF MI ----  V7-9 LEADS</a:t>
            </a:r>
          </a:p>
          <a:p>
            <a:r>
              <a:rPr lang="en-IN" dirty="0"/>
              <a:t>IF INFERIOR WLL MI – ADDITIONAL  V3R AND V4R LEAD FOR RVMI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046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linical risk scores in ACS management: current and future directions |  Advances in Acute Coronary Syndrome Management">
            <a:extLst>
              <a:ext uri="{FF2B5EF4-FFF2-40B4-BE49-F238E27FC236}">
                <a16:creationId xmlns:a16="http://schemas.microsoft.com/office/drawing/2014/main" id="{AC27D17A-904F-146C-785D-A278535DEF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566" y="400938"/>
            <a:ext cx="7344076" cy="60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57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D27AC0-282C-9D0D-BAD1-CE5CDC403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86" y="221429"/>
            <a:ext cx="8787865" cy="6415142"/>
          </a:xfrm>
        </p:spPr>
      </p:pic>
    </p:spTree>
    <p:extLst>
      <p:ext uri="{BB962C8B-B14F-4D97-AF65-F5344CB8AC3E}">
        <p14:creationId xmlns:p14="http://schemas.microsoft.com/office/powerpoint/2010/main" val="364171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Mortality in hospital and at 6 months 50 in low, intermediate, and high...  | Download Scientific Diagram">
            <a:extLst>
              <a:ext uri="{FF2B5EF4-FFF2-40B4-BE49-F238E27FC236}">
                <a16:creationId xmlns:a16="http://schemas.microsoft.com/office/drawing/2014/main" id="{FB0CBA03-EE77-336A-41CF-27D9AEFC3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76" y="1047302"/>
            <a:ext cx="6275671" cy="48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4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105</Words>
  <Application>Microsoft Office PowerPoint</Application>
  <PresentationFormat>Widescreen</PresentationFormat>
  <Paragraphs>24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Bahnschrift SemiBold</vt:lpstr>
      <vt:lpstr>Calibri</vt:lpstr>
      <vt:lpstr>Calibri Light</vt:lpstr>
      <vt:lpstr>Century Gothic</vt:lpstr>
      <vt:lpstr>Office Theme</vt:lpstr>
      <vt:lpstr>RISK STRATIFICATION AND MANAGEMENT  OF MI</vt:lpstr>
      <vt:lpstr>Clinical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NSTEMI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complications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AND RISK STRATIFICATION OF MI</dc:title>
  <dc:creator>HENY GANDHI</dc:creator>
  <cp:lastModifiedBy>C M</cp:lastModifiedBy>
  <cp:revision>16</cp:revision>
  <dcterms:created xsi:type="dcterms:W3CDTF">2022-10-09T11:06:29Z</dcterms:created>
  <dcterms:modified xsi:type="dcterms:W3CDTF">2023-11-17T04:03:09Z</dcterms:modified>
</cp:coreProperties>
</file>