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98450" y="280670"/>
            <a:ext cx="1145349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800" b="1"/>
              <a:t>   MULTIPLE  SCLEROSIS</a:t>
            </a:r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r>
              <a:rPr lang="en-IN" altLang="en-US" sz="4800" b="1"/>
              <a:t>                            DR SUNIL KUMAR</a:t>
            </a:r>
            <a:endParaRPr lang="en-IN" altLang="en-US" sz="4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56540" y="414655"/>
            <a:ext cx="1173861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-Mitoxantrone is the only medication for progressive disease.</a:t>
            </a:r>
            <a:endParaRPr lang="en-IN" altLang="en-US" sz="3200"/>
          </a:p>
          <a:p>
            <a:r>
              <a:rPr lang="en-IN" altLang="en-US" sz="3200"/>
              <a:t>- Used in RRMS and SPMS.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C)Symptomatic treatment:-</a:t>
            </a:r>
            <a:endParaRPr lang="en-IN" altLang="en-US" sz="3200"/>
          </a:p>
          <a:p>
            <a:r>
              <a:rPr lang="en-IN" altLang="en-US" sz="3200"/>
              <a:t>- Baclofen and diazepam for spasticity.</a:t>
            </a:r>
            <a:endParaRPr lang="en-IN" altLang="en-US" sz="3200"/>
          </a:p>
          <a:p>
            <a:r>
              <a:rPr lang="en-IN" altLang="en-US" sz="3200"/>
              <a:t>- Carbamazepine, gabapentine, and phenytoin for pain management.</a:t>
            </a:r>
            <a:endParaRPr lang="en-IN" altLang="en-US" sz="3200"/>
          </a:p>
          <a:p>
            <a:r>
              <a:rPr lang="en-IN" altLang="en-US" sz="3200"/>
              <a:t>- anticlolinergic like oxybutynine and tolterodine for spastic bladder.</a:t>
            </a:r>
            <a:endParaRPr lang="en-IN" altLang="en-US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30530" y="414655"/>
            <a:ext cx="1133094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r>
              <a:rPr lang="en-IN" altLang="en-US" sz="4800" b="1"/>
              <a:t>                                    THANKS</a:t>
            </a:r>
            <a:endParaRPr lang="en-IN" altLang="en-US" sz="4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50825" y="262255"/>
            <a:ext cx="11719560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 b="1"/>
              <a:t>Introduction:-</a:t>
            </a:r>
            <a:endParaRPr lang="en-IN" altLang="en-US" sz="3200"/>
          </a:p>
          <a:p>
            <a:r>
              <a:rPr lang="en-IN" altLang="en-US" sz="3200"/>
              <a:t>-It is an autoimmune disease of white matter that occur due to interaction of genetic factors with unknown environmental factors.</a:t>
            </a:r>
            <a:endParaRPr lang="en-IN" altLang="en-US" sz="3200"/>
          </a:p>
          <a:p>
            <a:r>
              <a:rPr lang="en-IN" altLang="en-US" sz="3200"/>
              <a:t>-A genetic susceptibility to the disease is present. and an association with specific HLA antigens such as HLA-DR2 and alleles of IL2RA &amp; IL7RA is present.</a:t>
            </a:r>
            <a:endParaRPr lang="en-IN" altLang="en-US" sz="3200"/>
          </a:p>
          <a:p>
            <a:r>
              <a:rPr lang="en-IN" altLang="en-US" sz="3200"/>
              <a:t>-Most frequently affects young and middle aged people.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 b="1"/>
              <a:t>PATHOLOGY:-</a:t>
            </a:r>
            <a:endParaRPr lang="en-IN" altLang="en-US" sz="3200"/>
          </a:p>
          <a:p>
            <a:r>
              <a:rPr lang="en-IN" altLang="en-US" sz="3200"/>
              <a:t>- There is focal often perivenular area of demyelination with reactive gliosis are found scattered in the white matter of the brain and spinal cord and in the optic nerve.</a:t>
            </a:r>
            <a:endParaRPr lang="en-IN" altLang="en-US" sz="3200"/>
          </a:p>
          <a:p>
            <a:r>
              <a:rPr lang="en-IN" altLang="en-US" sz="3200"/>
              <a:t>- Axonal damage also occur.</a:t>
            </a:r>
            <a:endParaRPr lang="en-IN" altLang="en-US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339090" y="380365"/>
            <a:ext cx="11631295" cy="57854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-There also occur remissions and exacerbations of clinical symptoms and sign.</a:t>
            </a:r>
            <a:endParaRPr lang="en-IN" altLang="en-US" sz="3200"/>
          </a:p>
          <a:p>
            <a:endParaRPr lang="en-IN" altLang="en-US"/>
          </a:p>
          <a:p>
            <a:r>
              <a:rPr lang="en-IN" altLang="en-US" sz="3200" b="1"/>
              <a:t>CLASSIFICATION:-</a:t>
            </a:r>
            <a:endParaRPr lang="en-IN" altLang="en-US" sz="3200"/>
          </a:p>
          <a:p>
            <a:r>
              <a:rPr lang="en-IN" altLang="en-US" sz="3200"/>
              <a:t>A) Relapsing-remitting MS (RRMS):-</a:t>
            </a:r>
            <a:endParaRPr lang="en-IN" altLang="en-US" sz="3200"/>
          </a:p>
          <a:p>
            <a:r>
              <a:rPr lang="en-IN" altLang="en-US" sz="3200"/>
              <a:t>- 85% of all cases.</a:t>
            </a:r>
            <a:endParaRPr lang="en-IN" altLang="en-US" sz="3200"/>
          </a:p>
          <a:p>
            <a:r>
              <a:rPr lang="en-IN" altLang="en-US" sz="3200"/>
              <a:t>-Symptoms and signs typically evolve over a period of several days, stablise, and then improve, spontaneously or in response to corticosteroid, within a weeks.</a:t>
            </a:r>
            <a:endParaRPr lang="en-IN" altLang="en-US" sz="3200"/>
          </a:p>
          <a:p>
            <a:r>
              <a:rPr lang="en-IN" altLang="en-US" sz="3200"/>
              <a:t>-Patients are clinically stable between these episodes.</a:t>
            </a:r>
            <a:endParaRPr lang="en-IN" altLang="en-US" sz="3200"/>
          </a:p>
          <a:p>
            <a:r>
              <a:rPr lang="en-IN" altLang="en-US" sz="3200"/>
              <a:t>-Since not all relapses remit completely, disability develops over time with the stepwise accumulation of deficits.</a:t>
            </a:r>
            <a:endParaRPr lang="en-I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80035" y="233045"/>
            <a:ext cx="11704955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B) Primary progressive MS (PPMS):-</a:t>
            </a:r>
            <a:endParaRPr lang="en-IN" altLang="en-US" sz="3200"/>
          </a:p>
          <a:p>
            <a:r>
              <a:rPr lang="en-IN" altLang="en-US" sz="3200"/>
              <a:t>- 10% of cases.</a:t>
            </a:r>
            <a:endParaRPr lang="en-IN" altLang="en-US" sz="3200"/>
          </a:p>
          <a:p>
            <a:r>
              <a:rPr lang="en-IN" altLang="en-US" sz="3200"/>
              <a:t>-Characterised by gradual progression of disability without superimposed relapses.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C) Secondary progressive MS (SPMS):-</a:t>
            </a:r>
            <a:endParaRPr lang="en-IN" altLang="en-US" sz="3200"/>
          </a:p>
          <a:p>
            <a:r>
              <a:rPr lang="en-IN" altLang="en-US" sz="3200"/>
              <a:t>-Characterised by gradual progression of disability with or without superimposed relapses following initial RRMS.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D) Progressive relapsing MS (PRMS):-</a:t>
            </a:r>
            <a:endParaRPr lang="en-IN" altLang="en-US" sz="3200"/>
          </a:p>
          <a:p>
            <a:r>
              <a:rPr lang="en-IN" altLang="en-US" sz="3200"/>
              <a:t>-Characterised by gradual progression of disability from disease onset with relapse later in the course of disease.</a:t>
            </a:r>
            <a:endParaRPr lang="en-IN" altLang="en-US"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20980" y="321310"/>
            <a:ext cx="11660505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CLINICAL FEATURES:-</a:t>
            </a:r>
            <a:endParaRPr lang="en-IN" altLang="en-US" sz="3200"/>
          </a:p>
          <a:p>
            <a:r>
              <a:rPr lang="en-IN" altLang="en-US" sz="3200"/>
              <a:t>A)Motor features:-</a:t>
            </a:r>
            <a:endParaRPr lang="en-IN" altLang="en-US" sz="3200"/>
          </a:p>
          <a:p>
            <a:r>
              <a:rPr lang="en-IN" altLang="en-US" sz="3200"/>
              <a:t>-Predominantly upper motor neuron weakness of muscles reflected as brisk deep tendon refexes, +ve babinski sign, loss of abdominal reflexes.</a:t>
            </a:r>
            <a:endParaRPr lang="en-IN" altLang="en-US" sz="3200"/>
          </a:p>
          <a:p>
            <a:r>
              <a:rPr lang="en-IN" altLang="en-US" sz="3200"/>
              <a:t>-Wasting of muscles of hands and spasticity in advance cases.</a:t>
            </a:r>
            <a:endParaRPr lang="en-IN" altLang="en-US" sz="3200"/>
          </a:p>
          <a:p>
            <a:r>
              <a:rPr lang="en-IN" altLang="en-US" sz="3200"/>
              <a:t>B)Sensory features:-</a:t>
            </a:r>
            <a:endParaRPr lang="en-IN" altLang="en-US" sz="3200"/>
          </a:p>
          <a:p>
            <a:r>
              <a:rPr lang="en-IN" altLang="en-US" sz="3200"/>
              <a:t>-Tingling and numbness common.</a:t>
            </a:r>
            <a:endParaRPr lang="en-IN" altLang="en-US" sz="3200"/>
          </a:p>
          <a:p>
            <a:r>
              <a:rPr lang="en-IN" altLang="en-US" sz="3200"/>
              <a:t>-Posterior column feature loss of joint and position sensation common.</a:t>
            </a:r>
            <a:endParaRPr lang="en-IN" altLang="en-US" sz="3200"/>
          </a:p>
          <a:p>
            <a:r>
              <a:rPr lang="en-IN" altLang="en-US" sz="3200"/>
              <a:t>-Loss of pain and temperature sensation less common.</a:t>
            </a:r>
            <a:endParaRPr lang="en-IN" alt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280035" y="306705"/>
            <a:ext cx="11631295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Other Features:-</a:t>
            </a:r>
            <a:endParaRPr lang="en-IN" altLang="en-US" sz="3200"/>
          </a:p>
          <a:p>
            <a:r>
              <a:rPr lang="en-IN" altLang="en-US" sz="3200"/>
              <a:t>-Cerebellar sign common such as disequilibrium, truncal or limbic ataxia, scanning speech and intention tremor.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Optic neuritis usually occur at the onset of disease:-</a:t>
            </a:r>
            <a:endParaRPr lang="en-IN" altLang="en-US" sz="3200"/>
          </a:p>
          <a:p>
            <a:r>
              <a:rPr lang="en-IN" altLang="en-US" sz="3200"/>
              <a:t>-Usually unilateral</a:t>
            </a:r>
            <a:endParaRPr lang="en-IN" altLang="en-US" sz="3200"/>
          </a:p>
          <a:p>
            <a:r>
              <a:rPr lang="en-IN" altLang="en-US" sz="3200"/>
              <a:t>-Pain with ocular movement is common.</a:t>
            </a:r>
            <a:endParaRPr lang="en-IN" altLang="en-US" sz="3200"/>
          </a:p>
          <a:p>
            <a:r>
              <a:rPr lang="en-IN" altLang="en-US" sz="3200"/>
              <a:t>-Visual acuity may or may not be affected.</a:t>
            </a:r>
            <a:endParaRPr lang="en-IN" altLang="en-US" sz="3200"/>
          </a:p>
          <a:p>
            <a:r>
              <a:rPr lang="en-IN" altLang="en-US" sz="3200"/>
              <a:t>-Visual field loss is often present. central scotoma is common.</a:t>
            </a:r>
            <a:endParaRPr lang="en-IN" altLang="en-US" sz="3200"/>
          </a:p>
          <a:p>
            <a:r>
              <a:rPr lang="en-IN" altLang="en-US" sz="3200"/>
              <a:t>-Optic disc often appears entirely normal.</a:t>
            </a:r>
            <a:endParaRPr lang="en-IN" altLang="en-US" sz="3200"/>
          </a:p>
          <a:p>
            <a:r>
              <a:rPr lang="en-IN" altLang="en-US" sz="3200"/>
              <a:t>-Other ocular features include diplopia and nystagmus present.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-Bladder and Bowel involvement present.</a:t>
            </a:r>
            <a:endParaRPr lang="en-IN" altLang="en-US"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41300" y="293370"/>
            <a:ext cx="11723370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DIAGNOSIS:-</a:t>
            </a:r>
            <a:endParaRPr lang="en-IN" altLang="en-US" sz="3200"/>
          </a:p>
          <a:p>
            <a:r>
              <a:rPr lang="en-IN" altLang="en-US" sz="3200"/>
              <a:t>-Age of onset of MS between 10-50 yrs</a:t>
            </a:r>
            <a:endParaRPr lang="en-IN" altLang="en-US" sz="3200"/>
          </a:p>
          <a:p>
            <a:r>
              <a:rPr lang="en-IN" altLang="en-US" sz="3200"/>
              <a:t>-The diagnosis of MS is based on finding clinical evidence of CNS lesions that are disseminated in time and space.</a:t>
            </a:r>
            <a:endParaRPr lang="en-IN" altLang="en-US" sz="3200"/>
          </a:p>
          <a:p>
            <a:r>
              <a:rPr lang="en-IN" altLang="en-US" sz="3200"/>
              <a:t>-An acute episode must last for at least 24 hrs in the absence of fever or metabolic derangements.</a:t>
            </a:r>
            <a:endParaRPr lang="en-IN" altLang="en-US" sz="3200"/>
          </a:p>
          <a:p>
            <a:r>
              <a:rPr lang="en-IN" altLang="en-US" sz="3200"/>
              <a:t>-Dissemination in time means that there is more than one episode of CNS dysfunction. All events occuring within 30 days of an event are considered to be part of a single event.</a:t>
            </a:r>
            <a:endParaRPr lang="en-IN" altLang="en-US" sz="3200"/>
          </a:p>
          <a:p>
            <a:r>
              <a:rPr lang="en-IN" altLang="en-US" sz="3200"/>
              <a:t>-Disseminetion in space means there is involvement of more than one area of the CNS.</a:t>
            </a:r>
            <a:endParaRPr lang="en-IN" altLang="en-US" sz="3200"/>
          </a:p>
          <a:p>
            <a:r>
              <a:rPr lang="en-IN" altLang="en-US" sz="3200"/>
              <a:t>-Presence of prominent cortical signs like aphasia, apraxia, recurrent seizures,extra pyramidal sign such as chorea and rigidity generally </a:t>
            </a:r>
            <a:endParaRPr lang="en-IN" altLang="en-US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86385" y="368935"/>
            <a:ext cx="11542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271145" y="368935"/>
            <a:ext cx="11648440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-exclude a diagnosis of MS.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INVESTIGATIONS</a:t>
            </a:r>
            <a:endParaRPr lang="en-IN" altLang="en-US" sz="3200"/>
          </a:p>
          <a:p>
            <a:r>
              <a:rPr lang="en-IN" altLang="en-US" sz="3200"/>
              <a:t>1) CSF examination</a:t>
            </a:r>
            <a:endParaRPr lang="en-IN" altLang="en-US" sz="3200"/>
          </a:p>
          <a:p>
            <a:r>
              <a:rPr lang="en-IN" altLang="en-US" sz="3200"/>
              <a:t>-Increased cells but less than 75/mcl</a:t>
            </a:r>
            <a:endParaRPr lang="en-IN" altLang="en-US" sz="3200"/>
          </a:p>
          <a:p>
            <a:r>
              <a:rPr lang="en-IN" altLang="en-US" sz="3200"/>
              <a:t>-Raised sugar&lt;1000 mg /dl</a:t>
            </a:r>
            <a:endParaRPr lang="en-IN" altLang="en-US" sz="3200"/>
          </a:p>
          <a:p>
            <a:r>
              <a:rPr lang="en-IN" altLang="en-US" sz="3200"/>
              <a:t>-Increased IgG.</a:t>
            </a:r>
            <a:endParaRPr lang="en-IN" altLang="en-US" sz="3200"/>
          </a:p>
          <a:p>
            <a:r>
              <a:rPr lang="en-IN" altLang="en-US" sz="3200"/>
              <a:t>-Electrophoresis of CSF shows oligoclonal bands.</a:t>
            </a:r>
            <a:endParaRPr lang="en-IN" altLang="en-US" sz="3200"/>
          </a:p>
          <a:p>
            <a:r>
              <a:rPr lang="en-IN" altLang="en-US" sz="3200"/>
              <a:t>-CSF exam is imp to rule out infectious or neoplastic condition.</a:t>
            </a:r>
            <a:endParaRPr lang="en-IN" altLang="en-US" sz="3200"/>
          </a:p>
          <a:p>
            <a:r>
              <a:rPr lang="en-IN" altLang="en-US" sz="3200"/>
              <a:t>2) MRI Brain</a:t>
            </a:r>
            <a:endParaRPr lang="en-IN" altLang="en-US" sz="3200"/>
          </a:p>
          <a:p>
            <a:r>
              <a:rPr lang="en-IN" altLang="en-US" sz="3200"/>
              <a:t>-very sensitive for detecting lesions that are typically periventricular in location.</a:t>
            </a:r>
            <a:endParaRPr lang="en-IN" altLang="en-US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71145" y="278765"/>
            <a:ext cx="11678920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200"/>
              <a:t>-MRI also shows lesions dispersed both in time (new and old lesions) as well as in space (at different location).</a:t>
            </a:r>
            <a:endParaRPr lang="en-IN" altLang="en-US" sz="3200"/>
          </a:p>
          <a:p>
            <a:r>
              <a:rPr lang="en-IN" altLang="en-US" sz="3200"/>
              <a:t>-In patients with Optic neuritis, gadolinium enhanced T1 sequence reveal optic nerve enhancement.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TREATMENT</a:t>
            </a:r>
            <a:endParaRPr lang="en-IN" altLang="en-US" sz="3200"/>
          </a:p>
          <a:p>
            <a:r>
              <a:rPr lang="en-IN" altLang="en-US" sz="3200"/>
              <a:t>A) Acute exacerbation:-</a:t>
            </a:r>
            <a:endParaRPr lang="en-IN" altLang="en-US" sz="3200"/>
          </a:p>
          <a:p>
            <a:r>
              <a:rPr lang="en-IN" altLang="en-US" sz="3200"/>
              <a:t>-Methylprednisolone 1 gm IV daily for 3 days is the standard therapy.</a:t>
            </a:r>
            <a:endParaRPr lang="en-IN" altLang="en-US" sz="3200"/>
          </a:p>
          <a:p>
            <a:r>
              <a:rPr lang="en-IN" altLang="en-US" sz="3200"/>
              <a:t>&amp; F/b oral prednisolone 60 mg for 5 days then taperd off.</a:t>
            </a:r>
            <a:endParaRPr lang="en-IN" altLang="en-US" sz="3200"/>
          </a:p>
          <a:p>
            <a:endParaRPr lang="en-IN" altLang="en-US" sz="3200"/>
          </a:p>
          <a:p>
            <a:r>
              <a:rPr lang="en-IN" altLang="en-US" sz="3200"/>
              <a:t>B)Disease Modifying drugs:-</a:t>
            </a:r>
            <a:endParaRPr lang="en-IN" altLang="en-US" sz="3200"/>
          </a:p>
          <a:p>
            <a:r>
              <a:rPr lang="en-IN" altLang="en-US" sz="3200"/>
              <a:t>-Interferon beta-1b, interferon beta-1a, mitoxantrone reduces disease progression and relapses.</a:t>
            </a:r>
            <a:endParaRPr lang="en-IN" alt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4247</Words>
  <Application>WPS Presentation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Shambhu</dc:creator>
  <cp:lastModifiedBy>Shambhu</cp:lastModifiedBy>
  <cp:revision>15</cp:revision>
  <dcterms:created xsi:type="dcterms:W3CDTF">2018-12-14T12:38:00Z</dcterms:created>
  <dcterms:modified xsi:type="dcterms:W3CDTF">2018-12-15T05:11:06Z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1033-10.2.0.7549</vt:lpwstr>
  </property>
</Properties>
</file>