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632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193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22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397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127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15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431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1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400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187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372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A8A26-B161-4052-BF6F-59534558CE8F}" type="datetimeFigureOut">
              <a:rPr lang="en-IN" smtClean="0"/>
              <a:t>06-01-2020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33782-0BEE-4E98-B1F3-0C8A46C2B9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489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5445512" cy="1007520"/>
          </a:xfrm>
        </p:spPr>
        <p:txBody>
          <a:bodyPr/>
          <a:lstStyle/>
          <a:p>
            <a:r>
              <a:rPr lang="en-IN" b="1" dirty="0" smtClean="0"/>
              <a:t>OSTEOARTHRITIS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9698" y="3602038"/>
            <a:ext cx="6118302" cy="1655762"/>
          </a:xfrm>
        </p:spPr>
        <p:txBody>
          <a:bodyPr>
            <a:normAutofit/>
          </a:bodyPr>
          <a:lstStyle/>
          <a:p>
            <a:r>
              <a:rPr lang="en-IN" sz="3600" b="1" dirty="0" smtClean="0"/>
              <a:t>DR SUNIL KUMAR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429201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6600" b="1" i="1" dirty="0" smtClean="0"/>
          </a:p>
          <a:p>
            <a:pPr marL="0" indent="0">
              <a:buNone/>
            </a:pPr>
            <a:endParaRPr lang="en-IN" sz="6600" b="1" i="1" dirty="0"/>
          </a:p>
          <a:p>
            <a:pPr marL="0" indent="0">
              <a:buNone/>
            </a:pPr>
            <a:r>
              <a:rPr lang="en-IN" sz="6600" b="1" i="1" smtClean="0"/>
              <a:t>                            THANKS</a:t>
            </a:r>
            <a:endParaRPr lang="en-IN" sz="6600" b="1" i="1" dirty="0"/>
          </a:p>
        </p:txBody>
      </p:sp>
    </p:spTree>
    <p:extLst>
      <p:ext uri="{BB962C8B-B14F-4D97-AF65-F5344CB8AC3E}">
        <p14:creationId xmlns:p14="http://schemas.microsoft.com/office/powerpoint/2010/main" val="151349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Introduction:</a:t>
            </a:r>
          </a:p>
          <a:p>
            <a:pPr marL="0" indent="0">
              <a:buNone/>
            </a:pPr>
            <a:r>
              <a:rPr lang="en-IN" dirty="0" smtClean="0"/>
              <a:t>-OA is the most common form of arthritis and the most common joint disease.</a:t>
            </a:r>
          </a:p>
          <a:p>
            <a:pPr marL="0" indent="0">
              <a:buNone/>
            </a:pPr>
            <a:r>
              <a:rPr lang="en-IN" dirty="0" smtClean="0"/>
              <a:t>-Known as degenerative joint disease or </a:t>
            </a:r>
            <a:r>
              <a:rPr lang="en-IN" dirty="0" err="1" smtClean="0"/>
              <a:t>osteoarthrosis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-Most of the people who have OA are older than age 45, and women are more commonly affected than men.</a:t>
            </a:r>
          </a:p>
          <a:p>
            <a:pPr marL="0" indent="0">
              <a:buNone/>
            </a:pPr>
            <a:r>
              <a:rPr lang="en-IN" dirty="0" smtClean="0"/>
              <a:t>-OA most often occur at the ends of the fingers, thumbs, neck, lower back, knees, and hips.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 smtClean="0"/>
              <a:t>Classification:</a:t>
            </a:r>
          </a:p>
          <a:p>
            <a:pPr marL="0" indent="0">
              <a:buNone/>
            </a:pPr>
            <a:r>
              <a:rPr lang="en-IN" dirty="0" smtClean="0"/>
              <a:t>a)Primary(Idiopathic):</a:t>
            </a:r>
          </a:p>
          <a:p>
            <a:pPr marL="0" indent="0">
              <a:buNone/>
            </a:pPr>
            <a:r>
              <a:rPr lang="en-IN" dirty="0" smtClean="0"/>
              <a:t>-No prior event or disease related to the OA.</a:t>
            </a:r>
          </a:p>
          <a:p>
            <a:pPr marL="0" indent="0">
              <a:buNone/>
            </a:pPr>
            <a:r>
              <a:rPr lang="en-IN" dirty="0" smtClean="0"/>
              <a:t>b)Secondary:</a:t>
            </a:r>
          </a:p>
          <a:p>
            <a:pPr marL="0" indent="0">
              <a:buNone/>
            </a:pPr>
            <a:r>
              <a:rPr lang="en-IN" dirty="0" smtClean="0"/>
              <a:t>-Resulting from previous joint injury or inflammatory disease.</a:t>
            </a:r>
          </a:p>
        </p:txBody>
      </p:sp>
    </p:spTree>
    <p:extLst>
      <p:ext uri="{BB962C8B-B14F-4D97-AF65-F5344CB8AC3E}">
        <p14:creationId xmlns:p14="http://schemas.microsoft.com/office/powerpoint/2010/main" val="238913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Definition:-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smtClean="0"/>
              <a:t>Osteoarthritis is a disease of joints that affects all of the weight-bearing components of the joint.</a:t>
            </a:r>
          </a:p>
          <a:p>
            <a:pPr marL="0" indent="0">
              <a:buNone/>
            </a:pPr>
            <a:r>
              <a:rPr lang="en-IN" dirty="0" smtClean="0"/>
              <a:t>-It results from wear and tear on the joint.</a:t>
            </a:r>
          </a:p>
          <a:p>
            <a:pPr marL="0" indent="0">
              <a:buNone/>
            </a:pPr>
            <a:r>
              <a:rPr lang="en-IN" dirty="0" smtClean="0"/>
              <a:t>-The normal cartilage lining is gradually worn away and the underlying bone is exposed.</a:t>
            </a:r>
          </a:p>
          <a:p>
            <a:pPr marL="0" indent="0">
              <a:buNone/>
            </a:pPr>
            <a:r>
              <a:rPr lang="en-IN" b="1" dirty="0" smtClean="0"/>
              <a:t>Risk Factors:-</a:t>
            </a:r>
          </a:p>
          <a:p>
            <a:pPr marL="0" indent="0">
              <a:buNone/>
            </a:pPr>
            <a:r>
              <a:rPr lang="en-IN" dirty="0" smtClean="0"/>
              <a:t>a)Age:</a:t>
            </a:r>
          </a:p>
          <a:p>
            <a:pPr marL="0" indent="0">
              <a:buNone/>
            </a:pPr>
            <a:r>
              <a:rPr lang="en-IN" dirty="0" smtClean="0"/>
              <a:t>-It is the strongest risk factors for OA. Although OA can start in young adulthood, if you are over 45 years old, you are at high risk.</a:t>
            </a:r>
          </a:p>
          <a:p>
            <a:pPr marL="0" indent="0">
              <a:buNone/>
            </a:pPr>
            <a:r>
              <a:rPr lang="en-IN" dirty="0" smtClean="0"/>
              <a:t>b)Female gender:-</a:t>
            </a:r>
          </a:p>
          <a:p>
            <a:pPr marL="0" indent="0">
              <a:buNone/>
            </a:pPr>
            <a:r>
              <a:rPr lang="en-IN" dirty="0" smtClean="0"/>
              <a:t>-In general, arthritis occur more frequently in women than in men. Before age 45, OA occur more frequently in men; after age 45 OA is more common in women.</a:t>
            </a:r>
          </a:p>
          <a:p>
            <a:pPr marL="0" indent="0">
              <a:buNone/>
            </a:pPr>
            <a:r>
              <a:rPr lang="en-IN" dirty="0" smtClean="0"/>
              <a:t>-OA of the hand is particularly common among women.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629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c)Joint alignment:</a:t>
            </a:r>
          </a:p>
          <a:p>
            <a:pPr marL="0" indent="0">
              <a:buNone/>
            </a:pPr>
            <a:r>
              <a:rPr lang="en-IN" dirty="0" smtClean="0"/>
              <a:t>-People with joints that move or fit together incorrectly, such as bow legs, a dislocated hip, or </a:t>
            </a:r>
            <a:r>
              <a:rPr lang="en-IN" dirty="0" err="1" smtClean="0"/>
              <a:t>doble-jointedness</a:t>
            </a:r>
            <a:r>
              <a:rPr lang="en-IN" dirty="0" smtClean="0"/>
              <a:t>, are more likely to develop OA in those joints.</a:t>
            </a:r>
          </a:p>
          <a:p>
            <a:pPr marL="0" indent="0">
              <a:buNone/>
            </a:pPr>
            <a:r>
              <a:rPr lang="en-IN" dirty="0" smtClean="0"/>
              <a:t>d)Hereditary gene defect:-</a:t>
            </a:r>
          </a:p>
          <a:p>
            <a:pPr marL="0" indent="0">
              <a:buNone/>
            </a:pPr>
            <a:r>
              <a:rPr lang="en-IN" dirty="0" smtClean="0"/>
              <a:t>-A defect in one of the gene responsible for the cartilage collagen can cause deterioration of cartilage.</a:t>
            </a:r>
          </a:p>
          <a:p>
            <a:pPr marL="0" indent="0">
              <a:buNone/>
            </a:pPr>
            <a:r>
              <a:rPr lang="en-IN" dirty="0" smtClean="0"/>
              <a:t>e)Joint injury or overuse caused by physical labour or sports:-</a:t>
            </a:r>
          </a:p>
          <a:p>
            <a:pPr marL="0" indent="0">
              <a:buNone/>
            </a:pPr>
            <a:r>
              <a:rPr lang="en-IN" dirty="0" smtClean="0"/>
              <a:t>-Traumatic injury such as ligament tear to the knee or hip increases your risk for developing OA in these joints.</a:t>
            </a:r>
          </a:p>
          <a:p>
            <a:pPr marL="0" indent="0">
              <a:buNone/>
            </a:pPr>
            <a:r>
              <a:rPr lang="en-IN" dirty="0" smtClean="0"/>
              <a:t>-Joints that are used repeatedly in certain jobs may be more likely to develop OA because of injury or overuse.</a:t>
            </a:r>
          </a:p>
          <a:p>
            <a:pPr marL="0" indent="0">
              <a:buNone/>
            </a:pPr>
            <a:r>
              <a:rPr lang="en-IN" dirty="0" smtClean="0"/>
              <a:t>f)Obesity:-</a:t>
            </a:r>
          </a:p>
          <a:p>
            <a:pPr marL="0" indent="0">
              <a:buNone/>
            </a:pPr>
            <a:r>
              <a:rPr lang="en-IN" dirty="0" smtClean="0"/>
              <a:t>-Being overweight during midlife or the later years is among the strongest risk factors for OA of the knee.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060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Pathophysiology</a:t>
            </a:r>
          </a:p>
          <a:p>
            <a:pPr marL="0" indent="0">
              <a:buNone/>
            </a:pPr>
            <a:r>
              <a:rPr lang="en-IN" dirty="0" smtClean="0"/>
              <a:t>-Genetic and hormonal factors, mechanical injury, previous joint damage leads to Chondrocyte response and these leads to release of cytokines which leads to stimulation, production and release of </a:t>
            </a:r>
            <a:r>
              <a:rPr lang="en-IN" dirty="0" err="1" smtClean="0"/>
              <a:t>proteolytic</a:t>
            </a:r>
            <a:r>
              <a:rPr lang="en-IN" dirty="0" smtClean="0"/>
              <a:t> enzymes, </a:t>
            </a:r>
            <a:r>
              <a:rPr lang="en-IN" dirty="0" err="1" smtClean="0"/>
              <a:t>metalloproteases</a:t>
            </a:r>
            <a:r>
              <a:rPr lang="en-IN" dirty="0" smtClean="0"/>
              <a:t>, collagenase and ultimately resulting damage.</a:t>
            </a:r>
          </a:p>
          <a:p>
            <a:pPr marL="0" indent="0">
              <a:buNone/>
            </a:pPr>
            <a:r>
              <a:rPr lang="en-IN" dirty="0" smtClean="0"/>
              <a:t>-Articular cartilage is the main tissue affected, and OA results in :-</a:t>
            </a:r>
          </a:p>
          <a:p>
            <a:pPr marL="0" indent="0">
              <a:buNone/>
            </a:pPr>
            <a:r>
              <a:rPr lang="en-IN" dirty="0" smtClean="0"/>
              <a:t>*Increased tissue swelling</a:t>
            </a:r>
          </a:p>
          <a:p>
            <a:pPr marL="0" indent="0">
              <a:buNone/>
            </a:pPr>
            <a:r>
              <a:rPr lang="en-IN" dirty="0" smtClean="0"/>
              <a:t>*change in </a:t>
            </a:r>
            <a:r>
              <a:rPr lang="en-IN" dirty="0" err="1" smtClean="0"/>
              <a:t>color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*cartilage fibrillation</a:t>
            </a:r>
          </a:p>
          <a:p>
            <a:pPr marL="0" indent="0">
              <a:buNone/>
            </a:pPr>
            <a:r>
              <a:rPr lang="en-IN" dirty="0" smtClean="0"/>
              <a:t>*Cartilage erosion down to </a:t>
            </a:r>
            <a:r>
              <a:rPr lang="en-IN" dirty="0" err="1" smtClean="0"/>
              <a:t>subchondral</a:t>
            </a:r>
            <a:r>
              <a:rPr lang="en-IN" dirty="0" smtClean="0"/>
              <a:t> bone.</a:t>
            </a:r>
          </a:p>
          <a:p>
            <a:pPr marL="0" indent="0">
              <a:buNone/>
            </a:pPr>
            <a:r>
              <a:rPr lang="en-IN" b="1" dirty="0" smtClean="0"/>
              <a:t>Symptoms:-</a:t>
            </a:r>
          </a:p>
          <a:p>
            <a:pPr marL="0" indent="0">
              <a:buNone/>
            </a:pPr>
            <a:r>
              <a:rPr lang="en-IN" dirty="0" smtClean="0"/>
              <a:t>-OA usually occur slowly. It may be many years before the damage to the joint become noticeable.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227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-Only a third of people whose x-rays show OA report pain or other symptoms:</a:t>
            </a:r>
          </a:p>
          <a:p>
            <a:pPr marL="0" indent="0">
              <a:buNone/>
            </a:pPr>
            <a:r>
              <a:rPr lang="en-IN" dirty="0" smtClean="0"/>
              <a:t>a)Steady or intermittent pain in a joint.</a:t>
            </a:r>
          </a:p>
          <a:p>
            <a:pPr marL="0" indent="0">
              <a:buNone/>
            </a:pPr>
            <a:r>
              <a:rPr lang="en-IN" dirty="0" smtClean="0"/>
              <a:t>b)Stiffness that tends to follow period of inactivity, such as sleep or sitting.</a:t>
            </a:r>
          </a:p>
          <a:p>
            <a:pPr marL="0" indent="0">
              <a:buNone/>
            </a:pPr>
            <a:r>
              <a:rPr lang="en-IN" dirty="0" smtClean="0"/>
              <a:t>c)Swelling or tenderness in one or more joints (Not necessarily occurring on both sides of the body at the same time.</a:t>
            </a:r>
          </a:p>
          <a:p>
            <a:pPr marL="0" indent="0">
              <a:buNone/>
            </a:pPr>
            <a:r>
              <a:rPr lang="en-IN" dirty="0" smtClean="0"/>
              <a:t>d)Crunching feeling or sound of bone rubbing on bone (called crepitus) when joint is used.</a:t>
            </a:r>
          </a:p>
          <a:p>
            <a:pPr marL="0" indent="0">
              <a:buNone/>
            </a:pPr>
            <a:r>
              <a:rPr lang="en-IN" b="1" dirty="0" smtClean="0"/>
              <a:t>Diagnostic Findings:</a:t>
            </a:r>
          </a:p>
          <a:p>
            <a:pPr marL="0" indent="0">
              <a:buNone/>
            </a:pPr>
            <a:r>
              <a:rPr lang="en-IN" dirty="0" smtClean="0"/>
              <a:t>-Clinical symptoms and signs including the location and frequency of any pain.</a:t>
            </a:r>
          </a:p>
          <a:p>
            <a:pPr marL="0" indent="0">
              <a:buNone/>
            </a:pPr>
            <a:r>
              <a:rPr lang="en-IN" dirty="0" smtClean="0"/>
              <a:t>-Examination of the affected joints</a:t>
            </a:r>
          </a:p>
          <a:p>
            <a:pPr marL="0" indent="0">
              <a:buNone/>
            </a:pPr>
            <a:r>
              <a:rPr lang="en-IN" dirty="0" smtClean="0"/>
              <a:t>-X-rays or other imaging studies.</a:t>
            </a:r>
          </a:p>
          <a:p>
            <a:pPr marL="0" indent="0">
              <a:buNone/>
            </a:pPr>
            <a:r>
              <a:rPr lang="en-IN" dirty="0" smtClean="0"/>
              <a:t>-Blood tests are used to rule out other forms of arthritis.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2837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Medical Management</a:t>
            </a:r>
          </a:p>
          <a:p>
            <a:pPr marL="0" indent="0">
              <a:buNone/>
            </a:pPr>
            <a:r>
              <a:rPr lang="en-IN" dirty="0" smtClean="0"/>
              <a:t>-No treatment halts the degenerative process.</a:t>
            </a:r>
          </a:p>
          <a:p>
            <a:pPr marL="0" indent="0">
              <a:buNone/>
            </a:pPr>
            <a:r>
              <a:rPr lang="en-IN" dirty="0" smtClean="0"/>
              <a:t>-Preventive measures can slow the progress, such as</a:t>
            </a:r>
          </a:p>
          <a:p>
            <a:pPr marL="0" indent="0">
              <a:buNone/>
            </a:pPr>
            <a:r>
              <a:rPr lang="en-IN" dirty="0" smtClean="0"/>
              <a:t>*Weight reduction</a:t>
            </a:r>
          </a:p>
          <a:p>
            <a:pPr marL="0" indent="0">
              <a:buNone/>
            </a:pPr>
            <a:r>
              <a:rPr lang="en-IN" dirty="0" smtClean="0"/>
              <a:t>*Prevention of injuries</a:t>
            </a:r>
          </a:p>
          <a:p>
            <a:pPr marL="0" indent="0">
              <a:buNone/>
            </a:pPr>
            <a:r>
              <a:rPr lang="en-IN" dirty="0" smtClean="0"/>
              <a:t>*Perinatal screening for congenital hip disease, and occupational modification.</a:t>
            </a:r>
          </a:p>
          <a:p>
            <a:pPr marL="0" indent="0">
              <a:buNone/>
            </a:pPr>
            <a:r>
              <a:rPr lang="en-IN" dirty="0" smtClean="0"/>
              <a:t>-Conservative treatment measures</a:t>
            </a:r>
          </a:p>
          <a:p>
            <a:pPr marL="0" indent="0">
              <a:buNone/>
            </a:pPr>
            <a:r>
              <a:rPr lang="en-IN" dirty="0" smtClean="0"/>
              <a:t>*Use of heat</a:t>
            </a:r>
          </a:p>
          <a:p>
            <a:pPr marL="0" indent="0">
              <a:buNone/>
            </a:pPr>
            <a:r>
              <a:rPr lang="en-IN" dirty="0" smtClean="0"/>
              <a:t>*Weight reduction, joint rest and avoidance of joint overuse.</a:t>
            </a:r>
          </a:p>
          <a:p>
            <a:pPr marL="0" indent="0">
              <a:buNone/>
            </a:pPr>
            <a:r>
              <a:rPr lang="en-IN" dirty="0" smtClean="0"/>
              <a:t>*Orthotic devices to support inflamed joints such as splints and braces</a:t>
            </a:r>
          </a:p>
          <a:p>
            <a:pPr marL="0" indent="0">
              <a:buNone/>
            </a:pPr>
            <a:r>
              <a:rPr lang="en-IN" dirty="0" smtClean="0"/>
              <a:t>*Postural exercises and aerobic exercise.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240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Pharmacologic therapy</a:t>
            </a:r>
          </a:p>
          <a:p>
            <a:pPr marL="0" indent="0">
              <a:buNone/>
            </a:pPr>
            <a:r>
              <a:rPr lang="en-IN" dirty="0" smtClean="0"/>
              <a:t>-symptoms management and pain control.</a:t>
            </a:r>
          </a:p>
          <a:p>
            <a:pPr marL="0" indent="0">
              <a:buNone/>
            </a:pPr>
            <a:r>
              <a:rPr lang="en-IN" dirty="0" smtClean="0"/>
              <a:t>-Initial analgesic therapy is acetaminophen.</a:t>
            </a:r>
          </a:p>
          <a:p>
            <a:pPr marL="0" indent="0">
              <a:buNone/>
            </a:pPr>
            <a:r>
              <a:rPr lang="en-IN" dirty="0" smtClean="0"/>
              <a:t>-Nonselective NSAIDs</a:t>
            </a:r>
          </a:p>
          <a:p>
            <a:pPr marL="0" indent="0">
              <a:buNone/>
            </a:pPr>
            <a:r>
              <a:rPr lang="en-IN" dirty="0" smtClean="0"/>
              <a:t>-Opioids and intra-articular corticosteroids</a:t>
            </a:r>
          </a:p>
          <a:p>
            <a:pPr marL="0" indent="0">
              <a:buNone/>
            </a:pPr>
            <a:r>
              <a:rPr lang="en-IN" dirty="0" smtClean="0"/>
              <a:t>-Glucosamine and chondroitin- which are thought to improve tissue function and retard breakdown of cartilage.</a:t>
            </a:r>
          </a:p>
          <a:p>
            <a:pPr marL="0" indent="0">
              <a:buNone/>
            </a:pPr>
            <a:r>
              <a:rPr lang="en-IN" b="1" dirty="0" smtClean="0"/>
              <a:t>Surgical management</a:t>
            </a:r>
          </a:p>
          <a:p>
            <a:pPr marL="0" indent="0">
              <a:buNone/>
            </a:pPr>
            <a:r>
              <a:rPr lang="en-IN" dirty="0" smtClean="0"/>
              <a:t>-Osteotomy to alter the force distribution in the joints.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Arthroplasty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Visco</a:t>
            </a:r>
            <a:r>
              <a:rPr lang="en-IN" dirty="0" smtClean="0"/>
              <a:t> supplementation for reconstitution of synovial fluid viscosity such as Hyaluronic acid.</a:t>
            </a:r>
          </a:p>
          <a:p>
            <a:pPr marL="0" indent="0">
              <a:buNone/>
            </a:pPr>
            <a:r>
              <a:rPr lang="en-IN" dirty="0" smtClean="0"/>
              <a:t>-Tidal irrigation(lavage)- of the knee involves the introduction and then removal of a large volume of saline into the joint through cannulas.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762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-Proximal </a:t>
            </a:r>
            <a:r>
              <a:rPr lang="en-IN" b="1" dirty="0" err="1" smtClean="0"/>
              <a:t>tibial</a:t>
            </a:r>
            <a:r>
              <a:rPr lang="en-IN" b="1" dirty="0" smtClean="0"/>
              <a:t> osteotomy</a:t>
            </a:r>
          </a:p>
          <a:p>
            <a:pPr marL="0" indent="0">
              <a:buNone/>
            </a:pPr>
            <a:r>
              <a:rPr lang="en-IN" dirty="0" smtClean="0"/>
              <a:t>*Done in case of genu </a:t>
            </a:r>
            <a:r>
              <a:rPr lang="en-IN" dirty="0" err="1" smtClean="0"/>
              <a:t>varum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*A staple of plate and screws are used to hold the bone in place until it heals.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b="1" dirty="0" smtClean="0"/>
              <a:t>Total knee replacement</a:t>
            </a:r>
          </a:p>
          <a:p>
            <a:pPr marL="0" indent="0">
              <a:buNone/>
            </a:pPr>
            <a:r>
              <a:rPr lang="en-IN" dirty="0" smtClean="0"/>
              <a:t>*The ends of femur, tibia, and patella are shaped to accept the artificial surfaces.</a:t>
            </a:r>
          </a:p>
          <a:p>
            <a:pPr marL="0" indent="0">
              <a:buNone/>
            </a:pPr>
            <a:r>
              <a:rPr lang="en-IN" dirty="0" smtClean="0"/>
              <a:t>*The end result is that all moving surfaces of the knee are metal against plastic.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86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843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OSTEOARTHRITIS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OSTEOARTHRITIS</dc:title>
  <dc:creator>Admin</dc:creator>
  <cp:lastModifiedBy>Admin</cp:lastModifiedBy>
  <cp:revision>19</cp:revision>
  <dcterms:created xsi:type="dcterms:W3CDTF">2020-01-04T07:08:02Z</dcterms:created>
  <dcterms:modified xsi:type="dcterms:W3CDTF">2020-01-06T05:57:05Z</dcterms:modified>
</cp:coreProperties>
</file>