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577215" y="455930"/>
            <a:ext cx="104159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</a:t>
            </a:r>
            <a:r>
              <a:rPr lang="en-IN" altLang="en-US" sz="4800" b="1"/>
              <a:t>PARKINSON'S DISEASE</a:t>
            </a:r>
            <a:endParaRPr lang="en-IN" altLang="en-US" sz="4800" b="1"/>
          </a:p>
        </p:txBody>
      </p:sp>
      <p:sp>
        <p:nvSpPr>
          <p:cNvPr id="5" name="Text Box 4"/>
          <p:cNvSpPr txBox="1"/>
          <p:nvPr/>
        </p:nvSpPr>
        <p:spPr>
          <a:xfrm>
            <a:off x="1492885" y="4049395"/>
            <a:ext cx="9175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                                                          Dr  Sunil Kumar</a:t>
            </a:r>
            <a:endParaRPr lang="en-IN" altLang="en-US" sz="36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95580" y="285750"/>
            <a:ext cx="11829415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E) Motor planning &amp; motor leaning:-</a:t>
            </a:r>
            <a:endParaRPr lang="en-IN" altLang="en-US" sz="3600"/>
          </a:p>
          <a:p>
            <a:r>
              <a:rPr lang="en-IN" altLang="en-US" sz="3600"/>
              <a:t>- Start hesitation when disease progress.</a:t>
            </a:r>
            <a:endParaRPr lang="en-IN" altLang="en-US" sz="3600"/>
          </a:p>
          <a:p>
            <a:r>
              <a:rPr lang="en-IN" altLang="en-US" sz="3600"/>
              <a:t>- Micrographia - small handwriting that is difficult to read.</a:t>
            </a:r>
            <a:endParaRPr lang="en-IN" altLang="en-US" sz="3600"/>
          </a:p>
          <a:p>
            <a:r>
              <a:rPr lang="en-IN" altLang="en-US" sz="3600"/>
              <a:t>- Masked face- reduction in expressiveness of face.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F) Gait:-</a:t>
            </a:r>
            <a:endParaRPr lang="en-IN" altLang="en-US" sz="3600"/>
          </a:p>
          <a:p>
            <a:r>
              <a:rPr lang="en-IN" altLang="en-US" sz="3600"/>
              <a:t>- Festinating gait</a:t>
            </a:r>
            <a:endParaRPr lang="en-IN" altLang="en-US" sz="3600"/>
          </a:p>
          <a:p>
            <a:r>
              <a:rPr lang="en-IN" altLang="en-US" sz="3600"/>
              <a:t>- An abnormal stooped posture contribute to development of festinating gait.</a:t>
            </a:r>
            <a:endParaRPr lang="en-IN" altLang="en-US" sz="3600"/>
          </a:p>
          <a:p>
            <a:r>
              <a:rPr lang="en-IN" altLang="en-US" sz="3600"/>
              <a:t>- characterised by progressive increase in speed with shortening of strides.</a:t>
            </a:r>
            <a:endParaRPr lang="en-IN" altLang="en-US" sz="3600"/>
          </a:p>
          <a:p>
            <a:r>
              <a:rPr lang="en-IN" altLang="en-US" sz="3600"/>
              <a:t> </a:t>
            </a:r>
            <a:endParaRPr lang="en-IN" alt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71145" y="361315"/>
            <a:ext cx="1167892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G) Sensory loss:-</a:t>
            </a:r>
            <a:endParaRPr lang="en-IN" altLang="en-US" sz="3600"/>
          </a:p>
          <a:p>
            <a:r>
              <a:rPr lang="en-IN" altLang="en-US" sz="3600"/>
              <a:t>- No primary sensory loss</a:t>
            </a:r>
            <a:endParaRPr lang="en-IN" altLang="en-US" sz="3600"/>
          </a:p>
          <a:p>
            <a:r>
              <a:rPr lang="en-IN" altLang="en-US" sz="3600"/>
              <a:t>- 50% may experiance paresthesia &amp; pain, numbness, tingling, coldness, aching pain &amp; burning. 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H) Speech, Voice &amp; Swallowing:-</a:t>
            </a:r>
            <a:endParaRPr lang="en-IN" altLang="en-US" sz="3600"/>
          </a:p>
          <a:p>
            <a:r>
              <a:rPr lang="en-IN" altLang="en-US" sz="3600"/>
              <a:t>- Impaired swallowing as a result of rigidity, reduced mobility &amp; restricted range of movement.</a:t>
            </a:r>
            <a:endParaRPr lang="en-IN" altLang="en-US" sz="3600"/>
          </a:p>
          <a:p>
            <a:r>
              <a:rPr lang="en-IN" altLang="en-US" sz="3600"/>
              <a:t>- This leads to choking or aspiration pneumonia &amp; impaired nutrition with significant weight loss.</a:t>
            </a:r>
            <a:endParaRPr lang="en-IN" altLang="en-US" sz="3600"/>
          </a:p>
          <a:p>
            <a:r>
              <a:rPr lang="en-IN" altLang="en-US" sz="3600"/>
              <a:t>- Presence of sialorrhea (Excessive drooling) as there is </a:t>
            </a:r>
            <a:endParaRPr lang="en-IN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20015" y="156210"/>
            <a:ext cx="1181481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increased salivary production &amp; decreased swallowing.</a:t>
            </a:r>
            <a:endParaRPr lang="en-IN" altLang="en-US" sz="3600"/>
          </a:p>
          <a:p>
            <a:r>
              <a:rPr lang="en-IN" altLang="en-US" sz="3600"/>
              <a:t>-Hypokinetic dysarthria- charcterised by decreased voice volume, monotone/ monopitch speech.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I) Cognitive function &amp; behaviour:-</a:t>
            </a:r>
            <a:endParaRPr lang="en-IN" altLang="en-US" sz="3600"/>
          </a:p>
          <a:p>
            <a:r>
              <a:rPr lang="en-IN" altLang="en-US" sz="3600"/>
              <a:t>- Dementia occur in 20-40% of patients.</a:t>
            </a:r>
            <a:endParaRPr lang="en-IN" altLang="en-US" sz="3600"/>
          </a:p>
          <a:p>
            <a:r>
              <a:rPr lang="en-IN" altLang="en-US" sz="3600"/>
              <a:t>-Hallucination &amp; Delusion common .</a:t>
            </a:r>
            <a:endParaRPr lang="en-IN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56540" y="285750"/>
            <a:ext cx="1160272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Diagnosis:-</a:t>
            </a:r>
            <a:endParaRPr lang="en-IN" altLang="en-US" sz="3600" b="1"/>
          </a:p>
          <a:p>
            <a:r>
              <a:rPr lang="en-IN" altLang="en-US" sz="3600"/>
              <a:t>- Made on the basis of history &amp; clinical examination such as handwriting samples, speech analysis, &amp; interview questions that focus on developing symptoms &amp; physical examination.</a:t>
            </a:r>
            <a:endParaRPr lang="en-IN" altLang="en-US" sz="3600"/>
          </a:p>
          <a:p>
            <a:r>
              <a:rPr lang="en-IN" altLang="en-US" sz="3600"/>
              <a:t>- Diagnosis of PD can be made if  at least two of the four cardinal features are present.</a:t>
            </a:r>
            <a:endParaRPr lang="en-IN" alt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07670" y="422275"/>
            <a:ext cx="11481435" cy="6800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Management:-</a:t>
            </a:r>
            <a:endParaRPr lang="en-IN" altLang="en-US" sz="4000" b="1"/>
          </a:p>
          <a:p>
            <a:r>
              <a:rPr lang="en-IN" altLang="en-US" sz="3600"/>
              <a:t>- Dopamine replacement therapy- cornerstone of symptomatic treatment of PD.</a:t>
            </a:r>
            <a:endParaRPr lang="en-IN" altLang="en-US" sz="3600"/>
          </a:p>
          <a:p>
            <a:r>
              <a:rPr lang="en-IN" altLang="en-US" sz="3600"/>
              <a:t> A) Levodopa (metabolic precursor of dopamine) with Carbidopa (peripheral decarboxylase inhibitor) - standard of treatment.</a:t>
            </a:r>
            <a:endParaRPr lang="en-IN" altLang="en-US" sz="3600"/>
          </a:p>
          <a:p>
            <a:r>
              <a:rPr lang="en-IN" altLang="en-US" sz="3600"/>
              <a:t>- This combination provides the greatest symptomatic benefit with fewest short term adverse effect.</a:t>
            </a:r>
            <a:endParaRPr lang="en-IN" altLang="en-US" sz="3600"/>
          </a:p>
          <a:p>
            <a:r>
              <a:rPr lang="en-IN" altLang="en-US" sz="3600"/>
              <a:t>B) Dopamine agonist such as pramipexol &amp; Ropinirole- can be used as monotherapy to improve symptoms in early disease or as adjunct to L-Dopa in patients </a:t>
            </a:r>
            <a:endParaRPr lang="en-IN" altLang="en-US" sz="3600"/>
          </a:p>
          <a:p>
            <a:endParaRPr lang="en-IN" altLang="en-US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92430" y="527685"/>
            <a:ext cx="1164780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whose response to levodopa is deteriorating or in those who are experiencing fluctuation in their response to levodopa.</a:t>
            </a:r>
            <a:endParaRPr lang="en-IN" altLang="en-US" sz="3600"/>
          </a:p>
          <a:p>
            <a:r>
              <a:rPr lang="en-IN" altLang="en-US" sz="3600"/>
              <a:t>C) Monoamine oxidase (MAO-B) inhibitor:-</a:t>
            </a:r>
            <a:endParaRPr lang="en-IN" altLang="en-US" sz="3600"/>
          </a:p>
          <a:p>
            <a:r>
              <a:rPr lang="en-IN" altLang="en-US" sz="3600"/>
              <a:t>- Rasagiline &amp; Selegiline.</a:t>
            </a:r>
            <a:endParaRPr lang="en-IN" altLang="en-US" sz="3600"/>
          </a:p>
          <a:p>
            <a:r>
              <a:rPr lang="en-IN" altLang="en-US" sz="3600"/>
              <a:t>- Provide as monotherapy in early disease or as adjunct to levodopa.</a:t>
            </a:r>
            <a:endParaRPr lang="en-IN" altLang="en-US" sz="3600"/>
          </a:p>
          <a:p>
            <a:r>
              <a:rPr lang="en-IN" altLang="en-US" sz="3600"/>
              <a:t>D) Catechol-O-Methyl tranferese inhibitor (COMT)</a:t>
            </a:r>
            <a:endParaRPr lang="en-IN" altLang="en-US" sz="3600"/>
          </a:p>
          <a:p>
            <a:r>
              <a:rPr lang="en-IN" altLang="en-US" sz="3600"/>
              <a:t>- Entecapone &amp; Tolcapone.</a:t>
            </a:r>
            <a:endParaRPr lang="en-IN" altLang="en-US" sz="3600"/>
          </a:p>
          <a:p>
            <a:r>
              <a:rPr lang="en-IN" altLang="en-US" sz="3600"/>
              <a:t>- Increases the peripheral half life of L-dopa, thereby delivering more L-dopa to brain over a longer time.</a:t>
            </a:r>
            <a:endParaRPr lang="en-IN" altLang="en-US"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97840" y="618490"/>
            <a:ext cx="1134618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E) Anticholinergic medication:-</a:t>
            </a:r>
            <a:endParaRPr lang="en-IN" altLang="en-US" sz="3600"/>
          </a:p>
          <a:p>
            <a:r>
              <a:rPr lang="en-IN" altLang="en-US" sz="3600"/>
              <a:t>- For treatment of resting tremor.</a:t>
            </a:r>
            <a:endParaRPr lang="en-IN" altLang="en-US" sz="3600"/>
          </a:p>
          <a:p>
            <a:r>
              <a:rPr lang="en-IN" altLang="en-US" sz="3600"/>
              <a:t>- Not effective for bradykinesia, rigidity, gait disturbance or other feature of advanced PD.</a:t>
            </a:r>
            <a:endParaRPr lang="en-IN" altLang="en-US"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966470" y="3488690"/>
            <a:ext cx="1089279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5400" b="1"/>
              <a:t>                                                                                                      THANKS</a:t>
            </a:r>
            <a:endParaRPr lang="en-IN" altLang="en-US" sz="5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47345" y="461010"/>
            <a:ext cx="1149794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Definition:-</a:t>
            </a:r>
            <a:endParaRPr lang="en-IN" altLang="en-US" sz="3600"/>
          </a:p>
          <a:p>
            <a:r>
              <a:rPr lang="en-IN" altLang="en-US" sz="3600"/>
              <a:t>- It is a chronic progressive disease of nervous system characterised by rigidity , bradykinesia,tremor &amp; postural instability.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Parkinsonism:- refer to group of disorder that produces abnormalities of Basal ganglia function.</a:t>
            </a:r>
            <a:endParaRPr lang="en-I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53695" y="358140"/>
            <a:ext cx="1160208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Etiology:-</a:t>
            </a:r>
            <a:endParaRPr lang="en-IN" altLang="en-US" sz="3600"/>
          </a:p>
          <a:p>
            <a:r>
              <a:rPr lang="en-IN" altLang="en-US" sz="3600"/>
              <a:t>a) Parkinson's disease or idiopathic parkinsonism:-</a:t>
            </a:r>
            <a:endParaRPr lang="en-IN" altLang="en-US" sz="3600"/>
          </a:p>
          <a:p>
            <a:r>
              <a:rPr lang="en-IN" altLang="en-US" sz="3600"/>
              <a:t> - most common form.</a:t>
            </a:r>
            <a:endParaRPr lang="en-IN" altLang="en-US" sz="3600"/>
          </a:p>
          <a:p>
            <a:r>
              <a:rPr lang="en-IN" altLang="en-US" sz="3600"/>
              <a:t> - No any cause for this.</a:t>
            </a:r>
            <a:endParaRPr lang="en-IN" altLang="en-US" sz="3600"/>
          </a:p>
          <a:p>
            <a:r>
              <a:rPr lang="en-IN" altLang="en-US" sz="3600"/>
              <a:t>b) Secondary parkinsonism:-</a:t>
            </a:r>
            <a:endParaRPr lang="en-IN" altLang="en-US" sz="3600"/>
          </a:p>
          <a:p>
            <a:r>
              <a:rPr lang="en-IN" altLang="en-US" sz="3600"/>
              <a:t> - It results from the number of identifiable causes including</a:t>
            </a:r>
            <a:endParaRPr lang="en-IN" altLang="en-US" sz="3600"/>
          </a:p>
          <a:p>
            <a:r>
              <a:rPr lang="en-IN" altLang="en-US" sz="3600"/>
              <a:t>  viruses, toxins, drugs &amp; tumour.</a:t>
            </a:r>
            <a:endParaRPr lang="en-IN" altLang="en-US" sz="3600"/>
          </a:p>
          <a:p>
            <a:r>
              <a:rPr lang="en-IN" altLang="en-US" sz="3600"/>
              <a:t>c) Parkinson-plus syndrome:-</a:t>
            </a:r>
            <a:endParaRPr lang="en-IN" altLang="en-US" sz="3600"/>
          </a:p>
          <a:p>
            <a:r>
              <a:rPr lang="en-IN" altLang="en-US" sz="3600"/>
              <a:t>- Refer to those conditions that mimic parkinson disease in some respect but the symptoms are caused by some other neurodegenerative disorder.</a:t>
            </a:r>
            <a:endParaRPr lang="en-IN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66065" y="269240"/>
            <a:ext cx="1166050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Function of Basal Ganglia:-</a:t>
            </a:r>
            <a:endParaRPr lang="en-IN" altLang="en-US" sz="3600" b="1"/>
          </a:p>
          <a:p>
            <a:r>
              <a:rPr lang="en-IN" altLang="en-US" sz="3600" b="1"/>
              <a:t>-</a:t>
            </a:r>
            <a:r>
              <a:rPr lang="en-IN" altLang="en-US" sz="3600"/>
              <a:t> Plays an important role in planning &amp; programming  of movements by selecting &amp; inhibiting specific motor synergies.</a:t>
            </a:r>
            <a:endParaRPr lang="en-IN" altLang="en-US" sz="3600"/>
          </a:p>
          <a:p>
            <a:r>
              <a:rPr lang="en-IN" altLang="en-US" sz="3600"/>
              <a:t>- Plays an important role in cognitive process, primarily the caudate nucleus including the awareness of the body orientation in space, ability to adapt behaviour as task requirements changes &amp; motivation.</a:t>
            </a:r>
            <a:endParaRPr lang="en-IN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80035" y="313690"/>
            <a:ext cx="1167574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What's Happen in Parkinson disease:-</a:t>
            </a:r>
            <a:endParaRPr lang="en-IN" altLang="en-US" sz="4000" b="1"/>
          </a:p>
          <a:p>
            <a:r>
              <a:rPr lang="en-IN" altLang="en-US" sz="4000" b="1"/>
              <a:t>-</a:t>
            </a:r>
            <a:r>
              <a:rPr lang="en-IN" altLang="en-US" sz="3600"/>
              <a:t>Degeneration of dopaminergic neurons that produces dopamine.</a:t>
            </a:r>
            <a:endParaRPr lang="en-IN" altLang="en-US" sz="3600"/>
          </a:p>
          <a:p>
            <a:r>
              <a:rPr lang="en-IN" altLang="en-US" sz="3600" b="1"/>
              <a:t>-</a:t>
            </a:r>
            <a:r>
              <a:rPr lang="en-IN" altLang="en-US" sz="3600"/>
              <a:t>There is loss of melatonin containing neurons that produces characterestic changes in depigmentation.</a:t>
            </a:r>
            <a:endParaRPr lang="en-IN" altLang="en-US" sz="3600"/>
          </a:p>
          <a:p>
            <a:r>
              <a:rPr lang="en-IN" altLang="en-US" sz="3600"/>
              <a:t>-Formation of Lewy bodies.</a:t>
            </a:r>
            <a:endParaRPr lang="en-IN" altLang="en-US" sz="3600"/>
          </a:p>
          <a:p>
            <a:r>
              <a:rPr lang="en-IN" altLang="en-US" sz="3600"/>
              <a:t>- Loss of dopamine results in akinesia, rigidity &amp; bradykinesia.</a:t>
            </a:r>
            <a:endParaRPr lang="en-IN" altLang="en-US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265430" y="269875"/>
            <a:ext cx="11734165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Clinical Feature:-</a:t>
            </a:r>
            <a:endParaRPr lang="en-IN" altLang="en-US" sz="3600" b="1"/>
          </a:p>
          <a:p>
            <a:r>
              <a:rPr lang="en-IN" altLang="en-US" sz="3600"/>
              <a:t>A) Rigidity:-</a:t>
            </a:r>
            <a:endParaRPr lang="en-IN" altLang="en-US" sz="3600"/>
          </a:p>
          <a:p>
            <a:r>
              <a:rPr lang="en-IN" altLang="en-US" sz="3600"/>
              <a:t>- one of the clinical hallmark of PD.</a:t>
            </a:r>
            <a:endParaRPr lang="en-IN" altLang="en-US" sz="3600"/>
          </a:p>
          <a:p>
            <a:r>
              <a:rPr lang="en-IN" altLang="en-US" sz="3600"/>
              <a:t>- Defined as increased resistance to passive motion.</a:t>
            </a:r>
            <a:endParaRPr lang="en-IN" altLang="en-US" sz="3600"/>
          </a:p>
          <a:p>
            <a:r>
              <a:rPr lang="en-IN" altLang="en-US" sz="3600"/>
              <a:t>- felt uniformaly in agonist &amp; antagonist muscles in both direction.</a:t>
            </a:r>
            <a:endParaRPr lang="en-IN" altLang="en-US" sz="3600"/>
          </a:p>
          <a:p>
            <a:r>
              <a:rPr lang="en-IN" altLang="en-US" sz="3600"/>
              <a:t> 2 types:-</a:t>
            </a:r>
            <a:endParaRPr lang="en-IN" altLang="en-US" sz="3600"/>
          </a:p>
          <a:p>
            <a:r>
              <a:rPr lang="en-IN" altLang="en-US" sz="3600"/>
              <a:t>a) Cog wheel rigidity:-</a:t>
            </a:r>
            <a:endParaRPr lang="en-IN" altLang="en-US" sz="3600"/>
          </a:p>
          <a:p>
            <a:r>
              <a:rPr lang="en-IN" altLang="en-US" sz="3600"/>
              <a:t>-Jerky, rachet like resistance to passive movement &amp; muscle alternatively tense &amp; relax.</a:t>
            </a:r>
            <a:endParaRPr lang="en-IN" altLang="en-US" sz="3600"/>
          </a:p>
          <a:p>
            <a:r>
              <a:rPr lang="en-IN" altLang="en-US" sz="3600"/>
              <a:t>b)Lead pipe rigidity:- No fluctuation, more sustained resistance to massive movement. </a:t>
            </a:r>
            <a:endParaRPr lang="en-IN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41300" y="285750"/>
            <a:ext cx="11723370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B) Bradykinesia:-</a:t>
            </a:r>
            <a:endParaRPr lang="en-IN" altLang="en-US" sz="3600"/>
          </a:p>
          <a:p>
            <a:r>
              <a:rPr lang="en-IN" altLang="en-US" sz="3600"/>
              <a:t>a) Akinesia:-</a:t>
            </a:r>
            <a:endParaRPr lang="en-IN" altLang="en-US" sz="3600"/>
          </a:p>
          <a:p>
            <a:r>
              <a:rPr lang="en-IN" altLang="en-US" sz="3600"/>
              <a:t>-absence of movement.</a:t>
            </a:r>
            <a:endParaRPr lang="en-IN" altLang="en-US" sz="3600"/>
          </a:p>
          <a:p>
            <a:r>
              <a:rPr lang="en-IN" altLang="en-US" sz="3600"/>
              <a:t>- moment of freezing may occur &amp; are characterised by a sudden break or block in movement.</a:t>
            </a:r>
            <a:endParaRPr lang="en-IN" altLang="en-US" sz="3600"/>
          </a:p>
          <a:p>
            <a:r>
              <a:rPr lang="en-IN" altLang="en-US" sz="3600"/>
              <a:t>b) Hypokinesia:-</a:t>
            </a:r>
            <a:endParaRPr lang="en-IN" altLang="en-US" sz="3600"/>
          </a:p>
          <a:p>
            <a:r>
              <a:rPr lang="en-IN" altLang="en-US" sz="3600"/>
              <a:t>- Reduced amplitude of movement.</a:t>
            </a:r>
            <a:endParaRPr lang="en-IN" altLang="en-US" sz="3600"/>
          </a:p>
          <a:p>
            <a:r>
              <a:rPr lang="en-IN" altLang="en-US" sz="3600"/>
              <a:t>c) Bradykinesia:-</a:t>
            </a:r>
            <a:endParaRPr lang="en-IN" altLang="en-US" sz="3600"/>
          </a:p>
          <a:p>
            <a:r>
              <a:rPr lang="en-IN" altLang="en-US" sz="3600"/>
              <a:t>- Slowness &amp; difficulty maintaining movement.</a:t>
            </a:r>
            <a:endParaRPr lang="en-IN" altLang="en-US" sz="3600"/>
          </a:p>
          <a:p>
            <a:r>
              <a:rPr lang="en-IN" altLang="en-US" sz="3600"/>
              <a:t>- Movement typically reduced in speed, range &amp; amplitude.</a:t>
            </a:r>
            <a:endParaRPr lang="en-IN" altLang="en-US" sz="3600"/>
          </a:p>
          <a:p>
            <a:r>
              <a:rPr lang="en-IN" altLang="en-US" sz="3600"/>
              <a:t>- Rigidity &amp; depression can also influence bradykinesia.</a:t>
            </a:r>
            <a:endParaRPr lang="en-IN" altLang="en-US" sz="3600"/>
          </a:p>
          <a:p>
            <a:r>
              <a:rPr lang="en-IN" altLang="en-US" sz="3600"/>
              <a:t>- Most disabling symptoms of PD.</a:t>
            </a:r>
            <a:endParaRPr lang="en-IN" alt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71145" y="225425"/>
            <a:ext cx="1175385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C) Tremor:-</a:t>
            </a:r>
            <a:endParaRPr lang="en-IN" altLang="en-US" sz="3600"/>
          </a:p>
          <a:p>
            <a:r>
              <a:rPr lang="en-IN" altLang="en-US" sz="3600"/>
              <a:t>- It is an involuntary oscillation of body part.</a:t>
            </a:r>
            <a:endParaRPr lang="en-IN" altLang="en-US" sz="3600"/>
          </a:p>
          <a:p>
            <a:r>
              <a:rPr lang="en-IN" altLang="en-US" sz="3600"/>
              <a:t>- In case of PD , it is resting tremor, as it is present at rest &amp; disappear with voluntary movement.</a:t>
            </a:r>
            <a:endParaRPr lang="en-IN" altLang="en-US" sz="3600"/>
          </a:p>
          <a:p>
            <a:r>
              <a:rPr lang="en-IN" altLang="en-US" sz="3600"/>
              <a:t>- Manifest as pill-rolling tremor of hand.</a:t>
            </a:r>
            <a:endParaRPr lang="en-IN" altLang="en-US" sz="3600"/>
          </a:p>
          <a:p>
            <a:r>
              <a:rPr lang="en-IN" altLang="en-US" sz="3600"/>
              <a:t>- Resting tremor may also be seen in the forearm, jaw &amp; tongue.</a:t>
            </a:r>
            <a:endParaRPr lang="en-IN" altLang="en-US" sz="3600"/>
          </a:p>
          <a:p>
            <a:r>
              <a:rPr lang="en-IN" altLang="en-US" sz="3600"/>
              <a:t>- Postural tremor is seen in head &amp; trunk, when the patients tries to maintain upright position against gravity.</a:t>
            </a:r>
            <a:endParaRPr lang="en-IN" altLang="en-US" sz="3600"/>
          </a:p>
          <a:p>
            <a:r>
              <a:rPr lang="en-IN" altLang="en-US" sz="3600"/>
              <a:t>- Completely diminishes during sleep.</a:t>
            </a:r>
            <a:endParaRPr lang="en-IN" altLang="en-US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271145" y="255905"/>
            <a:ext cx="1178433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D) Postural instability:-</a:t>
            </a:r>
            <a:endParaRPr lang="en-IN" altLang="en-US" sz="3600"/>
          </a:p>
          <a:p>
            <a:r>
              <a:rPr lang="en-IN" altLang="en-US" sz="3600"/>
              <a:t>- Increased difficulty during destablising activities like walking, turning &amp; functional reach.</a:t>
            </a:r>
            <a:endParaRPr lang="en-IN" altLang="en-US" sz="3600"/>
          </a:p>
          <a:p>
            <a:r>
              <a:rPr lang="en-IN" altLang="en-US" sz="3600"/>
              <a:t>- Contributing factors are rigidity, decreased muscle torque, loss of available range of motion particularly of trunk motion &amp; weakness.</a:t>
            </a:r>
            <a:endParaRPr lang="en-IN" altLang="en-US" sz="3600"/>
          </a:p>
          <a:p>
            <a:r>
              <a:rPr lang="en-IN" altLang="en-US" sz="3600"/>
              <a:t>- Extensor muscle of trunk demonstrate greater weakness than flexor muscle, contributung to adoption of flexed, stooped posture with increased flexion of neck, trunk, hip &amp; knee.</a:t>
            </a:r>
            <a:endParaRPr lang="en-IN" altLang="en-US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5501</Words>
  <Application>WPS Presentation</Application>
  <PresentationFormat>Widescreen</PresentationFormat>
  <Paragraphs>116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Calibri Light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Shambhu</dc:creator>
  <cp:lastModifiedBy>Shambhu</cp:lastModifiedBy>
  <cp:revision>21</cp:revision>
  <dcterms:created xsi:type="dcterms:W3CDTF">2018-10-21T05:49:00Z</dcterms:created>
  <dcterms:modified xsi:type="dcterms:W3CDTF">2018-10-21T11:10:36Z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