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202" r:id="rId2"/>
    <p:sldId id="273" r:id="rId3"/>
    <p:sldId id="274" r:id="rId4"/>
    <p:sldId id="272" r:id="rId5"/>
    <p:sldId id="275" r:id="rId6"/>
    <p:sldId id="271" r:id="rId7"/>
    <p:sldId id="276" r:id="rId8"/>
    <p:sldId id="279" r:id="rId9"/>
    <p:sldId id="277" r:id="rId10"/>
    <p:sldId id="281" r:id="rId11"/>
    <p:sldId id="283" r:id="rId12"/>
    <p:sldId id="280" r:id="rId13"/>
    <p:sldId id="285" r:id="rId14"/>
    <p:sldId id="284" r:id="rId15"/>
    <p:sldId id="287" r:id="rId16"/>
    <p:sldId id="288" r:id="rId17"/>
    <p:sldId id="290" r:id="rId18"/>
    <p:sldId id="339" r:id="rId19"/>
    <p:sldId id="292" r:id="rId20"/>
    <p:sldId id="294" r:id="rId21"/>
    <p:sldId id="267" r:id="rId22"/>
    <p:sldId id="301" r:id="rId23"/>
    <p:sldId id="300" r:id="rId24"/>
    <p:sldId id="296" r:id="rId25"/>
    <p:sldId id="297" r:id="rId26"/>
    <p:sldId id="305" r:id="rId27"/>
    <p:sldId id="344" r:id="rId28"/>
    <p:sldId id="258" r:id="rId29"/>
    <p:sldId id="259" r:id="rId30"/>
    <p:sldId id="307" r:id="rId31"/>
    <p:sldId id="337" r:id="rId32"/>
    <p:sldId id="308" r:id="rId33"/>
    <p:sldId id="310" r:id="rId34"/>
    <p:sldId id="299" r:id="rId35"/>
    <p:sldId id="312" r:id="rId36"/>
    <p:sldId id="314" r:id="rId37"/>
    <p:sldId id="309" r:id="rId38"/>
    <p:sldId id="311" r:id="rId39"/>
    <p:sldId id="315" r:id="rId40"/>
    <p:sldId id="340" r:id="rId41"/>
    <p:sldId id="318" r:id="rId42"/>
    <p:sldId id="316" r:id="rId43"/>
    <p:sldId id="317" r:id="rId44"/>
    <p:sldId id="335" r:id="rId45"/>
    <p:sldId id="348" r:id="rId46"/>
    <p:sldId id="338" r:id="rId47"/>
    <p:sldId id="341" r:id="rId48"/>
    <p:sldId id="320" r:id="rId49"/>
    <p:sldId id="322" r:id="rId50"/>
    <p:sldId id="333" r:id="rId51"/>
    <p:sldId id="323" r:id="rId52"/>
    <p:sldId id="324" r:id="rId53"/>
    <p:sldId id="342" r:id="rId54"/>
    <p:sldId id="343" r:id="rId55"/>
    <p:sldId id="325" r:id="rId56"/>
    <p:sldId id="326" r:id="rId57"/>
    <p:sldId id="260" r:id="rId58"/>
    <p:sldId id="261" r:id="rId59"/>
    <p:sldId id="262" r:id="rId60"/>
    <p:sldId id="263" r:id="rId61"/>
    <p:sldId id="265" r:id="rId62"/>
    <p:sldId id="327" r:id="rId63"/>
    <p:sldId id="321" r:id="rId64"/>
    <p:sldId id="330" r:id="rId65"/>
    <p:sldId id="332" r:id="rId66"/>
    <p:sldId id="33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2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3987-661D-4570-A120-A8EC22CC779A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F3C70-A733-4043-96F8-E8D697BF1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A30FE-EA8A-4FA8-8106-077902304413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F3C70-A733-4043-96F8-E8D697BF161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1A2DC-A8BF-408A-8721-1B382C377642}" type="slidenum">
              <a:rPr lang="en-US"/>
              <a:pPr/>
              <a:t>15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7D081-EF4F-4B51-B918-81EA33B98F11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3BA71-2EFB-4251-A07A-D98D66FA5C4F}" type="slidenum">
              <a:rPr lang="en-US"/>
              <a:pPr/>
              <a:t>26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0319B-2188-4248-B5AC-1A7B6383344B}" type="slidenum">
              <a:rPr lang="en-US"/>
              <a:pPr/>
              <a:t>30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820BC-44BF-481C-82F5-26ADE2109AD0}" type="slidenum">
              <a:rPr lang="en-US"/>
              <a:pPr/>
              <a:t>38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75AF0-D596-4ACC-8D86-69B888D3B6ED}" type="slidenum">
              <a:rPr lang="en-US"/>
              <a:pPr/>
              <a:t>43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ECB5C-0535-40B1-94E2-0E0EAF912520}" type="slidenum">
              <a:rPr lang="en-US"/>
              <a:pPr/>
              <a:t>49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B463D-726A-4E1F-8B2F-EB5B787B4CA9}" type="slidenum">
              <a:rPr lang="en-US"/>
              <a:pPr/>
              <a:t>62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6446A-590D-4336-83BF-5A595298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83ED-4E53-4D36-BB8B-FCE2C923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9037D-E48E-4379-949C-5BA258B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1987-1BBA-46EB-8AC3-E5096E029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panoPhotoInset.png">
            <a:extLst>
              <a:ext uri="{FF2B5EF4-FFF2-40B4-BE49-F238E27FC236}">
                <a16:creationId xmlns:a16="http://schemas.microsoft.com/office/drawing/2014/main" id="{872E0905-DBA2-4AE6-80CB-E6356F9D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C72098-7465-4900-ADB4-127732AA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A9623A1-704C-4C4D-8B9A-CB3104E6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BF7100-1D7E-48C2-B8D6-7B3F8EB0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8626-A9A0-47E9-AF55-FD98073C9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06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CD66DF-9E5B-4CD3-85C1-91DE5DC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46DD5C-5F75-45AB-86B3-643B7980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556C3A-246B-4CED-9C05-AEF66531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0C82-66DF-4BA3-BE9B-1BE2F0FDB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42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83AB89-D12D-48FD-B1CC-FB4395C0196E}"/>
              </a:ext>
            </a:extLst>
          </p:cNvPr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0D19A-02E7-438F-A9F5-52CA27A43D11}"/>
              </a:ext>
            </a:extLst>
          </p:cNvPr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81D882-DD92-4E46-8D1B-E3F28CCF0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F806B78-423D-4FD8-B71C-EC8BDB54AA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68A32B8-B47C-4CE7-8984-E93D7E4780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88431-2FD5-4DEB-8DDE-562F5D024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50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1E8C57-61D1-4926-8F7C-C04F4022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A10096-F99E-4710-AD8B-B50E9FC3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38DE3C-5550-426D-9B75-65048C00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68E1-327B-4E69-9669-56D6619E8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30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90B9D0-5E7F-48A7-AA91-11559C08683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464392A-5174-4080-A300-00868DFCB6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EBB940-21CE-4F39-A8D1-3911AAF7682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9FEA-3284-4DBF-88E8-2B7B51186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84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ate-V2-SD-3colPhotoInset.png">
            <a:extLst>
              <a:ext uri="{FF2B5EF4-FFF2-40B4-BE49-F238E27FC236}">
                <a16:creationId xmlns:a16="http://schemas.microsoft.com/office/drawing/2014/main" id="{3C601583-10E1-4996-88DC-875135DF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late-V2-SD-3colPhotoInset.png">
            <a:extLst>
              <a:ext uri="{FF2B5EF4-FFF2-40B4-BE49-F238E27FC236}">
                <a16:creationId xmlns:a16="http://schemas.microsoft.com/office/drawing/2014/main" id="{7529B4A3-E6EF-407F-BA2A-462E749B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late-V2-SD-3colPhotoInset.png">
            <a:extLst>
              <a:ext uri="{FF2B5EF4-FFF2-40B4-BE49-F238E27FC236}">
                <a16:creationId xmlns:a16="http://schemas.microsoft.com/office/drawing/2014/main" id="{CFE9B343-1EFD-4FCD-90BB-0CB10EB0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E6B10C9F-4A5E-4AAA-8F8B-C4268AC06EE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576250B-3C38-475B-8170-621DD080633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C1755A6-BDF1-429F-9240-2D3C12E8D5E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74EC-FB1A-41BA-AF80-D1EA6EFD9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73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CB5FB-CF28-4A87-B436-9459D645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1E181-4C92-4B92-96B0-B889F7B3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E576-2EF3-4B4B-9E9A-DEF2EE66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3EDF-44F2-4501-A578-B5DB8293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83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CDC64-9F97-4B56-9D72-17891B0D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37DBC-9C46-4747-906E-29F60E91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38C5B-E9C7-4BCF-9458-65430DB1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813C-CBBB-4803-AE38-9EB9C5424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39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2B175-5596-48A7-A20E-E355E46E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FABF1-F52E-437E-9CA9-55F0A8EC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3907-F81D-421B-AB2B-0C781D39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3871-7FD6-4790-A595-CF6C5A9F3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12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7E898-E9FC-4ADD-BC8A-4F88F511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D9A66-7A87-4F30-BD3D-CDDF6018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1236B-B76C-45FC-91CC-204C6879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E920-0E5A-4940-A69B-3FA8D1DCD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60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20AE9A-AC87-45F3-AF3F-2B0D48D4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76E8E3-F845-4283-98A6-A3FF6C48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0E5591-143A-4AC4-B6A2-49C35816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BC91-D234-408B-B614-87D3A2E48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02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te-V2-SD-compPhotoInset.png">
            <a:extLst>
              <a:ext uri="{FF2B5EF4-FFF2-40B4-BE49-F238E27FC236}">
                <a16:creationId xmlns:a16="http://schemas.microsoft.com/office/drawing/2014/main" id="{6F89A202-78DD-4100-84E5-349FB635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late-V2-SD-compPhotoInset.png">
            <a:extLst>
              <a:ext uri="{FF2B5EF4-FFF2-40B4-BE49-F238E27FC236}">
                <a16:creationId xmlns:a16="http://schemas.microsoft.com/office/drawing/2014/main" id="{9EC96AA0-16EE-4AD3-A7C1-B0575162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4AC9664-5BE1-4605-B9B4-C5D43CBD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B64A8A4-FEED-42AE-890C-9EC3D124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BE638EE-8905-46BE-9EE2-C775287D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B818-73C8-4EB6-9E23-DD97C05EA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91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4DB7B8-F3F1-40D2-A586-2BE1356D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6269B3-15A8-4809-87F4-10B77F45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284F4-1330-4141-9AAA-40B3E88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F9AF-B3DB-4A3D-8CFE-794B17ED9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91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5AE743-F126-45EC-B8EB-BDC22B94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241FEB-423E-4792-8831-647BB1BB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903450-6467-49EB-B6EC-9FD082ED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449E-40FC-4C19-A18A-4E64838C8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7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8E729B-224C-452B-9F12-9058014F2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A573F4-F738-4535-81A0-E3EBC7D6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18CB24-CFBE-44D4-9A49-C3AE3A2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1E45-4A61-4AE6-89A9-A2E7D7189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vertPhotoInset.png">
            <a:extLst>
              <a:ext uri="{FF2B5EF4-FFF2-40B4-BE49-F238E27FC236}">
                <a16:creationId xmlns:a16="http://schemas.microsoft.com/office/drawing/2014/main" id="{542715DC-ABF6-45D6-9D31-9054A296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B6BFB5D-36DB-45ED-B749-0A68A11D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5CC6B87-3505-4A4D-AA57-9EAD1841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5806695-0F8C-496C-B713-F7C55CC8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0889-8BB4-43E4-ADC0-25381EDBD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64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9CF08-BA2C-42CF-8F7C-CE2A6550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446CE-D307-4B2A-84F3-D0C2B503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BBB8-B29F-4437-AF7A-F96A565B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70A73-CAC8-4A59-AB06-631CF4C99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F5BD7-F631-4016-8ADA-922438609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C1620BB-60A4-4D6B-B1B0-4141079FF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887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3C928C-B6FD-4086-AF3A-81707451B8B6}"/>
              </a:ext>
            </a:extLst>
          </p:cNvPr>
          <p:cNvSpPr/>
          <p:nvPr/>
        </p:nvSpPr>
        <p:spPr>
          <a:xfrm>
            <a:off x="0" y="1757363"/>
            <a:ext cx="9201150" cy="25160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en-US" sz="5400" b="1" dirty="0" err="1"/>
              <a:t>Haemodynamics</a:t>
            </a:r>
            <a:r>
              <a:rPr lang="en-US" sz="5400" b="1" dirty="0"/>
              <a:t> of pericardial diseases</a:t>
            </a:r>
            <a:br>
              <a:rPr lang="en-US" sz="5400" dirty="0"/>
            </a:br>
            <a:endParaRPr kumimoji="0" lang="en-GB" alt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0EE6CC2C-B25C-49ED-85F4-3D32F89E0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5105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 Cinosh Mathew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MD, DM(Cardiology), FACC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Professor &amp; Head of Department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SBKS Medical Institute &amp; Research Centre,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5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Sumandeep Vidyapeeth Deemed to be  University, Vadodara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B39966-9652-4068-AEEC-F7F30DDFD78D}"/>
              </a:ext>
            </a:extLst>
          </p:cNvPr>
          <p:cNvCxnSpPr/>
          <p:nvPr/>
        </p:nvCxnSpPr>
        <p:spPr>
          <a:xfrm>
            <a:off x="0" y="3665538"/>
            <a:ext cx="9144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/>
              <a:t>Chronic stretching of the pericardium results in "stress relaxation“</a:t>
            </a:r>
          </a:p>
          <a:p>
            <a:endParaRPr lang="en-US" dirty="0"/>
          </a:p>
          <a:p>
            <a:r>
              <a:rPr lang="en-US" dirty="0"/>
              <a:t>Large but slowly developing effusions do not produce </a:t>
            </a:r>
            <a:r>
              <a:rPr lang="en-US" dirty="0" err="1"/>
              <a:t>tamponade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 Pericardium adapts to cardiac growth by "creep" (i.e., an increase in volume with constant stretch) and cellular hypertrophy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659" y="381000"/>
            <a:ext cx="8474541" cy="60456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Autofit/>
          </a:bodyPr>
          <a:lstStyle/>
          <a:p>
            <a:r>
              <a:rPr lang="en-US" sz="2800" u="sng" dirty="0"/>
              <a:t>Restrain cardiac </a:t>
            </a:r>
            <a:r>
              <a:rPr lang="en-US" sz="2800" u="sng" dirty="0" err="1"/>
              <a:t>vol</a:t>
            </a:r>
            <a:endParaRPr lang="en-US" sz="2800" u="sng" dirty="0"/>
          </a:p>
          <a:p>
            <a:r>
              <a:rPr lang="en-US" sz="2800" dirty="0"/>
              <a:t>Force  it exerts on the heart </a:t>
            </a:r>
            <a:r>
              <a:rPr lang="en-US" sz="2800"/>
              <a:t>influences filling </a:t>
            </a:r>
            <a:endParaRPr lang="en-US" sz="2800" dirty="0"/>
          </a:p>
          <a:p>
            <a:r>
              <a:rPr lang="en-US" sz="2800" dirty="0"/>
              <a:t>A component of </a:t>
            </a:r>
            <a:r>
              <a:rPr lang="en-US" sz="2800" dirty="0" err="1"/>
              <a:t>intracavitary</a:t>
            </a:r>
            <a:r>
              <a:rPr lang="en-US" sz="2800" dirty="0"/>
              <a:t> filling pressure –transmission of </a:t>
            </a:r>
            <a:r>
              <a:rPr lang="en-US" sz="2800" dirty="0" err="1"/>
              <a:t>peri</a:t>
            </a:r>
            <a:r>
              <a:rPr lang="en-US" sz="2800" dirty="0"/>
              <a:t> pr</a:t>
            </a:r>
          </a:p>
          <a:p>
            <a:r>
              <a:rPr lang="en-US" sz="2800" dirty="0"/>
              <a:t>Contact pr is more imp 4 R heart which have a lower filling pressure than L</a:t>
            </a:r>
          </a:p>
          <a:p>
            <a:r>
              <a:rPr lang="en-US" sz="2800" u="sng" dirty="0"/>
              <a:t>Diastolic interaction</a:t>
            </a:r>
          </a:p>
          <a:p>
            <a:r>
              <a:rPr lang="en-US" sz="2800" dirty="0"/>
              <a:t>Transmission of </a:t>
            </a:r>
            <a:r>
              <a:rPr lang="en-US" sz="2800" dirty="0" err="1"/>
              <a:t>intracavitary</a:t>
            </a:r>
            <a:r>
              <a:rPr lang="en-US" sz="2800" dirty="0"/>
              <a:t> pr to adjoining chambers</a:t>
            </a:r>
          </a:p>
          <a:p>
            <a:r>
              <a:rPr lang="en-US" sz="2800" dirty="0"/>
              <a:t>Once card </a:t>
            </a:r>
            <a:r>
              <a:rPr lang="en-US" sz="2800" dirty="0" err="1"/>
              <a:t>vol</a:t>
            </a:r>
            <a:r>
              <a:rPr lang="en-US" sz="2800" dirty="0"/>
              <a:t> </a:t>
            </a:r>
            <a:r>
              <a:rPr lang="en-US" sz="2800" dirty="0">
                <a:latin typeface="Calibri"/>
              </a:rPr>
              <a:t>↑ above </a:t>
            </a:r>
            <a:r>
              <a:rPr lang="en-US" sz="2800" dirty="0" err="1">
                <a:latin typeface="Calibri"/>
              </a:rPr>
              <a:t>phy</a:t>
            </a:r>
            <a:r>
              <a:rPr lang="en-US" sz="2800" dirty="0">
                <a:latin typeface="Calibri"/>
              </a:rPr>
              <a:t> range-pericardium contributes ↑</a:t>
            </a:r>
            <a:r>
              <a:rPr lang="en-US" sz="2800" dirty="0" err="1">
                <a:latin typeface="Calibri"/>
              </a:rPr>
              <a:t>nly</a:t>
            </a:r>
            <a:r>
              <a:rPr lang="en-US" sz="2800" dirty="0">
                <a:latin typeface="Calibri"/>
              </a:rPr>
              <a:t> to filling pressure</a:t>
            </a:r>
          </a:p>
          <a:p>
            <a:pPr>
              <a:buNone/>
            </a:pPr>
            <a:r>
              <a:rPr lang="en-US" sz="2800" dirty="0">
                <a:latin typeface="Calibri"/>
              </a:rPr>
              <a:t>       dir-contact pr</a:t>
            </a:r>
          </a:p>
          <a:p>
            <a:pPr>
              <a:buNone/>
            </a:pPr>
            <a:r>
              <a:rPr lang="en-US" sz="2800" dirty="0">
                <a:latin typeface="Calibri"/>
              </a:rPr>
              <a:t>       </a:t>
            </a:r>
            <a:r>
              <a:rPr lang="en-US" sz="2800" dirty="0" err="1">
                <a:latin typeface="Calibri"/>
              </a:rPr>
              <a:t>indir</a:t>
            </a:r>
            <a:r>
              <a:rPr lang="en-US" sz="2800" dirty="0">
                <a:latin typeface="Calibri"/>
              </a:rPr>
              <a:t>-diastolic interaction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dirty="0"/>
              <a:t>3 possible pericardial compression syndromes</a:t>
            </a:r>
          </a:p>
          <a:p>
            <a:pPr lvl="1">
              <a:buNone/>
            </a:pPr>
            <a:r>
              <a:rPr lang="en-US" u="sng" dirty="0"/>
              <a:t>Cardiac </a:t>
            </a:r>
            <a:r>
              <a:rPr lang="en-US" u="sng" dirty="0" err="1"/>
              <a:t>tamponade</a:t>
            </a:r>
            <a:endParaRPr lang="en-US" u="sng" dirty="0"/>
          </a:p>
          <a:p>
            <a:pPr lvl="2"/>
            <a:r>
              <a:rPr lang="en-US" sz="2800" dirty="0"/>
              <a:t>Accumulation of pericardial fluid under pressure and may be acute or </a:t>
            </a:r>
            <a:r>
              <a:rPr lang="en-US" sz="2800" dirty="0" err="1"/>
              <a:t>subacute</a:t>
            </a:r>
            <a:endParaRPr lang="en-US" sz="2800" dirty="0"/>
          </a:p>
          <a:p>
            <a:pPr lvl="1">
              <a:buNone/>
            </a:pPr>
            <a:r>
              <a:rPr lang="en-US" u="sng" dirty="0"/>
              <a:t>Constrictive </a:t>
            </a:r>
            <a:r>
              <a:rPr lang="en-US" u="sng" dirty="0" err="1"/>
              <a:t>pericarditis</a:t>
            </a:r>
            <a:endParaRPr lang="en-US" u="sng" dirty="0"/>
          </a:p>
          <a:p>
            <a:pPr lvl="2"/>
            <a:r>
              <a:rPr lang="en-US" sz="2800" dirty="0"/>
              <a:t>Scarring and consequent loss of elasticity of the pericardial sac</a:t>
            </a:r>
          </a:p>
          <a:p>
            <a:pPr lvl="1">
              <a:buNone/>
            </a:pPr>
            <a:r>
              <a:rPr lang="en-US" u="sng" dirty="0"/>
              <a:t>Effusive-constrictive </a:t>
            </a:r>
            <a:r>
              <a:rPr lang="en-US" u="sng" dirty="0" err="1"/>
              <a:t>pericarditis</a:t>
            </a:r>
            <a:endParaRPr lang="en-US" u="sng" dirty="0"/>
          </a:p>
          <a:p>
            <a:pPr lvl="2"/>
            <a:r>
              <a:rPr lang="en-US" sz="2800" dirty="0"/>
              <a:t>Constrictive physiology with a coexisting pericardial effusion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CARDIAC TAMPONADE`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CardiacTamponade</a:t>
            </a:r>
            <a:r>
              <a:rPr lang="en-US" dirty="0"/>
              <a:t> -- </a:t>
            </a:r>
            <a:r>
              <a:rPr lang="en-US" dirty="0" err="1"/>
              <a:t>Pathophysiology</a:t>
            </a:r>
            <a:endParaRPr lang="en-US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9087" y="1143000"/>
            <a:ext cx="88249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aseline="0" dirty="0"/>
              <a:t>Accumulation of fluid under high pressure:</a:t>
            </a:r>
          </a:p>
          <a:p>
            <a:r>
              <a:rPr lang="en-US" sz="2400" baseline="0" dirty="0"/>
              <a:t>          compresses cardiac chambers &amp; impairs </a:t>
            </a:r>
          </a:p>
          <a:p>
            <a:r>
              <a:rPr lang="en-US" sz="2400" baseline="0" dirty="0"/>
              <a:t>          diastolic filling of </a:t>
            </a:r>
            <a:r>
              <a:rPr lang="en-US" sz="2400" b="1" baseline="0" dirty="0"/>
              <a:t>both</a:t>
            </a:r>
            <a:r>
              <a:rPr lang="en-US" sz="2400" baseline="0" dirty="0"/>
              <a:t> ventricles</a:t>
            </a:r>
          </a:p>
          <a:p>
            <a:endParaRPr lang="en-US" sz="2400" baseline="0" dirty="0"/>
          </a:p>
          <a:p>
            <a:r>
              <a:rPr lang="en-US" sz="2400" baseline="0" dirty="0">
                <a:sym typeface="Symbol" pitchFamily="18" charset="2"/>
              </a:rPr>
              <a:t>                SV				venous pressures</a:t>
            </a:r>
          </a:p>
          <a:p>
            <a:endParaRPr lang="en-US" sz="2400" baseline="0" dirty="0">
              <a:sym typeface="Symbol" pitchFamily="18" charset="2"/>
            </a:endParaRPr>
          </a:p>
          <a:p>
            <a:r>
              <a:rPr lang="en-US" sz="2400" baseline="0" dirty="0">
                <a:sym typeface="Symbol" pitchFamily="18" charset="2"/>
              </a:rPr>
              <a:t>     CO				 systemic                pulmonary congestion</a:t>
            </a:r>
          </a:p>
          <a:p>
            <a:endParaRPr lang="en-US" sz="2400" baseline="0" dirty="0">
              <a:sym typeface="Symbol" pitchFamily="18" charset="2"/>
            </a:endParaRPr>
          </a:p>
          <a:p>
            <a:r>
              <a:rPr lang="en-US" sz="2400" baseline="0" dirty="0">
                <a:sym typeface="Symbol" pitchFamily="18" charset="2"/>
              </a:rPr>
              <a:t>Hypotension/shock		       </a:t>
            </a:r>
            <a:r>
              <a:rPr lang="en-US" sz="2400" baseline="0" dirty="0">
                <a:latin typeface="Calibri"/>
                <a:sym typeface="Symbol" pitchFamily="18" charset="2"/>
              </a:rPr>
              <a:t>↑</a:t>
            </a:r>
            <a:r>
              <a:rPr lang="en-US" sz="2400" baseline="0" dirty="0">
                <a:sym typeface="Symbol" pitchFamily="18" charset="2"/>
              </a:rPr>
              <a:t>JVP		        </a:t>
            </a:r>
            <a:r>
              <a:rPr lang="en-US" sz="2400" baseline="0" dirty="0" err="1">
                <a:sym typeface="Symbol" pitchFamily="18" charset="2"/>
              </a:rPr>
              <a:t>rales</a:t>
            </a:r>
            <a:endParaRPr lang="en-US" sz="2400" baseline="0" dirty="0">
              <a:sym typeface="Symbol" pitchFamily="18" charset="2"/>
            </a:endParaRPr>
          </a:p>
          <a:p>
            <a:r>
              <a:rPr lang="en-US" sz="2400" baseline="0" dirty="0">
                <a:sym typeface="Symbol" pitchFamily="18" charset="2"/>
              </a:rPr>
              <a:t>Reflex tachycardia		</a:t>
            </a:r>
            <a:r>
              <a:rPr lang="en-US" sz="2400" baseline="0" dirty="0" err="1">
                <a:sym typeface="Symbol" pitchFamily="18" charset="2"/>
              </a:rPr>
              <a:t>hepatomegaly</a:t>
            </a:r>
            <a:endParaRPr lang="en-US" sz="2400" baseline="0" dirty="0">
              <a:sym typeface="Symbol" pitchFamily="18" charset="2"/>
            </a:endParaRPr>
          </a:p>
          <a:p>
            <a:r>
              <a:rPr lang="en-US" sz="2400" baseline="0" dirty="0">
                <a:sym typeface="Symbol" pitchFamily="18" charset="2"/>
              </a:rPr>
              <a:t>				</a:t>
            </a:r>
            <a:r>
              <a:rPr lang="en-US" sz="2400" baseline="0" dirty="0" err="1">
                <a:sym typeface="Symbol" pitchFamily="18" charset="2"/>
              </a:rPr>
              <a:t>ascites</a:t>
            </a:r>
            <a:endParaRPr lang="en-US" sz="2400" baseline="0" dirty="0">
              <a:sym typeface="Symbol" pitchFamily="18" charset="2"/>
            </a:endParaRPr>
          </a:p>
          <a:p>
            <a:r>
              <a:rPr lang="en-US" sz="2400" baseline="0" dirty="0">
                <a:sym typeface="Symbol" pitchFamily="18" charset="2"/>
              </a:rPr>
              <a:t>				peripheral edema</a:t>
            </a:r>
          </a:p>
          <a:p>
            <a:endParaRPr lang="en-US" sz="2400" baseline="0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1905000" y="23622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27425" y="2354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aseline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733800" y="236220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524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600200" y="3810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5562600" y="3124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5867400" y="3124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5181600" y="3810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7391400" y="3810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9144000" cy="6248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Pathophysiology</a:t>
            </a:r>
            <a:endParaRPr lang="en-US" dirty="0"/>
          </a:p>
        </p:txBody>
      </p:sp>
      <p:pic>
        <p:nvPicPr>
          <p:cNvPr id="11270" name="Picture 6" descr="fill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20156" y="2323306"/>
            <a:ext cx="4095750" cy="2876550"/>
          </a:xfrm>
          <a:noFill/>
          <a:ln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70135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aseline="0" dirty="0"/>
              <a:t>Pericardium relatively stiff</a:t>
            </a:r>
          </a:p>
          <a:p>
            <a:r>
              <a:rPr lang="en-US" baseline="0" dirty="0"/>
              <a:t>Symptoms of cardiac compression dependant on:</a:t>
            </a:r>
          </a:p>
          <a:p>
            <a:r>
              <a:rPr lang="en-US" baseline="0" dirty="0"/>
              <a:t>	1. Volume of fluid</a:t>
            </a:r>
          </a:p>
          <a:p>
            <a:r>
              <a:rPr lang="en-US" baseline="0" dirty="0"/>
              <a:t>	2. Rate of fluid accumulation</a:t>
            </a:r>
          </a:p>
          <a:p>
            <a:r>
              <a:rPr lang="en-US" baseline="0" dirty="0"/>
              <a:t>	3. Compliance characteristics of the pericardium</a:t>
            </a:r>
          </a:p>
          <a:p>
            <a:endParaRPr lang="en-US" baseline="0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66800" y="5029200"/>
            <a:ext cx="3063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aseline="0" dirty="0"/>
              <a:t>A. Sudden increase of small amount of fluid (e.g. trauma)</a:t>
            </a:r>
          </a:p>
          <a:p>
            <a:r>
              <a:rPr lang="en-US" baseline="0" dirty="0"/>
              <a:t>B. Slow accumulation of large amount of fluid (e.g. CHF)</a:t>
            </a:r>
          </a:p>
          <a:p>
            <a:endParaRPr lang="en-US" baseline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"/>
              </a:rPr>
              <a:t>↑</a:t>
            </a:r>
            <a:r>
              <a:rPr lang="en-US" sz="2800" dirty="0" err="1">
                <a:latin typeface="Calibri"/>
              </a:rPr>
              <a:t>intrapericardial</a:t>
            </a:r>
            <a:r>
              <a:rPr lang="en-US" sz="2800" dirty="0">
                <a:latin typeface="Calibri"/>
              </a:rPr>
              <a:t> pr-throughout the cardiac cycle-&gt; ↓ cardiac </a:t>
            </a:r>
            <a:r>
              <a:rPr lang="en-US" sz="2800" dirty="0" err="1">
                <a:latin typeface="Calibri"/>
              </a:rPr>
              <a:t>vol</a:t>
            </a:r>
            <a:r>
              <a:rPr lang="en-US" sz="2800" dirty="0">
                <a:latin typeface="Calibri"/>
              </a:rPr>
              <a:t> during ejection- momentary relief</a:t>
            </a:r>
          </a:p>
          <a:p>
            <a:endParaRPr lang="en-US" sz="2800" dirty="0"/>
          </a:p>
          <a:p>
            <a:r>
              <a:rPr lang="en-US" sz="2800" dirty="0" err="1"/>
              <a:t>Nl</a:t>
            </a:r>
            <a:r>
              <a:rPr lang="en-US" sz="2800" dirty="0"/>
              <a:t> –biphasic  venous return- at the vent ejection</a:t>
            </a:r>
          </a:p>
          <a:p>
            <a:pPr>
              <a:buNone/>
            </a:pPr>
            <a:r>
              <a:rPr lang="en-US" sz="2800" dirty="0"/>
              <a:t>                                                     - early diastole-TV opens</a:t>
            </a:r>
          </a:p>
          <a:p>
            <a:r>
              <a:rPr lang="en-US" sz="2800" dirty="0"/>
              <a:t>In </a:t>
            </a:r>
            <a:r>
              <a:rPr lang="en-US" sz="2800" dirty="0" err="1"/>
              <a:t>tamponade</a:t>
            </a:r>
            <a:r>
              <a:rPr lang="en-US" sz="2800" dirty="0"/>
              <a:t>– </a:t>
            </a:r>
            <a:r>
              <a:rPr lang="en-US" sz="2800" dirty="0" err="1"/>
              <a:t>unimodal</a:t>
            </a:r>
            <a:r>
              <a:rPr lang="en-US" sz="2800" dirty="0"/>
              <a:t>    - vent systole</a:t>
            </a:r>
          </a:p>
          <a:p>
            <a:endParaRPr lang="en-US" sz="2800" dirty="0"/>
          </a:p>
          <a:p>
            <a:r>
              <a:rPr lang="en-US" sz="2800" dirty="0"/>
              <a:t>Severe tamp- venous return halted in diastole-when cardiac </a:t>
            </a:r>
            <a:r>
              <a:rPr lang="en-US" sz="2800" dirty="0" err="1"/>
              <a:t>vol</a:t>
            </a:r>
            <a:r>
              <a:rPr lang="en-US" sz="2800" dirty="0"/>
              <a:t> &amp; </a:t>
            </a:r>
            <a:r>
              <a:rPr lang="en-US" sz="2800" dirty="0" err="1"/>
              <a:t>peri</a:t>
            </a:r>
            <a:r>
              <a:rPr lang="en-US" sz="2800" dirty="0"/>
              <a:t> pr are maximal </a:t>
            </a:r>
          </a:p>
          <a:p>
            <a:endParaRPr lang="en-US" sz="2800" dirty="0">
              <a:latin typeface="Calibri"/>
            </a:endParaRPr>
          </a:p>
          <a:p>
            <a:r>
              <a:rPr lang="en-US" sz="2800" dirty="0">
                <a:latin typeface="Calibri"/>
              </a:rPr>
              <a:t>↓</a:t>
            </a:r>
            <a:r>
              <a:rPr lang="en-US" sz="2800" dirty="0"/>
              <a:t> </a:t>
            </a:r>
            <a:r>
              <a:rPr lang="en-US" sz="2800" dirty="0" err="1"/>
              <a:t>intrathoracic</a:t>
            </a:r>
            <a:r>
              <a:rPr lang="en-US" sz="2800" dirty="0"/>
              <a:t> pr in inspiration is transmitted to heart- preserved venous return- </a:t>
            </a:r>
            <a:r>
              <a:rPr lang="en-US" sz="2800" dirty="0" err="1"/>
              <a:t>kussmaul</a:t>
            </a:r>
            <a:r>
              <a:rPr lang="en-US" sz="2800" dirty="0"/>
              <a:t> absent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Hemodynamic features of </a:t>
            </a:r>
            <a:br>
              <a:rPr lang="en-US" altLang="zh-TW" sz="3200" dirty="0"/>
            </a:br>
            <a:r>
              <a:rPr lang="en-US" altLang="zh-TW" sz="3200" dirty="0"/>
              <a:t>Cardiac </a:t>
            </a:r>
            <a:r>
              <a:rPr lang="en-US" altLang="zh-TW" sz="3200" dirty="0" err="1"/>
              <a:t>Tamponade</a:t>
            </a:r>
            <a:endParaRPr lang="zh-TW" altLang="en-US" sz="32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534400" cy="5638800"/>
          </a:xfrm>
        </p:spPr>
        <p:txBody>
          <a:bodyPr>
            <a:normAutofit/>
          </a:bodyPr>
          <a:lstStyle/>
          <a:p>
            <a:r>
              <a:rPr lang="en-US" altLang="zh-TW" dirty="0"/>
              <a:t>Decrease in CO from reduced SV + increase in CVP</a:t>
            </a:r>
          </a:p>
          <a:p>
            <a:r>
              <a:rPr lang="en-US" altLang="zh-TW" dirty="0"/>
              <a:t> Equalization of diastolic pressure throughout the heart  RAP=LAP=RVEDP=LVEDP</a:t>
            </a:r>
          </a:p>
          <a:p>
            <a:r>
              <a:rPr lang="en-US" altLang="zh-TW" dirty="0"/>
              <a:t>Reduced </a:t>
            </a:r>
            <a:r>
              <a:rPr lang="en-US" altLang="zh-TW" dirty="0" err="1"/>
              <a:t>transmural</a:t>
            </a:r>
            <a:r>
              <a:rPr lang="en-US" altLang="zh-TW" dirty="0"/>
              <a:t> filling pr</a:t>
            </a:r>
          </a:p>
          <a:p>
            <a:r>
              <a:rPr lang="en-US" altLang="zh-TW" dirty="0"/>
              <a:t>Total cardiac volume relatively fixed-small</a:t>
            </a:r>
          </a:p>
          <a:p>
            <a:r>
              <a:rPr lang="en-US" altLang="zh-TW" dirty="0"/>
              <a:t> Blood enters only when blood leaves the chamber</a:t>
            </a:r>
          </a:p>
          <a:p>
            <a:pPr>
              <a:buNone/>
            </a:pPr>
            <a:r>
              <a:rPr lang="en-US" altLang="zh-TW" dirty="0"/>
              <a:t>  --CVP waveform </a:t>
            </a:r>
          </a:p>
          <a:p>
            <a:pPr>
              <a:buNone/>
            </a:pPr>
            <a:r>
              <a:rPr lang="en-US" altLang="zh-TW" dirty="0"/>
              <a:t>   accentuated x descent + abolished y descent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Pericardium - Anatomy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" y="838200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aseline="0" dirty="0"/>
              <a:t> </a:t>
            </a:r>
            <a:r>
              <a:rPr lang="en-US" sz="2400" dirty="0"/>
              <a:t>F</a:t>
            </a:r>
            <a:r>
              <a:rPr lang="en-US" sz="2400" baseline="0" dirty="0"/>
              <a:t>ibro-serous sac </a:t>
            </a:r>
          </a:p>
          <a:p>
            <a:pPr>
              <a:buFontTx/>
              <a:buChar char="•"/>
            </a:pPr>
            <a:endParaRPr lang="en-US" sz="2400" baseline="0" dirty="0"/>
          </a:p>
          <a:p>
            <a:pPr>
              <a:buFontTx/>
              <a:buChar char="•"/>
            </a:pPr>
            <a:r>
              <a:rPr lang="en-US" sz="2400" baseline="0" dirty="0"/>
              <a:t>The inner visceral layer-</a:t>
            </a:r>
            <a:r>
              <a:rPr lang="en-US" sz="2400" dirty="0"/>
              <a:t>-</a:t>
            </a:r>
            <a:r>
              <a:rPr lang="en-US" sz="2400" baseline="0" dirty="0"/>
              <a:t> thin layer of </a:t>
            </a:r>
            <a:r>
              <a:rPr lang="en-US" sz="2400" baseline="0" dirty="0" err="1"/>
              <a:t>mesothelial</a:t>
            </a:r>
            <a:r>
              <a:rPr lang="en-US" sz="2400" baseline="0" dirty="0"/>
              <a:t> cells.</a:t>
            </a:r>
          </a:p>
          <a:p>
            <a:pPr>
              <a:buFontTx/>
              <a:buChar char="•"/>
            </a:pPr>
            <a:endParaRPr lang="en-US" sz="2400" baseline="0" dirty="0"/>
          </a:p>
          <a:p>
            <a:pPr>
              <a:buFontTx/>
              <a:buChar char="•"/>
            </a:pPr>
            <a:r>
              <a:rPr lang="en-US" sz="2400" baseline="0" dirty="0"/>
              <a:t> </a:t>
            </a:r>
            <a:r>
              <a:rPr lang="en-US" sz="2400" dirty="0"/>
              <a:t>P</a:t>
            </a:r>
            <a:r>
              <a:rPr lang="en-US" sz="2400" baseline="0" dirty="0"/>
              <a:t>arietal pericardium- </a:t>
            </a:r>
            <a:r>
              <a:rPr lang="en-US" sz="2400" baseline="0" dirty="0" err="1"/>
              <a:t>collagenous</a:t>
            </a:r>
            <a:r>
              <a:rPr lang="en-US" sz="2400" baseline="0" dirty="0"/>
              <a:t> fibrous tissue and elastic fibrils. </a:t>
            </a:r>
          </a:p>
          <a:p>
            <a:endParaRPr lang="en-US" sz="2400" baseline="0" dirty="0"/>
          </a:p>
          <a:p>
            <a:pPr>
              <a:buFontTx/>
              <a:buChar char="•"/>
            </a:pPr>
            <a:r>
              <a:rPr lang="en-US" sz="2400" baseline="0" dirty="0"/>
              <a:t>Between the </a:t>
            </a:r>
            <a:r>
              <a:rPr lang="en-US" sz="2400" dirty="0"/>
              <a:t>2</a:t>
            </a:r>
            <a:r>
              <a:rPr lang="en-US" sz="2400" baseline="0" dirty="0"/>
              <a:t> layers lies the pericardial space- 10-50ml of fluid</a:t>
            </a:r>
            <a:r>
              <a:rPr lang="en-US" sz="2400" dirty="0"/>
              <a:t>-</a:t>
            </a:r>
            <a:r>
              <a:rPr lang="en-US" sz="2400" baseline="0" dirty="0"/>
              <a:t> </a:t>
            </a:r>
            <a:r>
              <a:rPr lang="en-US" sz="2400" baseline="0" dirty="0" err="1"/>
              <a:t>ultrafiltrate</a:t>
            </a:r>
            <a:r>
              <a:rPr lang="en-US" sz="2400" baseline="0" dirty="0"/>
              <a:t> of plasma.</a:t>
            </a:r>
          </a:p>
          <a:p>
            <a:endParaRPr lang="en-US" sz="2400" baseline="0" dirty="0"/>
          </a:p>
          <a:p>
            <a:pPr>
              <a:buFontTx/>
              <a:buChar char="•"/>
            </a:pPr>
            <a:r>
              <a:rPr lang="en-US" sz="2400" baseline="0" dirty="0"/>
              <a:t>Drainage of pericardial fluid is via right lymphatic duct and thoracic duct.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WINDOWS\Profiles\Chiu\My Documents\PE lecture\Tampon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534400" cy="57912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127001"/>
            <a:ext cx="65442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4800" b="1" dirty="0"/>
              <a:t>Equalization of Pressures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All Users\Desktop\CH032_00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9515"/>
            <a:ext cx="8382000" cy="6465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400" dirty="0"/>
              <a:t>As the fluid accumulates in the </a:t>
            </a:r>
            <a:r>
              <a:rPr lang="en-US" sz="2400" dirty="0" err="1"/>
              <a:t>peri</a:t>
            </a:r>
            <a:r>
              <a:rPr lang="en-US" sz="2400" dirty="0"/>
              <a:t> sac-L&amp;R sided pr rises and </a:t>
            </a:r>
            <a:r>
              <a:rPr lang="en-US" sz="2400" dirty="0" err="1"/>
              <a:t>equalises</a:t>
            </a:r>
            <a:r>
              <a:rPr lang="en-US" sz="2400" dirty="0"/>
              <a:t> to a pr </a:t>
            </a:r>
            <a:r>
              <a:rPr lang="en-US" sz="2400" dirty="0" err="1"/>
              <a:t>llar</a:t>
            </a:r>
            <a:r>
              <a:rPr lang="en-US" sz="2400" dirty="0"/>
              <a:t> to that of </a:t>
            </a:r>
            <a:r>
              <a:rPr lang="en-US" sz="2400" dirty="0" err="1"/>
              <a:t>peri</a:t>
            </a:r>
            <a:r>
              <a:rPr lang="en-US" sz="2400" dirty="0"/>
              <a:t> pressure(15-20mm)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Closest during inspiration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Vent filling press decided by the pr in pericardial sac- </a:t>
            </a:r>
            <a:r>
              <a:rPr lang="en-US" sz="2400" dirty="0" err="1"/>
              <a:t>prog</a:t>
            </a:r>
            <a:r>
              <a:rPr lang="en-US" sz="2400" dirty="0"/>
              <a:t> decline in the EDV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Compensatory </a:t>
            </a:r>
            <a:r>
              <a:rPr lang="en-US" sz="2400" dirty="0">
                <a:latin typeface="Calibri"/>
              </a:rPr>
              <a:t>↑ in contractility &amp; heart rate-↓ESV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Not sufficient to </a:t>
            </a:r>
            <a:r>
              <a:rPr lang="en-US" sz="2400" dirty="0" err="1"/>
              <a:t>normalise</a:t>
            </a:r>
            <a:r>
              <a:rPr lang="en-US" sz="2400" dirty="0"/>
              <a:t> SV-CO</a:t>
            </a:r>
            <a:r>
              <a:rPr lang="en-US" sz="2400" dirty="0">
                <a:latin typeface="Calibri"/>
              </a:rPr>
              <a:t>↓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WINDOWS\Profiles\Chiu\My Documents\PE lecture\Pressure grad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9313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5670550"/>
            <a:ext cx="5464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 err="1"/>
              <a:t>Transmural</a:t>
            </a:r>
            <a:r>
              <a:rPr lang="en-US" altLang="zh-TW" b="1" dirty="0"/>
              <a:t> pressure = </a:t>
            </a:r>
            <a:r>
              <a:rPr lang="en-US" altLang="zh-TW" b="1" dirty="0" err="1"/>
              <a:t>intracavity</a:t>
            </a:r>
            <a:r>
              <a:rPr lang="en-US" altLang="zh-TW" b="1" dirty="0"/>
              <a:t>  - pericardial pressure</a:t>
            </a:r>
            <a:br>
              <a:rPr lang="en-US" altLang="zh-TW" b="1" dirty="0"/>
            </a:br>
            <a:endParaRPr lang="en-US" altLang="zh-TW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200" b="1" dirty="0"/>
              <a:t>Absence of Y Descent Wave</a:t>
            </a:r>
            <a:br>
              <a:rPr lang="en-US" altLang="zh-TW" sz="3200" b="1" dirty="0"/>
            </a:br>
            <a:r>
              <a:rPr lang="en-US" altLang="zh-TW" sz="3200" b="1" dirty="0"/>
              <a:t>in Cardiac </a:t>
            </a:r>
            <a:r>
              <a:rPr lang="en-US" altLang="zh-TW" sz="3200" b="1" dirty="0" err="1"/>
              <a:t>Tamponade</a:t>
            </a:r>
            <a:endParaRPr lang="en-US" altLang="zh-TW" sz="32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800" b="1" dirty="0" err="1"/>
              <a:t>Bcoz</a:t>
            </a:r>
            <a:r>
              <a:rPr lang="en-US" altLang="zh-TW" sz="2800" b="1" dirty="0"/>
              <a:t>- equalization of 4 chambers pressures, no blood flow crosses the </a:t>
            </a:r>
            <a:r>
              <a:rPr lang="en-US" altLang="zh-TW" sz="2800" b="1" dirty="0" err="1"/>
              <a:t>atrio</a:t>
            </a:r>
            <a:r>
              <a:rPr lang="en-US" altLang="zh-TW" sz="2800" b="1" dirty="0"/>
              <a:t>-ventricular valve in early diastole (passive ventricular filling, Y descent) </a:t>
            </a:r>
          </a:p>
          <a:p>
            <a:endParaRPr lang="en-US" altLang="zh-TW" sz="2800" b="1" dirty="0"/>
          </a:p>
          <a:p>
            <a:endParaRPr lang="en-US" altLang="zh-TW" sz="2800" b="1" dirty="0"/>
          </a:p>
          <a:p>
            <a:endParaRPr lang="en-US" altLang="zh-TW" sz="2800" b="1" dirty="0"/>
          </a:p>
          <a:p>
            <a:r>
              <a:rPr lang="en-US" altLang="zh-TW" sz="2800" b="1" dirty="0"/>
              <a:t>X wave occurs during ventricular systole-when blood is leaving from the heart-prominent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974725" y="127000"/>
            <a:ext cx="487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1" dirty="0"/>
              <a:t>Absence of Y Descent Wave</a:t>
            </a:r>
            <a:br>
              <a:rPr lang="en-US" altLang="zh-TW" sz="3200" b="1" dirty="0"/>
            </a:br>
            <a:r>
              <a:rPr lang="en-US" altLang="zh-TW" sz="3200" b="1" dirty="0"/>
              <a:t>in Cardiac </a:t>
            </a:r>
            <a:r>
              <a:rPr lang="en-US" altLang="zh-TW" sz="3200" b="1" dirty="0" err="1"/>
              <a:t>Tamponade</a:t>
            </a:r>
            <a:endParaRPr lang="en-US" altLang="zh-TW" sz="3200" b="1" dirty="0"/>
          </a:p>
        </p:txBody>
      </p:sp>
      <p:pic>
        <p:nvPicPr>
          <p:cNvPr id="25603" name="Picture 1027" descr="C:\WINDOWS\Profiles\Chiu\My Documents\PE lecture\Cardiac tamponade Y desc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82" y="1219200"/>
            <a:ext cx="9195582" cy="5638800"/>
          </a:xfrm>
          <a:prstGeom prst="rect">
            <a:avLst/>
          </a:prstGeom>
          <a:noFill/>
        </p:spPr>
      </p:pic>
      <p:sp>
        <p:nvSpPr>
          <p:cNvPr id="25604" name="AutoShape 1028"/>
          <p:cNvSpPr>
            <a:spLocks noChangeArrowheads="1"/>
          </p:cNvSpPr>
          <p:nvPr/>
        </p:nvSpPr>
        <p:spPr bwMode="auto">
          <a:xfrm>
            <a:off x="2286000" y="6172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/>
              <a:t>Pulsus</a:t>
            </a:r>
            <a:r>
              <a:rPr lang="en-US" dirty="0"/>
              <a:t> </a:t>
            </a:r>
            <a:r>
              <a:rPr lang="en-US" dirty="0" err="1"/>
              <a:t>Paradoxus</a:t>
            </a:r>
            <a:endParaRPr lang="en-US" dirty="0"/>
          </a:p>
        </p:txBody>
      </p:sp>
      <p:pic>
        <p:nvPicPr>
          <p:cNvPr id="6" name="Picture 15" descr="tamp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1194" y="2804319"/>
            <a:ext cx="2733675" cy="1914525"/>
          </a:xfrm>
          <a:prstGeom prst="rect">
            <a:avLst/>
          </a:prstGeom>
          <a:noFill/>
          <a:ln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295400"/>
            <a:ext cx="6172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aseline="0" dirty="0" err="1"/>
              <a:t>Intraperi</a:t>
            </a:r>
            <a:r>
              <a:rPr lang="en-US" sz="2000" baseline="0" dirty="0"/>
              <a:t> pressure (IPP) tracks- </a:t>
            </a:r>
            <a:r>
              <a:rPr lang="en-US" sz="2000" baseline="0" dirty="0" err="1"/>
              <a:t>intrathoracic</a:t>
            </a:r>
            <a:r>
              <a:rPr lang="en-US" sz="2000" baseline="0" dirty="0"/>
              <a:t> pressure. </a:t>
            </a:r>
          </a:p>
          <a:p>
            <a:r>
              <a:rPr lang="en-US" sz="2000" baseline="0" dirty="0"/>
              <a:t>Inspiration: </a:t>
            </a:r>
          </a:p>
          <a:p>
            <a:pPr lvl="1"/>
            <a:r>
              <a:rPr lang="en-US" sz="2000" baseline="0" dirty="0"/>
              <a:t> </a:t>
            </a:r>
            <a:r>
              <a:rPr lang="en-US" sz="2000" dirty="0"/>
              <a:t>-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baseline="0" dirty="0" err="1"/>
              <a:t>intrathoracic</a:t>
            </a:r>
            <a:r>
              <a:rPr lang="en-US" sz="2000" baseline="0" dirty="0"/>
              <a:t> pressure is transmitted to the 		pericardial space </a:t>
            </a:r>
          </a:p>
          <a:p>
            <a:pPr lvl="1"/>
            <a:r>
              <a:rPr lang="en-US" sz="2000" baseline="0" dirty="0">
                <a:sym typeface="Symbol" pitchFamily="18" charset="2"/>
              </a:rPr>
              <a:t>  IPP</a:t>
            </a:r>
          </a:p>
          <a:p>
            <a:pPr lvl="1"/>
            <a:r>
              <a:rPr lang="en-US" sz="2000" baseline="0" dirty="0">
                <a:sym typeface="Symbol" pitchFamily="18" charset="2"/>
              </a:rPr>
              <a:t>  </a:t>
            </a:r>
            <a:r>
              <a:rPr lang="en-US" sz="2000" baseline="0" dirty="0"/>
              <a:t>blood return to the right ventricle </a:t>
            </a:r>
          </a:p>
          <a:p>
            <a:pPr lvl="1"/>
            <a:r>
              <a:rPr lang="en-US" sz="2000" baseline="0" dirty="0">
                <a:sym typeface="Symbol" pitchFamily="18" charset="2"/>
              </a:rPr>
              <a:t> </a:t>
            </a:r>
            <a:r>
              <a:rPr lang="en-US" sz="2000" baseline="0" dirty="0"/>
              <a:t> jugular venous and right </a:t>
            </a:r>
            <a:r>
              <a:rPr lang="en-US" sz="2000" baseline="0" dirty="0" err="1"/>
              <a:t>atrial</a:t>
            </a:r>
            <a:r>
              <a:rPr lang="en-US" sz="2000" baseline="0" dirty="0"/>
              <a:t> pressures</a:t>
            </a:r>
          </a:p>
          <a:p>
            <a:pPr lvl="1"/>
            <a:r>
              <a:rPr lang="en-US" sz="2000" baseline="0" dirty="0">
                <a:sym typeface="Symbol" pitchFamily="18" charset="2"/>
              </a:rPr>
              <a:t> </a:t>
            </a:r>
            <a:r>
              <a:rPr lang="en-US" sz="2000" baseline="0" dirty="0"/>
              <a:t> right ventricular volume </a:t>
            </a:r>
            <a:r>
              <a:rPr lang="en-US" sz="2000" baseline="0" dirty="0">
                <a:sym typeface="Wingdings" pitchFamily="2" charset="2"/>
              </a:rPr>
              <a:t> </a:t>
            </a:r>
            <a:r>
              <a:rPr lang="en-US" sz="2000" dirty="0">
                <a:sym typeface="Wingdings" pitchFamily="2" charset="2"/>
              </a:rPr>
              <a:t>IVS</a:t>
            </a:r>
            <a:r>
              <a:rPr lang="en-US" sz="2000" baseline="0" dirty="0"/>
              <a:t>            	</a:t>
            </a:r>
            <a:r>
              <a:rPr lang="en-US" sz="2000" dirty="0"/>
              <a:t> </a:t>
            </a:r>
            <a:r>
              <a:rPr lang="en-US" sz="2000" baseline="0" dirty="0"/>
              <a:t>	               shifts towards the left ventricle </a:t>
            </a:r>
          </a:p>
          <a:p>
            <a:pPr lvl="1"/>
            <a:r>
              <a:rPr lang="en-US" sz="2000" baseline="0" dirty="0">
                <a:sym typeface="Symbol" pitchFamily="18" charset="2"/>
              </a:rPr>
              <a:t>  </a:t>
            </a:r>
            <a:r>
              <a:rPr lang="en-US" sz="2000" baseline="0" dirty="0"/>
              <a:t>left ventricular volume </a:t>
            </a:r>
          </a:p>
          <a:p>
            <a:pPr lvl="1"/>
            <a:r>
              <a:rPr lang="en-US" sz="2000" baseline="0" dirty="0">
                <a:sym typeface="Symbol" pitchFamily="18" charset="2"/>
              </a:rPr>
              <a:t> </a:t>
            </a:r>
            <a:r>
              <a:rPr lang="en-US" sz="2000" baseline="0" dirty="0"/>
              <a:t> LV stroke volume</a:t>
            </a:r>
          </a:p>
          <a:p>
            <a:r>
              <a:rPr lang="en-US" sz="2000" baseline="0" dirty="0"/>
              <a:t> </a:t>
            </a:r>
          </a:p>
          <a:p>
            <a:r>
              <a:rPr lang="en-US" sz="2000" baseline="0" dirty="0">
                <a:sym typeface="Symbol" pitchFamily="18" charset="2"/>
              </a:rPr>
              <a:t> </a:t>
            </a:r>
            <a:r>
              <a:rPr lang="en-US" sz="2000" baseline="0" dirty="0"/>
              <a:t> blood pressure (&lt;10mmHg is normal) during inspiration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6093"/>
            <a:ext cx="8534400" cy="673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162800" cy="668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Pericardium: Anatomy</a:t>
            </a:r>
          </a:p>
        </p:txBody>
      </p:sp>
      <p:pic>
        <p:nvPicPr>
          <p:cNvPr id="68621" name="Picture 13" descr="heartlay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7842" y="1731963"/>
            <a:ext cx="6480378" cy="4059237"/>
          </a:xfrm>
          <a:noFill/>
          <a:ln/>
        </p:spPr>
      </p:pic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0" y="4648200"/>
            <a:ext cx="2590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baseline="0" dirty="0"/>
              <a:t>Pericardial Layers</a:t>
            </a:r>
            <a:r>
              <a:rPr lang="en-US" baseline="0" dirty="0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aseline="0" dirty="0"/>
              <a:t>  Visceral layer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aseline="0" dirty="0"/>
              <a:t>  Parietal layer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aseline="0" dirty="0"/>
              <a:t>  Fibrous pericardium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/>
              <a:t>Pulsus</a:t>
            </a:r>
            <a:r>
              <a:rPr lang="en-US" dirty="0"/>
              <a:t> </a:t>
            </a:r>
            <a:r>
              <a:rPr lang="en-US" dirty="0" err="1"/>
              <a:t>Paradoxus</a:t>
            </a:r>
            <a:endParaRPr lang="en-US" dirty="0"/>
          </a:p>
        </p:txBody>
      </p:sp>
      <p:pic>
        <p:nvPicPr>
          <p:cNvPr id="17415" name="Picture 7" descr="cardia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52600"/>
            <a:ext cx="4743450" cy="3962400"/>
          </a:xfrm>
          <a:noFill/>
          <a:ln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219200"/>
            <a:ext cx="450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Exaggeration of normal physiology</a:t>
            </a:r>
          </a:p>
        </p:txBody>
      </p:sp>
      <p:pic>
        <p:nvPicPr>
          <p:cNvPr id="17412" name="Picture 4" descr="pp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4724400" y="1752600"/>
            <a:ext cx="4419600" cy="388620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257800" y="990600"/>
            <a:ext cx="3132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aseline="0" dirty="0"/>
              <a:t>&gt; 10 mm Hg drop in BP</a:t>
            </a:r>
          </a:p>
          <a:p>
            <a:pPr algn="ctr"/>
            <a:r>
              <a:rPr lang="en-US" baseline="0" dirty="0"/>
              <a:t>with inspiration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err="1"/>
              <a:t>Pulsus</a:t>
            </a:r>
            <a:r>
              <a:rPr lang="en-US" dirty="0"/>
              <a:t> </a:t>
            </a:r>
            <a:r>
              <a:rPr lang="en-US" dirty="0" err="1"/>
              <a:t>Paradoxus</a:t>
            </a:r>
            <a:endParaRPr lang="en-US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85800"/>
            <a:ext cx="7996420" cy="591188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Other factors</a:t>
            </a:r>
          </a:p>
          <a:p>
            <a:pPr>
              <a:buNone/>
            </a:pPr>
            <a:r>
              <a:rPr lang="en-US" sz="2400" dirty="0">
                <a:latin typeface="Calibri"/>
              </a:rPr>
              <a:t>    ↑afterload –transmission of-</a:t>
            </a:r>
            <a:r>
              <a:rPr lang="en-US" sz="2400" dirty="0" err="1">
                <a:latin typeface="Calibri"/>
              </a:rPr>
              <a:t>ve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intrathoracic</a:t>
            </a:r>
            <a:r>
              <a:rPr lang="en-US" sz="2400" dirty="0">
                <a:latin typeface="Calibri"/>
              </a:rPr>
              <a:t> pr to aorta</a:t>
            </a:r>
          </a:p>
          <a:p>
            <a:pPr>
              <a:buNone/>
            </a:pPr>
            <a:endParaRPr lang="en-US" sz="2400" dirty="0">
              <a:latin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</a:rPr>
              <a:t>     Traction on the pericardium caused by descent of the diaphragm-↑ </a:t>
            </a:r>
            <a:r>
              <a:rPr lang="en-US" sz="2400" dirty="0" err="1">
                <a:latin typeface="Calibri"/>
              </a:rPr>
              <a:t>peric</a:t>
            </a:r>
            <a:r>
              <a:rPr lang="en-US" sz="2400" dirty="0">
                <a:latin typeface="Calibri"/>
              </a:rPr>
              <a:t> pr</a:t>
            </a:r>
          </a:p>
          <a:p>
            <a:pPr>
              <a:buNone/>
            </a:pPr>
            <a:endParaRPr lang="en-US" sz="2400" dirty="0">
              <a:latin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</a:rPr>
              <a:t>     Reflex changes in vas resistance&amp; card contractility</a:t>
            </a:r>
          </a:p>
          <a:p>
            <a:pPr>
              <a:buNone/>
            </a:pPr>
            <a:endParaRPr lang="en-US" sz="2400" dirty="0">
              <a:latin typeface="Calibri"/>
            </a:endParaRPr>
          </a:p>
          <a:p>
            <a:pPr>
              <a:buNone/>
            </a:pPr>
            <a:r>
              <a:rPr lang="en-US" sz="2400" dirty="0">
                <a:latin typeface="Calibri"/>
              </a:rPr>
              <a:t>    ↑ </a:t>
            </a:r>
            <a:r>
              <a:rPr lang="en-US" sz="2400" dirty="0" err="1">
                <a:latin typeface="Calibri"/>
              </a:rPr>
              <a:t>respi</a:t>
            </a:r>
            <a:r>
              <a:rPr lang="en-US" sz="2400" dirty="0">
                <a:latin typeface="Calibri"/>
              </a:rPr>
              <a:t> effort due to pulmonary congestion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6" descr="G:\pericardial tamponade\Cardiac anesthesia\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82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1028" descr="G:\pericardial tamponade\Cardiac anesthesia\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3586163"/>
            <a:ext cx="52832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Pericardial </a:t>
            </a:r>
            <a:r>
              <a:rPr lang="en-US" dirty="0" err="1"/>
              <a:t>tamponade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495800"/>
            <a:ext cx="23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</a:t>
            </a:r>
            <a:r>
              <a:rPr lang="en-US" dirty="0" err="1"/>
              <a:t>pericardiocentesis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Stress Responses to </a:t>
            </a:r>
            <a:br>
              <a:rPr lang="en-US" altLang="zh-TW" dirty="0"/>
            </a:br>
            <a:r>
              <a:rPr lang="en-US" altLang="zh-TW" dirty="0"/>
              <a:t>Cardiac </a:t>
            </a:r>
            <a:r>
              <a:rPr lang="en-US" altLang="zh-TW" dirty="0" err="1"/>
              <a:t>Tamponade</a:t>
            </a:r>
            <a:endParaRPr lang="en-US" altLang="zh-TW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 Reflex sympathetic activation =&gt; </a:t>
            </a:r>
            <a:r>
              <a:rPr lang="en-US" altLang="zh-TW" dirty="0">
                <a:latin typeface="Calibri"/>
              </a:rPr>
              <a:t>↑</a:t>
            </a:r>
            <a:r>
              <a:rPr lang="en-US" altLang="zh-TW" dirty="0"/>
              <a:t> HR   	                                                    + contractility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 Arterial vasoconstriction to maintain systemic  	                                                                        BP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 </a:t>
            </a:r>
            <a:r>
              <a:rPr lang="en-US" altLang="zh-TW" dirty="0" err="1"/>
              <a:t>Venoconstriction</a:t>
            </a:r>
            <a:r>
              <a:rPr lang="en-US" altLang="zh-TW" dirty="0"/>
              <a:t> augments venous return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 Relatively fixed SV  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 CO is rate dependent</a:t>
            </a:r>
            <a:endParaRPr lang="zh-TW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TAMPONADE WITHOUT 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When preexisting elevations of diastolic pressures/ volumes exist –no PP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Eg</a:t>
            </a:r>
            <a:r>
              <a:rPr lang="en-US" sz="2800" dirty="0"/>
              <a:t>;- LV dysfunction</a:t>
            </a:r>
          </a:p>
          <a:p>
            <a:pPr>
              <a:buNone/>
            </a:pPr>
            <a:r>
              <a:rPr lang="en-US" sz="2800" dirty="0"/>
              <a:t>             AR</a:t>
            </a:r>
          </a:p>
          <a:p>
            <a:pPr>
              <a:buNone/>
            </a:pPr>
            <a:r>
              <a:rPr lang="en-US" sz="2800" dirty="0"/>
              <a:t>             ASD</a:t>
            </a:r>
          </a:p>
          <a:p>
            <a:pPr>
              <a:buNone/>
            </a:pPr>
            <a:r>
              <a:rPr lang="en-US" sz="2800" dirty="0"/>
              <a:t>             Aortic dissection with AR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Low pressure </a:t>
            </a:r>
            <a:r>
              <a:rPr lang="en-US" sz="3200" dirty="0" err="1"/>
              <a:t>tamponade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Intrvascular</a:t>
            </a:r>
            <a:r>
              <a:rPr lang="en-US" sz="2800" dirty="0"/>
              <a:t> volume low in a preexisting effusion </a:t>
            </a:r>
          </a:p>
          <a:p>
            <a:r>
              <a:rPr lang="en-US" sz="2800" dirty="0"/>
              <a:t>Modest </a:t>
            </a:r>
            <a:r>
              <a:rPr lang="en-US" sz="2800" dirty="0">
                <a:latin typeface="Calibri"/>
              </a:rPr>
              <a:t>↑ in </a:t>
            </a:r>
            <a:r>
              <a:rPr lang="en-US" sz="2800" dirty="0" err="1">
                <a:latin typeface="Calibri"/>
              </a:rPr>
              <a:t>peri</a:t>
            </a:r>
            <a:r>
              <a:rPr lang="en-US" sz="2800" dirty="0">
                <a:latin typeface="Calibri"/>
              </a:rPr>
              <a:t> pr can compromise already↓ SV</a:t>
            </a:r>
            <a:endParaRPr lang="en-US" sz="2800" dirty="0"/>
          </a:p>
          <a:p>
            <a:r>
              <a:rPr lang="en-US" sz="2800" dirty="0"/>
              <a:t>Dialysis patient</a:t>
            </a:r>
          </a:p>
          <a:p>
            <a:r>
              <a:rPr lang="en-US" sz="2800" dirty="0"/>
              <a:t>Diuretic to effusion patient</a:t>
            </a:r>
          </a:p>
          <a:p>
            <a:r>
              <a:rPr lang="en-US" sz="2800" dirty="0"/>
              <a:t>Pats with blood loss and dehydration</a:t>
            </a:r>
          </a:p>
          <a:p>
            <a:r>
              <a:rPr lang="en-US" sz="2800" dirty="0"/>
              <a:t>JVP &amp; </a:t>
            </a:r>
            <a:r>
              <a:rPr lang="en-US" sz="2800" dirty="0" err="1"/>
              <a:t>pulsus</a:t>
            </a:r>
            <a:r>
              <a:rPr lang="en-US" sz="2800" dirty="0"/>
              <a:t> </a:t>
            </a:r>
            <a:r>
              <a:rPr lang="en-US" sz="2800" dirty="0" err="1"/>
              <a:t>paradoxus</a:t>
            </a:r>
            <a:r>
              <a:rPr lang="en-US" sz="2800" dirty="0"/>
              <a:t> absent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CONSTRICTIVE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Pathophysiology</a:t>
            </a:r>
            <a:endParaRPr lang="en-US" dirty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1295400" y="2743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276600" y="28194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4648200" y="3810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9906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9906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33400" y="1066800"/>
            <a:ext cx="712092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aseline="0" dirty="0"/>
          </a:p>
          <a:p>
            <a:endParaRPr lang="en-US" dirty="0"/>
          </a:p>
          <a:p>
            <a:endParaRPr lang="en-US" baseline="0" dirty="0"/>
          </a:p>
          <a:p>
            <a:r>
              <a:rPr lang="en-US" baseline="0" dirty="0"/>
              <a:t>Rigid, scarred pericardium encircles heart:</a:t>
            </a:r>
          </a:p>
          <a:p>
            <a:r>
              <a:rPr lang="en-US" baseline="0" dirty="0"/>
              <a:t>	 Systolic contraction normal</a:t>
            </a:r>
          </a:p>
          <a:p>
            <a:r>
              <a:rPr lang="en-US" baseline="0" dirty="0"/>
              <a:t>   Inhibits diastolic filling of </a:t>
            </a:r>
            <a:r>
              <a:rPr lang="en-US" b="1" baseline="0" dirty="0"/>
              <a:t>both</a:t>
            </a:r>
            <a:r>
              <a:rPr lang="en-US" baseline="0" dirty="0"/>
              <a:t> ventricles</a:t>
            </a:r>
          </a:p>
          <a:p>
            <a:endParaRPr lang="en-US" baseline="0" dirty="0"/>
          </a:p>
          <a:p>
            <a:endParaRPr lang="en-US" baseline="0" dirty="0">
              <a:sym typeface="Symbol" pitchFamily="18" charset="2"/>
            </a:endParaRPr>
          </a:p>
          <a:p>
            <a:r>
              <a:rPr lang="en-US" baseline="0" dirty="0">
                <a:sym typeface="Symbol" pitchFamily="18" charset="2"/>
              </a:rPr>
              <a:t> SV				venous pressures</a:t>
            </a:r>
          </a:p>
          <a:p>
            <a:endParaRPr lang="en-US" baseline="0" dirty="0">
              <a:sym typeface="Symbol" pitchFamily="18" charset="2"/>
            </a:endParaRPr>
          </a:p>
          <a:p>
            <a:endParaRPr lang="en-US" baseline="0" dirty="0">
              <a:sym typeface="Symbol" pitchFamily="18" charset="2"/>
            </a:endParaRPr>
          </a:p>
          <a:p>
            <a:r>
              <a:rPr lang="en-US" baseline="0" dirty="0">
                <a:sym typeface="Symbol" pitchFamily="18" charset="2"/>
              </a:rPr>
              <a:t> CO				systemic     pulmonary congestion</a:t>
            </a:r>
          </a:p>
          <a:p>
            <a:endParaRPr lang="en-US" baseline="0" dirty="0">
              <a:sym typeface="Symbol" pitchFamily="18" charset="2"/>
            </a:endParaRPr>
          </a:p>
          <a:p>
            <a:endParaRPr lang="en-US" baseline="0" dirty="0">
              <a:sym typeface="Symbol" pitchFamily="18" charset="2"/>
            </a:endParaRPr>
          </a:p>
          <a:p>
            <a:r>
              <a:rPr lang="en-US" baseline="0" dirty="0">
                <a:sym typeface="Symbol" pitchFamily="18" charset="2"/>
              </a:rPr>
              <a:t>Hypotension/shock		             </a:t>
            </a:r>
            <a:r>
              <a:rPr lang="en-US" baseline="0" dirty="0">
                <a:latin typeface="Calibri"/>
                <a:sym typeface="Symbol" pitchFamily="18" charset="2"/>
              </a:rPr>
              <a:t>↑</a:t>
            </a:r>
            <a:r>
              <a:rPr lang="en-US" baseline="0" dirty="0">
                <a:sym typeface="Symbol" pitchFamily="18" charset="2"/>
              </a:rPr>
              <a:t>  JVP		              </a:t>
            </a:r>
            <a:r>
              <a:rPr lang="en-US" baseline="0" dirty="0" err="1">
                <a:sym typeface="Symbol" pitchFamily="18" charset="2"/>
              </a:rPr>
              <a:t>rales</a:t>
            </a:r>
            <a:endParaRPr lang="en-US" baseline="0" dirty="0">
              <a:sym typeface="Symbol" pitchFamily="18" charset="2"/>
            </a:endParaRPr>
          </a:p>
          <a:p>
            <a:r>
              <a:rPr lang="en-US" baseline="0" dirty="0">
                <a:sym typeface="Symbol" pitchFamily="18" charset="2"/>
              </a:rPr>
              <a:t>Reflex tachycardia		</a:t>
            </a:r>
            <a:r>
              <a:rPr lang="en-US" baseline="0" dirty="0" err="1">
                <a:sym typeface="Symbol" pitchFamily="18" charset="2"/>
              </a:rPr>
              <a:t>hepatomegaly</a:t>
            </a:r>
            <a:endParaRPr lang="en-US" baseline="0" dirty="0">
              <a:sym typeface="Symbol" pitchFamily="18" charset="2"/>
            </a:endParaRPr>
          </a:p>
          <a:p>
            <a:r>
              <a:rPr lang="en-US" baseline="0" dirty="0">
                <a:sym typeface="Symbol" pitchFamily="18" charset="2"/>
              </a:rPr>
              <a:t>				</a:t>
            </a:r>
            <a:r>
              <a:rPr lang="en-US" baseline="0" dirty="0" err="1">
                <a:sym typeface="Symbol" pitchFamily="18" charset="2"/>
              </a:rPr>
              <a:t>ascites</a:t>
            </a:r>
            <a:endParaRPr lang="en-US" baseline="0" dirty="0">
              <a:sym typeface="Symbol" pitchFamily="18" charset="2"/>
            </a:endParaRPr>
          </a:p>
          <a:p>
            <a:r>
              <a:rPr lang="en-US" baseline="0" dirty="0">
                <a:sym typeface="Symbol" pitchFamily="18" charset="2"/>
              </a:rPr>
              <a:t>				peripheral edema</a:t>
            </a:r>
          </a:p>
          <a:p>
            <a:endParaRPr lang="en-US" baseline="0" dirty="0"/>
          </a:p>
        </p:txBody>
      </p:sp>
      <p:cxnSp>
        <p:nvCxnSpPr>
          <p:cNvPr id="25612" name="AutoShape 12"/>
          <p:cNvCxnSpPr>
            <a:cxnSpLocks noChangeShapeType="1"/>
          </p:cNvCxnSpPr>
          <p:nvPr/>
        </p:nvCxnSpPr>
        <p:spPr bwMode="auto">
          <a:xfrm>
            <a:off x="5791200" y="3886200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572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70104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Heart encased by rigid ,non compliant shell</a:t>
            </a:r>
          </a:p>
          <a:p>
            <a:pPr>
              <a:buNone/>
            </a:pPr>
            <a:r>
              <a:rPr lang="en-US" sz="2400" dirty="0"/>
              <a:t>     1. </a:t>
            </a:r>
            <a:r>
              <a:rPr lang="en-US" sz="2400" b="1" dirty="0"/>
              <a:t>uniform impairment of RV and LV filling</a:t>
            </a:r>
          </a:p>
          <a:p>
            <a:pPr>
              <a:buNone/>
            </a:pPr>
            <a:r>
              <a:rPr lang="en-US" sz="2400" dirty="0"/>
              <a:t>               EARLY DIASTOLIC  filling normal(</a:t>
            </a:r>
            <a:r>
              <a:rPr lang="en-US" sz="2400" dirty="0">
                <a:latin typeface="Calibri"/>
              </a:rPr>
              <a:t>↑</a:t>
            </a:r>
            <a:r>
              <a:rPr lang="en-US" sz="2400" dirty="0" err="1">
                <a:latin typeface="Calibri"/>
              </a:rPr>
              <a:t>RAP+suction</a:t>
            </a:r>
            <a:r>
              <a:rPr lang="en-US" sz="2400" dirty="0">
                <a:latin typeface="Calibri"/>
              </a:rPr>
              <a:t> due to                   ↓ESV)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       filling abruptly  halted in mid and late diastole</a:t>
            </a:r>
          </a:p>
          <a:p>
            <a:pPr>
              <a:buNone/>
            </a:pPr>
            <a:r>
              <a:rPr lang="en-US" sz="2400" dirty="0"/>
              <a:t>               pressure rises mid to late diastole</a:t>
            </a:r>
          </a:p>
          <a:p>
            <a:pPr>
              <a:buNone/>
            </a:pPr>
            <a:r>
              <a:rPr lang="en-US" sz="2400" dirty="0"/>
              <a:t>   </a:t>
            </a:r>
          </a:p>
          <a:p>
            <a:pPr>
              <a:buNone/>
            </a:pPr>
            <a:r>
              <a:rPr lang="en-US" sz="2400" dirty="0"/>
              <a:t> 2. ↑</a:t>
            </a:r>
            <a:r>
              <a:rPr lang="en-US" sz="2400" b="1" dirty="0" err="1"/>
              <a:t>interventricular</a:t>
            </a:r>
            <a:r>
              <a:rPr lang="en-US" sz="2400" b="1" dirty="0"/>
              <a:t> interdependence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 </a:t>
            </a:r>
            <a:r>
              <a:rPr lang="en-US" sz="2400" dirty="0"/>
              <a:t>3.</a:t>
            </a:r>
            <a:r>
              <a:rPr lang="en-US" sz="2400" b="1" dirty="0"/>
              <a:t>   dissociation of thoracic and cardiac </a:t>
            </a:r>
            <a:r>
              <a:rPr lang="en-US" sz="2400" dirty="0"/>
              <a:t>chambers</a:t>
            </a:r>
          </a:p>
          <a:p>
            <a:pPr>
              <a:buNone/>
            </a:pPr>
            <a:r>
              <a:rPr lang="en-US" sz="2400" dirty="0"/>
              <a:t>        - </a:t>
            </a:r>
            <a:r>
              <a:rPr lang="en-US" sz="2400" dirty="0" err="1"/>
              <a:t>Kussmaul’s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- decreased LV filling with inspiration and increased RV filling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/>
              <a:t>       </a:t>
            </a:r>
          </a:p>
          <a:p>
            <a:pPr>
              <a:buNone/>
            </a:pPr>
            <a:r>
              <a:rPr lang="en-US" sz="2400" b="1" dirty="0"/>
              <a:t>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r>
              <a:rPr lang="en-US" dirty="0"/>
              <a:t>CP- card </a:t>
            </a:r>
            <a:r>
              <a:rPr lang="en-US" dirty="0" err="1"/>
              <a:t>vol</a:t>
            </a:r>
            <a:r>
              <a:rPr lang="en-US" dirty="0"/>
              <a:t> is fixed- attained after initial1/3</a:t>
            </a:r>
            <a:r>
              <a:rPr lang="en-US" baseline="30000" dirty="0"/>
              <a:t>rd</a:t>
            </a:r>
            <a:r>
              <a:rPr lang="en-US" dirty="0"/>
              <a:t> of diastole</a:t>
            </a:r>
          </a:p>
          <a:p>
            <a:endParaRPr lang="en-US" dirty="0"/>
          </a:p>
          <a:p>
            <a:r>
              <a:rPr lang="en-US" dirty="0"/>
              <a:t>Biphasic venous return- </a:t>
            </a:r>
            <a:r>
              <a:rPr lang="en-US" dirty="0" err="1"/>
              <a:t>dias</a:t>
            </a:r>
            <a:r>
              <a:rPr lang="en-US" dirty="0"/>
              <a:t>≥ to systolic component</a:t>
            </a:r>
          </a:p>
          <a:p>
            <a:endParaRPr lang="en-US" dirty="0"/>
          </a:p>
          <a:p>
            <a:r>
              <a:rPr lang="en-US" dirty="0"/>
              <a:t>Card compression insignificant –end systole</a:t>
            </a:r>
          </a:p>
          <a:p>
            <a:pPr>
              <a:buNone/>
            </a:pPr>
            <a:r>
              <a:rPr lang="en-US" dirty="0"/>
              <a:t>                                        +</a:t>
            </a:r>
          </a:p>
          <a:p>
            <a:r>
              <a:rPr lang="en-US" dirty="0"/>
              <a:t> </a:t>
            </a:r>
            <a:r>
              <a:rPr lang="en-US" dirty="0">
                <a:latin typeface="Calibri"/>
              </a:rPr>
              <a:t>↑</a:t>
            </a:r>
            <a:r>
              <a:rPr lang="en-US" dirty="0" err="1">
                <a:latin typeface="Calibri"/>
              </a:rPr>
              <a:t>RAP+vent</a:t>
            </a:r>
            <a:r>
              <a:rPr lang="en-US" dirty="0">
                <a:latin typeface="Calibri"/>
              </a:rPr>
              <a:t> suction due to ↓ ESV- rapid early 	        	                                                              diastolic filling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4351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534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505200" y="6172200"/>
            <a:ext cx="133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</a:rPr>
              <a:t>Normal</a:t>
            </a:r>
            <a:endParaRPr lang="th-TH" sz="2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53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53400" cy="627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Kussmaul’s</a:t>
            </a:r>
            <a:r>
              <a:rPr lang="en-US" dirty="0"/>
              <a:t> Sign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34963" y="609600"/>
            <a:ext cx="72850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aseline="0" dirty="0">
                <a:sym typeface="Symbol" pitchFamily="18" charset="2"/>
              </a:rPr>
              <a:t>Inspiration: </a:t>
            </a:r>
            <a:r>
              <a:rPr lang="en-US" sz="2000" baseline="0" dirty="0" err="1">
                <a:sym typeface="Symbol" pitchFamily="18" charset="2"/>
              </a:rPr>
              <a:t>intrathoracic</a:t>
            </a:r>
            <a:r>
              <a:rPr lang="en-US" sz="2000" baseline="0" dirty="0">
                <a:sym typeface="Symbol" pitchFamily="18" charset="2"/>
              </a:rPr>
              <a:t> pr,   venous return to thorax</a:t>
            </a:r>
          </a:p>
          <a:p>
            <a:r>
              <a:rPr lang="en-US" sz="2000" baseline="0" dirty="0">
                <a:sym typeface="Symbol" pitchFamily="18" charset="2"/>
              </a:rPr>
              <a:t>		 </a:t>
            </a:r>
            <a:r>
              <a:rPr lang="en-US" sz="2000" baseline="0" dirty="0" err="1">
                <a:sym typeface="Symbol" pitchFamily="18" charset="2"/>
              </a:rPr>
              <a:t>intrathoracic</a:t>
            </a:r>
            <a:r>
              <a:rPr lang="en-US" sz="2000" baseline="0" dirty="0">
                <a:sym typeface="Symbol" pitchFamily="18" charset="2"/>
              </a:rPr>
              <a:t> pr not transmitted  to RV</a:t>
            </a:r>
          </a:p>
          <a:p>
            <a:r>
              <a:rPr lang="en-US" sz="2000" baseline="0" dirty="0">
                <a:sym typeface="Symbol" pitchFamily="18" charset="2"/>
              </a:rPr>
              <a:t>		  no </a:t>
            </a:r>
            <a:r>
              <a:rPr lang="en-US" sz="2000" baseline="0" dirty="0" err="1">
                <a:sym typeface="Symbol" pitchFamily="18" charset="2"/>
              </a:rPr>
              <a:t>pulsus</a:t>
            </a:r>
            <a:r>
              <a:rPr lang="en-US" sz="2000" baseline="0" dirty="0">
                <a:sym typeface="Symbol" pitchFamily="18" charset="2"/>
              </a:rPr>
              <a:t> </a:t>
            </a:r>
            <a:r>
              <a:rPr lang="en-US" sz="2000" baseline="0" dirty="0" err="1">
                <a:sym typeface="Symbol" pitchFamily="18" charset="2"/>
              </a:rPr>
              <a:t>paradoxus</a:t>
            </a:r>
            <a:endParaRPr lang="en-US" sz="2000" baseline="0" dirty="0">
              <a:sym typeface="Symbol" pitchFamily="18" charset="2"/>
            </a:endParaRPr>
          </a:p>
          <a:p>
            <a:r>
              <a:rPr lang="en-US" sz="2000" baseline="0" dirty="0">
                <a:sym typeface="Symbol" pitchFamily="18" charset="2"/>
              </a:rPr>
              <a:t> 	   no </a:t>
            </a:r>
            <a:r>
              <a:rPr lang="en-US" sz="2000" baseline="0" dirty="0" err="1">
                <a:sym typeface="Symbol" pitchFamily="18" charset="2"/>
              </a:rPr>
              <a:t>inspiratory</a:t>
            </a:r>
            <a:r>
              <a:rPr lang="en-US" sz="2000" baseline="0" dirty="0">
                <a:sym typeface="Symbol" pitchFamily="18" charset="2"/>
              </a:rPr>
              <a:t> augmentation of RV filling (rigid pericardium)</a:t>
            </a:r>
          </a:p>
          <a:p>
            <a:r>
              <a:rPr lang="en-US" sz="2000" baseline="0" dirty="0">
                <a:sym typeface="Symbol" pitchFamily="18" charset="2"/>
              </a:rPr>
              <a:t>	   </a:t>
            </a:r>
            <a:r>
              <a:rPr lang="en-US" sz="2000" baseline="0" dirty="0" err="1">
                <a:sym typeface="Symbol" pitchFamily="18" charset="2"/>
              </a:rPr>
              <a:t>intrathoracic</a:t>
            </a:r>
            <a:r>
              <a:rPr lang="en-US" sz="2000" baseline="0" dirty="0">
                <a:sym typeface="Symbol" pitchFamily="18" charset="2"/>
              </a:rPr>
              <a:t> systemic veins become distended</a:t>
            </a:r>
          </a:p>
          <a:p>
            <a:r>
              <a:rPr lang="en-US" sz="2000" baseline="0" dirty="0">
                <a:sym typeface="Symbol" pitchFamily="18" charset="2"/>
              </a:rPr>
              <a:t>	   JVP rises with inspiration </a:t>
            </a:r>
          </a:p>
        </p:txBody>
      </p:sp>
      <p:pic>
        <p:nvPicPr>
          <p:cNvPr id="27652" name="Picture 4" descr="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59150"/>
            <a:ext cx="6553200" cy="349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724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z="3200" b="1" dirty="0" err="1"/>
              <a:t>Kussmaul’s</a:t>
            </a:r>
            <a:r>
              <a:rPr lang="en-US" altLang="zh-TW" sz="3200" b="1" dirty="0"/>
              <a:t> Sign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485188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Mechanism: </a:t>
            </a:r>
            <a:br>
              <a:rPr lang="en-US" altLang="zh-TW" sz="2800" dirty="0"/>
            </a:br>
            <a:r>
              <a:rPr lang="en-US" altLang="zh-TW" sz="2800" dirty="0"/>
              <a:t>  1) Increase </a:t>
            </a:r>
            <a:r>
              <a:rPr lang="en-US" altLang="zh-TW" sz="2800" dirty="0" err="1"/>
              <a:t>ven</a:t>
            </a:r>
            <a:r>
              <a:rPr lang="en-US" altLang="zh-TW" sz="2800" dirty="0"/>
              <a:t> pressure due to </a:t>
            </a:r>
            <a:r>
              <a:rPr lang="en-US" altLang="zh-TW" sz="2800" dirty="0">
                <a:latin typeface="Calibri"/>
              </a:rPr>
              <a:t>↓</a:t>
            </a:r>
            <a:r>
              <a:rPr lang="en-US" altLang="zh-TW" sz="2800" dirty="0"/>
              <a:t> </a:t>
            </a:r>
            <a:br>
              <a:rPr lang="en-US" altLang="zh-TW" sz="2800" dirty="0"/>
            </a:br>
            <a:r>
              <a:rPr lang="en-US" altLang="zh-TW" sz="2800" dirty="0"/>
              <a:t>         compliance of pericardium and heart</a:t>
            </a:r>
            <a:br>
              <a:rPr lang="en-US" altLang="zh-TW" sz="2800" dirty="0"/>
            </a:br>
            <a:r>
              <a:rPr lang="en-US" altLang="zh-TW" sz="2800" dirty="0"/>
              <a:t>         </a:t>
            </a:r>
            <a:br>
              <a:rPr lang="en-US" altLang="zh-TW" sz="2800" dirty="0">
                <a:sym typeface="Wingdings" pitchFamily="2" charset="2"/>
              </a:rPr>
            </a:br>
            <a:r>
              <a:rPr lang="en-US" altLang="zh-TW" sz="2800" dirty="0">
                <a:sym typeface="Wingdings" pitchFamily="2" charset="2"/>
              </a:rPr>
              <a:t>2) </a:t>
            </a:r>
            <a:r>
              <a:rPr lang="en-US" altLang="zh-TW" sz="2800" dirty="0">
                <a:latin typeface="Calibri"/>
                <a:sym typeface="Wingdings" pitchFamily="2" charset="2"/>
              </a:rPr>
              <a:t>↑</a:t>
            </a:r>
            <a:r>
              <a:rPr lang="en-US" altLang="zh-TW" sz="2800" dirty="0">
                <a:sym typeface="Wingdings" pitchFamily="2" charset="2"/>
              </a:rPr>
              <a:t> abdominal </a:t>
            </a:r>
            <a:r>
              <a:rPr lang="en-US" altLang="zh-TW" sz="2800" dirty="0" err="1">
                <a:sym typeface="Wingdings" pitchFamily="2" charset="2"/>
              </a:rPr>
              <a:t>presssure</a:t>
            </a:r>
            <a:r>
              <a:rPr lang="en-US" altLang="zh-TW" sz="2800" dirty="0">
                <a:sym typeface="Wingdings" pitchFamily="2" charset="2"/>
              </a:rPr>
              <a:t> during    </a:t>
            </a:r>
            <a:br>
              <a:rPr lang="en-US" altLang="zh-TW" sz="2800" dirty="0">
                <a:sym typeface="Wingdings" pitchFamily="2" charset="2"/>
              </a:rPr>
            </a:br>
            <a:r>
              <a:rPr lang="en-US" altLang="zh-TW" sz="2800" dirty="0">
                <a:sym typeface="Wingdings" pitchFamily="2" charset="2"/>
              </a:rPr>
              <a:t>     inspiration  with elevated venous pressure</a:t>
            </a:r>
            <a:r>
              <a:rPr lang="en-US" altLang="zh-TW" sz="2800" dirty="0"/>
              <a:t>  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Clinical presentation: </a:t>
            </a:r>
            <a:r>
              <a:rPr lang="en-US" altLang="zh-TW" sz="2800" dirty="0" err="1"/>
              <a:t>inspiratory</a:t>
            </a:r>
            <a:r>
              <a:rPr lang="en-US" altLang="zh-TW" sz="2800" dirty="0"/>
              <a:t> engorgement</a:t>
            </a:r>
            <a:br>
              <a:rPr lang="en-US" altLang="zh-TW" sz="2800" dirty="0"/>
            </a:br>
            <a:r>
              <a:rPr lang="en-US" altLang="zh-TW" sz="2800" dirty="0"/>
              <a:t>of jugular vein 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Also seen in </a:t>
            </a:r>
            <a:r>
              <a:rPr lang="en-US" altLang="zh-TW" sz="2800" dirty="0" err="1"/>
              <a:t>cardiomyopathy</a:t>
            </a:r>
            <a:r>
              <a:rPr lang="en-US" altLang="zh-TW" sz="2800" dirty="0"/>
              <a:t>, pulmonary</a:t>
            </a:r>
            <a:br>
              <a:rPr lang="en-US" altLang="zh-TW" sz="2800" dirty="0"/>
            </a:br>
            <a:r>
              <a:rPr lang="en-US" altLang="zh-TW" sz="2800" dirty="0"/>
              <a:t>embolism, and RVMI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Friedreich's</a:t>
            </a:r>
            <a:r>
              <a:rPr lang="en-US" dirty="0"/>
              <a:t>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 diastolic pressure dip observed in cervical veins or recorded from RA / SVC</a:t>
            </a:r>
          </a:p>
          <a:p>
            <a:endParaRPr lang="en-US" dirty="0"/>
          </a:p>
          <a:p>
            <a:r>
              <a:rPr lang="en-US" dirty="0"/>
              <a:t>Rapid  early filling of vent-</a:t>
            </a:r>
            <a:r>
              <a:rPr lang="en-US" dirty="0">
                <a:latin typeface="Calibri"/>
              </a:rPr>
              <a:t>↑ RAP+ suction due to ↓ ESV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/>
              <a:t>HEMODYNAMICS OF 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Impairement</a:t>
            </a:r>
            <a:r>
              <a:rPr lang="en-US" sz="2400" dirty="0"/>
              <a:t> of RV/LV filling with chamber </a:t>
            </a:r>
            <a:r>
              <a:rPr lang="en-US" sz="2400" dirty="0" err="1"/>
              <a:t>vol</a:t>
            </a:r>
            <a:r>
              <a:rPr lang="en-US" sz="2400" dirty="0"/>
              <a:t> limited by rigid pericardium</a:t>
            </a:r>
          </a:p>
          <a:p>
            <a:pPr>
              <a:buNone/>
            </a:pPr>
            <a:r>
              <a:rPr lang="en-US" sz="2400" dirty="0"/>
              <a:t>    </a:t>
            </a:r>
          </a:p>
          <a:p>
            <a:pPr>
              <a:buNone/>
            </a:pPr>
            <a:r>
              <a:rPr lang="en-US" sz="2400" dirty="0"/>
              <a:t>        1) high RAP with prom X &amp; Y descent</a:t>
            </a:r>
          </a:p>
          <a:p>
            <a:pPr>
              <a:buNone/>
            </a:pPr>
            <a:r>
              <a:rPr lang="en-US" sz="2400" dirty="0"/>
              <a:t>        2) ‘</a:t>
            </a:r>
            <a:r>
              <a:rPr lang="en-US" sz="2400" dirty="0" err="1"/>
              <a:t>Squre</a:t>
            </a:r>
            <a:r>
              <a:rPr lang="en-US" sz="2400" dirty="0"/>
              <a:t> root’ sign of RV &amp; LV PR wave form</a:t>
            </a:r>
          </a:p>
          <a:p>
            <a:pPr>
              <a:buNone/>
            </a:pPr>
            <a:r>
              <a:rPr lang="en-US" sz="2400" dirty="0"/>
              <a:t>        3) PASP &amp; RVSP &lt; 50 mm Hg</a:t>
            </a:r>
          </a:p>
          <a:p>
            <a:pPr>
              <a:buNone/>
            </a:pPr>
            <a:r>
              <a:rPr lang="en-US" sz="2400" dirty="0"/>
              <a:t>        4) RVEDP&gt; 1/3 RVSP</a:t>
            </a:r>
          </a:p>
          <a:p>
            <a:endParaRPr lang="en-US" sz="2400" dirty="0">
              <a:latin typeface="Calibri"/>
            </a:endParaRPr>
          </a:p>
          <a:p>
            <a:r>
              <a:rPr lang="en-US" sz="2400" dirty="0">
                <a:latin typeface="Calibri"/>
              </a:rPr>
              <a:t>↑</a:t>
            </a:r>
            <a:r>
              <a:rPr lang="en-US" sz="2400" dirty="0" err="1"/>
              <a:t>Interventricular</a:t>
            </a:r>
            <a:r>
              <a:rPr lang="en-US" sz="2400" dirty="0"/>
              <a:t> dependence &amp; dissociation of thoracic &amp; cardiac chambers</a:t>
            </a:r>
          </a:p>
          <a:p>
            <a:pPr>
              <a:buNone/>
            </a:pPr>
            <a:r>
              <a:rPr lang="en-US" sz="2400" dirty="0"/>
              <a:t>     </a:t>
            </a:r>
          </a:p>
          <a:p>
            <a:pPr>
              <a:buNone/>
            </a:pPr>
            <a:r>
              <a:rPr lang="en-US" sz="2400" dirty="0"/>
              <a:t>        1) </a:t>
            </a:r>
            <a:r>
              <a:rPr lang="en-US" sz="2400" dirty="0" err="1"/>
              <a:t>kussmaul’s</a:t>
            </a:r>
            <a:r>
              <a:rPr lang="en-US" sz="2400" dirty="0"/>
              <a:t> sign</a:t>
            </a:r>
          </a:p>
          <a:p>
            <a:pPr>
              <a:buNone/>
            </a:pPr>
            <a:r>
              <a:rPr lang="en-US" sz="2400" dirty="0"/>
              <a:t>        2) RVEDP &amp; LVEDP &lt; 5 mm apart</a:t>
            </a:r>
          </a:p>
          <a:p>
            <a:pPr>
              <a:buNone/>
            </a:pPr>
            <a:r>
              <a:rPr lang="en-US" sz="2400" dirty="0"/>
              <a:t>        3) Respiratory discordance in peak RVSP &amp; LVSP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/>
          </a:bodyPr>
          <a:lstStyle/>
          <a:p>
            <a:endParaRPr lang="en-US" sz="2800" dirty="0">
              <a:latin typeface="Calibri"/>
            </a:endParaRPr>
          </a:p>
          <a:p>
            <a:r>
              <a:rPr lang="en-US" sz="2800" dirty="0">
                <a:latin typeface="Calibri"/>
              </a:rPr>
              <a:t>↓intra thoracic pr fails to get transmitted into heart- </a:t>
            </a:r>
            <a:r>
              <a:rPr lang="en-US" sz="2800" dirty="0" err="1">
                <a:latin typeface="Calibri"/>
              </a:rPr>
              <a:t>inspirat</a:t>
            </a:r>
            <a:r>
              <a:rPr lang="en-US" sz="2800" dirty="0">
                <a:latin typeface="Calibri"/>
              </a:rPr>
              <a:t> ↑ in venous return doesn’t occur-</a:t>
            </a:r>
          </a:p>
          <a:p>
            <a:pPr>
              <a:buNone/>
            </a:pPr>
            <a:r>
              <a:rPr lang="en-US" sz="2800" dirty="0">
                <a:latin typeface="Calibri"/>
              </a:rPr>
              <a:t>                                                                       </a:t>
            </a:r>
            <a:r>
              <a:rPr lang="en-US" sz="2800" dirty="0" err="1">
                <a:latin typeface="Calibri"/>
              </a:rPr>
              <a:t>Kussmaul’s</a:t>
            </a:r>
            <a:r>
              <a:rPr lang="en-US" sz="2800" dirty="0">
                <a:latin typeface="Calibri"/>
              </a:rPr>
              <a:t> sign</a:t>
            </a:r>
          </a:p>
          <a:p>
            <a:pPr>
              <a:buNone/>
            </a:pPr>
            <a:endParaRPr lang="en-US" sz="2800" dirty="0">
              <a:latin typeface="Calibri"/>
            </a:endParaRPr>
          </a:p>
          <a:p>
            <a:endParaRPr lang="en-US" sz="2800" dirty="0">
              <a:latin typeface="Calibri"/>
            </a:endParaRPr>
          </a:p>
          <a:p>
            <a:pPr>
              <a:buNone/>
            </a:pPr>
            <a:endParaRPr lang="en-US" sz="2800" dirty="0">
              <a:latin typeface="Calibri"/>
            </a:endParaRPr>
          </a:p>
          <a:p>
            <a:r>
              <a:rPr lang="en-US" sz="2800" dirty="0" err="1">
                <a:latin typeface="Calibri"/>
              </a:rPr>
              <a:t>Inspiratory</a:t>
            </a:r>
            <a:r>
              <a:rPr lang="en-US" sz="2800" dirty="0">
                <a:latin typeface="Calibri"/>
              </a:rPr>
              <a:t> ↑ in </a:t>
            </a:r>
            <a:r>
              <a:rPr lang="en-US" sz="2800" dirty="0" err="1">
                <a:latin typeface="Calibri"/>
              </a:rPr>
              <a:t>ven</a:t>
            </a:r>
            <a:r>
              <a:rPr lang="en-US" sz="2800" dirty="0">
                <a:latin typeface="Calibri"/>
              </a:rPr>
              <a:t> return &amp; RV </a:t>
            </a:r>
            <a:r>
              <a:rPr lang="en-US" sz="2800" dirty="0" err="1">
                <a:latin typeface="Calibri"/>
              </a:rPr>
              <a:t>vol</a:t>
            </a:r>
            <a:r>
              <a:rPr lang="en-US" sz="2800" dirty="0">
                <a:latin typeface="Calibri"/>
              </a:rPr>
              <a:t>-doesn’t occur</a:t>
            </a:r>
          </a:p>
          <a:p>
            <a:pPr>
              <a:buNone/>
            </a:pPr>
            <a:r>
              <a:rPr lang="en-US" sz="2800" dirty="0">
                <a:latin typeface="Calibri"/>
              </a:rPr>
              <a:t>                                             +</a:t>
            </a:r>
          </a:p>
          <a:p>
            <a:pPr>
              <a:buNone/>
            </a:pPr>
            <a:r>
              <a:rPr lang="en-US" sz="2800" dirty="0">
                <a:latin typeface="Calibri"/>
              </a:rPr>
              <a:t>     position of vent septum not dramatically altered</a:t>
            </a:r>
          </a:p>
          <a:p>
            <a:pPr>
              <a:buNone/>
            </a:pPr>
            <a:r>
              <a:rPr lang="en-US" sz="2800" dirty="0">
                <a:latin typeface="Calibri"/>
              </a:rPr>
              <a:t>                                     =no </a:t>
            </a:r>
            <a:r>
              <a:rPr lang="en-US" sz="2800" dirty="0" err="1">
                <a:latin typeface="Calibri"/>
              </a:rPr>
              <a:t>pulsus</a:t>
            </a:r>
            <a:r>
              <a:rPr lang="en-US" sz="2800" dirty="0">
                <a:latin typeface="Calibri"/>
              </a:rPr>
              <a:t> </a:t>
            </a:r>
            <a:r>
              <a:rPr lang="en-US" sz="2800" dirty="0" err="1">
                <a:latin typeface="Calibri"/>
              </a:rPr>
              <a:t>paradoxus</a:t>
            </a:r>
            <a:endParaRPr lang="en-US" sz="2800" dirty="0">
              <a:latin typeface="Calibri"/>
            </a:endParaRP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Cath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dirty="0">
                <a:latin typeface="Calibri"/>
              </a:rPr>
              <a:t>↑ </a:t>
            </a:r>
            <a:r>
              <a:rPr lang="en-US" sz="2800" dirty="0"/>
              <a:t> RAP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dirty="0"/>
              <a:t>Prominent X and Y descents of  </a:t>
            </a:r>
            <a:r>
              <a:rPr lang="en-US" sz="2800" dirty="0" err="1"/>
              <a:t>atrial</a:t>
            </a:r>
            <a:r>
              <a:rPr lang="en-US" sz="2800" dirty="0"/>
              <a:t> pressure tracings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latin typeface="Calibri"/>
              </a:rPr>
              <a:t>↑RVEDP ≥ 1/3</a:t>
            </a:r>
            <a:r>
              <a:rPr lang="en-US" dirty="0"/>
              <a:t> of RVSP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dirty="0"/>
              <a:t>"Square root" signs in the RV and LV diastolic pressure tracings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800" dirty="0"/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dirty="0"/>
              <a:t>&gt; </a:t>
            </a:r>
            <a:r>
              <a:rPr lang="en-US" sz="2800" dirty="0" err="1"/>
              <a:t>insp</a:t>
            </a:r>
            <a:r>
              <a:rPr lang="en-US" sz="2800" dirty="0"/>
              <a:t> </a:t>
            </a:r>
            <a:r>
              <a:rPr lang="en-US" sz="2800" dirty="0">
                <a:latin typeface="Calibri"/>
              </a:rPr>
              <a:t>↓</a:t>
            </a:r>
            <a:r>
              <a:rPr lang="en-US" sz="2800" dirty="0"/>
              <a:t>in PCWP compared to LVEDP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800" dirty="0"/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dirty="0"/>
              <a:t>Equalization of LV and RV diastolic plateau pressure tracings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800" dirty="0"/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dirty="0"/>
              <a:t>Discordance between RV and peak LV systolic pressures during inspiration(100%sen,spec)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/>
              <a:t>Cardiac Catheterization</a:t>
            </a:r>
          </a:p>
        </p:txBody>
      </p:sp>
      <p:pic>
        <p:nvPicPr>
          <p:cNvPr id="29699" name="Picture 3" descr="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063875" cy="3352800"/>
          </a:xfrm>
          <a:prstGeom prst="rect">
            <a:avLst/>
          </a:prstGeom>
          <a:noFill/>
        </p:spPr>
      </p:pic>
      <p:pic>
        <p:nvPicPr>
          <p:cNvPr id="29700" name="Picture 4" descr="r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3216275" cy="335280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3400" y="5181600"/>
            <a:ext cx="7515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aseline="0"/>
              <a:t>Prominent y descent:		       “dip and plateau”:</a:t>
            </a:r>
          </a:p>
          <a:p>
            <a:r>
              <a:rPr lang="en-US" baseline="0"/>
              <a:t>rapid atrial emptying		     rapid ventricular filling</a:t>
            </a:r>
          </a:p>
          <a:p>
            <a:r>
              <a:rPr lang="en-US" baseline="0"/>
              <a:t>				then abrupt cessation of blood 				flow due to rigid pericardium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33388" y="914400"/>
            <a:ext cx="881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Elevated and equalized diastolic pressures (RA=RVEDP=PAD=PCW)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6629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5100" dirty="0"/>
              <a:t>  </a:t>
            </a:r>
            <a:r>
              <a:rPr lang="en-US" sz="5100" b="1" dirty="0"/>
              <a:t>1)Effects on chambers </a:t>
            </a:r>
          </a:p>
          <a:p>
            <a:pPr>
              <a:buNone/>
            </a:pPr>
            <a:r>
              <a:rPr lang="en-US" sz="5100" dirty="0"/>
              <a:t>         Limits short-term cardiac distention</a:t>
            </a:r>
          </a:p>
          <a:p>
            <a:pPr>
              <a:buNone/>
            </a:pPr>
            <a:r>
              <a:rPr lang="en-US" sz="5100" dirty="0"/>
              <a:t>         </a:t>
            </a:r>
            <a:r>
              <a:rPr lang="en-US" sz="5100" dirty="0" err="1"/>
              <a:t>Facil</a:t>
            </a:r>
            <a:r>
              <a:rPr lang="en-US" sz="5100" dirty="0"/>
              <a:t> chamber coupling and </a:t>
            </a:r>
            <a:r>
              <a:rPr lang="en-US" sz="5100" dirty="0" err="1"/>
              <a:t>diast</a:t>
            </a:r>
            <a:r>
              <a:rPr lang="en-US" sz="5100" dirty="0"/>
              <a:t> interaction   </a:t>
            </a:r>
          </a:p>
          <a:p>
            <a:pPr>
              <a:buNone/>
            </a:pPr>
            <a:r>
              <a:rPr lang="en-US" sz="5100" dirty="0"/>
              <a:t>         </a:t>
            </a:r>
            <a:r>
              <a:rPr lang="en-US" sz="5100" dirty="0" err="1"/>
              <a:t>Maint</a:t>
            </a:r>
            <a:r>
              <a:rPr lang="en-US" sz="5100" dirty="0"/>
              <a:t> P-V relation of  chambers and output    </a:t>
            </a:r>
          </a:p>
          <a:p>
            <a:pPr>
              <a:buNone/>
            </a:pPr>
            <a:r>
              <a:rPr lang="en-US" sz="5100" dirty="0"/>
              <a:t>         </a:t>
            </a:r>
            <a:r>
              <a:rPr lang="en-US" sz="5100" dirty="0" err="1"/>
              <a:t>Maint</a:t>
            </a:r>
            <a:r>
              <a:rPr lang="en-US" sz="5100" dirty="0"/>
              <a:t> geometry of left ventricle </a:t>
            </a:r>
          </a:p>
          <a:p>
            <a:pPr>
              <a:buNone/>
            </a:pPr>
            <a:r>
              <a:rPr lang="en-US" sz="5100" dirty="0"/>
              <a:t>  </a:t>
            </a:r>
            <a:r>
              <a:rPr lang="en-US" sz="5100" b="1" dirty="0"/>
              <a:t>2) Effects on whole heart </a:t>
            </a:r>
            <a:r>
              <a:rPr lang="en-US" sz="5100" dirty="0"/>
              <a:t>   </a:t>
            </a:r>
          </a:p>
          <a:p>
            <a:pPr>
              <a:buNone/>
            </a:pPr>
            <a:r>
              <a:rPr lang="en-US" sz="5100" dirty="0"/>
              <a:t>         Lubricates, min friction  </a:t>
            </a:r>
          </a:p>
          <a:p>
            <a:pPr>
              <a:buNone/>
            </a:pPr>
            <a:r>
              <a:rPr lang="en-US" sz="5100" dirty="0"/>
              <a:t>         Equal </a:t>
            </a:r>
            <a:r>
              <a:rPr lang="en-US" sz="5100" dirty="0" err="1"/>
              <a:t>gravit</a:t>
            </a:r>
            <a:r>
              <a:rPr lang="en-US" sz="5100" dirty="0"/>
              <a:t>  inertial, hydrostatic forces     </a:t>
            </a:r>
          </a:p>
          <a:p>
            <a:pPr>
              <a:buNone/>
            </a:pPr>
            <a:r>
              <a:rPr lang="en-US" sz="5100" b="1" dirty="0"/>
              <a:t>  3) </a:t>
            </a:r>
            <a:r>
              <a:rPr lang="en-US" sz="5100" b="1" dirty="0" err="1"/>
              <a:t>Mech</a:t>
            </a:r>
            <a:r>
              <a:rPr lang="en-US" sz="5100" b="1" dirty="0"/>
              <a:t> barrier to infection  </a:t>
            </a:r>
          </a:p>
          <a:p>
            <a:pPr>
              <a:buNone/>
            </a:pPr>
            <a:r>
              <a:rPr lang="en-US" sz="5100" b="1" dirty="0"/>
              <a:t>  4) Immunologic  </a:t>
            </a:r>
          </a:p>
          <a:p>
            <a:pPr>
              <a:buNone/>
            </a:pPr>
            <a:r>
              <a:rPr lang="en-US" sz="5100" b="1" dirty="0"/>
              <a:t>  5) Vasomotor   </a:t>
            </a:r>
          </a:p>
          <a:p>
            <a:pPr>
              <a:buNone/>
            </a:pPr>
            <a:r>
              <a:rPr lang="en-US" sz="5100" b="1" dirty="0"/>
              <a:t>  6) </a:t>
            </a:r>
            <a:r>
              <a:rPr lang="en-US" sz="5100" b="1" dirty="0" err="1"/>
              <a:t>Fibrinolytic</a:t>
            </a:r>
            <a:r>
              <a:rPr lang="en-US" sz="5100" b="1" dirty="0"/>
              <a:t>   </a:t>
            </a:r>
          </a:p>
          <a:p>
            <a:pPr>
              <a:buNone/>
            </a:pPr>
            <a:r>
              <a:rPr lang="en-US" sz="5100" b="1" dirty="0"/>
              <a:t>  7) Modulation of </a:t>
            </a:r>
            <a:r>
              <a:rPr lang="en-US" sz="5100" b="1" dirty="0" err="1"/>
              <a:t>myo</a:t>
            </a:r>
            <a:r>
              <a:rPr lang="en-US" sz="5100" b="1" dirty="0"/>
              <a:t> structure and function and       	                                                   gene expression   </a:t>
            </a:r>
            <a:br>
              <a:rPr lang="en-US" sz="5100" dirty="0"/>
            </a:br>
            <a:endParaRPr lang="en-US" sz="51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WINDOWS\Profiles\Chiu\My Documents\PE lecture\CP M sh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99142" cy="5638045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50925" y="279400"/>
            <a:ext cx="4861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1" dirty="0"/>
              <a:t>M/W Shaped </a:t>
            </a:r>
            <a:r>
              <a:rPr lang="en-US" altLang="zh-TW" sz="3200" b="1" dirty="0" err="1"/>
              <a:t>Atrial</a:t>
            </a:r>
            <a:r>
              <a:rPr lang="en-US" altLang="zh-TW" sz="3200" b="1" dirty="0"/>
              <a:t> Tracing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WINDOWS\Profiles\Chiu\My Documents\PE lecture\RV LV equal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763000" cy="5842000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50925" y="203201"/>
            <a:ext cx="65442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4800" b="1" dirty="0"/>
              <a:t>Equalization of Pressures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WINDOWS\Profiles\Chiu\My Documents\PE lecture\C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7696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07229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in </a:t>
            </a:r>
            <a:r>
              <a:rPr lang="en-US" dirty="0" err="1"/>
              <a:t>ccp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Abrupt relaxation of post wall and </a:t>
            </a:r>
            <a:r>
              <a:rPr lang="en-US" dirty="0" err="1"/>
              <a:t>septal</a:t>
            </a:r>
            <a:r>
              <a:rPr lang="en-US" dirty="0"/>
              <a:t> bounce </a:t>
            </a:r>
          </a:p>
          <a:p>
            <a:r>
              <a:rPr lang="en-US" dirty="0"/>
              <a:t>Related to competitive ventricular filling</a:t>
            </a:r>
          </a:p>
          <a:p>
            <a:r>
              <a:rPr lang="en-US" dirty="0"/>
              <a:t>Lack of respiratory variation of IVC diameter </a:t>
            </a:r>
          </a:p>
          <a:p>
            <a:pPr>
              <a:buNone/>
            </a:pPr>
            <a:r>
              <a:rPr lang="en-US" dirty="0"/>
              <a:t>Doppler </a:t>
            </a:r>
          </a:p>
          <a:p>
            <a:r>
              <a:rPr lang="en-US" dirty="0"/>
              <a:t>Exaggerated E/A  of mitral flow, short DT  and exaggerated respiratory variation &gt;25% of velocity and IVRT</a:t>
            </a:r>
          </a:p>
          <a:p>
            <a:r>
              <a:rPr lang="en-US" dirty="0"/>
              <a:t>Augmented by </a:t>
            </a:r>
            <a:r>
              <a:rPr lang="en-US" dirty="0" err="1"/>
              <a:t>vol</a:t>
            </a:r>
            <a:r>
              <a:rPr lang="en-US" dirty="0"/>
              <a:t> loading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3440"/>
            <a:ext cx="7696200" cy="64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66247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848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Physiology of the Pericardium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Limits distension of the cardiac chambers </a:t>
            </a:r>
          </a:p>
          <a:p>
            <a:endParaRPr lang="en-US" sz="2800" dirty="0"/>
          </a:p>
          <a:p>
            <a:r>
              <a:rPr lang="en-US" sz="2800" dirty="0"/>
              <a:t> Facilitates interaction and coupling of the ventricles and atria.</a:t>
            </a:r>
          </a:p>
          <a:p>
            <a:endParaRPr lang="en-US" sz="2800" dirty="0"/>
          </a:p>
          <a:p>
            <a:r>
              <a:rPr lang="en-US" sz="2800" dirty="0"/>
              <a:t>Changes in pressure and volume on one side of the heart can influence pressure and volume on the other side</a:t>
            </a:r>
          </a:p>
          <a:p>
            <a:endParaRPr lang="en-US" sz="2800" dirty="0"/>
          </a:p>
          <a:p>
            <a:r>
              <a:rPr lang="en-US" sz="2800" dirty="0"/>
              <a:t>Influences quant  and </a:t>
            </a:r>
            <a:r>
              <a:rPr lang="en-US" sz="2800" dirty="0" err="1"/>
              <a:t>qualit</a:t>
            </a:r>
            <a:r>
              <a:rPr lang="en-US" sz="2800" dirty="0"/>
              <a:t> aspects of vent filling- RV and RA &gt;  influence of the pericardium than is the resistant, thick-walled  LV.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924800" cy="673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54" y="132284"/>
            <a:ext cx="8495846" cy="642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28600" y="1828800"/>
            <a:ext cx="4343400" cy="47244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724400" y="1828800"/>
            <a:ext cx="4191000" cy="47244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</a:rPr>
              <a:t>Constriction vs. </a:t>
            </a:r>
            <a:r>
              <a:rPr lang="en-US" sz="4000" b="1" dirty="0" err="1">
                <a:latin typeface="Arial" pitchFamily="34" charset="0"/>
              </a:rPr>
              <a:t>Tamponade</a:t>
            </a:r>
            <a:endParaRPr lang="en-US" sz="4000" dirty="0"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828800"/>
            <a:ext cx="4495800" cy="44196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</a:rPr>
              <a:t>TAMPONADE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Low cardiac output state</a:t>
            </a:r>
          </a:p>
          <a:p>
            <a:r>
              <a:rPr lang="en-US" dirty="0">
                <a:solidFill>
                  <a:srgbClr val="FFFF00"/>
                </a:solidFill>
              </a:rPr>
              <a:t>JVP</a:t>
            </a:r>
            <a:r>
              <a:rPr lang="en-US" dirty="0">
                <a:solidFill>
                  <a:srgbClr val="FFFF00"/>
                </a:solidFill>
                <a:latin typeface="Calibri"/>
              </a:rPr>
              <a:t>↑</a:t>
            </a:r>
          </a:p>
          <a:p>
            <a:r>
              <a:rPr lang="en-US" dirty="0">
                <a:solidFill>
                  <a:srgbClr val="FFFF00"/>
                </a:solidFill>
              </a:rPr>
              <a:t>RA:  blunted y descent</a:t>
            </a:r>
          </a:p>
          <a:p>
            <a:r>
              <a:rPr lang="en-US" dirty="0">
                <a:solidFill>
                  <a:srgbClr val="FFFF00"/>
                </a:solidFill>
              </a:rPr>
              <a:t>Prom  X  descent</a:t>
            </a:r>
          </a:p>
          <a:p>
            <a:r>
              <a:rPr lang="en-US" dirty="0">
                <a:solidFill>
                  <a:srgbClr val="FFFF00"/>
                </a:solidFill>
              </a:rPr>
              <a:t>NO </a:t>
            </a:r>
            <a:r>
              <a:rPr lang="en-US" dirty="0" err="1">
                <a:solidFill>
                  <a:srgbClr val="FFFF00"/>
                </a:solidFill>
              </a:rPr>
              <a:t>Kussmaul’s</a:t>
            </a:r>
            <a:r>
              <a:rPr lang="en-US" dirty="0">
                <a:solidFill>
                  <a:srgbClr val="FFFF00"/>
                </a:solidFill>
              </a:rPr>
              <a:t> sign</a:t>
            </a:r>
          </a:p>
          <a:p>
            <a:r>
              <a:rPr lang="en-US" dirty="0">
                <a:solidFill>
                  <a:srgbClr val="FFFF00"/>
                </a:solidFill>
              </a:rPr>
              <a:t>Equalized diastolic pressures </a:t>
            </a:r>
          </a:p>
          <a:p>
            <a:r>
              <a:rPr lang="en-US" dirty="0">
                <a:solidFill>
                  <a:srgbClr val="FFFF00"/>
                </a:solidFill>
              </a:rPr>
              <a:t>Decreased heart sounds</a:t>
            </a:r>
          </a:p>
          <a:p>
            <a:r>
              <a:rPr lang="en-US" dirty="0">
                <a:solidFill>
                  <a:srgbClr val="FFFF00"/>
                </a:solidFill>
              </a:rPr>
              <a:t>P </a:t>
            </a:r>
            <a:r>
              <a:rPr lang="en-US" dirty="0" err="1">
                <a:solidFill>
                  <a:srgbClr val="FFFF00"/>
                </a:solidFill>
              </a:rPr>
              <a:t>Paradoxus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24400" y="2057400"/>
            <a:ext cx="4419600" cy="4495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</a:rPr>
              <a:t>CONSTRICTION</a:t>
            </a:r>
          </a:p>
          <a:p>
            <a:r>
              <a:rPr lang="en-US" dirty="0">
                <a:solidFill>
                  <a:srgbClr val="FFFF00"/>
                </a:solidFill>
              </a:rPr>
              <a:t>Low cardiac output state</a:t>
            </a:r>
          </a:p>
          <a:p>
            <a:r>
              <a:rPr lang="en-US" dirty="0">
                <a:solidFill>
                  <a:srgbClr val="FFFF00"/>
                </a:solidFill>
              </a:rPr>
              <a:t>JVP</a:t>
            </a:r>
            <a:r>
              <a:rPr lang="en-US" dirty="0">
                <a:solidFill>
                  <a:srgbClr val="FFFF00"/>
                </a:solidFill>
                <a:latin typeface="Calibri"/>
              </a:rPr>
              <a:t>↑</a:t>
            </a:r>
          </a:p>
          <a:p>
            <a:r>
              <a:rPr lang="en-US" dirty="0">
                <a:solidFill>
                  <a:srgbClr val="FFFF00"/>
                </a:solidFill>
              </a:rPr>
              <a:t>RA: rapid y descent</a:t>
            </a:r>
          </a:p>
          <a:p>
            <a:r>
              <a:rPr lang="en-US" dirty="0" err="1">
                <a:solidFill>
                  <a:srgbClr val="FFFF00"/>
                </a:solidFill>
              </a:rPr>
              <a:t>Kussmaul’s</a:t>
            </a:r>
            <a:r>
              <a:rPr lang="en-US" dirty="0">
                <a:solidFill>
                  <a:srgbClr val="FFFF00"/>
                </a:solidFill>
              </a:rPr>
              <a:t> sign</a:t>
            </a:r>
          </a:p>
          <a:p>
            <a:r>
              <a:rPr lang="en-US" dirty="0" err="1">
                <a:solidFill>
                  <a:srgbClr val="FFFF00"/>
                </a:solidFill>
              </a:rPr>
              <a:t>Freidreich’s</a:t>
            </a:r>
            <a:r>
              <a:rPr lang="en-US" dirty="0">
                <a:solidFill>
                  <a:srgbClr val="FFFF00"/>
                </a:solidFill>
              </a:rPr>
              <a:t> sign</a:t>
            </a:r>
          </a:p>
          <a:p>
            <a:r>
              <a:rPr lang="en-US" dirty="0">
                <a:solidFill>
                  <a:srgbClr val="FFFF00"/>
                </a:solidFill>
              </a:rPr>
              <a:t>Equalized diastolic pressures</a:t>
            </a:r>
          </a:p>
          <a:p>
            <a:r>
              <a:rPr lang="en-US" dirty="0">
                <a:solidFill>
                  <a:srgbClr val="FFFF00"/>
                </a:solidFill>
              </a:rPr>
              <a:t>Pericardial “knock”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-5"/>
          <a:ext cx="8229600" cy="676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2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Constriction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RCM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207">
                <a:tc>
                  <a:txBody>
                    <a:bodyPr/>
                    <a:lstStyle/>
                    <a:p>
                      <a:r>
                        <a:rPr lang="en-US" dirty="0"/>
                        <a:t>Prom Y in JVP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207">
                <a:tc>
                  <a:txBody>
                    <a:bodyPr/>
                    <a:lstStyle/>
                    <a:p>
                      <a:r>
                        <a:rPr lang="en-US" dirty="0"/>
                        <a:t>Pulses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paradoxus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≈1/3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207">
                <a:tc>
                  <a:txBody>
                    <a:bodyPr/>
                    <a:lstStyle/>
                    <a:p>
                      <a:r>
                        <a:rPr lang="en-US" dirty="0"/>
                        <a:t>Pericardial knock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207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 R = L filling pressures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 3-5 mm Hg &gt;R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373">
                <a:tc>
                  <a:txBody>
                    <a:bodyPr/>
                    <a:lstStyle/>
                    <a:p>
                      <a:r>
                        <a:rPr lang="en-US" dirty="0"/>
                        <a:t>Filling pr &gt;25 mm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373">
                <a:tc>
                  <a:txBody>
                    <a:bodyPr/>
                    <a:lstStyle/>
                    <a:p>
                      <a:r>
                        <a:rPr lang="en-US" dirty="0"/>
                        <a:t>RVEDP≥ 1/3</a:t>
                      </a:r>
                      <a:r>
                        <a:rPr lang="en-US" baseline="30000" dirty="0"/>
                        <a:t>rd</a:t>
                      </a:r>
                      <a:r>
                        <a:rPr lang="en-US" baseline="0" dirty="0"/>
                        <a:t> RVSP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1/3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207">
                <a:tc>
                  <a:txBody>
                    <a:bodyPr/>
                    <a:lstStyle/>
                    <a:p>
                      <a:r>
                        <a:rPr lang="en-US" dirty="0"/>
                        <a:t>PASP</a:t>
                      </a:r>
                      <a:r>
                        <a:rPr lang="en-US" baseline="0" dirty="0"/>
                        <a:t> &gt; 60 mm 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207">
                <a:tc>
                  <a:txBody>
                    <a:bodyPr/>
                    <a:lstStyle/>
                    <a:p>
                      <a:r>
                        <a:rPr lang="en-US" dirty="0"/>
                        <a:t>Square root 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207">
                <a:tc>
                  <a:txBody>
                    <a:bodyPr/>
                    <a:lstStyle/>
                    <a:p>
                      <a:r>
                        <a:rPr lang="en-US" dirty="0" err="1"/>
                        <a:t>Resp</a:t>
                      </a:r>
                      <a:r>
                        <a:rPr lang="en-US" dirty="0"/>
                        <a:t> variation in L-R</a:t>
                      </a:r>
                      <a:r>
                        <a:rPr lang="en-US" baseline="0" dirty="0"/>
                        <a:t> flows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Exaggerated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207">
                <a:tc>
                  <a:txBody>
                    <a:bodyPr/>
                    <a:lstStyle/>
                    <a:p>
                      <a:r>
                        <a:rPr lang="en-US" dirty="0"/>
                        <a:t>Vent wall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+_</a:t>
                      </a:r>
                      <a:r>
                        <a:rPr lang="en-US" dirty="0">
                          <a:latin typeface="Calibri"/>
                        </a:rPr>
                        <a:t>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r>
                        <a:rPr lang="en-US" dirty="0" err="1"/>
                        <a:t>Atrial</a:t>
                      </a:r>
                      <a:r>
                        <a:rPr lang="en-US" dirty="0"/>
                        <a:t> 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Possible LAE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Constriction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RCM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/>
                        <a:t>SEPTAL BOUNCE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/>
                        <a:t>Tissue </a:t>
                      </a:r>
                      <a:r>
                        <a:rPr lang="en-US" dirty="0" err="1"/>
                        <a:t>doppler</a:t>
                      </a:r>
                      <a:r>
                        <a:rPr lang="en-US" dirty="0"/>
                        <a:t> E’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Reduced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/>
                        <a:t>Pericardial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Effusive constrictive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of RAP to decline by </a:t>
            </a:r>
            <a:r>
              <a:rPr lang="en-US" dirty="0" err="1"/>
              <a:t>atleast</a:t>
            </a:r>
            <a:r>
              <a:rPr lang="en-US" dirty="0"/>
              <a:t> 50% to a level </a:t>
            </a:r>
            <a:r>
              <a:rPr lang="en-US" dirty="0">
                <a:latin typeface="Calibri"/>
              </a:rPr>
              <a:t>≤</a:t>
            </a:r>
            <a:r>
              <a:rPr lang="en-US" dirty="0"/>
              <a:t>10 mm Hg after pericardial pressure reduced to 0mm  by aspiration</a:t>
            </a:r>
          </a:p>
          <a:p>
            <a:r>
              <a:rPr lang="en-US" dirty="0"/>
              <a:t>Radiation or malignancy, TB </a:t>
            </a:r>
          </a:p>
          <a:p>
            <a:r>
              <a:rPr lang="en-US" dirty="0"/>
              <a:t>Often need </a:t>
            </a:r>
            <a:r>
              <a:rPr lang="en-US" dirty="0" err="1"/>
              <a:t>pericardiectomy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Freestyle Script" pitchFamily="66" charset="0"/>
              </a:rPr>
            </a:br>
            <a:br>
              <a:rPr lang="en-US" dirty="0">
                <a:latin typeface="Freestyle Script" pitchFamily="66" charset="0"/>
              </a:rPr>
            </a:br>
            <a:br>
              <a:rPr lang="en-US" dirty="0">
                <a:latin typeface="Freestyle Script" pitchFamily="66" charset="0"/>
              </a:rPr>
            </a:br>
            <a:br>
              <a:rPr lang="en-US" dirty="0">
                <a:latin typeface="Freestyle Script" pitchFamily="66" charset="0"/>
              </a:rPr>
            </a:br>
            <a:br>
              <a:rPr lang="en-US" dirty="0">
                <a:latin typeface="Freestyle Script" pitchFamily="66" charset="0"/>
              </a:rPr>
            </a:br>
            <a:br>
              <a:rPr lang="en-US" dirty="0">
                <a:latin typeface="Freestyle Script" pitchFamily="66" charset="0"/>
              </a:rPr>
            </a:br>
            <a:br>
              <a:rPr lang="en-US" dirty="0">
                <a:latin typeface="Freestyle Script" pitchFamily="66" charset="0"/>
              </a:rPr>
            </a:br>
            <a:br>
              <a:rPr lang="en-US" dirty="0">
                <a:latin typeface="Freestyle Script" pitchFamily="66" charset="0"/>
              </a:rPr>
            </a:br>
            <a:br>
              <a:rPr lang="en-US" dirty="0">
                <a:latin typeface="Freestyle Script" pitchFamily="66" charset="0"/>
              </a:rPr>
            </a:br>
            <a:r>
              <a:rPr lang="en-US" dirty="0">
                <a:latin typeface="Freestyle Script" pitchFamily="66" charset="0"/>
              </a:rPr>
              <a:t>THANK 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Magnitude &amp; imp of pericardial restraint of vent filling at physiologic cardiac volumes- controversial 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b="1" dirty="0"/>
              <a:t>Pericardial reserve volume -</a:t>
            </a:r>
            <a:r>
              <a:rPr lang="en-US" sz="2800" dirty="0"/>
              <a:t> diff between unstressed pericardial volume and cardiac volume.</a:t>
            </a:r>
          </a:p>
          <a:p>
            <a:endParaRPr lang="en-US" sz="2800" dirty="0"/>
          </a:p>
          <a:p>
            <a:r>
              <a:rPr lang="en-US" sz="2800" dirty="0"/>
              <a:t> PRV-relatively small &amp; </a:t>
            </a:r>
            <a:r>
              <a:rPr lang="en-US" sz="2800" dirty="0" err="1"/>
              <a:t>peri</a:t>
            </a:r>
            <a:r>
              <a:rPr lang="en-US" sz="2800" dirty="0"/>
              <a:t> influences become </a:t>
            </a:r>
            <a:r>
              <a:rPr lang="en-US" sz="2800" dirty="0" err="1"/>
              <a:t>signi</a:t>
            </a:r>
            <a:r>
              <a:rPr lang="en-US" sz="2800" dirty="0"/>
              <a:t> when the reserve volume is exceeded</a:t>
            </a:r>
          </a:p>
          <a:p>
            <a:endParaRPr lang="en-US" sz="2800" dirty="0"/>
          </a:p>
          <a:p>
            <a:r>
              <a:rPr lang="en-US" sz="2800" dirty="0"/>
              <a:t>Rapid </a:t>
            </a:r>
            <a:r>
              <a:rPr lang="en-US" sz="2800" dirty="0">
                <a:latin typeface="Calibri"/>
              </a:rPr>
              <a:t>↑</a:t>
            </a:r>
            <a:r>
              <a:rPr lang="en-US" sz="2800" dirty="0"/>
              <a:t> in blood volume </a:t>
            </a:r>
          </a:p>
          <a:p>
            <a:endParaRPr lang="en-US" sz="2800" dirty="0"/>
          </a:p>
          <a:p>
            <a:r>
              <a:rPr lang="en-US" sz="2800" dirty="0"/>
              <a:t> Rapid </a:t>
            </a:r>
            <a:r>
              <a:rPr lang="en-US" sz="2800" dirty="0">
                <a:latin typeface="Calibri"/>
              </a:rPr>
              <a:t>↑</a:t>
            </a:r>
            <a:r>
              <a:rPr lang="en-US" sz="2800" dirty="0"/>
              <a:t> in heart size-a/c </a:t>
            </a:r>
            <a:r>
              <a:rPr lang="en-US" sz="2800" dirty="0" err="1"/>
              <a:t>acuteMR</a:t>
            </a:r>
            <a:r>
              <a:rPr lang="en-US" sz="2800" dirty="0"/>
              <a:t>, </a:t>
            </a:r>
            <a:r>
              <a:rPr lang="en-US" sz="2800" dirty="0" err="1"/>
              <a:t>pulm</a:t>
            </a:r>
            <a:r>
              <a:rPr lang="en-US" sz="2800" dirty="0"/>
              <a:t> embolism, RV infarction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050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716" y="990600"/>
            <a:ext cx="6041484" cy="587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5334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Stress-strain and pressure-volume curves of the normal pericardium.</a:t>
            </a:r>
          </a:p>
          <a:p>
            <a:pPr algn="ctr"/>
            <a:endParaRPr lang="en-US" sz="3200" b="1" dirty="0">
              <a:solidFill>
                <a:srgbClr val="FF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Flat compliant segment transitions abruptly to noncompliant </a:t>
            </a:r>
            <a:r>
              <a:rPr lang="en-US" sz="2800" dirty="0" err="1"/>
              <a:t>seg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Small reserve volume –exceeded , pr within the sac –acting on the heart </a:t>
            </a:r>
            <a:r>
              <a:rPr lang="en-US" sz="2800" dirty="0">
                <a:latin typeface="Calibri"/>
              </a:rPr>
              <a:t>↑ rapidly-transmitted to inside the chambers</a:t>
            </a:r>
          </a:p>
          <a:p>
            <a:pPr>
              <a:buNone/>
            </a:pPr>
            <a:endParaRPr lang="en-US" sz="2800" dirty="0">
              <a:latin typeface="Calibri"/>
            </a:endParaRPr>
          </a:p>
          <a:p>
            <a:r>
              <a:rPr lang="en-US" sz="2800" dirty="0">
                <a:latin typeface="Calibri"/>
              </a:rPr>
              <a:t>Once critical level of effusion is reached- small amounts of </a:t>
            </a:r>
            <a:r>
              <a:rPr lang="en-US" sz="2800" dirty="0" err="1">
                <a:latin typeface="Calibri"/>
              </a:rPr>
              <a:t>addl</a:t>
            </a:r>
            <a:r>
              <a:rPr lang="en-US" sz="2800" dirty="0">
                <a:latin typeface="Calibri"/>
              </a:rPr>
              <a:t> fluid –marked ↑ </a:t>
            </a:r>
            <a:r>
              <a:rPr lang="en-US" sz="2800" dirty="0" err="1">
                <a:latin typeface="Calibri"/>
              </a:rPr>
              <a:t>peri</a:t>
            </a:r>
            <a:r>
              <a:rPr lang="en-US" sz="2800" dirty="0">
                <a:latin typeface="Calibri"/>
              </a:rPr>
              <a:t> pr and ↓ function</a:t>
            </a:r>
          </a:p>
          <a:p>
            <a:pPr>
              <a:buNone/>
            </a:pPr>
            <a:endParaRPr lang="en-US" sz="2800" dirty="0">
              <a:latin typeface="Calibri"/>
            </a:endParaRPr>
          </a:p>
          <a:p>
            <a:r>
              <a:rPr lang="en-US" sz="2800" dirty="0">
                <a:latin typeface="Calibri"/>
              </a:rPr>
              <a:t>Removal  of small amounts- improves</a:t>
            </a: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2121</Words>
  <Application>Microsoft Office PowerPoint</Application>
  <PresentationFormat>On-screen Show (4:3)</PresentationFormat>
  <Paragraphs>378</Paragraphs>
  <Slides>66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微軟正黑體</vt:lpstr>
      <vt:lpstr>Arial</vt:lpstr>
      <vt:lpstr>Calibri</vt:lpstr>
      <vt:lpstr>Calisto MT</vt:lpstr>
      <vt:lpstr>Century Gothic</vt:lpstr>
      <vt:lpstr>Cordia New</vt:lpstr>
      <vt:lpstr>Freestyle Script</vt:lpstr>
      <vt:lpstr>Roboto Light</vt:lpstr>
      <vt:lpstr>Symbol</vt:lpstr>
      <vt:lpstr>Times New Roman</vt:lpstr>
      <vt:lpstr>Trebuchet MS</vt:lpstr>
      <vt:lpstr>Wingdings</vt:lpstr>
      <vt:lpstr>Wingdings 2</vt:lpstr>
      <vt:lpstr>Slate</vt:lpstr>
      <vt:lpstr>PowerPoint Presentation</vt:lpstr>
      <vt:lpstr>Pericardium - Anatomy</vt:lpstr>
      <vt:lpstr>Pericardium: Anatomy</vt:lpstr>
      <vt:lpstr>FUNCTIONS</vt:lpstr>
      <vt:lpstr>PowerPoint Presentation</vt:lpstr>
      <vt:lpstr>Physiology of the Pericardium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CARDIAC TAMPONADE`</vt:lpstr>
      <vt:lpstr>CardiacTamponade -- Pathophysiology</vt:lpstr>
      <vt:lpstr>PowerPoint Presentation</vt:lpstr>
      <vt:lpstr>Pathophysiology</vt:lpstr>
      <vt:lpstr>PowerPoint Presentation</vt:lpstr>
      <vt:lpstr>Hemodynamic features of  Cardiac Tamponade</vt:lpstr>
      <vt:lpstr>PowerPoint Presentation</vt:lpstr>
      <vt:lpstr>PowerPoint Presentation</vt:lpstr>
      <vt:lpstr>PowerPoint Presentation</vt:lpstr>
      <vt:lpstr>PowerPoint Presentation</vt:lpstr>
      <vt:lpstr>Absence of Y Descent Wave in Cardiac Tamponade</vt:lpstr>
      <vt:lpstr>PowerPoint Presentation</vt:lpstr>
      <vt:lpstr>Pulsus Paradoxus</vt:lpstr>
      <vt:lpstr>PowerPoint Presentation</vt:lpstr>
      <vt:lpstr>PowerPoint Presentation</vt:lpstr>
      <vt:lpstr>PowerPoint Presentation</vt:lpstr>
      <vt:lpstr>Pulsus Paradoxus</vt:lpstr>
      <vt:lpstr>Pulsus Paradoxus</vt:lpstr>
      <vt:lpstr>PowerPoint Presentation</vt:lpstr>
      <vt:lpstr>PowerPoint Presentation</vt:lpstr>
      <vt:lpstr>Stress Responses to  Cardiac Tamponade</vt:lpstr>
      <vt:lpstr>TAMPONADE WITHOUT PP</vt:lpstr>
      <vt:lpstr>Low pressure tamponade</vt:lpstr>
      <vt:lpstr>           CONSTRICTIVE PERICARDITIS</vt:lpstr>
      <vt:lpstr>Pathophysiology</vt:lpstr>
      <vt:lpstr>Pathophysiology</vt:lpstr>
      <vt:lpstr>PowerPoint Presentation</vt:lpstr>
      <vt:lpstr>PowerPoint Presentation</vt:lpstr>
      <vt:lpstr>                   CCP</vt:lpstr>
      <vt:lpstr>Kussmaul’s Sign</vt:lpstr>
      <vt:lpstr>Kussmaul’s Sign</vt:lpstr>
      <vt:lpstr>Friedreich's sign</vt:lpstr>
      <vt:lpstr>HEMODYNAMICS OF CP</vt:lpstr>
      <vt:lpstr>PowerPoint Presentation</vt:lpstr>
      <vt:lpstr>Cath </vt:lpstr>
      <vt:lpstr>Cardiac Catheterization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Echo in ccp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Constriction vs. Tamponade</vt:lpstr>
      <vt:lpstr>PowerPoint Presentation</vt:lpstr>
      <vt:lpstr>PowerPoint Presentation</vt:lpstr>
      <vt:lpstr>Effusive constrictive</vt:lpstr>
      <vt:lpstr>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Haemodynamics of pericardial diseases</dc:title>
  <dc:creator>Cardiology</dc:creator>
  <cp:lastModifiedBy>user</cp:lastModifiedBy>
  <cp:revision>164</cp:revision>
  <dcterms:created xsi:type="dcterms:W3CDTF">2010-03-14T10:07:09Z</dcterms:created>
  <dcterms:modified xsi:type="dcterms:W3CDTF">2023-11-15T18:15:00Z</dcterms:modified>
</cp:coreProperties>
</file>