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4" r:id="rId4"/>
    <p:sldId id="265" r:id="rId5"/>
    <p:sldId id="267" r:id="rId6"/>
    <p:sldId id="258" r:id="rId7"/>
    <p:sldId id="259" r:id="rId8"/>
    <p:sldId id="268" r:id="rId9"/>
    <p:sldId id="269" r:id="rId10"/>
    <p:sldId id="277" r:id="rId11"/>
    <p:sldId id="266" r:id="rId12"/>
    <p:sldId id="271" r:id="rId13"/>
    <p:sldId id="263" r:id="rId14"/>
    <p:sldId id="273" r:id="rId15"/>
    <p:sldId id="272" r:id="rId16"/>
    <p:sldId id="278" r:id="rId17"/>
    <p:sldId id="275" r:id="rId18"/>
    <p:sldId id="276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49"/>
    <p:restoredTop sz="81510"/>
  </p:normalViewPr>
  <p:slideViewPr>
    <p:cSldViewPr snapToGrid="0">
      <p:cViewPr varScale="1">
        <p:scale>
          <a:sx n="104" d="100"/>
          <a:sy n="104" d="100"/>
        </p:scale>
        <p:origin x="-588" y="-96"/>
      </p:cViewPr>
      <p:guideLst>
        <p:guide orient="horz" pos="2160"/>
        <p:guide pos="384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013185-B1EC-7D49-B974-7C19D76B3498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8EA05-9361-4B44-B492-C7CC499610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2113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62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79579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24449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4577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09147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8EA05-9361-4B44-B492-C7CC4996105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760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E130E97-ADCE-E3A5-E21D-9388FE094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E6D6E5BA-860A-05E2-AB66-47A92A641F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F03476-884C-80F9-CC77-267BDEED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00E80F0-AF7C-976E-974B-A4F57CDB5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633A8D-F1FA-1229-366B-B52343684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9046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9729A4-0BDD-4FB5-3F9F-7E2B70D3E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8CB1906-78EA-2BEE-6B44-262784E4E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ABD0139-CC76-FE53-58B1-C3521083D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AB4BCC-E3B1-6809-B61D-77F02FEE5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CEA337-6D8B-A2CE-CD88-21BD6AC9B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267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CD586F7-D522-105E-2A54-9AD0F6308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5B89954-EA9B-15CA-1E88-28D417A0B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A8B27F6-6237-8645-415B-331451B5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64C310D-61DE-1F96-9D2A-74E8068E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A9745D4-4696-B612-D0E9-AC7A929FB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35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6216885-37C5-6397-3700-FEA328A9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05D9990-F39D-8AD1-1E8B-B21F4476E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E3BD3C-AAD6-ED10-59CD-2B496EDD6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BA4A6DE-BFE7-40B3-48BE-3937449B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DAE7CA6-277D-81A9-C6C6-5A555A93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2945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8A868E-C725-EAD9-287B-B24BF0B2B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4777F60-4A42-896C-284A-D5508C7D29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17875C4-93D3-FA35-0A72-1C117B8D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C3B8AC0-E097-7434-7EF2-F5FAA7EF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A6C2F9C-A465-4365-4421-9EFB0ECE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2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96A6B7-FBD7-90E1-46C2-21F5C9639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DF66F61-FE14-8596-AD76-3B12A654F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45DEC87-F0C2-CF63-F328-7025B67AF0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4140479-B989-ABB8-2938-DA7F048FA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09EF0A2-E30A-CA3B-921D-CE209AE9F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C618D90-A6D3-5E05-1D95-65BCFA39B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6708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AACE46F-2CF1-5714-FA7D-7FBE1BAF1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40BAF9E-4760-5059-B01C-E33D36945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D27256-DAA8-0A5E-474A-C9FFCC6E5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76A1861-360D-D963-D808-C2BF40F00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AFB05E5-7134-FD11-D9BF-73B4884CFA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F09810CC-2853-2F9B-7068-A22D4DBB3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7AA54F9-A522-0FD5-DC53-36781C4BB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207DDFD-842B-120F-5F61-BA1A8A06F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1119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7E95D3-697A-4CB0-A30E-BCA59AE6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FC5B417-FAFA-152F-49E8-D4BFD2A59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466E2E1-3EE8-643A-62A4-3EF5E759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05D103A-4D4F-4DA2-0E49-126AD5094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702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C694A6BF-A747-1211-7308-50E496F29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7098DC9A-C3C8-0D0B-F325-173717696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60ABE7B-5918-D0E3-0713-B7C86C899F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4192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9772E05-B6D6-54A8-F0F9-A039FA413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5E397D-01B7-A109-9C8B-0EE5DDABB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FBF98D0-A4E2-BA03-855C-BDB77E0FC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1149FA1-C066-C6EC-6F5C-E79388A6A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4A4FA388-8673-1AA6-C6E7-F83F6B3E6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D5BD707-DED4-CE12-D3E8-BD69ED4B0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7709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AF0F51-78C0-62BA-5069-9B7961D41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E5FB239-5409-D063-F57B-A5B89D68EF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13B15662-450F-EC75-9EFB-81BBB8570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C9886A2-EC1B-10D9-3FAD-BBEE6CBE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143C531-9EB1-4C3E-3189-8E41A673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F7E94F3-DF25-4295-FABF-1E2C69050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4462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BCD7B3C-6BB6-22E7-87FB-0F38D525D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F64991-C18E-6D92-3F41-6505E179C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3BC371-8A97-9DE9-5784-495515D6D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496ED-1FAA-1A4E-BA49-D980C2BB6FEA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289C93B-3233-1744-6D4A-DB41F3290E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6945A0-4208-9792-FFD3-6D6EA67539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5563-E0FF-3C4A-96B1-70EC0A0C50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6798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D0E47DE-BB75-E4C8-19F8-8EE5AA9FC5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Epidemiology, Pathophysiology of Tuberculosis</a:t>
            </a:r>
            <a:br>
              <a:rPr lang="en-US" dirty="0"/>
            </a:br>
            <a:r>
              <a:rPr lang="en-US" dirty="0"/>
              <a:t>(</a:t>
            </a:r>
            <a:r>
              <a:rPr lang="en-US"/>
              <a:t>white </a:t>
            </a:r>
            <a:r>
              <a:rPr lang="en-US" smtClean="0"/>
              <a:t>plague 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D817137-9B48-5CB1-BA2C-2946B0ABDE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6326"/>
            <a:ext cx="9144000" cy="1655762"/>
          </a:xfrm>
        </p:spPr>
        <p:txBody>
          <a:bodyPr/>
          <a:lstStyle/>
          <a:p>
            <a:r>
              <a:rPr lang="en-US" dirty="0"/>
              <a:t>Dr. Arti  Shah</a:t>
            </a:r>
          </a:p>
          <a:p>
            <a:r>
              <a:rPr lang="en-US" dirty="0"/>
              <a:t>Professor &amp; HOD Respiratory medicine </a:t>
            </a:r>
          </a:p>
          <a:p>
            <a:r>
              <a:rPr lang="en-US" dirty="0" smtClean="0"/>
              <a:t>S </a:t>
            </a:r>
            <a:r>
              <a:rPr lang="en-US" dirty="0"/>
              <a:t>B K S M I &amp; R C</a:t>
            </a:r>
          </a:p>
        </p:txBody>
      </p:sp>
    </p:spTree>
    <p:extLst>
      <p:ext uri="{BB962C8B-B14F-4D97-AF65-F5344CB8AC3E}">
        <p14:creationId xmlns="" xmlns:p14="http://schemas.microsoft.com/office/powerpoint/2010/main" val="2741902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0624233-7307-D5D1-8E74-A8DED1B92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Mycobacterium tuberculosis lab diagnosis stain Vs culture Vs PCR">
            <a:extLst>
              <a:ext uri="{FF2B5EF4-FFF2-40B4-BE49-F238E27FC236}">
                <a16:creationId xmlns="" xmlns:a16="http://schemas.microsoft.com/office/drawing/2014/main" id="{0DB79D46-14BC-B0DA-532A-B4B8B1928E5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7" y="242888"/>
            <a:ext cx="11215687" cy="59340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94506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26BE46-CEC7-699C-AEF2-1C0D2750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5557" y="4551036"/>
            <a:ext cx="4284420" cy="1687143"/>
          </a:xfrm>
          <a:prstGeom prst="ellipse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Transmission</a:t>
            </a:r>
          </a:p>
        </p:txBody>
      </p:sp>
      <p:pic>
        <p:nvPicPr>
          <p:cNvPr id="2050" name="Picture 2" descr="How TB Spreads | TB | CDC">
            <a:extLst>
              <a:ext uri="{FF2B5EF4-FFF2-40B4-BE49-F238E27FC236}">
                <a16:creationId xmlns="" xmlns:a16="http://schemas.microsoft.com/office/drawing/2014/main" id="{4F0DF49C-A369-E98D-3099-5B12599FEB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7616" r="-2" b="-2"/>
          <a:stretch/>
        </p:blipFill>
        <p:spPr bwMode="auto">
          <a:xfrm>
            <a:off x="1155556" y="637762"/>
            <a:ext cx="9889765" cy="357930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Content Placeholder 2060">
            <a:extLst>
              <a:ext uri="{FF2B5EF4-FFF2-40B4-BE49-F238E27FC236}">
                <a16:creationId xmlns="" xmlns:a16="http://schemas.microsoft.com/office/drawing/2014/main" id="{BDABFEB4-5A00-BC1F-E8C2-C8ED0BCDD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49" y="4750698"/>
            <a:ext cx="4310672" cy="1463834"/>
          </a:xfrm>
        </p:spPr>
        <p:txBody>
          <a:bodyPr>
            <a:normAutofit/>
          </a:bodyPr>
          <a:lstStyle/>
          <a:p>
            <a:r>
              <a:rPr lang="en-US" sz="3200" dirty="0"/>
              <a:t>AIR</a:t>
            </a:r>
          </a:p>
          <a:p>
            <a:r>
              <a:rPr lang="en-US" sz="3200" dirty="0"/>
              <a:t>INFECTED MILK </a:t>
            </a:r>
          </a:p>
        </p:txBody>
      </p:sp>
    </p:spTree>
    <p:extLst>
      <p:ext uri="{BB962C8B-B14F-4D97-AF65-F5344CB8AC3E}">
        <p14:creationId xmlns="" xmlns:p14="http://schemas.microsoft.com/office/powerpoint/2010/main" val="213825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9A40A90-59AA-5903-D454-449E35899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Mycobacterium tuberculosis(Microbiology)">
            <a:extLst>
              <a:ext uri="{FF2B5EF4-FFF2-40B4-BE49-F238E27FC236}">
                <a16:creationId xmlns="" xmlns:a16="http://schemas.microsoft.com/office/drawing/2014/main" id="{F637549B-D1B2-E19C-4452-904A5A8F62A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571499"/>
            <a:ext cx="11144250" cy="59213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579180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AAF26E5-B82E-A303-BB18-07785D42A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history of tuberculosis</a:t>
            </a:r>
          </a:p>
        </p:txBody>
      </p:sp>
      <p:pic>
        <p:nvPicPr>
          <p:cNvPr id="14338" name="Picture 2">
            <a:extLst>
              <a:ext uri="{FF2B5EF4-FFF2-40B4-BE49-F238E27FC236}">
                <a16:creationId xmlns="" xmlns:a16="http://schemas.microsoft.com/office/drawing/2014/main" id="{BCF63EDB-113A-696E-8EF1-1D2D5E0DE16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75644"/>
            <a:ext cx="10263188" cy="47251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730081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846A871-D330-55B0-9AE4-687BFB66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infection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99B68E15-4D89-C259-E8F5-5E40A0EC9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1st contact with bacilli</a:t>
            </a:r>
          </a:p>
          <a:p>
            <a:r>
              <a:rPr lang="en-US" sz="2800" dirty="0"/>
              <a:t>An acute exudative lesion develops and rapidly spreads to the lymphatics and regional lymph nodes .</a:t>
            </a:r>
          </a:p>
          <a:p>
            <a:r>
              <a:rPr lang="en-US" dirty="0"/>
              <a:t>Lymph nodes undergo massive caseation which generally heals by calcification </a:t>
            </a:r>
          </a:p>
          <a:p>
            <a:r>
              <a:rPr lang="en-US" dirty="0"/>
              <a:t>This primary infection can occur in elderly also</a:t>
            </a:r>
          </a:p>
          <a:p>
            <a:r>
              <a:rPr lang="en-US" dirty="0"/>
              <a:t>In primary infection any part of lung can be involved but mostly bases.</a:t>
            </a:r>
          </a:p>
          <a:p>
            <a:endParaRPr lang="en-US" dirty="0"/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7987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6C1A83-5C61-DB48-1209-694C7C22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Mycobacterium tuberculosis(Microbiology)">
            <a:extLst>
              <a:ext uri="{FF2B5EF4-FFF2-40B4-BE49-F238E27FC236}">
                <a16:creationId xmlns="" xmlns:a16="http://schemas.microsoft.com/office/drawing/2014/main" id="{7ADBD30E-63F0-596C-7149-E68CEA4E192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65125"/>
            <a:ext cx="10515600" cy="6235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70162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D6C83D-0745-86BB-7A4B-16954C91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Diagnosis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E7415E-B955-9DFF-D50D-922B8C00E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Sputum, gastric washings , pleural fluid, urine , joint fluids, biopsy samples.</a:t>
            </a:r>
          </a:p>
          <a:p>
            <a:endParaRPr lang="en-US" dirty="0"/>
          </a:p>
          <a:p>
            <a:r>
              <a:rPr lang="en-US" dirty="0"/>
              <a:t>AFB STAING BY Z N METHOD AND AURAMINE RHODAMIN METHOD </a:t>
            </a:r>
          </a:p>
        </p:txBody>
      </p:sp>
    </p:spTree>
    <p:extLst>
      <p:ext uri="{BB962C8B-B14F-4D97-AF65-F5344CB8AC3E}">
        <p14:creationId xmlns="" xmlns:p14="http://schemas.microsoft.com/office/powerpoint/2010/main" val="25922365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49F5CEC-9A7F-C3F4-0568-338E04977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TUBERCULIN TEST</a:t>
            </a:r>
          </a:p>
        </p:txBody>
      </p:sp>
      <p:pic>
        <p:nvPicPr>
          <p:cNvPr id="13314" name="Picture 2" descr="Mycobacterium tuberculosis(Microbiology)">
            <a:extLst>
              <a:ext uri="{FF2B5EF4-FFF2-40B4-BE49-F238E27FC236}">
                <a16:creationId xmlns="" xmlns:a16="http://schemas.microsoft.com/office/drawing/2014/main" id="{9249A90F-C390-0AC4-8C81-908D05D04C2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/>
        </p:blipFill>
        <p:spPr bwMode="auto">
          <a:xfrm>
            <a:off x="4064000" y="2477294"/>
            <a:ext cx="4064000" cy="3048000"/>
          </a:xfrm>
          <a:custGeom>
            <a:avLst/>
            <a:gdLst/>
            <a:ahLst/>
            <a:cxnLst/>
            <a:rect l="l" t="t" r="r" b="b"/>
            <a:pathLst>
              <a:path w="8500451" h="5783926">
                <a:moveTo>
                  <a:pt x="4814568" y="604"/>
                </a:moveTo>
                <a:cubicBezTo>
                  <a:pt x="5041344" y="3294"/>
                  <a:pt x="5267019" y="14348"/>
                  <a:pt x="5493575" y="21000"/>
                </a:cubicBezTo>
                <a:cubicBezTo>
                  <a:pt x="5987120" y="36130"/>
                  <a:pt x="6483273" y="35607"/>
                  <a:pt x="6977859" y="46564"/>
                </a:cubicBezTo>
                <a:cubicBezTo>
                  <a:pt x="7286195" y="53346"/>
                  <a:pt x="7590877" y="77867"/>
                  <a:pt x="7880953" y="154038"/>
                </a:cubicBezTo>
                <a:cubicBezTo>
                  <a:pt x="7921646" y="164993"/>
                  <a:pt x="7967557" y="167081"/>
                  <a:pt x="7998861" y="193166"/>
                </a:cubicBezTo>
                <a:cubicBezTo>
                  <a:pt x="8033815" y="222382"/>
                  <a:pt x="8019729" y="265163"/>
                  <a:pt x="7968600" y="273511"/>
                </a:cubicBezTo>
                <a:cubicBezTo>
                  <a:pt x="7903386" y="284466"/>
                  <a:pt x="7836607" y="287597"/>
                  <a:pt x="7764609" y="294901"/>
                </a:cubicBezTo>
                <a:cubicBezTo>
                  <a:pt x="7792260" y="335073"/>
                  <a:pt x="7859040" y="304814"/>
                  <a:pt x="7876257" y="354899"/>
                </a:cubicBezTo>
                <a:cubicBezTo>
                  <a:pt x="7799043" y="389332"/>
                  <a:pt x="7705656" y="366898"/>
                  <a:pt x="7631049" y="400810"/>
                </a:cubicBezTo>
                <a:cubicBezTo>
                  <a:pt x="7633137" y="424287"/>
                  <a:pt x="7649831" y="426374"/>
                  <a:pt x="7663396" y="432635"/>
                </a:cubicBezTo>
                <a:cubicBezTo>
                  <a:pt x="7676961" y="438373"/>
                  <a:pt x="7710871" y="430026"/>
                  <a:pt x="7696264" y="462894"/>
                </a:cubicBezTo>
                <a:cubicBezTo>
                  <a:pt x="7541315" y="482719"/>
                  <a:pt x="7393147" y="550021"/>
                  <a:pt x="7229849" y="540630"/>
                </a:cubicBezTo>
                <a:cubicBezTo>
                  <a:pt x="7431755" y="558890"/>
                  <a:pt x="7602355" y="633496"/>
                  <a:pt x="7780782" y="683059"/>
                </a:cubicBezTo>
                <a:cubicBezTo>
                  <a:pt x="7773479" y="741491"/>
                  <a:pt x="7701483" y="718014"/>
                  <a:pt x="7680613" y="759751"/>
                </a:cubicBezTo>
                <a:cubicBezTo>
                  <a:pt x="7794869" y="788967"/>
                  <a:pt x="7904429" y="823401"/>
                  <a:pt x="7998861" y="880789"/>
                </a:cubicBezTo>
                <a:cubicBezTo>
                  <a:pt x="8083901" y="932439"/>
                  <a:pt x="8164765" y="989306"/>
                  <a:pt x="8257111" y="1031566"/>
                </a:cubicBezTo>
                <a:cubicBezTo>
                  <a:pt x="8354150" y="1075912"/>
                  <a:pt x="8413103" y="1132779"/>
                  <a:pt x="8402148" y="1229819"/>
                </a:cubicBezTo>
                <a:cubicBezTo>
                  <a:pt x="8397452" y="1269468"/>
                  <a:pt x="8409973" y="1302859"/>
                  <a:pt x="8453275" y="1318510"/>
                </a:cubicBezTo>
                <a:cubicBezTo>
                  <a:pt x="8507013" y="1337814"/>
                  <a:pt x="8501275" y="1367029"/>
                  <a:pt x="8499187" y="1411897"/>
                </a:cubicBezTo>
                <a:cubicBezTo>
                  <a:pt x="8496056" y="1465634"/>
                  <a:pt x="8468406" y="1486504"/>
                  <a:pt x="8419885" y="1504764"/>
                </a:cubicBezTo>
                <a:cubicBezTo>
                  <a:pt x="8350497" y="1530327"/>
                  <a:pt x="8349975" y="1569978"/>
                  <a:pt x="8368237" y="1617454"/>
                </a:cubicBezTo>
                <a:cubicBezTo>
                  <a:pt x="8378149" y="1643540"/>
                  <a:pt x="8393278" y="1664409"/>
                  <a:pt x="8415713" y="1683712"/>
                </a:cubicBezTo>
                <a:cubicBezTo>
                  <a:pt x="8493448" y="1751014"/>
                  <a:pt x="8492927" y="1752056"/>
                  <a:pt x="8416755" y="1831880"/>
                </a:cubicBezTo>
                <a:cubicBezTo>
                  <a:pt x="8396408" y="1853269"/>
                  <a:pt x="8374496" y="1867356"/>
                  <a:pt x="8383888" y="1901790"/>
                </a:cubicBezTo>
                <a:cubicBezTo>
                  <a:pt x="8415713" y="2016046"/>
                  <a:pt x="8411538" y="2016046"/>
                  <a:pt x="8283717" y="2053609"/>
                </a:cubicBezTo>
                <a:cubicBezTo>
                  <a:pt x="8254501" y="2062479"/>
                  <a:pt x="8215373" y="2054653"/>
                  <a:pt x="8198678" y="2087521"/>
                </a:cubicBezTo>
                <a:cubicBezTo>
                  <a:pt x="8209113" y="2111521"/>
                  <a:pt x="8184591" y="2690625"/>
                  <a:pt x="8207547" y="2700017"/>
                </a:cubicBezTo>
                <a:cubicBezTo>
                  <a:pt x="8387017" y="2773578"/>
                  <a:pt x="8409451" y="2860184"/>
                  <a:pt x="8269632" y="2996352"/>
                </a:cubicBezTo>
                <a:cubicBezTo>
                  <a:pt x="8175722" y="3087653"/>
                  <a:pt x="8186677" y="3236864"/>
                  <a:pt x="8225807" y="3330251"/>
                </a:cubicBezTo>
                <a:cubicBezTo>
                  <a:pt x="8373452" y="3371467"/>
                  <a:pt x="8341107" y="3481027"/>
                  <a:pt x="8370845" y="3577023"/>
                </a:cubicBezTo>
                <a:cubicBezTo>
                  <a:pt x="8392757" y="3649020"/>
                  <a:pt x="8306673" y="3639107"/>
                  <a:pt x="8310847" y="3671976"/>
                </a:cubicBezTo>
                <a:cubicBezTo>
                  <a:pt x="8365105" y="3711626"/>
                  <a:pt x="8437624" y="3724148"/>
                  <a:pt x="8479884" y="3778406"/>
                </a:cubicBezTo>
                <a:cubicBezTo>
                  <a:pt x="8403713" y="3818056"/>
                  <a:pt x="8365105" y="3873880"/>
                  <a:pt x="8322845" y="3929703"/>
                </a:cubicBezTo>
                <a:cubicBezTo>
                  <a:pt x="8254501" y="4020482"/>
                  <a:pt x="8161635" y="4097174"/>
                  <a:pt x="8063031" y="4166563"/>
                </a:cubicBezTo>
                <a:cubicBezTo>
                  <a:pt x="8012947" y="4649674"/>
                  <a:pt x="7851215" y="5156783"/>
                  <a:pt x="7833475" y="5181825"/>
                </a:cubicBezTo>
                <a:cubicBezTo>
                  <a:pt x="7760436" y="5174520"/>
                  <a:pt x="7618528" y="5466682"/>
                  <a:pt x="7495403" y="5493812"/>
                </a:cubicBezTo>
                <a:cubicBezTo>
                  <a:pt x="7366017" y="5523550"/>
                  <a:pt x="5441925" y="5797973"/>
                  <a:pt x="5148199" y="5783364"/>
                </a:cubicBezTo>
                <a:cubicBezTo>
                  <a:pt x="3551743" y="5705628"/>
                  <a:pt x="3505310" y="5598155"/>
                  <a:pt x="3505310" y="5598155"/>
                </a:cubicBezTo>
                <a:cubicBezTo>
                  <a:pt x="3505310" y="5598155"/>
                  <a:pt x="3596089" y="5571548"/>
                  <a:pt x="3675390" y="5541287"/>
                </a:cubicBezTo>
                <a:cubicBezTo>
                  <a:pt x="3627392" y="5542853"/>
                  <a:pt x="3579395" y="5543896"/>
                  <a:pt x="3531919" y="5542331"/>
                </a:cubicBezTo>
                <a:cubicBezTo>
                  <a:pt x="3164108" y="5531375"/>
                  <a:pt x="3500093" y="5511028"/>
                  <a:pt x="3138022" y="5469291"/>
                </a:cubicBezTo>
                <a:cubicBezTo>
                  <a:pt x="2527092" y="5398860"/>
                  <a:pt x="2618913" y="5380598"/>
                  <a:pt x="2058068" y="5181825"/>
                </a:cubicBezTo>
                <a:cubicBezTo>
                  <a:pt x="2008504" y="5164086"/>
                  <a:pt x="1660519" y="5056613"/>
                  <a:pt x="1447659" y="5044613"/>
                </a:cubicBezTo>
                <a:cubicBezTo>
                  <a:pt x="1391313" y="5041483"/>
                  <a:pt x="1329751" y="5042527"/>
                  <a:pt x="1281230" y="4977311"/>
                </a:cubicBezTo>
                <a:cubicBezTo>
                  <a:pt x="1429920" y="4979399"/>
                  <a:pt x="1557741" y="4979399"/>
                  <a:pt x="1696518" y="4945487"/>
                </a:cubicBezTo>
                <a:cubicBezTo>
                  <a:pt x="1622434" y="4898532"/>
                  <a:pt x="1537394" y="4938705"/>
                  <a:pt x="1478440" y="4905836"/>
                </a:cubicBezTo>
                <a:cubicBezTo>
                  <a:pt x="1423138" y="4875577"/>
                  <a:pt x="1375140" y="4871404"/>
                  <a:pt x="1318795" y="4919401"/>
                </a:cubicBezTo>
                <a:cubicBezTo>
                  <a:pt x="1289578" y="4944443"/>
                  <a:pt x="1237928" y="4939747"/>
                  <a:pt x="1208190" y="4925140"/>
                </a:cubicBezTo>
                <a:cubicBezTo>
                  <a:pt x="1049066" y="4846360"/>
                  <a:pt x="1052718" y="4847404"/>
                  <a:pt x="875857" y="4867751"/>
                </a:cubicBezTo>
                <a:cubicBezTo>
                  <a:pt x="763166" y="4880272"/>
                  <a:pt x="648388" y="4902706"/>
                  <a:pt x="545088" y="4889141"/>
                </a:cubicBezTo>
                <a:cubicBezTo>
                  <a:pt x="532045" y="4859403"/>
                  <a:pt x="543522" y="4845839"/>
                  <a:pt x="558131" y="4841666"/>
                </a:cubicBezTo>
                <a:cubicBezTo>
                  <a:pt x="796034" y="4776973"/>
                  <a:pt x="840379" y="4702889"/>
                  <a:pt x="1081413" y="4662717"/>
                </a:cubicBezTo>
                <a:cubicBezTo>
                  <a:pt x="1099151" y="4617327"/>
                  <a:pt x="1011503" y="4609500"/>
                  <a:pt x="1052718" y="4564633"/>
                </a:cubicBezTo>
                <a:cubicBezTo>
                  <a:pt x="1127846" y="4529678"/>
                  <a:pt x="1216016" y="4570894"/>
                  <a:pt x="1290622" y="4525505"/>
                </a:cubicBezTo>
                <a:cubicBezTo>
                  <a:pt x="1277579" y="4493158"/>
                  <a:pt x="1214972" y="4516636"/>
                  <a:pt x="1217581" y="4482202"/>
                </a:cubicBezTo>
                <a:cubicBezTo>
                  <a:pt x="1220712" y="4442552"/>
                  <a:pt x="1264536" y="4448813"/>
                  <a:pt x="1294796" y="4451421"/>
                </a:cubicBezTo>
                <a:cubicBezTo>
                  <a:pt x="1441398" y="4464985"/>
                  <a:pt x="1568696" y="4390902"/>
                  <a:pt x="1709040" y="4365860"/>
                </a:cubicBezTo>
                <a:cubicBezTo>
                  <a:pt x="1559306" y="4303253"/>
                  <a:pt x="686474" y="4353338"/>
                  <a:pt x="530479" y="4334034"/>
                </a:cubicBezTo>
                <a:cubicBezTo>
                  <a:pt x="367182" y="4314210"/>
                  <a:pt x="107367" y="4261516"/>
                  <a:pt x="174146" y="4244821"/>
                </a:cubicBezTo>
                <a:cubicBezTo>
                  <a:pt x="249796" y="4225518"/>
                  <a:pt x="519524" y="3996484"/>
                  <a:pt x="596216" y="3986050"/>
                </a:cubicBezTo>
                <a:cubicBezTo>
                  <a:pt x="685430" y="3974050"/>
                  <a:pt x="703169" y="3957876"/>
                  <a:pt x="820554" y="3875967"/>
                </a:cubicBezTo>
                <a:cubicBezTo>
                  <a:pt x="897769" y="3822230"/>
                  <a:pt x="576391" y="3939094"/>
                  <a:pt x="451179" y="3901009"/>
                </a:cubicBezTo>
                <a:cubicBezTo>
                  <a:pt x="405268" y="3886923"/>
                  <a:pt x="729255" y="3738233"/>
                  <a:pt x="729255" y="3711105"/>
                </a:cubicBezTo>
                <a:cubicBezTo>
                  <a:pt x="729255" y="3682409"/>
                  <a:pt x="700038" y="3676150"/>
                  <a:pt x="672387" y="3676150"/>
                </a:cubicBezTo>
                <a:cubicBezTo>
                  <a:pt x="610824" y="3676150"/>
                  <a:pt x="629606" y="3651106"/>
                  <a:pt x="568043" y="3652673"/>
                </a:cubicBezTo>
                <a:cubicBezTo>
                  <a:pt x="748558" y="3580154"/>
                  <a:pt x="860205" y="3599458"/>
                  <a:pt x="1038632" y="3533198"/>
                </a:cubicBezTo>
                <a:cubicBezTo>
                  <a:pt x="1125760" y="3500852"/>
                  <a:pt x="817425" y="3393378"/>
                  <a:pt x="907160" y="3365206"/>
                </a:cubicBezTo>
                <a:cubicBezTo>
                  <a:pt x="941071" y="3354249"/>
                  <a:pt x="986461" y="3365727"/>
                  <a:pt x="1009938" y="3327120"/>
                </a:cubicBezTo>
                <a:cubicBezTo>
                  <a:pt x="972897" y="3296340"/>
                  <a:pt x="923855" y="3309904"/>
                  <a:pt x="886812" y="3322425"/>
                </a:cubicBezTo>
                <a:cubicBezTo>
                  <a:pt x="792381" y="3354772"/>
                  <a:pt x="799165" y="3346946"/>
                  <a:pt x="789773" y="3322947"/>
                </a:cubicBezTo>
                <a:cubicBezTo>
                  <a:pt x="758993" y="3241037"/>
                  <a:pt x="682822" y="3267123"/>
                  <a:pt x="615520" y="3280688"/>
                </a:cubicBezTo>
                <a:cubicBezTo>
                  <a:pt x="412050" y="3321382"/>
                  <a:pt x="205972" y="3309904"/>
                  <a:pt x="3023" y="3351641"/>
                </a:cubicBezTo>
                <a:cubicBezTo>
                  <a:pt x="-18888" y="3356337"/>
                  <a:pt x="83890" y="3262949"/>
                  <a:pt x="132409" y="3251993"/>
                </a:cubicBezTo>
                <a:cubicBezTo>
                  <a:pt x="185103" y="3240516"/>
                  <a:pt x="249796" y="3248863"/>
                  <a:pt x="287360" y="3195127"/>
                </a:cubicBezTo>
                <a:cubicBezTo>
                  <a:pt x="220579" y="3181561"/>
                  <a:pt x="144410" y="3207647"/>
                  <a:pt x="78150" y="3164866"/>
                </a:cubicBezTo>
                <a:cubicBezTo>
                  <a:pt x="225276" y="3105913"/>
                  <a:pt x="371878" y="3107999"/>
                  <a:pt x="498655" y="3069914"/>
                </a:cubicBezTo>
                <a:cubicBezTo>
                  <a:pt x="510133" y="2999483"/>
                  <a:pt x="426658" y="3025046"/>
                  <a:pt x="396399" y="2984874"/>
                </a:cubicBezTo>
                <a:cubicBezTo>
                  <a:pt x="1351140" y="2916007"/>
                  <a:pt x="817946" y="2712537"/>
                  <a:pt x="658822" y="2601411"/>
                </a:cubicBezTo>
                <a:cubicBezTo>
                  <a:pt x="605607" y="2564370"/>
                  <a:pt x="1164888" y="2388551"/>
                  <a:pt x="1183148" y="2383856"/>
                </a:cubicBezTo>
                <a:cubicBezTo>
                  <a:pt x="1229581" y="2372900"/>
                  <a:pt x="1413747" y="2380725"/>
                  <a:pt x="1451311" y="2366639"/>
                </a:cubicBezTo>
                <a:cubicBezTo>
                  <a:pt x="1499309" y="2348901"/>
                  <a:pt x="1340706" y="2318120"/>
                  <a:pt x="1376184" y="2296729"/>
                </a:cubicBezTo>
                <a:cubicBezTo>
                  <a:pt x="1625043" y="2145953"/>
                  <a:pt x="1642780" y="1919006"/>
                  <a:pt x="1572870" y="1902834"/>
                </a:cubicBezTo>
                <a:cubicBezTo>
                  <a:pt x="1500353" y="1886138"/>
                  <a:pt x="1429399" y="1899181"/>
                  <a:pt x="1362097" y="1926311"/>
                </a:cubicBezTo>
                <a:cubicBezTo>
                  <a:pt x="1252536" y="1970656"/>
                  <a:pt x="493960" y="1907528"/>
                  <a:pt x="281620" y="1943006"/>
                </a:cubicBezTo>
                <a:cubicBezTo>
                  <a:pt x="249274" y="1948223"/>
                  <a:pt x="205451" y="1971700"/>
                  <a:pt x="174669" y="1927876"/>
                </a:cubicBezTo>
                <a:cubicBezTo>
                  <a:pt x="393269" y="1785969"/>
                  <a:pt x="673952" y="1826663"/>
                  <a:pt x="918115" y="1730145"/>
                </a:cubicBezTo>
                <a:cubicBezTo>
                  <a:pt x="822119" y="1663886"/>
                  <a:pt x="724558" y="1667017"/>
                  <a:pt x="624389" y="1676929"/>
                </a:cubicBezTo>
                <a:cubicBezTo>
                  <a:pt x="598304" y="1679538"/>
                  <a:pt x="562826" y="1683190"/>
                  <a:pt x="556565" y="1655539"/>
                </a:cubicBezTo>
                <a:cubicBezTo>
                  <a:pt x="548739" y="1620584"/>
                  <a:pt x="590999" y="1614323"/>
                  <a:pt x="618650" y="1600237"/>
                </a:cubicBezTo>
                <a:cubicBezTo>
                  <a:pt x="660909" y="1578325"/>
                  <a:pt x="723515" y="1604410"/>
                  <a:pt x="775165" y="1544413"/>
                </a:cubicBezTo>
                <a:cubicBezTo>
                  <a:pt x="618650" y="1558500"/>
                  <a:pt x="486656" y="1583021"/>
                  <a:pt x="348401" y="1624758"/>
                </a:cubicBezTo>
                <a:cubicBezTo>
                  <a:pt x="360400" y="1587717"/>
                  <a:pt x="402137" y="1570499"/>
                  <a:pt x="378660" y="1539719"/>
                </a:cubicBezTo>
                <a:cubicBezTo>
                  <a:pt x="360922" y="1516763"/>
                  <a:pt x="310316" y="1505806"/>
                  <a:pt x="336402" y="1463025"/>
                </a:cubicBezTo>
                <a:cubicBezTo>
                  <a:pt x="409963" y="1417636"/>
                  <a:pt x="514307" y="1429636"/>
                  <a:pt x="576913" y="1364421"/>
                </a:cubicBezTo>
                <a:cubicBezTo>
                  <a:pt x="665605" y="1271556"/>
                  <a:pt x="803338" y="1239731"/>
                  <a:pt x="911856" y="1171908"/>
                </a:cubicBezTo>
                <a:cubicBezTo>
                  <a:pt x="947853" y="1149995"/>
                  <a:pt x="1184192" y="1073303"/>
                  <a:pt x="1247841" y="1048782"/>
                </a:cubicBezTo>
                <a:cubicBezTo>
                  <a:pt x="1336532" y="1014349"/>
                  <a:pt x="1437746" y="1002349"/>
                  <a:pt x="1524872" y="939221"/>
                </a:cubicBezTo>
                <a:cubicBezTo>
                  <a:pt x="1439310" y="926178"/>
                  <a:pt x="1369923" y="985133"/>
                  <a:pt x="1267145" y="956439"/>
                </a:cubicBezTo>
                <a:cubicBezTo>
                  <a:pt x="1429920" y="895398"/>
                  <a:pt x="1579131" y="867746"/>
                  <a:pt x="1697039" y="783749"/>
                </a:cubicBezTo>
                <a:cubicBezTo>
                  <a:pt x="1711648" y="773315"/>
                  <a:pt x="1740342" y="776446"/>
                  <a:pt x="1762255" y="772794"/>
                </a:cubicBezTo>
                <a:cubicBezTo>
                  <a:pt x="1992852" y="735752"/>
                  <a:pt x="2224495" y="704449"/>
                  <a:pt x="2452486" y="650712"/>
                </a:cubicBezTo>
                <a:cubicBezTo>
                  <a:pt x="2504136" y="638191"/>
                  <a:pt x="2595436" y="635061"/>
                  <a:pt x="2586045" y="590193"/>
                </a:cubicBezTo>
                <a:cubicBezTo>
                  <a:pt x="2571959" y="522891"/>
                  <a:pt x="2486919" y="570889"/>
                  <a:pt x="2432138" y="577150"/>
                </a:cubicBezTo>
                <a:cubicBezTo>
                  <a:pt x="2262059" y="597497"/>
                  <a:pt x="2091979" y="632974"/>
                  <a:pt x="1919291" y="613149"/>
                </a:cubicBezTo>
                <a:cubicBezTo>
                  <a:pt x="2035633" y="588107"/>
                  <a:pt x="2151455" y="562542"/>
                  <a:pt x="2267799" y="537499"/>
                </a:cubicBezTo>
                <a:cubicBezTo>
                  <a:pt x="2134238" y="546368"/>
                  <a:pt x="2017896" y="487936"/>
                  <a:pt x="1887988" y="514022"/>
                </a:cubicBezTo>
                <a:cubicBezTo>
                  <a:pt x="1846250" y="522370"/>
                  <a:pt x="1802427" y="495762"/>
                  <a:pt x="1798252" y="454546"/>
                </a:cubicBezTo>
                <a:cubicBezTo>
                  <a:pt x="1793557" y="421678"/>
                  <a:pt x="1832686" y="407071"/>
                  <a:pt x="1862424" y="396636"/>
                </a:cubicBezTo>
                <a:cubicBezTo>
                  <a:pt x="1938595" y="370028"/>
                  <a:pt x="1999113" y="291250"/>
                  <a:pt x="2096675" y="332987"/>
                </a:cubicBezTo>
                <a:cubicBezTo>
                  <a:pt x="2158237" y="267250"/>
                  <a:pt x="2256320" y="256816"/>
                  <a:pt x="2335621" y="239600"/>
                </a:cubicBezTo>
                <a:cubicBezTo>
                  <a:pt x="2588654" y="185341"/>
                  <a:pt x="2845338" y="143081"/>
                  <a:pt x="3102023" y="107082"/>
                </a:cubicBezTo>
                <a:cubicBezTo>
                  <a:pt x="3270538" y="83605"/>
                  <a:pt x="3444270" y="93518"/>
                  <a:pt x="3611219" y="63780"/>
                </a:cubicBezTo>
                <a:cubicBezTo>
                  <a:pt x="3937814" y="5869"/>
                  <a:pt x="4262322" y="7436"/>
                  <a:pt x="4587352" y="1175"/>
                </a:cubicBezTo>
                <a:cubicBezTo>
                  <a:pt x="4663262" y="-260"/>
                  <a:pt x="4738976" y="-293"/>
                  <a:pt x="4814568" y="60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04391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310BF36-BB70-D1B3-2350-DDD5F3548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0283" y="741391"/>
            <a:ext cx="3397017" cy="1616203"/>
          </a:xfrm>
        </p:spPr>
        <p:txBody>
          <a:bodyPr anchor="b">
            <a:normAutofit/>
          </a:bodyPr>
          <a:lstStyle/>
          <a:p>
            <a:r>
              <a:rPr lang="en-US" sz="3200" dirty="0"/>
              <a:t>END TB BY 2025</a:t>
            </a:r>
          </a:p>
        </p:txBody>
      </p:sp>
      <p:pic>
        <p:nvPicPr>
          <p:cNvPr id="15362" name="Picture 2" descr="Nation fulfilling &quot;resolution of Global Good&quot; by organizing 'One World TB  Summit': PM on World TB Day - Articles">
            <a:extLst>
              <a:ext uri="{FF2B5EF4-FFF2-40B4-BE49-F238E27FC236}">
                <a16:creationId xmlns="" xmlns:a16="http://schemas.microsoft.com/office/drawing/2014/main" id="{475B57AB-2C17-7A12-DAFC-7D334330F0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61" r="1855" b="-2"/>
          <a:stretch/>
        </p:blipFill>
        <p:spPr bwMode="auto">
          <a:xfrm>
            <a:off x="884698" y="877413"/>
            <a:ext cx="6406903" cy="504309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369" name="Group 15368">
            <a:extLst>
              <a:ext uri="{FF2B5EF4-FFF2-40B4-BE49-F238E27FC236}">
                <a16:creationId xmlns="" xmlns:a16="http://schemas.microsoft.com/office/drawing/2014/main" id="{BE589684-54CA-64D8-C963-5F19FF75BF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15370" name="Rectangle 15369">
              <a:extLst>
                <a:ext uri="{FF2B5EF4-FFF2-40B4-BE49-F238E27FC236}">
                  <a16:creationId xmlns="" xmlns:a16="http://schemas.microsoft.com/office/drawing/2014/main" id="{9B56B8E8-B789-DA4D-E4BE-03FA3165B3D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71" name="Rectangle 15370">
              <a:extLst>
                <a:ext uri="{FF2B5EF4-FFF2-40B4-BE49-F238E27FC236}">
                  <a16:creationId xmlns="" xmlns:a16="http://schemas.microsoft.com/office/drawing/2014/main" id="{2255D907-377D-0DF9-B4A4-4B44C46FBE3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366" name="Content Placeholder 15365">
            <a:extLst>
              <a:ext uri="{FF2B5EF4-FFF2-40B4-BE49-F238E27FC236}">
                <a16:creationId xmlns="" xmlns:a16="http://schemas.microsoft.com/office/drawing/2014/main" id="{8942065B-C311-0917-7D7D-4E1E0A001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0284" y="2533476"/>
            <a:ext cx="3405415" cy="3447832"/>
          </a:xfrm>
        </p:spPr>
        <p:txBody>
          <a:bodyPr anchor="t">
            <a:noAutofit/>
          </a:bodyPr>
          <a:lstStyle/>
          <a:p>
            <a:r>
              <a:rPr lang="en-IN" sz="2000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Google Sans"/>
              </a:rPr>
              <a:t>Tuberculosis is one of the sustainable development targets to be achieved by 2030 by the world, India has set the target of 2025. The national strategic plan 2017-2025 sets the target of India reporting no more than 44 new TB cases or 65 total cases per lakh population by 2025</a:t>
            </a:r>
            <a:endParaRPr lang="en-US" sz="2000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345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114ED94A-C85D-4CD3-4205-438D21CE6B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14" name="Rectangle 13">
              <a:extLst>
                <a:ext uri="{FF2B5EF4-FFF2-40B4-BE49-F238E27FC236}">
                  <a16:creationId xmlns="" xmlns:a16="http://schemas.microsoft.com/office/drawing/2014/main" id="{E642BDB2-BF67-1D53-1C70-0B41D709E48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="" xmlns:a16="http://schemas.microsoft.com/office/drawing/2014/main" id="{58E0D8CE-5DBF-B664-EB48-C29BF8AB48E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="" xmlns:a16="http://schemas.microsoft.com/office/drawing/2014/main" id="{DFD140CE-7DE2-C88F-5EAE-F45EB69E6A8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16">
              <a:extLst>
                <a:ext uri="{FF2B5EF4-FFF2-40B4-BE49-F238E27FC236}">
                  <a16:creationId xmlns="" xmlns:a16="http://schemas.microsoft.com/office/drawing/2014/main" id="{557E87E3-413F-10EF-63D8-6016E986C9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E26F3D-458A-B3BA-D399-815712AF2F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484" y="739835"/>
            <a:ext cx="3702580" cy="2203390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Epidemiology of Tuberculosis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CFD7CD-7364-BD1C-38FA-D1AC59E036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484" y="2459116"/>
            <a:ext cx="3702579" cy="352482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FFFFFF"/>
              </a:solidFill>
            </a:endParaRPr>
          </a:p>
          <a:p>
            <a:r>
              <a:rPr lang="en-US" dirty="0">
                <a:solidFill>
                  <a:srgbClr val="FFFFFF"/>
                </a:solidFill>
              </a:rPr>
              <a:t>10th leading cause of global death </a:t>
            </a:r>
          </a:p>
          <a:p>
            <a:r>
              <a:rPr lang="en-US" dirty="0">
                <a:solidFill>
                  <a:srgbClr val="FFFFFF"/>
                </a:solidFill>
              </a:rPr>
              <a:t>13th in terms of years of healthy life lost worldwide </a:t>
            </a:r>
          </a:p>
          <a:p>
            <a:endParaRPr lang="en-US" sz="2000" dirty="0">
              <a:solidFill>
                <a:srgbClr val="FFFFFF"/>
              </a:solidFill>
            </a:endParaRPr>
          </a:p>
        </p:txBody>
      </p:sp>
      <p:graphicFrame>
        <p:nvGraphicFramePr>
          <p:cNvPr id="8" name="Table 26">
            <a:extLst>
              <a:ext uri="{FF2B5EF4-FFF2-40B4-BE49-F238E27FC236}">
                <a16:creationId xmlns="" xmlns:a16="http://schemas.microsoft.com/office/drawing/2014/main" id="{9A690AEC-C5DF-4265-DE79-A7EF671E3D01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="" xmlns:p14="http://schemas.microsoft.com/office/powerpoint/2010/main" val="1866378786"/>
              </p:ext>
            </p:extLst>
          </p:nvPr>
        </p:nvGraphicFramePr>
        <p:xfrm>
          <a:off x="6005304" y="1621128"/>
          <a:ext cx="5407002" cy="3615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748">
                  <a:extLst>
                    <a:ext uri="{9D8B030D-6E8A-4147-A177-3AD203B41FA5}">
                      <a16:colId xmlns="" xmlns:a16="http://schemas.microsoft.com/office/drawing/2014/main" val="4255773601"/>
                    </a:ext>
                  </a:extLst>
                </a:gridCol>
                <a:gridCol w="1808627">
                  <a:extLst>
                    <a:ext uri="{9D8B030D-6E8A-4147-A177-3AD203B41FA5}">
                      <a16:colId xmlns="" xmlns:a16="http://schemas.microsoft.com/office/drawing/2014/main" val="2317956355"/>
                    </a:ext>
                  </a:extLst>
                </a:gridCol>
                <a:gridCol w="1808627">
                  <a:extLst>
                    <a:ext uri="{9D8B030D-6E8A-4147-A177-3AD203B41FA5}">
                      <a16:colId xmlns="" xmlns:a16="http://schemas.microsoft.com/office/drawing/2014/main" val="586301055"/>
                    </a:ext>
                  </a:extLst>
                </a:gridCol>
              </a:tblGrid>
              <a:tr h="598093">
                <a:tc>
                  <a:txBody>
                    <a:bodyPr/>
                    <a:lstStyle/>
                    <a:p>
                      <a:endParaRPr lang="en-US" sz="2700"/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2014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2021</a:t>
                      </a:r>
                    </a:p>
                  </a:txBody>
                  <a:tcPr marL="135930" marR="135930" marT="67965" marB="67965"/>
                </a:tc>
                <a:extLst>
                  <a:ext uri="{0D108BD9-81ED-4DB2-BD59-A6C34878D82A}">
                    <a16:rowId xmlns="" xmlns:a16="http://schemas.microsoft.com/office/drawing/2014/main" val="30074826"/>
                  </a:ext>
                </a:extLst>
              </a:tr>
              <a:tr h="1005884">
                <a:tc>
                  <a:txBody>
                    <a:bodyPr/>
                    <a:lstStyle/>
                    <a:p>
                      <a:r>
                        <a:rPr lang="en-US" sz="2700"/>
                        <a:t>NEW CASES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9.6 Million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10.6 Million </a:t>
                      </a:r>
                    </a:p>
                  </a:txBody>
                  <a:tcPr marL="135930" marR="135930" marT="67965" marB="67965"/>
                </a:tc>
                <a:extLst>
                  <a:ext uri="{0D108BD9-81ED-4DB2-BD59-A6C34878D82A}">
                    <a16:rowId xmlns="" xmlns:a16="http://schemas.microsoft.com/office/drawing/2014/main" val="3457725464"/>
                  </a:ext>
                </a:extLst>
              </a:tr>
              <a:tr h="1413675">
                <a:tc>
                  <a:txBody>
                    <a:bodyPr/>
                    <a:lstStyle/>
                    <a:p>
                      <a:r>
                        <a:rPr lang="en-US" sz="2700" dirty="0"/>
                        <a:t>Cases in southeast Asia 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4 Million 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3 Million </a:t>
                      </a:r>
                    </a:p>
                  </a:txBody>
                  <a:tcPr marL="135930" marR="135930" marT="67965" marB="67965"/>
                </a:tc>
                <a:extLst>
                  <a:ext uri="{0D108BD9-81ED-4DB2-BD59-A6C34878D82A}">
                    <a16:rowId xmlns="" xmlns:a16="http://schemas.microsoft.com/office/drawing/2014/main" val="1788764983"/>
                  </a:ext>
                </a:extLst>
              </a:tr>
              <a:tr h="598093">
                <a:tc>
                  <a:txBody>
                    <a:bodyPr/>
                    <a:lstStyle/>
                    <a:p>
                      <a:r>
                        <a:rPr lang="en-US" sz="2700"/>
                        <a:t>INDIA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/>
                        <a:t>2.2 Million </a:t>
                      </a:r>
                    </a:p>
                  </a:txBody>
                  <a:tcPr marL="135930" marR="135930" marT="67965" marB="67965"/>
                </a:tc>
                <a:tc>
                  <a:txBody>
                    <a:bodyPr/>
                    <a:lstStyle/>
                    <a:p>
                      <a:r>
                        <a:rPr lang="en-US" sz="2700" dirty="0"/>
                        <a:t>2 Million </a:t>
                      </a:r>
                    </a:p>
                  </a:txBody>
                  <a:tcPr marL="135930" marR="135930" marT="67965" marB="67965"/>
                </a:tc>
                <a:extLst>
                  <a:ext uri="{0D108BD9-81ED-4DB2-BD59-A6C34878D82A}">
                    <a16:rowId xmlns="" xmlns:a16="http://schemas.microsoft.com/office/drawing/2014/main" val="1454540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7026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82B3D5-34C8-20EA-8AA3-D1202B91F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and Spread of TB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B0F1EF5-ADEE-8C21-9D76-756819F38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0287"/>
            <a:ext cx="10515600" cy="3876675"/>
          </a:xfrm>
        </p:spPr>
        <p:txBody>
          <a:bodyPr/>
          <a:lstStyle/>
          <a:p>
            <a:r>
              <a:rPr lang="en-US" sz="3200" dirty="0"/>
              <a:t>It is there since B C </a:t>
            </a:r>
          </a:p>
          <a:p>
            <a:r>
              <a:rPr lang="en-US" sz="3200" dirty="0"/>
              <a:t>European countries highest  CASES  in 15 and 16 </a:t>
            </a:r>
            <a:r>
              <a:rPr lang="en-US" sz="3200" dirty="0" err="1"/>
              <a:t>th</a:t>
            </a:r>
            <a:r>
              <a:rPr lang="en-US" sz="3200" dirty="0"/>
              <a:t> century ,</a:t>
            </a:r>
          </a:p>
          <a:p>
            <a:r>
              <a:rPr lang="en-US" sz="3200" dirty="0"/>
              <a:t>Increased again  during world wars,</a:t>
            </a:r>
          </a:p>
          <a:p>
            <a:r>
              <a:rPr lang="en-US" sz="3200" dirty="0"/>
              <a:t>Now it is concentrated to poor countries, </a:t>
            </a:r>
          </a:p>
          <a:p>
            <a:r>
              <a:rPr lang="en-US" sz="3200" dirty="0"/>
              <a:t>Commonly affected people homeless, people with immunocompromised status and elderly.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9370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="" xmlns:a16="http://schemas.microsoft.com/office/drawing/2014/main" id="{22F15A2D-2324-487D-A02A-BF46C5C580E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ight Triangle 1032">
            <a:extLst>
              <a:ext uri="{FF2B5EF4-FFF2-40B4-BE49-F238E27FC236}">
                <a16:creationId xmlns="" xmlns:a16="http://schemas.microsoft.com/office/drawing/2014/main" id="{2AEAFA59-923A-4F54-8B49-44C970BCC32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="" xmlns:a16="http://schemas.microsoft.com/office/drawing/2014/main" id="{C37E9D4B-7BFA-4D10-B666-547BAC4994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Study shows movement, evolutionary history of TB in China">
            <a:extLst>
              <a:ext uri="{FF2B5EF4-FFF2-40B4-BE49-F238E27FC236}">
                <a16:creationId xmlns="" xmlns:a16="http://schemas.microsoft.com/office/drawing/2014/main" id="{6E19E192-538A-4518-22A6-86500101E04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18369" y="918546"/>
            <a:ext cx="7034297" cy="497933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714286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D628BC-3C20-CF77-D7B2-AE67586A7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Global Response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C9AD5F2-58E4-2E1D-7EE1-E78A91382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1993 – WHO - global health emergency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2000 – stop tb global Plan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2035 – eradication of Tb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2025 – for INDIA END TB STATERGY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02881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11C1FCB-9EA2-D250-660E-406572CD0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Empact on economy and work</a:t>
            </a:r>
          </a:p>
        </p:txBody>
      </p:sp>
      <p:pic>
        <p:nvPicPr>
          <p:cNvPr id="4098" name="Picture 2" descr="We in India are working towards eliminating TB by 2025: PM Modi">
            <a:extLst>
              <a:ext uri="{FF2B5EF4-FFF2-40B4-BE49-F238E27FC236}">
                <a16:creationId xmlns="" xmlns:a16="http://schemas.microsoft.com/office/drawing/2014/main" id="{A6503E73-F04A-A8E9-EBAA-8B2C3EA8396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1825624"/>
            <a:ext cx="4070350" cy="454886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6">
            <a:extLst>
              <a:ext uri="{FF2B5EF4-FFF2-40B4-BE49-F238E27FC236}">
                <a16:creationId xmlns="" xmlns:a16="http://schemas.microsoft.com/office/drawing/2014/main" id="{8177447E-B398-DA25-0CE6-3CB1D5BE00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AutoShape 4" descr="TB burden and its impact in Work place | Knowledge Base">
            <a:extLst>
              <a:ext uri="{FF2B5EF4-FFF2-40B4-BE49-F238E27FC236}">
                <a16:creationId xmlns="" xmlns:a16="http://schemas.microsoft.com/office/drawing/2014/main" id="{E774EE87-A5C8-2A27-7E86-2A4A996DCA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386887" y="2805112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7971EF58-8ED0-36FD-7550-92F7EAE3FD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00664" y="1825624"/>
            <a:ext cx="6053136" cy="48609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0068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393" name="Rectangle 16392">
            <a:extLst>
              <a:ext uri="{FF2B5EF4-FFF2-40B4-BE49-F238E27FC236}">
                <a16:creationId xmlns="" xmlns:a16="http://schemas.microsoft.com/office/drawing/2014/main" id="{F13C74B1-5B17-4795-BED0-7140497B44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357C9F-4C59-9595-4507-06D7DEBB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4600"/>
              <a:t>Microbiology of Tubercle Bacillus</a:t>
            </a:r>
          </a:p>
        </p:txBody>
      </p:sp>
      <p:sp>
        <p:nvSpPr>
          <p:cNvPr id="16395" name="sketchy line">
            <a:extLst>
              <a:ext uri="{FF2B5EF4-FFF2-40B4-BE49-F238E27FC236}">
                <a16:creationId xmlns="" xmlns:a16="http://schemas.microsoft.com/office/drawing/2014/main" id="{D4974D33-8DC5-464E-8C6D-BE58F0669C1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=""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9B54F24-D409-B376-9683-A0AE474AA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/>
              <a:t>24 /1882 – discovery of tb bacilli by Robert Koch </a:t>
            </a:r>
          </a:p>
          <a:p>
            <a:endParaRPr lang="en-US" sz="2200"/>
          </a:p>
        </p:txBody>
      </p:sp>
      <p:pic>
        <p:nvPicPr>
          <p:cNvPr id="16388" name="Picture 4">
            <a:extLst>
              <a:ext uri="{FF2B5EF4-FFF2-40B4-BE49-F238E27FC236}">
                <a16:creationId xmlns="" xmlns:a16="http://schemas.microsoft.com/office/drawing/2014/main" id="{CC4173F6-6DA5-30AC-8911-E04049C4E1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9289" r="16987" b="-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" descr="Hermann and Mathilde (née Biewend) Koch and Children (Including Robert Koch)  with Helene Biewend and Children at Clausthal | National Gallery of Canada">
            <a:extLst>
              <a:ext uri="{FF2B5EF4-FFF2-40B4-BE49-F238E27FC236}">
                <a16:creationId xmlns="" xmlns:a16="http://schemas.microsoft.com/office/drawing/2014/main" id="{D169D116-583A-3D30-B328-D8D5507964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8031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Rectangle 5128">
            <a:extLst>
              <a:ext uri="{FF2B5EF4-FFF2-40B4-BE49-F238E27FC236}">
                <a16:creationId xmlns="" xmlns:a16="http://schemas.microsoft.com/office/drawing/2014/main" id="{8950AD4C-6AF3-49F8-94E1-DBCAFB39478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Meiryo"/>
            </a:endParaRPr>
          </a:p>
        </p:txBody>
      </p:sp>
      <p:sp>
        <p:nvSpPr>
          <p:cNvPr id="5131" name="Freeform: Shape 5130">
            <a:extLst>
              <a:ext uri="{FF2B5EF4-FFF2-40B4-BE49-F238E27FC236}">
                <a16:creationId xmlns="" xmlns:a16="http://schemas.microsoft.com/office/drawing/2014/main" id="{DEAEE08D-A745-4391-9073-9E99767E09D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504539" y="266074"/>
            <a:ext cx="7489662" cy="6252180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>
                <a:alpha val="5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33" name="Freeform: Shape 5132">
            <a:extLst>
              <a:ext uri="{FF2B5EF4-FFF2-40B4-BE49-F238E27FC236}">
                <a16:creationId xmlns="" xmlns:a16="http://schemas.microsoft.com/office/drawing/2014/main" id="{7E862DF0-097D-4BBD-A1A1-35B522C5EB9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659414" y="339746"/>
            <a:ext cx="7203799" cy="6030364"/>
          </a:xfrm>
          <a:custGeom>
            <a:avLst/>
            <a:gdLst>
              <a:gd name="connsiteX0" fmla="*/ 4090459 w 7203799"/>
              <a:gd name="connsiteY0" fmla="*/ 146611 h 6030364"/>
              <a:gd name="connsiteX1" fmla="*/ 2634463 w 7203799"/>
              <a:gd name="connsiteY1" fmla="*/ 392518 h 6030364"/>
              <a:gd name="connsiteX2" fmla="*/ 1340972 w 7203799"/>
              <a:gd name="connsiteY2" fmla="*/ 1068045 h 6030364"/>
              <a:gd name="connsiteX3" fmla="*/ 446301 w 7203799"/>
              <a:gd name="connsiteY3" fmla="*/ 2042135 h 6030364"/>
              <a:gd name="connsiteX4" fmla="*/ 121886 w 7203799"/>
              <a:gd name="connsiteY4" fmla="*/ 3175764 h 6030364"/>
              <a:gd name="connsiteX5" fmla="*/ 658808 w 7203799"/>
              <a:gd name="connsiteY5" fmla="*/ 4228382 h 6030364"/>
              <a:gd name="connsiteX6" fmla="*/ 929352 w 7203799"/>
              <a:gd name="connsiteY6" fmla="*/ 4562487 h 6030364"/>
              <a:gd name="connsiteX7" fmla="*/ 3467971 w 7203799"/>
              <a:gd name="connsiteY7" fmla="*/ 5868460 h 6030364"/>
              <a:gd name="connsiteX8" fmla="*/ 5395115 w 7203799"/>
              <a:gd name="connsiteY8" fmla="*/ 5065016 h 6030364"/>
              <a:gd name="connsiteX9" fmla="*/ 5629645 w 7203799"/>
              <a:gd name="connsiteY9" fmla="*/ 4905476 h 6030364"/>
              <a:gd name="connsiteX10" fmla="*/ 6696345 w 7203799"/>
              <a:gd name="connsiteY10" fmla="*/ 4071455 h 6030364"/>
              <a:gd name="connsiteX11" fmla="*/ 7056622 w 7203799"/>
              <a:gd name="connsiteY11" fmla="*/ 3175764 h 6030364"/>
              <a:gd name="connsiteX12" fmla="*/ 6247816 w 7203799"/>
              <a:gd name="connsiteY12" fmla="*/ 991737 h 6030364"/>
              <a:gd name="connsiteX13" fmla="*/ 5337969 w 7203799"/>
              <a:gd name="connsiteY13" fmla="*/ 375142 h 6030364"/>
              <a:gd name="connsiteX14" fmla="*/ 4090459 w 7203799"/>
              <a:gd name="connsiteY14" fmla="*/ 146611 h 6030364"/>
              <a:gd name="connsiteX15" fmla="*/ 4122552 w 7203799"/>
              <a:gd name="connsiteY15" fmla="*/ 0 h 6030364"/>
              <a:gd name="connsiteX16" fmla="*/ 5418463 w 7203799"/>
              <a:gd name="connsiteY16" fmla="*/ 240852 h 6030364"/>
              <a:gd name="connsiteX17" fmla="*/ 6363612 w 7203799"/>
              <a:gd name="connsiteY17" fmla="*/ 890695 h 6030364"/>
              <a:gd name="connsiteX18" fmla="*/ 7203799 w 7203799"/>
              <a:gd name="connsiteY18" fmla="*/ 3192481 h 6030364"/>
              <a:gd name="connsiteX19" fmla="*/ 6829541 w 7203799"/>
              <a:gd name="connsiteY19" fmla="*/ 4136467 h 6030364"/>
              <a:gd name="connsiteX20" fmla="*/ 5721456 w 7203799"/>
              <a:gd name="connsiteY20" fmla="*/ 5015457 h 6030364"/>
              <a:gd name="connsiteX21" fmla="*/ 5477826 w 7203799"/>
              <a:gd name="connsiteY21" fmla="*/ 5183599 h 6030364"/>
              <a:gd name="connsiteX22" fmla="*/ 3475911 w 7203799"/>
              <a:gd name="connsiteY22" fmla="*/ 6030364 h 6030364"/>
              <a:gd name="connsiteX23" fmla="*/ 838794 w 7203799"/>
              <a:gd name="connsiteY23" fmla="*/ 4653974 h 6030364"/>
              <a:gd name="connsiteX24" fmla="*/ 557754 w 7203799"/>
              <a:gd name="connsiteY24" fmla="*/ 4301854 h 6030364"/>
              <a:gd name="connsiteX25" fmla="*/ 0 w 7203799"/>
              <a:gd name="connsiteY25" fmla="*/ 3192481 h 6030364"/>
              <a:gd name="connsiteX26" fmla="*/ 337002 w 7203799"/>
              <a:gd name="connsiteY26" fmla="*/ 1997729 h 6030364"/>
              <a:gd name="connsiteX27" fmla="*/ 1266386 w 7203799"/>
              <a:gd name="connsiteY27" fmla="*/ 971116 h 6030364"/>
              <a:gd name="connsiteX28" fmla="*/ 2610064 w 7203799"/>
              <a:gd name="connsiteY28" fmla="*/ 259166 h 6030364"/>
              <a:gd name="connsiteX29" fmla="*/ 4122552 w 7203799"/>
              <a:gd name="connsiteY29" fmla="*/ 0 h 6030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203799" h="6030364">
                <a:moveTo>
                  <a:pt x="4090459" y="146611"/>
                </a:moveTo>
                <a:cubicBezTo>
                  <a:pt x="3606963" y="146611"/>
                  <a:pt x="3116919" y="229322"/>
                  <a:pt x="2634463" y="392518"/>
                </a:cubicBezTo>
                <a:cubicBezTo>
                  <a:pt x="2164657" y="551144"/>
                  <a:pt x="1717473" y="784767"/>
                  <a:pt x="1340972" y="1068045"/>
                </a:cubicBezTo>
                <a:cubicBezTo>
                  <a:pt x="957924" y="1356158"/>
                  <a:pt x="656874" y="1683987"/>
                  <a:pt x="446301" y="2042135"/>
                </a:cubicBezTo>
                <a:cubicBezTo>
                  <a:pt x="231114" y="2408251"/>
                  <a:pt x="121886" y="2789658"/>
                  <a:pt x="121886" y="3175764"/>
                </a:cubicBezTo>
                <a:cubicBezTo>
                  <a:pt x="121886" y="3564616"/>
                  <a:pt x="296147" y="3791707"/>
                  <a:pt x="658808" y="4228382"/>
                </a:cubicBezTo>
                <a:cubicBezTo>
                  <a:pt x="746310" y="4333697"/>
                  <a:pt x="836791" y="4442668"/>
                  <a:pt x="929352" y="4562487"/>
                </a:cubicBezTo>
                <a:cubicBezTo>
                  <a:pt x="1636666" y="5477909"/>
                  <a:pt x="2395913" y="5868460"/>
                  <a:pt x="3467971" y="5868460"/>
                </a:cubicBezTo>
                <a:cubicBezTo>
                  <a:pt x="4171563" y="5868460"/>
                  <a:pt x="4687799" y="5550298"/>
                  <a:pt x="5395115" y="5065016"/>
                </a:cubicBezTo>
                <a:cubicBezTo>
                  <a:pt x="5474133" y="5010792"/>
                  <a:pt x="5553154" y="4957219"/>
                  <a:pt x="5629645" y="4905476"/>
                </a:cubicBezTo>
                <a:cubicBezTo>
                  <a:pt x="6044240" y="4624684"/>
                  <a:pt x="6435769" y="4359438"/>
                  <a:pt x="6696345" y="4071455"/>
                </a:cubicBezTo>
                <a:cubicBezTo>
                  <a:pt x="6945459" y="3796151"/>
                  <a:pt x="7056622" y="3519931"/>
                  <a:pt x="7056622" y="3175764"/>
                </a:cubicBezTo>
                <a:cubicBezTo>
                  <a:pt x="7056622" y="2313128"/>
                  <a:pt x="6769413" y="1537514"/>
                  <a:pt x="6247816" y="991737"/>
                </a:cubicBezTo>
                <a:cubicBezTo>
                  <a:pt x="5992603" y="724794"/>
                  <a:pt x="5686492" y="517301"/>
                  <a:pt x="5337969" y="375142"/>
                </a:cubicBezTo>
                <a:cubicBezTo>
                  <a:pt x="4966082" y="223571"/>
                  <a:pt x="4546427" y="146611"/>
                  <a:pt x="4090459" y="146611"/>
                </a:cubicBezTo>
                <a:close/>
                <a:moveTo>
                  <a:pt x="4122552" y="0"/>
                </a:moveTo>
                <a:cubicBezTo>
                  <a:pt x="4596209" y="0"/>
                  <a:pt x="5032147" y="81110"/>
                  <a:pt x="5418463" y="240852"/>
                </a:cubicBezTo>
                <a:cubicBezTo>
                  <a:pt x="5780509" y="390677"/>
                  <a:pt x="6098496" y="609358"/>
                  <a:pt x="6363612" y="890695"/>
                </a:cubicBezTo>
                <a:cubicBezTo>
                  <a:pt x="6905445" y="1465899"/>
                  <a:pt x="7203799" y="2283333"/>
                  <a:pt x="7203799" y="3192481"/>
                </a:cubicBezTo>
                <a:cubicBezTo>
                  <a:pt x="7203799" y="3555204"/>
                  <a:pt x="7088321" y="3846319"/>
                  <a:pt x="6829541" y="4136467"/>
                </a:cubicBezTo>
                <a:cubicBezTo>
                  <a:pt x="6558859" y="4439977"/>
                  <a:pt x="6152137" y="4719524"/>
                  <a:pt x="5721456" y="5015457"/>
                </a:cubicBezTo>
                <a:cubicBezTo>
                  <a:pt x="5641997" y="5069990"/>
                  <a:pt x="5559911" y="5126451"/>
                  <a:pt x="5477826" y="5183599"/>
                </a:cubicBezTo>
                <a:cubicBezTo>
                  <a:pt x="4743067" y="5695047"/>
                  <a:pt x="4206801" y="6030364"/>
                  <a:pt x="3475911" y="6030364"/>
                </a:cubicBezTo>
                <a:cubicBezTo>
                  <a:pt x="2362258" y="6030364"/>
                  <a:pt x="1573553" y="5618755"/>
                  <a:pt x="838794" y="4653974"/>
                </a:cubicBezTo>
                <a:cubicBezTo>
                  <a:pt x="742641" y="4527696"/>
                  <a:pt x="648651" y="4412849"/>
                  <a:pt x="557754" y="4301854"/>
                </a:cubicBezTo>
                <a:cubicBezTo>
                  <a:pt x="181022" y="3841635"/>
                  <a:pt x="0" y="3602300"/>
                  <a:pt x="0" y="3192481"/>
                </a:cubicBezTo>
                <a:cubicBezTo>
                  <a:pt x="0" y="2785556"/>
                  <a:pt x="113467" y="2383584"/>
                  <a:pt x="337002" y="1997729"/>
                </a:cubicBezTo>
                <a:cubicBezTo>
                  <a:pt x="555744" y="1620270"/>
                  <a:pt x="868475" y="1274763"/>
                  <a:pt x="1266386" y="971116"/>
                </a:cubicBezTo>
                <a:cubicBezTo>
                  <a:pt x="1657494" y="672565"/>
                  <a:pt x="2122028" y="426344"/>
                  <a:pt x="2610064" y="259166"/>
                </a:cubicBezTo>
                <a:cubicBezTo>
                  <a:pt x="3111237" y="87171"/>
                  <a:pt x="3620296" y="0"/>
                  <a:pt x="4122552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124" name="Picture 4" descr="Mycobacterium tuberculosis(Microbiology)">
            <a:extLst>
              <a:ext uri="{FF2B5EF4-FFF2-40B4-BE49-F238E27FC236}">
                <a16:creationId xmlns="" xmlns:a16="http://schemas.microsoft.com/office/drawing/2014/main" id="{BDF074E2-BF1C-E604-824B-E807C94ADC0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0406" r="2" b="2"/>
          <a:stretch/>
        </p:blipFill>
        <p:spPr bwMode="auto">
          <a:xfrm>
            <a:off x="2659414" y="339746"/>
            <a:ext cx="7203799" cy="6030364"/>
          </a:xfrm>
          <a:custGeom>
            <a:avLst/>
            <a:gdLst/>
            <a:ahLst/>
            <a:cxnLst/>
            <a:rect l="l" t="t" r="r" b="b"/>
            <a:pathLst>
              <a:path w="7203799" h="6030364">
                <a:moveTo>
                  <a:pt x="4122552" y="0"/>
                </a:moveTo>
                <a:cubicBezTo>
                  <a:pt x="4596210" y="0"/>
                  <a:pt x="5032147" y="81110"/>
                  <a:pt x="5418463" y="240852"/>
                </a:cubicBezTo>
                <a:cubicBezTo>
                  <a:pt x="5780509" y="390677"/>
                  <a:pt x="6098496" y="609358"/>
                  <a:pt x="6363612" y="890695"/>
                </a:cubicBezTo>
                <a:cubicBezTo>
                  <a:pt x="6905445" y="1465899"/>
                  <a:pt x="7203799" y="2283333"/>
                  <a:pt x="7203799" y="3192481"/>
                </a:cubicBezTo>
                <a:cubicBezTo>
                  <a:pt x="7203799" y="3555204"/>
                  <a:pt x="7088321" y="3846319"/>
                  <a:pt x="6829541" y="4136467"/>
                </a:cubicBezTo>
                <a:cubicBezTo>
                  <a:pt x="6558859" y="4439977"/>
                  <a:pt x="6152137" y="4719524"/>
                  <a:pt x="5721456" y="5015457"/>
                </a:cubicBezTo>
                <a:cubicBezTo>
                  <a:pt x="5641997" y="5069990"/>
                  <a:pt x="5559911" y="5126451"/>
                  <a:pt x="5477826" y="5183599"/>
                </a:cubicBezTo>
                <a:cubicBezTo>
                  <a:pt x="4743068" y="5695047"/>
                  <a:pt x="4206802" y="6030364"/>
                  <a:pt x="3475911" y="6030364"/>
                </a:cubicBezTo>
                <a:cubicBezTo>
                  <a:pt x="2362258" y="6030364"/>
                  <a:pt x="1573553" y="5618755"/>
                  <a:pt x="838794" y="4653974"/>
                </a:cubicBezTo>
                <a:cubicBezTo>
                  <a:pt x="742642" y="4527696"/>
                  <a:pt x="648651" y="4412849"/>
                  <a:pt x="557754" y="4301854"/>
                </a:cubicBezTo>
                <a:cubicBezTo>
                  <a:pt x="181022" y="3841635"/>
                  <a:pt x="0" y="3602300"/>
                  <a:pt x="0" y="3192481"/>
                </a:cubicBezTo>
                <a:cubicBezTo>
                  <a:pt x="0" y="2785556"/>
                  <a:pt x="113467" y="2383585"/>
                  <a:pt x="337003" y="1997729"/>
                </a:cubicBezTo>
                <a:cubicBezTo>
                  <a:pt x="555745" y="1620270"/>
                  <a:pt x="868475" y="1274763"/>
                  <a:pt x="1266386" y="971116"/>
                </a:cubicBezTo>
                <a:cubicBezTo>
                  <a:pt x="1657494" y="672565"/>
                  <a:pt x="2122028" y="426344"/>
                  <a:pt x="2610064" y="259166"/>
                </a:cubicBezTo>
                <a:cubicBezTo>
                  <a:pt x="3111238" y="87171"/>
                  <a:pt x="3620296" y="0"/>
                  <a:pt x="4122552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98748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Flowchart: Document 6152">
            <a:extLst>
              <a:ext uri="{FF2B5EF4-FFF2-40B4-BE49-F238E27FC236}">
                <a16:creationId xmlns="" xmlns:a16="http://schemas.microsoft.com/office/drawing/2014/main" id="{D12DDE76-C203-4047-9998-63900085B5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384D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562D22-4606-289F-1BE8-3FF474536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Mycobacterium </a:t>
            </a:r>
          </a:p>
        </p:txBody>
      </p:sp>
      <p:pic>
        <p:nvPicPr>
          <p:cNvPr id="6148" name="Picture 4" descr="Mycobacterium tuberculosis(Microbiology)">
            <a:extLst>
              <a:ext uri="{FF2B5EF4-FFF2-40B4-BE49-F238E27FC236}">
                <a16:creationId xmlns="" xmlns:a16="http://schemas.microsoft.com/office/drawing/2014/main" id="{AFBC56C5-1BF1-FDE1-81A6-53A275C3088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07933" y="674162"/>
            <a:ext cx="7347537" cy="55106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28264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4205</TotalTime>
  <Words>280</Words>
  <Application>Microsoft Macintosh PowerPoint</Application>
  <PresentationFormat>Custom</PresentationFormat>
  <Paragraphs>64</Paragraphs>
  <Slides>18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Epidemiology, Pathophysiology of Tuberculosis (white plague )</vt:lpstr>
      <vt:lpstr>Epidemiology of Tuberculosis</vt:lpstr>
      <vt:lpstr>History and Spread of TB </vt:lpstr>
      <vt:lpstr>Slide 4</vt:lpstr>
      <vt:lpstr>A Global Response </vt:lpstr>
      <vt:lpstr>Empact on economy and work</vt:lpstr>
      <vt:lpstr>Microbiology of Tubercle Bacillus</vt:lpstr>
      <vt:lpstr>Slide 8</vt:lpstr>
      <vt:lpstr>Mycobacterium </vt:lpstr>
      <vt:lpstr>Slide 10</vt:lpstr>
      <vt:lpstr>Transmission</vt:lpstr>
      <vt:lpstr>Slide 12</vt:lpstr>
      <vt:lpstr>Natural history of tuberculosis</vt:lpstr>
      <vt:lpstr>Primary infection </vt:lpstr>
      <vt:lpstr>Slide 15</vt:lpstr>
      <vt:lpstr>Diagnosis </vt:lpstr>
      <vt:lpstr>TUBERCULIN TEST</vt:lpstr>
      <vt:lpstr>END TB BY 2025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Epidemiology, Pathophysiology of Tuberculosis (white plague0 </dc:title>
  <dc:creator>nupoor shah</dc:creator>
  <cp:lastModifiedBy>user</cp:lastModifiedBy>
  <cp:revision>3</cp:revision>
  <dcterms:created xsi:type="dcterms:W3CDTF">2023-08-04T09:55:05Z</dcterms:created>
  <dcterms:modified xsi:type="dcterms:W3CDTF">2023-08-07T08:09:37Z</dcterms:modified>
</cp:coreProperties>
</file>