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202" r:id="rId2"/>
    <p:sldId id="325" r:id="rId3"/>
    <p:sldId id="285" r:id="rId4"/>
    <p:sldId id="330" r:id="rId5"/>
    <p:sldId id="326" r:id="rId6"/>
    <p:sldId id="327" r:id="rId7"/>
    <p:sldId id="286" r:id="rId8"/>
    <p:sldId id="296" r:id="rId9"/>
    <p:sldId id="297" r:id="rId10"/>
    <p:sldId id="265" r:id="rId11"/>
    <p:sldId id="295" r:id="rId12"/>
    <p:sldId id="306" r:id="rId13"/>
    <p:sldId id="307" r:id="rId14"/>
    <p:sldId id="308" r:id="rId15"/>
    <p:sldId id="288" r:id="rId16"/>
    <p:sldId id="289" r:id="rId17"/>
    <p:sldId id="309" r:id="rId18"/>
    <p:sldId id="310" r:id="rId19"/>
    <p:sldId id="294" r:id="rId20"/>
    <p:sldId id="311" r:id="rId21"/>
    <p:sldId id="258" r:id="rId22"/>
    <p:sldId id="291" r:id="rId23"/>
    <p:sldId id="270" r:id="rId24"/>
    <p:sldId id="290" r:id="rId25"/>
    <p:sldId id="271" r:id="rId26"/>
    <p:sldId id="272" r:id="rId27"/>
    <p:sldId id="333" r:id="rId28"/>
    <p:sldId id="312" r:id="rId29"/>
    <p:sldId id="313" r:id="rId30"/>
    <p:sldId id="340" r:id="rId31"/>
    <p:sldId id="273" r:id="rId32"/>
    <p:sldId id="314" r:id="rId33"/>
    <p:sldId id="334" r:id="rId34"/>
    <p:sldId id="317" r:id="rId35"/>
    <p:sldId id="315" r:id="rId36"/>
    <p:sldId id="344" r:id="rId37"/>
    <p:sldId id="316" r:id="rId38"/>
    <p:sldId id="318" r:id="rId39"/>
    <p:sldId id="319" r:id="rId40"/>
    <p:sldId id="335" r:id="rId41"/>
    <p:sldId id="320" r:id="rId42"/>
    <p:sldId id="336" r:id="rId43"/>
    <p:sldId id="337" r:id="rId44"/>
    <p:sldId id="345" r:id="rId45"/>
    <p:sldId id="259" r:id="rId46"/>
    <p:sldId id="260" r:id="rId47"/>
    <p:sldId id="261" r:id="rId48"/>
    <p:sldId id="264" r:id="rId49"/>
    <p:sldId id="268" r:id="rId50"/>
    <p:sldId id="338" r:id="rId51"/>
    <p:sldId id="342" r:id="rId52"/>
    <p:sldId id="328" r:id="rId53"/>
    <p:sldId id="339" r:id="rId54"/>
    <p:sldId id="343" r:id="rId55"/>
    <p:sldId id="329" r:id="rId56"/>
    <p:sldId id="267" r:id="rId57"/>
    <p:sldId id="298" r:id="rId58"/>
    <p:sldId id="299" r:id="rId59"/>
    <p:sldId id="300" r:id="rId60"/>
    <p:sldId id="301" r:id="rId61"/>
    <p:sldId id="302" r:id="rId62"/>
    <p:sldId id="303" r:id="rId63"/>
    <p:sldId id="305" r:id="rId64"/>
    <p:sldId id="274" r:id="rId65"/>
    <p:sldId id="292" r:id="rId66"/>
    <p:sldId id="275" r:id="rId67"/>
    <p:sldId id="321" r:id="rId68"/>
    <p:sldId id="276" r:id="rId69"/>
    <p:sldId id="277" r:id="rId70"/>
    <p:sldId id="283" r:id="rId71"/>
    <p:sldId id="322" r:id="rId72"/>
    <p:sldId id="278" r:id="rId73"/>
    <p:sldId id="279" r:id="rId74"/>
    <p:sldId id="323" r:id="rId75"/>
    <p:sldId id="280" r:id="rId76"/>
    <p:sldId id="281" r:id="rId77"/>
    <p:sldId id="282" r:id="rId78"/>
    <p:sldId id="324" r:id="rId79"/>
    <p:sldId id="284" r:id="rId80"/>
    <p:sldId id="341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2000" autoAdjust="0"/>
  </p:normalViewPr>
  <p:slideViewPr>
    <p:cSldViewPr>
      <p:cViewPr varScale="1">
        <p:scale>
          <a:sx n="104" d="100"/>
          <a:sy n="104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3B37B-CCDD-4EB1-BDB2-E066B35A38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D782E-3478-4395-B538-BCAA8A243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782E-3478-4395-B538-BCAA8A24316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782E-3478-4395-B538-BCAA8A243161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0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1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1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5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9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4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1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6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3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6625E1-2A59-4316-9235-F069BA24CBA4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C59916-9686-4909-9720-17D04B8EB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7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C928C-B6FD-4086-AF3A-81707451B8B6}"/>
              </a:ext>
            </a:extLst>
          </p:cNvPr>
          <p:cNvSpPr/>
          <p:nvPr/>
        </p:nvSpPr>
        <p:spPr>
          <a:xfrm>
            <a:off x="-28575" y="741284"/>
            <a:ext cx="92011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defRPr/>
            </a:pPr>
            <a:r>
              <a:rPr lang="en-US" sz="5400" dirty="0"/>
              <a:t>Clinical hemodynamic correlation in mitral stenosis </a:t>
            </a:r>
            <a:endParaRPr kumimoji="0" lang="en-GB" alt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57D9A57C-0782-4AD5-A9FF-F1B48EB42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5105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 Cinosh Mathew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MD, DM(Cardiology), FACC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Professor &amp; Head of Department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SBKS Medical Institute &amp; Research Centre,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Sumandeep Vidyapeeth Deemed to be  University, Vadodara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B39966-9652-4068-AEEC-F7F30DDFD78D}"/>
              </a:ext>
            </a:extLst>
          </p:cNvPr>
          <p:cNvCxnSpPr/>
          <p:nvPr/>
        </p:nvCxnSpPr>
        <p:spPr>
          <a:xfrm>
            <a:off x="0" y="3665538"/>
            <a:ext cx="9144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010_00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4289042" cy="3657600"/>
          </a:xfrm>
        </p:spPr>
      </p:pic>
      <p:pic>
        <p:nvPicPr>
          <p:cNvPr id="6146" name="Picture 2" descr="C:\Users\mypc\Desktop\CH010_00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329" y="1447800"/>
            <a:ext cx="4225413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↑</a:t>
            </a:r>
            <a:r>
              <a:rPr lang="en-IN" dirty="0" err="1"/>
              <a:t>pul</a:t>
            </a:r>
            <a:r>
              <a:rPr lang="en-IN" dirty="0"/>
              <a:t> venous pressure</a:t>
            </a:r>
          </a:p>
          <a:p>
            <a:pPr lvl="1"/>
            <a:r>
              <a:rPr lang="en-US" dirty="0"/>
              <a:t>Transudation of fluid into </a:t>
            </a:r>
            <a:r>
              <a:rPr lang="en-US" dirty="0" err="1"/>
              <a:t>interstitium</a:t>
            </a:r>
            <a:endParaRPr lang="en-US" dirty="0"/>
          </a:p>
          <a:p>
            <a:pPr lvl="2"/>
            <a:r>
              <a:rPr lang="en-US" dirty="0"/>
              <a:t>Initially lymphatic drainage increases to drain excess fluid-fails as venous pressure increases</a:t>
            </a:r>
          </a:p>
          <a:p>
            <a:pPr lvl="2"/>
            <a:r>
              <a:rPr lang="en-US" dirty="0" err="1"/>
              <a:t>Transudate</a:t>
            </a:r>
            <a:r>
              <a:rPr lang="en-US" dirty="0"/>
              <a:t> decrease lung compliance-increase work of breathing</a:t>
            </a:r>
          </a:p>
          <a:p>
            <a:pPr lvl="2"/>
            <a:r>
              <a:rPr lang="en-US" dirty="0" err="1"/>
              <a:t>Bronchospasm,Alveolar</a:t>
            </a:r>
            <a:r>
              <a:rPr lang="en-US" dirty="0"/>
              <a:t> </a:t>
            </a:r>
            <a:r>
              <a:rPr lang="en-US" dirty="0" err="1"/>
              <a:t>hypoxia,vasoconstriction</a:t>
            </a:r>
            <a:endParaRPr lang="en-US" dirty="0"/>
          </a:p>
          <a:p>
            <a:pPr lvl="2"/>
            <a:r>
              <a:rPr lang="en-US" dirty="0"/>
              <a:t>Symptoms-</a:t>
            </a:r>
            <a:r>
              <a:rPr lang="en-US" dirty="0" err="1"/>
              <a:t>dyspnoea,orthopnoea,PND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a/c pulmonary edema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PCWP exceeds tissue </a:t>
            </a:r>
            <a:r>
              <a:rPr lang="en-US" dirty="0" err="1"/>
              <a:t>oncotic</a:t>
            </a:r>
            <a:r>
              <a:rPr lang="en-US" dirty="0"/>
              <a:t> pressure of 25 </a:t>
            </a:r>
            <a:r>
              <a:rPr lang="en-US" dirty="0" err="1"/>
              <a:t>mmHg&amp;lymphatics</a:t>
            </a:r>
            <a:r>
              <a:rPr lang="en-US" dirty="0"/>
              <a:t> unable to decompress the </a:t>
            </a:r>
            <a:r>
              <a:rPr lang="en-US" dirty="0" err="1"/>
              <a:t>transudate</a:t>
            </a:r>
            <a:endParaRPr lang="en-US" dirty="0"/>
          </a:p>
          <a:p>
            <a:r>
              <a:rPr lang="en-US" dirty="0"/>
              <a:t>Gradual in a tight MS or abrupt appearance in a moderate to severe MS </a:t>
            </a:r>
            <a:r>
              <a:rPr lang="en-US" dirty="0" err="1"/>
              <a:t>a/w</a:t>
            </a:r>
            <a:r>
              <a:rPr lang="en-US" dirty="0"/>
              <a:t>  ↑HR or ↑ </a:t>
            </a:r>
            <a:r>
              <a:rPr lang="en-US" dirty="0" err="1"/>
              <a:t>transvalvular</a:t>
            </a:r>
            <a:r>
              <a:rPr lang="en-US" dirty="0"/>
              <a:t> flow</a:t>
            </a:r>
          </a:p>
          <a:p>
            <a:pPr lvl="1"/>
            <a:r>
              <a:rPr lang="en-US" dirty="0"/>
              <a:t>Onset of AF</a:t>
            </a:r>
          </a:p>
          <a:p>
            <a:pPr lvl="1"/>
            <a:r>
              <a:rPr lang="en-US" dirty="0"/>
              <a:t>tachycardia</a:t>
            </a:r>
          </a:p>
          <a:p>
            <a:pPr lvl="1"/>
            <a:r>
              <a:rPr lang="en-US" dirty="0"/>
              <a:t>Fluid overload</a:t>
            </a:r>
          </a:p>
          <a:p>
            <a:pPr lvl="1"/>
            <a:r>
              <a:rPr lang="en-US" dirty="0"/>
              <a:t>Pregnancy</a:t>
            </a:r>
          </a:p>
          <a:p>
            <a:pPr lvl="1"/>
            <a:r>
              <a:rPr lang="en-US" dirty="0"/>
              <a:t>High output states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Hemoptysis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Pulmonary apoplexy</a:t>
            </a:r>
          </a:p>
          <a:p>
            <a:pPr lvl="1"/>
            <a:r>
              <a:rPr lang="en-US" dirty="0" err="1"/>
              <a:t>Sudden,profuse,bright</a:t>
            </a:r>
            <a:r>
              <a:rPr lang="en-US" dirty="0"/>
              <a:t> red</a:t>
            </a:r>
          </a:p>
          <a:p>
            <a:pPr lvl="1"/>
            <a:r>
              <a:rPr lang="en-US" dirty="0"/>
              <a:t>Sudden increase in pulmonary venous </a:t>
            </a:r>
            <a:r>
              <a:rPr lang="en-US" dirty="0" err="1"/>
              <a:t>pressure&amp;rupture</a:t>
            </a:r>
            <a:r>
              <a:rPr lang="en-US" dirty="0"/>
              <a:t> of bronchial vein collaterals</a:t>
            </a:r>
          </a:p>
          <a:p>
            <a:r>
              <a:rPr lang="en-US" dirty="0"/>
              <a:t>Pink frothy sputum of  pulmonary edema</a:t>
            </a:r>
          </a:p>
          <a:p>
            <a:r>
              <a:rPr lang="en-US" dirty="0"/>
              <a:t>Blood stained  sputum of PND</a:t>
            </a:r>
          </a:p>
          <a:p>
            <a:r>
              <a:rPr lang="en-US" dirty="0"/>
              <a:t>Blood streaked sputum  </a:t>
            </a:r>
            <a:r>
              <a:rPr lang="en-US" dirty="0" err="1"/>
              <a:t>a/w</a:t>
            </a:r>
            <a:r>
              <a:rPr lang="en-US" dirty="0"/>
              <a:t> bronchitis</a:t>
            </a:r>
          </a:p>
          <a:p>
            <a:r>
              <a:rPr lang="en-US" dirty="0"/>
              <a:t>Pulmonary infarction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bronchitis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Pulmonary venous hypertension-c/c passive congestion of lung-bronchial hyperemia</a:t>
            </a:r>
          </a:p>
          <a:p>
            <a:r>
              <a:rPr lang="en-US" dirty="0" err="1"/>
              <a:t>Hypersecretion</a:t>
            </a:r>
            <a:r>
              <a:rPr lang="en-US" dirty="0"/>
              <a:t> of </a:t>
            </a:r>
            <a:r>
              <a:rPr lang="en-US" dirty="0" err="1"/>
              <a:t>seromucinous</a:t>
            </a:r>
            <a:r>
              <a:rPr lang="en-US" dirty="0"/>
              <a:t> glands –excessive mucus production</a:t>
            </a:r>
          </a:p>
          <a:p>
            <a:r>
              <a:rPr lang="en-US" dirty="0"/>
              <a:t>Symptoms of bronchitis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Effects of c/c  elevation of  </a:t>
            </a:r>
            <a:r>
              <a:rPr lang="en-US" dirty="0" err="1"/>
              <a:t>pul</a:t>
            </a:r>
            <a:r>
              <a:rPr lang="en-US" dirty="0"/>
              <a:t> venous pressure</a:t>
            </a:r>
          </a:p>
          <a:p>
            <a:pPr lvl="1"/>
            <a:r>
              <a:rPr lang="en-US" dirty="0"/>
              <a:t>Increase in lymphatic drainage</a:t>
            </a:r>
          </a:p>
          <a:p>
            <a:pPr lvl="1"/>
            <a:r>
              <a:rPr lang="en-US" dirty="0"/>
              <a:t>Engorged systemic bronchial veins</a:t>
            </a:r>
          </a:p>
          <a:p>
            <a:pPr lvl="1"/>
            <a:r>
              <a:rPr lang="en-US" dirty="0"/>
              <a:t>Pulmonary arterial hypertension</a:t>
            </a:r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HTN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Devt</a:t>
            </a:r>
            <a:r>
              <a:rPr lang="en-US" dirty="0"/>
              <a:t> of pulmonary hypertension </a:t>
            </a:r>
          </a:p>
          <a:p>
            <a:pPr lvl="1"/>
            <a:r>
              <a:rPr lang="en-US" dirty="0"/>
              <a:t>Passive </a:t>
            </a:r>
          </a:p>
          <a:p>
            <a:pPr lvl="1"/>
            <a:r>
              <a:rPr lang="en-US" dirty="0"/>
              <a:t>Active </a:t>
            </a:r>
          </a:p>
          <a:p>
            <a:pPr lvl="1"/>
            <a:r>
              <a:rPr lang="en-US" dirty="0"/>
              <a:t>Organic </a:t>
            </a:r>
            <a:r>
              <a:rPr lang="en-US" dirty="0" err="1"/>
              <a:t>obliterative</a:t>
            </a:r>
            <a:r>
              <a:rPr lang="en-US" dirty="0"/>
              <a:t> changes</a:t>
            </a:r>
          </a:p>
          <a:p>
            <a:r>
              <a:rPr lang="en-US" dirty="0"/>
              <a:t>Passive pulmonary HTN</a:t>
            </a:r>
          </a:p>
          <a:p>
            <a:pPr lvl="1"/>
            <a:r>
              <a:rPr lang="en-US" dirty="0"/>
              <a:t>Obligatory increase in response to ↑PCWP to maintain gradient of 10 to 12 across </a:t>
            </a:r>
            <a:r>
              <a:rPr lang="en-US" dirty="0" err="1"/>
              <a:t>pul</a:t>
            </a:r>
            <a:r>
              <a:rPr lang="en-US" dirty="0"/>
              <a:t> </a:t>
            </a:r>
            <a:r>
              <a:rPr lang="en-US" dirty="0" err="1"/>
              <a:t>vasc</a:t>
            </a:r>
            <a:r>
              <a:rPr lang="en-US" dirty="0"/>
              <a:t> bed(PA mean-LA mean)</a:t>
            </a:r>
          </a:p>
          <a:p>
            <a:r>
              <a:rPr lang="en-US" dirty="0"/>
              <a:t>Active pulmonary HTN</a:t>
            </a:r>
          </a:p>
          <a:p>
            <a:pPr lvl="1"/>
            <a:r>
              <a:rPr lang="en-US" dirty="0"/>
              <a:t>PA mean pressure –LA mean pressure &gt;10  to 12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of reactive </a:t>
            </a:r>
            <a:r>
              <a:rPr lang="en-US" dirty="0" err="1"/>
              <a:t>pul</a:t>
            </a:r>
            <a:r>
              <a:rPr lang="en-US" dirty="0"/>
              <a:t> HTN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Wood-pulmonary vasoconstriction</a:t>
            </a:r>
          </a:p>
          <a:p>
            <a:r>
              <a:rPr lang="en-US" dirty="0"/>
              <a:t>Doyle-↑</a:t>
            </a:r>
            <a:r>
              <a:rPr lang="en-US" dirty="0" err="1"/>
              <a:t>pul</a:t>
            </a:r>
            <a:r>
              <a:rPr lang="en-US" dirty="0"/>
              <a:t> venous pressure prominent in the lower </a:t>
            </a:r>
            <a:r>
              <a:rPr lang="en-US" dirty="0" err="1"/>
              <a:t>lobes,produce</a:t>
            </a:r>
            <a:r>
              <a:rPr lang="en-US" dirty="0"/>
              <a:t> reflex arterial constriction</a:t>
            </a:r>
          </a:p>
          <a:p>
            <a:r>
              <a:rPr lang="en-US" dirty="0"/>
              <a:t>Heath &amp;Harris-↑ PA pressure causes reflex  arteriolar constriction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Jordan-</a:t>
            </a:r>
          </a:p>
          <a:p>
            <a:pPr lvl="1"/>
            <a:r>
              <a:rPr lang="en-US" dirty="0"/>
              <a:t>↑</a:t>
            </a:r>
            <a:r>
              <a:rPr lang="en-US" dirty="0" err="1"/>
              <a:t>pul</a:t>
            </a:r>
            <a:r>
              <a:rPr lang="en-US" dirty="0"/>
              <a:t> venous pressure-transudation of fluid</a:t>
            </a:r>
          </a:p>
          <a:p>
            <a:pPr lvl="1"/>
            <a:r>
              <a:rPr lang="en-US" dirty="0"/>
              <a:t>causes thickening and fibrosis of alveolar walls</a:t>
            </a:r>
          </a:p>
          <a:p>
            <a:pPr lvl="1"/>
            <a:r>
              <a:rPr lang="en-US" dirty="0"/>
              <a:t>hypoventilation of lower lobes-hypoxemia in lower lobe vessels</a:t>
            </a:r>
          </a:p>
          <a:p>
            <a:pPr lvl="1"/>
            <a:r>
              <a:rPr lang="en-US" dirty="0"/>
              <a:t>Sensed by </a:t>
            </a:r>
            <a:r>
              <a:rPr lang="en-US" dirty="0" err="1"/>
              <a:t>chemoreceptors</a:t>
            </a:r>
            <a:r>
              <a:rPr lang="en-US" dirty="0"/>
              <a:t> in pulmonary veins</a:t>
            </a:r>
          </a:p>
          <a:p>
            <a:pPr lvl="1"/>
            <a:r>
              <a:rPr lang="en-US" dirty="0"/>
              <a:t>Pulmonary arteriolar vasoconstriction in regions supplying these alveoli</a:t>
            </a:r>
          </a:p>
          <a:p>
            <a:pPr lvl="1"/>
            <a:r>
              <a:rPr lang="en-US" dirty="0"/>
              <a:t>Lower lobe perfusion decreases</a:t>
            </a:r>
          </a:p>
          <a:p>
            <a:pPr lvl="1"/>
            <a:r>
              <a:rPr lang="en-US" dirty="0"/>
              <a:t>This process eventually involve middle and upper lobe</a:t>
            </a:r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Anatomical changes in the pulmonary arterioles </a:t>
            </a:r>
          </a:p>
          <a:p>
            <a:pPr lvl="1"/>
            <a:r>
              <a:rPr lang="en-US" dirty="0"/>
              <a:t>Medial hypertrophy</a:t>
            </a:r>
          </a:p>
          <a:p>
            <a:pPr lvl="1"/>
            <a:r>
              <a:rPr lang="en-US" dirty="0" err="1"/>
              <a:t>Intimal</a:t>
            </a:r>
            <a:r>
              <a:rPr lang="en-US" dirty="0"/>
              <a:t> proliferation</a:t>
            </a:r>
          </a:p>
          <a:p>
            <a:pPr lvl="1"/>
            <a:r>
              <a:rPr lang="en-US" dirty="0"/>
              <a:t>Fibrosis </a:t>
            </a:r>
          </a:p>
          <a:p>
            <a:r>
              <a:rPr lang="en-US" dirty="0"/>
              <a:t>Decrease in CSA of pulmonary vascular bed</a:t>
            </a:r>
          </a:p>
          <a:p>
            <a:r>
              <a:rPr lang="en-US" dirty="0"/>
              <a:t>Increase PVR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of severity in MS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41538"/>
          <a:ext cx="7772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0668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mild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</a:t>
                      </a:r>
                      <a:endParaRPr lang="en-IN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668">
                <a:tc>
                  <a:txBody>
                    <a:bodyPr/>
                    <a:lstStyle/>
                    <a:p>
                      <a:r>
                        <a:rPr lang="en-US" dirty="0"/>
                        <a:t>MVA(cm2)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&gt;1.5 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1.0-1.5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&lt;1.5</a:t>
                      </a:r>
                      <a:endParaRPr lang="en-IN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796">
                <a:tc>
                  <a:txBody>
                    <a:bodyPr/>
                    <a:lstStyle/>
                    <a:p>
                      <a:r>
                        <a:rPr lang="en-US" dirty="0"/>
                        <a:t>Mean gradient</a:t>
                      </a:r>
                    </a:p>
                    <a:p>
                      <a:r>
                        <a:rPr lang="en-US" dirty="0"/>
                        <a:t>(mmHg)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&lt;5 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5-10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&gt;10 </a:t>
                      </a:r>
                      <a:endParaRPr lang="en-IN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668">
                <a:tc>
                  <a:txBody>
                    <a:bodyPr/>
                    <a:lstStyle/>
                    <a:p>
                      <a:r>
                        <a:rPr lang="en-US" dirty="0"/>
                        <a:t>PASP(mmHg)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&lt;30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30-50</a:t>
                      </a:r>
                      <a:endParaRPr lang="en-IN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&gt;50</a:t>
                      </a:r>
                      <a:endParaRPr lang="en-IN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Sequlae</a:t>
            </a:r>
            <a:r>
              <a:rPr lang="en-US" dirty="0"/>
              <a:t> of reactive </a:t>
            </a:r>
            <a:r>
              <a:rPr lang="en-US" dirty="0" err="1"/>
              <a:t>pul</a:t>
            </a:r>
            <a:r>
              <a:rPr lang="en-US" dirty="0"/>
              <a:t> HTN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RV  hypertrophy</a:t>
            </a:r>
          </a:p>
          <a:p>
            <a:r>
              <a:rPr lang="en-US" dirty="0"/>
              <a:t>Functional TR</a:t>
            </a:r>
          </a:p>
          <a:p>
            <a:r>
              <a:rPr lang="en-US" dirty="0"/>
              <a:t>RV failure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second </a:t>
            </a:r>
            <a:r>
              <a:rPr lang="en-US" dirty="0" err="1"/>
              <a:t>stenosis</a:t>
            </a:r>
            <a:endParaRPr lang="en-US" dirty="0"/>
          </a:p>
        </p:txBody>
      </p:sp>
      <p:pic>
        <p:nvPicPr>
          <p:cNvPr id="4" name="Content Placeholder 3" descr="CH028_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270" y="2141538"/>
            <a:ext cx="4848259" cy="36496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Symptoms and hemodynamic correlation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Precapillary</a:t>
            </a:r>
            <a:r>
              <a:rPr lang="en-US" dirty="0"/>
              <a:t> block</a:t>
            </a:r>
          </a:p>
          <a:p>
            <a:pPr lvl="1"/>
            <a:r>
              <a:rPr lang="en-US" dirty="0"/>
              <a:t>Low cardiac output</a:t>
            </a:r>
          </a:p>
          <a:p>
            <a:pPr lvl="1"/>
            <a:r>
              <a:rPr lang="en-US" dirty="0"/>
              <a:t>Right ventricular hypertrophy</a:t>
            </a:r>
          </a:p>
          <a:p>
            <a:pPr lvl="1"/>
            <a:r>
              <a:rPr lang="en-US" dirty="0"/>
              <a:t>RV dysfunction</a:t>
            </a:r>
          </a:p>
          <a:p>
            <a:r>
              <a:rPr lang="en-US" dirty="0" err="1"/>
              <a:t>Postcapillary</a:t>
            </a:r>
            <a:r>
              <a:rPr lang="en-US" dirty="0"/>
              <a:t> block</a:t>
            </a:r>
          </a:p>
          <a:p>
            <a:pPr lvl="1"/>
            <a:r>
              <a:rPr lang="en-US" dirty="0"/>
              <a:t>Left sided failure</a:t>
            </a:r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hemodynamic stages</a:t>
            </a:r>
          </a:p>
        </p:txBody>
      </p:sp>
      <p:pic>
        <p:nvPicPr>
          <p:cNvPr id="4" name="Content Placeholder 3" descr="CH028_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287" y="2141538"/>
            <a:ext cx="4484226" cy="364966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Stage 1</a:t>
            </a:r>
          </a:p>
          <a:p>
            <a:pPr lvl="1"/>
            <a:r>
              <a:rPr lang="en-US" dirty="0"/>
              <a:t>Asymptomatic at rest</a:t>
            </a:r>
          </a:p>
          <a:p>
            <a:r>
              <a:rPr lang="en-US" dirty="0"/>
              <a:t>Stage 2</a:t>
            </a:r>
          </a:p>
          <a:p>
            <a:pPr lvl="1"/>
            <a:r>
              <a:rPr lang="en-US" dirty="0"/>
              <a:t>Symptomatic due to elevated LA pressure</a:t>
            </a:r>
          </a:p>
          <a:p>
            <a:pPr lvl="1"/>
            <a:r>
              <a:rPr lang="en-US" dirty="0"/>
              <a:t>Normal pulmonary </a:t>
            </a:r>
            <a:r>
              <a:rPr lang="en-US" dirty="0" err="1"/>
              <a:t>vasc</a:t>
            </a:r>
            <a:r>
              <a:rPr lang="en-US" dirty="0"/>
              <a:t> resistance</a:t>
            </a:r>
          </a:p>
          <a:p>
            <a:r>
              <a:rPr lang="en-US" dirty="0"/>
              <a:t>Stage 3</a:t>
            </a:r>
          </a:p>
          <a:p>
            <a:pPr lvl="1"/>
            <a:r>
              <a:rPr lang="en-US" dirty="0"/>
              <a:t>Increased pulmonary vascular resistance</a:t>
            </a:r>
          </a:p>
          <a:p>
            <a:pPr lvl="1"/>
            <a:r>
              <a:rPr lang="en-US" dirty="0"/>
              <a:t>Relatively asymptomatic  OR symptoms of low COP</a:t>
            </a:r>
          </a:p>
          <a:p>
            <a:r>
              <a:rPr lang="en-US" dirty="0"/>
              <a:t>Stage 4</a:t>
            </a:r>
          </a:p>
          <a:p>
            <a:pPr lvl="1"/>
            <a:r>
              <a:rPr lang="en-US" dirty="0"/>
              <a:t>Both </a:t>
            </a:r>
            <a:r>
              <a:rPr lang="en-US" dirty="0" err="1"/>
              <a:t>stenoses</a:t>
            </a:r>
            <a:r>
              <a:rPr lang="en-US" dirty="0"/>
              <a:t> severe</a:t>
            </a:r>
          </a:p>
          <a:p>
            <a:pPr lvl="1"/>
            <a:r>
              <a:rPr lang="en-US" dirty="0"/>
              <a:t>Extreme elevation of PVR-RV failure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Elevated </a:t>
            </a:r>
            <a:r>
              <a:rPr lang="en-US" dirty="0" err="1"/>
              <a:t>precapillary</a:t>
            </a:r>
            <a:r>
              <a:rPr lang="en-US" dirty="0"/>
              <a:t> resistance protects against </a:t>
            </a:r>
            <a:r>
              <a:rPr lang="en-US" dirty="0" err="1"/>
              <a:t>devt</a:t>
            </a:r>
            <a:r>
              <a:rPr lang="en-US" dirty="0"/>
              <a:t> of pulmonary congestion at cost of a reduced COP</a:t>
            </a:r>
          </a:p>
          <a:p>
            <a:r>
              <a:rPr lang="en-US" dirty="0"/>
              <a:t>Severe pulmonary HTN  leads to right sided failure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hemodynamics-2 types of response</a:t>
            </a:r>
          </a:p>
          <a:p>
            <a:pPr lvl="1"/>
            <a:r>
              <a:rPr lang="en-US" dirty="0"/>
              <a:t>Normal </a:t>
            </a:r>
            <a:r>
              <a:rPr lang="en-US" dirty="0" err="1"/>
              <a:t>COP&amp;high</a:t>
            </a:r>
            <a:r>
              <a:rPr lang="en-US" dirty="0"/>
              <a:t> </a:t>
            </a:r>
            <a:r>
              <a:rPr lang="en-US" dirty="0" err="1"/>
              <a:t>transvalvular</a:t>
            </a:r>
            <a:r>
              <a:rPr lang="en-US" dirty="0"/>
              <a:t> gradient-symptomatic due to pulmonary congestion</a:t>
            </a:r>
          </a:p>
          <a:p>
            <a:pPr lvl="1"/>
            <a:r>
              <a:rPr lang="en-US" dirty="0"/>
              <a:t>Reduced COP &amp;low gradient-symptoms of low COP</a:t>
            </a:r>
          </a:p>
          <a:p>
            <a:r>
              <a:rPr lang="en-US" dirty="0"/>
              <a:t>Severe MS-combination of low output and pulmonary congestion symptoms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LA compliance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Non compliant LA</a:t>
            </a:r>
          </a:p>
          <a:p>
            <a:pPr lvl="1"/>
            <a:r>
              <a:rPr lang="en-US" dirty="0"/>
              <a:t>Severe elevation of LA pressure and congestive symptoms</a:t>
            </a:r>
          </a:p>
          <a:p>
            <a:r>
              <a:rPr lang="en-US" dirty="0"/>
              <a:t>Dilated compliant LA</a:t>
            </a:r>
          </a:p>
          <a:p>
            <a:pPr lvl="1"/>
            <a:r>
              <a:rPr lang="en-US" dirty="0"/>
              <a:t>Decompress LA pressure</a:t>
            </a:r>
          </a:p>
          <a:p>
            <a:r>
              <a:rPr lang="nn-NO" dirty="0"/>
              <a:t>PHT =11 .6*Cn*√ MPG/(Cc*MVA) </a:t>
            </a:r>
          </a:p>
          <a:p>
            <a:pPr lvl="1"/>
            <a:r>
              <a:rPr lang="nn-NO" dirty="0"/>
              <a:t>Cn-net compliance</a:t>
            </a:r>
          </a:p>
          <a:p>
            <a:pPr lvl="1"/>
            <a:r>
              <a:rPr lang="nn-NO" dirty="0"/>
              <a:t>Thomas JD (circulation 1988)</a:t>
            </a:r>
          </a:p>
          <a:p>
            <a:r>
              <a:rPr lang="nn-NO" dirty="0"/>
              <a:t>Post BMV</a:t>
            </a:r>
          </a:p>
          <a:p>
            <a:pPr lvl="1"/>
            <a:r>
              <a:rPr lang="nn-NO" dirty="0"/>
              <a:t>Reduction of LV compliance &lt;improvement in LA compliance</a:t>
            </a:r>
          </a:p>
          <a:p>
            <a:pPr lvl="1"/>
            <a:r>
              <a:rPr lang="nn-NO" dirty="0"/>
              <a:t>Net compliance increases-overestimate PHT</a:t>
            </a:r>
          </a:p>
          <a:p>
            <a:pPr lvl="1"/>
            <a:r>
              <a:rPr lang="nn-NO" dirty="0"/>
              <a:t>MVA underestimated</a:t>
            </a:r>
          </a:p>
          <a:p>
            <a:pPr lvl="1"/>
            <a:endParaRPr lang="nn-NO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AF in 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↑HR,↓DFP-elevates </a:t>
            </a:r>
            <a:r>
              <a:rPr lang="en-US" dirty="0" err="1"/>
              <a:t>transmitral</a:t>
            </a:r>
            <a:r>
              <a:rPr lang="en-US" dirty="0"/>
              <a:t> gradient </a:t>
            </a:r>
          </a:p>
          <a:p>
            <a:r>
              <a:rPr lang="en-US" dirty="0"/>
              <a:t>Loss of </a:t>
            </a:r>
            <a:r>
              <a:rPr lang="en-US" dirty="0" err="1"/>
              <a:t>atrial</a:t>
            </a:r>
            <a:r>
              <a:rPr lang="en-US" dirty="0"/>
              <a:t> contribution to LV filling</a:t>
            </a:r>
          </a:p>
          <a:p>
            <a:pPr lvl="1"/>
            <a:r>
              <a:rPr lang="en-US" dirty="0"/>
              <a:t>Normal contribution of LA contraction to LV filling 15%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MS,increases</a:t>
            </a:r>
            <a:r>
              <a:rPr lang="en-US" dirty="0"/>
              <a:t> </a:t>
            </a:r>
            <a:r>
              <a:rPr lang="en-US" dirty="0" err="1"/>
              <a:t>upto</a:t>
            </a:r>
            <a:r>
              <a:rPr lang="en-US" dirty="0"/>
              <a:t> 25-30%</a:t>
            </a:r>
          </a:p>
          <a:p>
            <a:pPr lvl="1"/>
            <a:r>
              <a:rPr lang="en-US" dirty="0"/>
              <a:t>Lost in AF</a:t>
            </a:r>
          </a:p>
          <a:p>
            <a:r>
              <a:rPr lang="en-US" dirty="0"/>
              <a:t>Loss of A wave in M-mode echo and in LA pressure tracing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findings and correlation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Pulse-normal or low volume in ↓ COP</a:t>
            </a:r>
          </a:p>
          <a:p>
            <a:r>
              <a:rPr lang="en-US" dirty="0"/>
              <a:t>JVP-</a:t>
            </a:r>
          </a:p>
          <a:p>
            <a:pPr lvl="1"/>
            <a:r>
              <a:rPr lang="en-US" dirty="0"/>
              <a:t>mean elevated in RV failure</a:t>
            </a:r>
          </a:p>
          <a:p>
            <a:pPr lvl="1"/>
            <a:r>
              <a:rPr lang="en-US" dirty="0"/>
              <a:t> prominent a wave in PAH in SR</a:t>
            </a:r>
          </a:p>
          <a:p>
            <a:pPr lvl="1"/>
            <a:r>
              <a:rPr lang="en-US" dirty="0"/>
              <a:t>Absent a wave in AF</a:t>
            </a:r>
          </a:p>
          <a:p>
            <a:r>
              <a:rPr lang="en-US" dirty="0"/>
              <a:t>Palpation </a:t>
            </a:r>
          </a:p>
          <a:p>
            <a:pPr lvl="1"/>
            <a:r>
              <a:rPr lang="en-US" dirty="0"/>
              <a:t>Apical impulse</a:t>
            </a:r>
          </a:p>
          <a:p>
            <a:pPr lvl="2"/>
            <a:r>
              <a:rPr lang="en-US" dirty="0" err="1"/>
              <a:t>Inconspicous</a:t>
            </a:r>
            <a:r>
              <a:rPr lang="en-US" dirty="0"/>
              <a:t> LV</a:t>
            </a:r>
          </a:p>
          <a:p>
            <a:pPr lvl="2"/>
            <a:r>
              <a:rPr lang="en-US" dirty="0"/>
              <a:t>Tapping S1</a:t>
            </a:r>
          </a:p>
          <a:p>
            <a:pPr lvl="2"/>
            <a:r>
              <a:rPr lang="en-US" dirty="0"/>
              <a:t>RV apex in </a:t>
            </a:r>
            <a:r>
              <a:rPr lang="en-US" dirty="0" err="1"/>
              <a:t>exreme</a:t>
            </a:r>
            <a:r>
              <a:rPr lang="en-US" dirty="0"/>
              <a:t> RVH</a:t>
            </a:r>
          </a:p>
          <a:p>
            <a:pPr lvl="1"/>
            <a:r>
              <a:rPr lang="en-US" dirty="0"/>
              <a:t>LPH in RVH</a:t>
            </a:r>
          </a:p>
          <a:p>
            <a:pPr lvl="1"/>
            <a:r>
              <a:rPr lang="en-US" dirty="0"/>
              <a:t>Palpable P2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Normal  CSA of mitral valve – 4 to 5 cm2</a:t>
            </a:r>
          </a:p>
          <a:p>
            <a:r>
              <a:rPr lang="en-US" dirty="0"/>
              <a:t>No significant gradient across  normal mitral valve during diastolic flow</a:t>
            </a:r>
          </a:p>
          <a:p>
            <a:r>
              <a:rPr lang="en-US" dirty="0"/>
              <a:t>Progressive narrowing of mitral orifice results in</a:t>
            </a:r>
          </a:p>
          <a:p>
            <a:pPr lvl="1"/>
            <a:r>
              <a:rPr lang="en-US" dirty="0"/>
              <a:t>Pressure gradient  b/w  LA and LV</a:t>
            </a:r>
          </a:p>
          <a:p>
            <a:pPr lvl="2"/>
            <a:r>
              <a:rPr lang="en-US" dirty="0"/>
              <a:t>Left ventricular end diastolic pressure remaining at 5 mm </a:t>
            </a:r>
            <a:r>
              <a:rPr lang="en-US" dirty="0" err="1"/>
              <a:t>Hg,LA</a:t>
            </a:r>
            <a:r>
              <a:rPr lang="en-US" dirty="0"/>
              <a:t> mean pressure rises gradually</a:t>
            </a:r>
          </a:p>
          <a:p>
            <a:pPr lvl="2"/>
            <a:r>
              <a:rPr lang="en-US" dirty="0"/>
              <a:t>Reaches around 25 mmHg when MVA around 1 cm2</a:t>
            </a:r>
          </a:p>
          <a:p>
            <a:pPr lvl="1"/>
            <a:r>
              <a:rPr lang="en-US" dirty="0"/>
              <a:t>Reduction of blood flow across mitral valve</a:t>
            </a:r>
          </a:p>
          <a:p>
            <a:pPr lvl="2"/>
            <a:r>
              <a:rPr lang="en-US" dirty="0"/>
              <a:t>COP 3.0 L/min /m2 falls to around 2.5 L/min /m2 at MVA 1 cm2</a:t>
            </a:r>
          </a:p>
          <a:p>
            <a:r>
              <a:rPr lang="en-US" dirty="0"/>
              <a:t>Dependence of LV filling on LA pressure</a:t>
            </a:r>
          </a:p>
          <a:p>
            <a:r>
              <a:rPr lang="en-US" dirty="0"/>
              <a:t>Elevation of LA mean pressure-pulmonary venous hypertension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2499"/>
            <a:ext cx="5486400" cy="675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57F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1" y="-7307"/>
            <a:ext cx="5167448" cy="709390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Loud S1</a:t>
            </a:r>
          </a:p>
          <a:p>
            <a:pPr lvl="1"/>
            <a:r>
              <a:rPr lang="en-US" dirty="0"/>
              <a:t>Mitral valve closes at a higher </a:t>
            </a:r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of LV</a:t>
            </a:r>
          </a:p>
          <a:p>
            <a:pPr lvl="2"/>
            <a:r>
              <a:rPr lang="en-US" dirty="0"/>
              <a:t>In MS closure of mitral valve is late due to elevated LA pressure</a:t>
            </a:r>
          </a:p>
          <a:p>
            <a:pPr lvl="2"/>
            <a:r>
              <a:rPr lang="en-US" dirty="0"/>
              <a:t>LA –LV pressure crossover occurs after LV pressure has begun to rise</a:t>
            </a:r>
          </a:p>
          <a:p>
            <a:pPr lvl="2"/>
            <a:r>
              <a:rPr lang="en-US" dirty="0"/>
              <a:t>Rapidity of pressure rise in LV contributes to closing of MV to produce a loud S1</a:t>
            </a:r>
          </a:p>
          <a:p>
            <a:pPr lvl="1"/>
            <a:r>
              <a:rPr lang="en-US" dirty="0"/>
              <a:t>Wide closing excursion of leaflets</a:t>
            </a:r>
          </a:p>
          <a:p>
            <a:pPr lvl="2"/>
            <a:r>
              <a:rPr lang="en-US" dirty="0"/>
              <a:t>Persistent LA-LV gradient in late diastole keeps valve open  and at a lower position into late diastole</a:t>
            </a:r>
          </a:p>
          <a:p>
            <a:pPr lvl="2"/>
            <a:r>
              <a:rPr lang="en-US" dirty="0"/>
              <a:t>Increased distance that traversed during closing motion contributes to loud S1</a:t>
            </a:r>
          </a:p>
          <a:p>
            <a:pPr lvl="1"/>
            <a:r>
              <a:rPr lang="en-US" dirty="0"/>
              <a:t>Quality of valve tissue may affect amplitude of sound</a:t>
            </a:r>
          </a:p>
          <a:p>
            <a:pPr lvl="2"/>
            <a:r>
              <a:rPr lang="en-US" dirty="0"/>
              <a:t>The diseased MV apparatus may resonate with a higher amplitude than normal tissue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 S1 &amp;decreased intensity of OS in severe MS</a:t>
            </a:r>
          </a:p>
          <a:p>
            <a:pPr lvl="1"/>
            <a:r>
              <a:rPr lang="en-US" dirty="0"/>
              <a:t>MV Calcification especially AML</a:t>
            </a:r>
          </a:p>
          <a:p>
            <a:pPr lvl="1"/>
            <a:r>
              <a:rPr lang="en-US" dirty="0"/>
              <a:t>Severe PAH-reduced COP</a:t>
            </a:r>
          </a:p>
          <a:p>
            <a:pPr lvl="1"/>
            <a:r>
              <a:rPr lang="en-US" dirty="0"/>
              <a:t>CCF-reduced COP</a:t>
            </a:r>
          </a:p>
          <a:p>
            <a:pPr lvl="1"/>
            <a:r>
              <a:rPr lang="en-US" dirty="0"/>
              <a:t>Large RV</a:t>
            </a:r>
          </a:p>
          <a:p>
            <a:pPr lvl="1"/>
            <a:r>
              <a:rPr lang="en-US" dirty="0"/>
              <a:t>AS-reduced LV compliance</a:t>
            </a:r>
          </a:p>
          <a:p>
            <a:pPr lvl="1"/>
            <a:r>
              <a:rPr lang="en-US" dirty="0"/>
              <a:t>AR</a:t>
            </a:r>
          </a:p>
          <a:p>
            <a:pPr lvl="1"/>
            <a:r>
              <a:rPr lang="en-US" dirty="0"/>
              <a:t>Predominant MR</a:t>
            </a:r>
          </a:p>
          <a:p>
            <a:pPr lvl="1"/>
            <a:r>
              <a:rPr lang="en-US" dirty="0"/>
              <a:t>LV dysfunction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Q-S1 interval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Prolongation of Q-S1 interval</a:t>
            </a:r>
          </a:p>
          <a:p>
            <a:pPr lvl="1"/>
            <a:r>
              <a:rPr lang="en-US" dirty="0"/>
              <a:t>As LA pressure </a:t>
            </a:r>
            <a:r>
              <a:rPr lang="en-US" dirty="0" err="1"/>
              <a:t>rises,LA</a:t>
            </a:r>
            <a:r>
              <a:rPr lang="en-US" dirty="0"/>
              <a:t>-LV pressure crossover occurs later</a:t>
            </a:r>
          </a:p>
          <a:p>
            <a:pPr lvl="1"/>
            <a:r>
              <a:rPr lang="en-US" dirty="0"/>
              <a:t>Well’s index-</a:t>
            </a:r>
          </a:p>
          <a:p>
            <a:pPr lvl="2"/>
            <a:r>
              <a:rPr lang="en-US" dirty="0"/>
              <a:t>Q-S1 interval-A2 OS interval expressed in units of 0.01 sec</a:t>
            </a:r>
          </a:p>
          <a:p>
            <a:pPr lvl="2"/>
            <a:r>
              <a:rPr lang="en-US" dirty="0"/>
              <a:t>&gt;2 unit correlate with MVA &lt;1.2 cm2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S2</a:t>
            </a:r>
          </a:p>
          <a:p>
            <a:pPr lvl="1"/>
            <a:r>
              <a:rPr lang="en-US" dirty="0"/>
              <a:t>Loud P2</a:t>
            </a:r>
          </a:p>
          <a:p>
            <a:pPr lvl="1"/>
            <a:r>
              <a:rPr lang="en-US" dirty="0"/>
              <a:t>Narrow split  as PAH increases</a:t>
            </a:r>
          </a:p>
          <a:p>
            <a:pPr lvl="2"/>
            <a:r>
              <a:rPr lang="en-US" dirty="0"/>
              <a:t>Reduced compliance and earlier closure of pulmonary valve</a:t>
            </a:r>
          </a:p>
          <a:p>
            <a:r>
              <a:rPr lang="en-US" dirty="0"/>
              <a:t>RVS4 </a:t>
            </a:r>
          </a:p>
          <a:p>
            <a:r>
              <a:rPr lang="en-US" dirty="0"/>
              <a:t>LVS3 rules out significant MS</a:t>
            </a:r>
          </a:p>
          <a:p>
            <a:endParaRPr lang="en-US" dirty="0"/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57F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1" y="-7307"/>
            <a:ext cx="5167448" cy="709390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A2-OS interval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OS-</a:t>
            </a:r>
          </a:p>
          <a:p>
            <a:pPr lvl="1"/>
            <a:r>
              <a:rPr lang="en-US" dirty="0"/>
              <a:t>Sudden  tensing of valve leaflets after the valve cusps have completed  their opening excursion</a:t>
            </a:r>
          </a:p>
          <a:p>
            <a:pPr lvl="1"/>
            <a:r>
              <a:rPr lang="en-US" dirty="0"/>
              <a:t>Movement of mitral dome into LV suddenly stops</a:t>
            </a:r>
          </a:p>
          <a:p>
            <a:pPr lvl="1"/>
            <a:r>
              <a:rPr lang="en-US" dirty="0"/>
              <a:t>Follows LA LV pressure crossover in early diastole by 20-40 ms</a:t>
            </a:r>
          </a:p>
          <a:p>
            <a:r>
              <a:rPr lang="en-US" dirty="0"/>
              <a:t>A2 OS interval ranges from 40 -120 ms</a:t>
            </a:r>
          </a:p>
          <a:p>
            <a:r>
              <a:rPr lang="en-US" dirty="0"/>
              <a:t>As LA pressure </a:t>
            </a:r>
            <a:r>
              <a:rPr lang="en-US" dirty="0" err="1"/>
              <a:t>rises,the</a:t>
            </a:r>
            <a:r>
              <a:rPr lang="en-US" dirty="0"/>
              <a:t> crossover of LA and LV pressure occurs earlier –MV opening motion begins earlier- A2 OS interval shortens</a:t>
            </a:r>
          </a:p>
          <a:p>
            <a:r>
              <a:rPr lang="en-US" dirty="0"/>
              <a:t>Narrow A2 OS interval &lt;80 ms-severe MS</a:t>
            </a:r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Short A2 OS interval</a:t>
            </a:r>
          </a:p>
          <a:p>
            <a:pPr lvl="1"/>
            <a:r>
              <a:rPr lang="en-US" dirty="0"/>
              <a:t>Severe MS</a:t>
            </a:r>
          </a:p>
          <a:p>
            <a:pPr lvl="1"/>
            <a:r>
              <a:rPr lang="en-US" dirty="0"/>
              <a:t>Tachycardia</a:t>
            </a:r>
          </a:p>
          <a:p>
            <a:pPr lvl="1"/>
            <a:r>
              <a:rPr lang="en-US" dirty="0"/>
              <a:t>Associated MR-Higher LA pressure –MV open earlier</a:t>
            </a:r>
          </a:p>
          <a:p>
            <a:r>
              <a:rPr lang="en-US" dirty="0"/>
              <a:t>Long A2-OS interval in severe MS</a:t>
            </a:r>
          </a:p>
          <a:p>
            <a:pPr lvl="1"/>
            <a:r>
              <a:rPr lang="en-US" dirty="0"/>
              <a:t>Factors that affect MV opening –AR,MV calcification</a:t>
            </a:r>
          </a:p>
          <a:p>
            <a:pPr lvl="1"/>
            <a:r>
              <a:rPr lang="en-US" dirty="0"/>
              <a:t>Factors that decrease LV compliance-</a:t>
            </a:r>
            <a:r>
              <a:rPr lang="en-US" dirty="0" err="1"/>
              <a:t>AS,syst</a:t>
            </a:r>
            <a:r>
              <a:rPr lang="en-US" dirty="0"/>
              <a:t> </a:t>
            </a:r>
            <a:r>
              <a:rPr lang="en-US" dirty="0" err="1"/>
              <a:t>HTN,old</a:t>
            </a:r>
            <a:r>
              <a:rPr lang="en-US" dirty="0"/>
              <a:t> age</a:t>
            </a:r>
          </a:p>
          <a:p>
            <a:pPr lvl="1"/>
            <a:r>
              <a:rPr lang="en-US" dirty="0"/>
              <a:t>Decreased rate of pressure decline in LV during IVRT as in LV dysfunction</a:t>
            </a:r>
          </a:p>
          <a:p>
            <a:pPr lvl="1"/>
            <a:r>
              <a:rPr lang="en-US" dirty="0"/>
              <a:t>Due to low LA pressure in a  large compliant LA</a:t>
            </a:r>
          </a:p>
          <a:p>
            <a:r>
              <a:rPr lang="en-US" dirty="0"/>
              <a:t>In AF-shorter cycle length-LA pressure remains elevated-A2 OS narrows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Diastolic murmur of 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components-</a:t>
            </a:r>
          </a:p>
          <a:p>
            <a:pPr lvl="1"/>
            <a:r>
              <a:rPr lang="en-US" dirty="0"/>
              <a:t>early diastolic component that begins with the opening </a:t>
            </a:r>
            <a:r>
              <a:rPr lang="en-US" dirty="0" err="1"/>
              <a:t>snap,when</a:t>
            </a:r>
            <a:r>
              <a:rPr lang="en-US" dirty="0"/>
              <a:t> </a:t>
            </a:r>
            <a:r>
              <a:rPr lang="en-US" dirty="0" err="1"/>
              <a:t>isovolumic</a:t>
            </a:r>
            <a:r>
              <a:rPr lang="en-US" dirty="0"/>
              <a:t> LV pressure falls below LA pressure</a:t>
            </a:r>
          </a:p>
          <a:p>
            <a:pPr lvl="1"/>
            <a:r>
              <a:rPr lang="en-US" dirty="0"/>
              <a:t>Late diastolic component</a:t>
            </a:r>
          </a:p>
          <a:p>
            <a:pPr lvl="2"/>
            <a:r>
              <a:rPr lang="en-US" dirty="0"/>
              <a:t>Increase in LA-LV pressure gradient due to </a:t>
            </a:r>
            <a:r>
              <a:rPr lang="en-US" dirty="0" err="1"/>
              <a:t>atrial</a:t>
            </a:r>
            <a:r>
              <a:rPr lang="en-US" dirty="0"/>
              <a:t> systole</a:t>
            </a:r>
          </a:p>
          <a:p>
            <a:pPr lvl="2"/>
            <a:r>
              <a:rPr lang="en-US" dirty="0"/>
              <a:t>Persistence of LA-LV gradient </a:t>
            </a:r>
            <a:r>
              <a:rPr lang="en-US" dirty="0" err="1"/>
              <a:t>upto</a:t>
            </a:r>
            <a:r>
              <a:rPr lang="en-US" dirty="0"/>
              <a:t> late diastole in severe MS</a:t>
            </a:r>
          </a:p>
          <a:p>
            <a:pPr lvl="3"/>
            <a:r>
              <a:rPr lang="en-US" dirty="0"/>
              <a:t>closing excursion of mitral valve produces a decreasing orifice area</a:t>
            </a:r>
          </a:p>
          <a:p>
            <a:pPr lvl="3"/>
            <a:r>
              <a:rPr lang="en-US" dirty="0"/>
              <a:t>velocity of flow increases as valve orifice narrows</a:t>
            </a:r>
          </a:p>
          <a:p>
            <a:pPr lvl="3"/>
            <a:r>
              <a:rPr lang="en-US" dirty="0"/>
              <a:t>this cause turbulence to produce </a:t>
            </a:r>
            <a:r>
              <a:rPr lang="en-US" dirty="0" err="1"/>
              <a:t>presystolic</a:t>
            </a:r>
            <a:r>
              <a:rPr lang="en-US" dirty="0"/>
              <a:t> murmur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8567" y="155824"/>
            <a:ext cx="8268233" cy="654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Duration of murmur correlates with severity</a:t>
            </a:r>
          </a:p>
          <a:p>
            <a:r>
              <a:rPr lang="en-US" dirty="0"/>
              <a:t>Murmur persists as long as </a:t>
            </a:r>
            <a:r>
              <a:rPr lang="en-US" dirty="0" err="1"/>
              <a:t>transmitral</a:t>
            </a:r>
            <a:r>
              <a:rPr lang="en-US" dirty="0"/>
              <a:t> gradient&gt;3 mmHg</a:t>
            </a:r>
            <a:endParaRPr lang="en-IN" dirty="0"/>
          </a:p>
          <a:p>
            <a:r>
              <a:rPr lang="en-US" dirty="0"/>
              <a:t>Mild MS-</a:t>
            </a:r>
          </a:p>
          <a:p>
            <a:pPr lvl="1"/>
            <a:r>
              <a:rPr lang="en-US" dirty="0"/>
              <a:t>murmur in early diastole</a:t>
            </a:r>
          </a:p>
          <a:p>
            <a:pPr lvl="1"/>
            <a:r>
              <a:rPr lang="en-US" dirty="0"/>
              <a:t>or  in </a:t>
            </a:r>
            <a:r>
              <a:rPr lang="en-US" dirty="0" err="1"/>
              <a:t>presystole</a:t>
            </a:r>
            <a:r>
              <a:rPr lang="en-US" dirty="0"/>
              <a:t> with crescendo pattern</a:t>
            </a:r>
          </a:p>
          <a:p>
            <a:pPr lvl="1"/>
            <a:r>
              <a:rPr lang="en-US" dirty="0"/>
              <a:t> or both murmurs present with a gap b/w components</a:t>
            </a:r>
          </a:p>
          <a:p>
            <a:r>
              <a:rPr lang="en-US" dirty="0"/>
              <a:t>Moderate to severe MS-</a:t>
            </a:r>
          </a:p>
          <a:p>
            <a:pPr lvl="1"/>
            <a:r>
              <a:rPr lang="en-US" dirty="0"/>
              <a:t>murmur starts with OS and persists </a:t>
            </a:r>
            <a:r>
              <a:rPr lang="en-US" dirty="0" err="1"/>
              <a:t>upto</a:t>
            </a:r>
            <a:r>
              <a:rPr lang="en-US" dirty="0"/>
              <a:t> S1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Presystolic</a:t>
            </a:r>
            <a:r>
              <a:rPr lang="en-US" dirty="0"/>
              <a:t> accentuation of murmur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Atrial</a:t>
            </a:r>
            <a:r>
              <a:rPr lang="en-US" dirty="0"/>
              <a:t> contraction in patients in sinus rhythm</a:t>
            </a:r>
          </a:p>
          <a:p>
            <a:r>
              <a:rPr lang="en-US" dirty="0"/>
              <a:t>Reduction in mitral valve orifice by LV contraction</a:t>
            </a:r>
          </a:p>
          <a:p>
            <a:pPr lvl="1"/>
            <a:r>
              <a:rPr lang="en-US" dirty="0"/>
              <a:t>Increase velocity of flow as long as there is a pressure gradient LA-LV</a:t>
            </a:r>
          </a:p>
          <a:p>
            <a:pPr lvl="1"/>
            <a:r>
              <a:rPr lang="en-US" dirty="0"/>
              <a:t>Persistence of </a:t>
            </a:r>
            <a:r>
              <a:rPr lang="en-US" dirty="0" err="1"/>
              <a:t>presystolic</a:t>
            </a:r>
            <a:r>
              <a:rPr lang="en-US" dirty="0"/>
              <a:t> accentuation in AF in severe MS</a:t>
            </a: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that decrease intensity of diastolic murmur of 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Low flow states</a:t>
            </a:r>
          </a:p>
          <a:p>
            <a:pPr lvl="1"/>
            <a:r>
              <a:rPr lang="en-US" dirty="0"/>
              <a:t>Severe MS</a:t>
            </a:r>
          </a:p>
          <a:p>
            <a:pPr lvl="1"/>
            <a:r>
              <a:rPr lang="en-US" dirty="0"/>
              <a:t>Severe PAH</a:t>
            </a:r>
          </a:p>
          <a:p>
            <a:pPr lvl="1"/>
            <a:r>
              <a:rPr lang="en-US" dirty="0"/>
              <a:t>CCF</a:t>
            </a:r>
          </a:p>
          <a:p>
            <a:pPr lvl="1"/>
            <a:r>
              <a:rPr lang="en-US" dirty="0"/>
              <a:t>AF with rapid ventricular rate</a:t>
            </a:r>
          </a:p>
          <a:p>
            <a:r>
              <a:rPr lang="en-US" dirty="0"/>
              <a:t>Associated cardiac lesions</a:t>
            </a:r>
          </a:p>
          <a:p>
            <a:pPr lvl="1"/>
            <a:r>
              <a:rPr lang="en-US" dirty="0"/>
              <a:t>Aortic </a:t>
            </a:r>
            <a:r>
              <a:rPr lang="en-US" dirty="0" err="1"/>
              <a:t>stenosis-LVH,decreased</a:t>
            </a:r>
            <a:r>
              <a:rPr lang="en-US" dirty="0"/>
              <a:t> compliance-decreased opening motion of mitral valve</a:t>
            </a:r>
          </a:p>
          <a:p>
            <a:pPr lvl="1"/>
            <a:r>
              <a:rPr lang="en-US" dirty="0"/>
              <a:t>Aortic regurgitation</a:t>
            </a:r>
          </a:p>
          <a:p>
            <a:pPr lvl="1"/>
            <a:r>
              <a:rPr lang="en-US" dirty="0"/>
              <a:t>ASD</a:t>
            </a:r>
          </a:p>
          <a:p>
            <a:pPr lvl="1"/>
            <a:r>
              <a:rPr lang="en-US" dirty="0"/>
              <a:t>PHT with marked RV enlargement</a:t>
            </a:r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of mitral valve</a:t>
            </a:r>
          </a:p>
          <a:p>
            <a:pPr lvl="1"/>
            <a:r>
              <a:rPr lang="en-US" dirty="0"/>
              <a:t>Extensive calcification</a:t>
            </a:r>
            <a:endParaRPr lang="en-IN" dirty="0"/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Apex formed by RV</a:t>
            </a:r>
          </a:p>
          <a:p>
            <a:pPr lvl="1"/>
            <a:r>
              <a:rPr lang="en-US" dirty="0"/>
              <a:t>Inability to </a:t>
            </a:r>
            <a:r>
              <a:rPr lang="en-US" dirty="0" err="1"/>
              <a:t>localise</a:t>
            </a:r>
            <a:r>
              <a:rPr lang="en-US" dirty="0"/>
              <a:t> apex</a:t>
            </a:r>
          </a:p>
          <a:p>
            <a:pPr lvl="2"/>
            <a:r>
              <a:rPr lang="en-US" dirty="0"/>
              <a:t>Obesity</a:t>
            </a:r>
          </a:p>
          <a:p>
            <a:pPr lvl="2"/>
            <a:r>
              <a:rPr lang="en-US" dirty="0"/>
              <a:t>Muscular chest</a:t>
            </a:r>
          </a:p>
          <a:p>
            <a:pPr lvl="2"/>
            <a:r>
              <a:rPr lang="en-US" dirty="0"/>
              <a:t>COPD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increasing intensity of murmur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a/w</a:t>
            </a:r>
            <a:r>
              <a:rPr lang="en-US" dirty="0"/>
              <a:t> MR-increased volume of LA blood-increased </a:t>
            </a:r>
            <a:r>
              <a:rPr lang="en-US" dirty="0" err="1"/>
              <a:t>transvalvular</a:t>
            </a:r>
            <a:r>
              <a:rPr lang="en-US" dirty="0"/>
              <a:t> flow</a:t>
            </a:r>
          </a:p>
          <a:p>
            <a:r>
              <a:rPr lang="en-US" dirty="0"/>
              <a:t>Tachycardia </a:t>
            </a:r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MVA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Toricelli’s</a:t>
            </a:r>
            <a:r>
              <a:rPr lang="en-US" dirty="0"/>
              <a:t> law</a:t>
            </a:r>
          </a:p>
          <a:p>
            <a:pPr lvl="1"/>
            <a:r>
              <a:rPr lang="en-US" dirty="0"/>
              <a:t>F=</a:t>
            </a:r>
            <a:r>
              <a:rPr lang="en-US" dirty="0" err="1"/>
              <a:t>AVCc</a:t>
            </a:r>
            <a:endParaRPr lang="en-US" dirty="0"/>
          </a:p>
          <a:p>
            <a:pPr lvl="1"/>
            <a:r>
              <a:rPr lang="en-US" dirty="0"/>
              <a:t>A=F/V Cc</a:t>
            </a:r>
          </a:p>
          <a:p>
            <a:pPr lvl="1"/>
            <a:r>
              <a:rPr lang="en-US" dirty="0"/>
              <a:t>F-Flow </a:t>
            </a:r>
            <a:r>
              <a:rPr lang="en-US" dirty="0" err="1"/>
              <a:t>rate,A</a:t>
            </a:r>
            <a:r>
              <a:rPr lang="en-US" dirty="0"/>
              <a:t>-orifice </a:t>
            </a:r>
            <a:r>
              <a:rPr lang="en-US" dirty="0" err="1"/>
              <a:t>area,V</a:t>
            </a:r>
            <a:r>
              <a:rPr lang="en-US" dirty="0"/>
              <a:t>-velocity of flow</a:t>
            </a:r>
          </a:p>
          <a:p>
            <a:pPr lvl="1"/>
            <a:r>
              <a:rPr lang="en-US" dirty="0"/>
              <a:t>Cc-coefficient of orifice contraction</a:t>
            </a:r>
          </a:p>
          <a:p>
            <a:r>
              <a:rPr lang="en-US" dirty="0"/>
              <a:t>Gradient and velocity of flow related by</a:t>
            </a:r>
          </a:p>
          <a:p>
            <a:pPr lvl="1"/>
            <a:r>
              <a:rPr lang="en-US" dirty="0"/>
              <a:t>V </a:t>
            </a:r>
            <a:r>
              <a:rPr lang="en-US" baseline="30000" dirty="0"/>
              <a:t>2</a:t>
            </a:r>
            <a:r>
              <a:rPr lang="en-US" dirty="0"/>
              <a:t>=Cv</a:t>
            </a:r>
            <a:r>
              <a:rPr lang="en-US" baseline="30000" dirty="0"/>
              <a:t>2</a:t>
            </a:r>
            <a:r>
              <a:rPr lang="en-US" dirty="0"/>
              <a:t>*2 g h</a:t>
            </a:r>
          </a:p>
          <a:p>
            <a:pPr lvl="1"/>
            <a:r>
              <a:rPr lang="en-US" dirty="0"/>
              <a:t>G=gravitational </a:t>
            </a:r>
            <a:r>
              <a:rPr lang="en-US" dirty="0" err="1"/>
              <a:t>constant,h</a:t>
            </a:r>
            <a:r>
              <a:rPr lang="en-US" dirty="0"/>
              <a:t>=pressure gradient</a:t>
            </a:r>
          </a:p>
          <a:p>
            <a:pPr lvl="1"/>
            <a:r>
              <a:rPr lang="en-US" dirty="0" err="1"/>
              <a:t>Cv</a:t>
            </a:r>
            <a:r>
              <a:rPr lang="en-US" dirty="0"/>
              <a:t>=Coefficient of Velocity</a:t>
            </a:r>
          </a:p>
          <a:p>
            <a:pPr lvl="1"/>
            <a:r>
              <a:rPr lang="en-US" dirty="0"/>
              <a:t>V=</a:t>
            </a:r>
            <a:r>
              <a:rPr lang="en-US" dirty="0" err="1"/>
              <a:t>Cv</a:t>
            </a:r>
            <a:r>
              <a:rPr lang="en-US" dirty="0"/>
              <a:t>*√2 g h</a:t>
            </a:r>
          </a:p>
          <a:p>
            <a:r>
              <a:rPr lang="en-US" dirty="0"/>
              <a:t>MVA=F/</a:t>
            </a:r>
            <a:r>
              <a:rPr lang="en-US" dirty="0" err="1"/>
              <a:t>Cv</a:t>
            </a:r>
            <a:r>
              <a:rPr lang="en-US" dirty="0"/>
              <a:t>*Cc* √2 g h =F/C*44.3*√h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</a:t>
            </a:r>
          </a:p>
          <a:p>
            <a:pPr lvl="1"/>
            <a:r>
              <a:rPr lang="en-US" dirty="0"/>
              <a:t>Total cardiac output divided by time in seconds during which flow occurs across the valve</a:t>
            </a:r>
          </a:p>
          <a:p>
            <a:pPr lvl="1"/>
            <a:r>
              <a:rPr lang="en-US" dirty="0"/>
              <a:t>F=COP/DFP*HR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499" y="1828800"/>
            <a:ext cx="87805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010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989" y="2141538"/>
            <a:ext cx="2890821" cy="3649662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gradient=area(mm2)/length of diastole(mm)</a:t>
            </a:r>
          </a:p>
          <a:p>
            <a:r>
              <a:rPr lang="en-US" dirty="0"/>
              <a:t>Mean gradient=average </a:t>
            </a:r>
            <a:r>
              <a:rPr lang="en-US" dirty="0" err="1"/>
              <a:t>gr</a:t>
            </a:r>
            <a:r>
              <a:rPr lang="en-US" dirty="0"/>
              <a:t> * scale</a:t>
            </a:r>
          </a:p>
          <a:p>
            <a:r>
              <a:rPr lang="en-US" dirty="0"/>
              <a:t>Average diastolic period=length of DFP(mm)/paper speed(mm/s)</a:t>
            </a:r>
          </a:p>
          <a:p>
            <a:r>
              <a:rPr lang="en-US" dirty="0"/>
              <a:t>HR(</a:t>
            </a:r>
            <a:r>
              <a:rPr lang="en-US" dirty="0" err="1"/>
              <a:t>bt</a:t>
            </a:r>
            <a:r>
              <a:rPr lang="en-US" dirty="0"/>
              <a:t>/min),COP(ml/min)</a:t>
            </a:r>
          </a:p>
          <a:p>
            <a:r>
              <a:rPr lang="en-US" dirty="0"/>
              <a:t>MVA=cardiac output/</a:t>
            </a:r>
            <a:r>
              <a:rPr lang="en-US" dirty="0" err="1"/>
              <a:t>HR×average</a:t>
            </a:r>
            <a:r>
              <a:rPr lang="en-US" dirty="0"/>
              <a:t> diastolic period÷37.7×√mean gradient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8915400" cy="64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8915400" cy="64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Calculation of mean gradient-pre BMV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of gradient=30*10*6.5=1950 mm</a:t>
            </a:r>
            <a:r>
              <a:rPr lang="en-US" baseline="30000" dirty="0"/>
              <a:t>2</a:t>
            </a:r>
          </a:p>
          <a:p>
            <a:r>
              <a:rPr lang="en-US" dirty="0"/>
              <a:t>Diastolic filling period=23 mm</a:t>
            </a:r>
          </a:p>
          <a:p>
            <a:r>
              <a:rPr lang="en-US" dirty="0" err="1"/>
              <a:t>Avge</a:t>
            </a:r>
            <a:r>
              <a:rPr lang="en-US" dirty="0"/>
              <a:t> gradient=1950/23=84.78 mm</a:t>
            </a:r>
          </a:p>
          <a:p>
            <a:r>
              <a:rPr lang="en-US" dirty="0"/>
              <a:t>Scale=25/65=0.38 mmHg/mm</a:t>
            </a:r>
          </a:p>
          <a:p>
            <a:r>
              <a:rPr lang="en-US" dirty="0"/>
              <a:t>Mean gradient=84.78*0.38=32.6 mmHg</a:t>
            </a:r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MVA-pre BMV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gradient=32.6 mmHg</a:t>
            </a:r>
          </a:p>
          <a:p>
            <a:r>
              <a:rPr lang="en-US" dirty="0"/>
              <a:t>Diastolic filling period=23mm/100 mm/s=.23 s</a:t>
            </a:r>
          </a:p>
          <a:p>
            <a:r>
              <a:rPr lang="en-US" dirty="0"/>
              <a:t>HR=95/min</a:t>
            </a:r>
          </a:p>
          <a:p>
            <a:r>
              <a:rPr lang="en-US" dirty="0"/>
              <a:t>COP=4150 ml/min</a:t>
            </a:r>
          </a:p>
          <a:p>
            <a:r>
              <a:rPr lang="en-US" dirty="0"/>
              <a:t>MVA=4150/(0.23*95)÷(37.7*√32.6)</a:t>
            </a:r>
          </a:p>
          <a:p>
            <a:pPr>
              <a:buNone/>
            </a:pPr>
            <a:r>
              <a:rPr lang="en-US" dirty="0"/>
              <a:t>             =0.88 cm2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423" y="304800"/>
            <a:ext cx="8885177" cy="628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Calculation of mean gradient –post BMV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of gradient=8.5*10*6.5=552.5 mm</a:t>
            </a:r>
            <a:r>
              <a:rPr lang="en-US" baseline="30000" dirty="0"/>
              <a:t>2</a:t>
            </a:r>
          </a:p>
          <a:p>
            <a:r>
              <a:rPr lang="en-US" dirty="0"/>
              <a:t>Diastolic filling period=20 mm</a:t>
            </a:r>
          </a:p>
          <a:p>
            <a:r>
              <a:rPr lang="en-US" dirty="0" err="1"/>
              <a:t>Avge</a:t>
            </a:r>
            <a:r>
              <a:rPr lang="en-US" dirty="0"/>
              <a:t> gradient=552.5/20=27.62 mm</a:t>
            </a:r>
          </a:p>
          <a:p>
            <a:r>
              <a:rPr lang="en-US" dirty="0"/>
              <a:t>Mean gradient=27.62*0.38=10.49 mmHg</a:t>
            </a:r>
            <a:endParaRPr lang="en-IN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MVA post BMV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grad=10.49</a:t>
            </a:r>
          </a:p>
          <a:p>
            <a:r>
              <a:rPr lang="en-US" dirty="0"/>
              <a:t>DFP=0.2s</a:t>
            </a:r>
          </a:p>
          <a:p>
            <a:r>
              <a:rPr lang="en-US" dirty="0"/>
              <a:t>HR=114/min</a:t>
            </a:r>
          </a:p>
          <a:p>
            <a:r>
              <a:rPr lang="en-US" dirty="0"/>
              <a:t>COP=5000 ml/min</a:t>
            </a:r>
          </a:p>
          <a:p>
            <a:r>
              <a:rPr lang="en-US" dirty="0"/>
              <a:t>MVA=5000/(0.2*114)÷(37.7*√10.49)</a:t>
            </a:r>
          </a:p>
          <a:p>
            <a:pPr>
              <a:buNone/>
            </a:pPr>
            <a:r>
              <a:rPr lang="en-US" dirty="0"/>
              <a:t>             =1.94 cm2</a:t>
            </a:r>
            <a:endParaRPr lang="en-I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mismatch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PCWP there is a delay in transmission of LA pressure through the pulmonary vascular bed </a:t>
            </a:r>
          </a:p>
          <a:p>
            <a:r>
              <a:rPr lang="en-US" dirty="0"/>
              <a:t>delayed by 50-70 ms</a:t>
            </a:r>
          </a:p>
          <a:p>
            <a:r>
              <a:rPr lang="en-US" dirty="0"/>
              <a:t>Realigned by shifting leftward</a:t>
            </a:r>
          </a:p>
          <a:p>
            <a:r>
              <a:rPr lang="en-US" dirty="0"/>
              <a:t> V wave peak bisected by or slightly to left of LV pressure tracing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Wedge-LV Vs LA-LV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244" y="1219200"/>
            <a:ext cx="877857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Damped wedge-LV Vs LA-LV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Overestimation of MV gradient can occur if a damped wedge pressure is used </a:t>
            </a:r>
          </a:p>
          <a:p>
            <a:r>
              <a:rPr lang="en-US" dirty="0"/>
              <a:t>Difficult to obtain proper wedge</a:t>
            </a:r>
          </a:p>
          <a:p>
            <a:pPr lvl="1"/>
            <a:r>
              <a:rPr lang="en-US" dirty="0"/>
              <a:t>Severe PAH</a:t>
            </a:r>
          </a:p>
          <a:p>
            <a:r>
              <a:rPr lang="en-US" dirty="0"/>
              <a:t>Overestimation of gradient even after a proper wedge</a:t>
            </a:r>
          </a:p>
          <a:p>
            <a:pPr lvl="1"/>
            <a:r>
              <a:rPr lang="en-US" dirty="0"/>
              <a:t>Prosthetic MV</a:t>
            </a:r>
          </a:p>
          <a:p>
            <a:pPr lvl="1"/>
            <a:r>
              <a:rPr lang="en-US" dirty="0"/>
              <a:t>Elderly with severe mitral annular calcification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85937" y="2523331"/>
            <a:ext cx="51149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423" y="304800"/>
            <a:ext cx="8885177" cy="628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–LV gradient in AF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long diastolic filling period ,progressive decrease in LA pressure</a:t>
            </a:r>
          </a:p>
          <a:p>
            <a:r>
              <a:rPr lang="en-US" dirty="0"/>
              <a:t>Increase with short diastole</a:t>
            </a:r>
          </a:p>
          <a:p>
            <a:r>
              <a:rPr lang="en-US" dirty="0"/>
              <a:t>Measure gradient in 3 to 4 diastolic complexes with nearly equal cycle length &amp; take mean</a:t>
            </a:r>
            <a:endParaRPr lang="en-IN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71587" y="2504281"/>
            <a:ext cx="6143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014" y="381000"/>
            <a:ext cx="8550186" cy="618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PCWP overestimates LA pressure by 2-3 mmHg</a:t>
            </a:r>
          </a:p>
          <a:p>
            <a:r>
              <a:rPr lang="en-US" dirty="0"/>
              <a:t>If </a:t>
            </a:r>
            <a:r>
              <a:rPr lang="en-US" dirty="0" err="1"/>
              <a:t>a/w</a:t>
            </a:r>
            <a:r>
              <a:rPr lang="en-US" dirty="0"/>
              <a:t> </a:t>
            </a:r>
            <a:r>
              <a:rPr lang="en-US" dirty="0" err="1"/>
              <a:t>MR,true</a:t>
            </a:r>
            <a:r>
              <a:rPr lang="en-US" dirty="0"/>
              <a:t> mitral valve flow is underestimated-calculated MVA underestimated</a:t>
            </a:r>
          </a:p>
          <a:p>
            <a:r>
              <a:rPr lang="en-US" dirty="0"/>
              <a:t>Calculation of </a:t>
            </a:r>
            <a:r>
              <a:rPr lang="en-US" dirty="0" err="1"/>
              <a:t>COP,HR,DFP,mean</a:t>
            </a:r>
            <a:r>
              <a:rPr lang="en-US" dirty="0"/>
              <a:t> gradient must be simultaneous</a:t>
            </a:r>
          </a:p>
          <a:p>
            <a:r>
              <a:rPr lang="en-US" dirty="0"/>
              <a:t>If PCWP used ,wedge position must be confirmed by </a:t>
            </a:r>
          </a:p>
          <a:p>
            <a:pPr lvl="1"/>
            <a:r>
              <a:rPr lang="en-US" dirty="0"/>
              <a:t>withdrawing blood </a:t>
            </a:r>
            <a:r>
              <a:rPr lang="en-US" dirty="0" err="1"/>
              <a:t>sample&amp;measure</a:t>
            </a:r>
            <a:r>
              <a:rPr lang="en-US" dirty="0"/>
              <a:t>  saturation</a:t>
            </a:r>
          </a:p>
          <a:p>
            <a:pPr lvl="1"/>
            <a:r>
              <a:rPr lang="en-US" dirty="0"/>
              <a:t>Bright red blood on aspiration</a:t>
            </a:r>
          </a:p>
          <a:p>
            <a:pPr lvl="1"/>
            <a:r>
              <a:rPr lang="en-US" dirty="0"/>
              <a:t>Contrast injection to </a:t>
            </a:r>
            <a:r>
              <a:rPr lang="en-US" dirty="0" err="1"/>
              <a:t>visualise</a:t>
            </a:r>
            <a:r>
              <a:rPr lang="en-US" dirty="0"/>
              <a:t> fern pattern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M-mode echo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mitral E-F slope</a:t>
            </a:r>
          </a:p>
          <a:p>
            <a:pPr lvl="1"/>
            <a:r>
              <a:rPr lang="en-US" dirty="0"/>
              <a:t>Slope &lt;15 mm/s-MVA&lt;1.3 CM2</a:t>
            </a:r>
          </a:p>
          <a:p>
            <a:pPr lvl="1"/>
            <a:r>
              <a:rPr lang="en-US" dirty="0"/>
              <a:t>Slope&gt;35 mm/s-MVA &gt;1.8 CM2</a:t>
            </a:r>
          </a:p>
          <a:p>
            <a:pPr lvl="1"/>
            <a:r>
              <a:rPr lang="en-US" dirty="0"/>
              <a:t>low sensitivity &amp;specificity</a:t>
            </a:r>
          </a:p>
          <a:p>
            <a:r>
              <a:rPr lang="en-US" dirty="0"/>
              <a:t>anterior motion of posterior mitral leaflet</a:t>
            </a:r>
          </a:p>
          <a:p>
            <a:r>
              <a:rPr lang="en-US" dirty="0"/>
              <a:t>Absence of A wave in mitral valve M-mode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80450"/>
            <a:ext cx="9169928" cy="597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S-Mo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618" y="2141538"/>
            <a:ext cx="5811563" cy="3649662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echo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early diastolic peak velocity</a:t>
            </a:r>
          </a:p>
          <a:p>
            <a:r>
              <a:rPr lang="en-US" dirty="0"/>
              <a:t>Slower than normal rate of fall in velocity</a:t>
            </a:r>
          </a:p>
          <a:p>
            <a:r>
              <a:rPr lang="en-US" dirty="0"/>
              <a:t>Period of </a:t>
            </a:r>
            <a:r>
              <a:rPr lang="en-US" dirty="0" err="1"/>
              <a:t>diastasis</a:t>
            </a:r>
            <a:r>
              <a:rPr lang="en-US" dirty="0"/>
              <a:t> in mid diastole eliminated</a:t>
            </a:r>
          </a:p>
          <a:p>
            <a:r>
              <a:rPr lang="en-US" dirty="0"/>
              <a:t>LA –LV pressures do not </a:t>
            </a:r>
            <a:r>
              <a:rPr lang="en-US" dirty="0" err="1"/>
              <a:t>equalise</a:t>
            </a:r>
            <a:r>
              <a:rPr lang="en-US" dirty="0"/>
              <a:t> until onset of ventricular systole</a:t>
            </a:r>
            <a:endParaRPr lang="en-IN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Hatle</a:t>
            </a:r>
            <a:r>
              <a:rPr lang="en-US" dirty="0"/>
              <a:t> &amp;</a:t>
            </a:r>
            <a:r>
              <a:rPr lang="en-US" dirty="0" err="1"/>
              <a:t>Agelson</a:t>
            </a:r>
            <a:r>
              <a:rPr lang="en-US" dirty="0"/>
              <a:t>-PHT of 220 ms corresponded to MVA 1 CM2</a:t>
            </a:r>
          </a:p>
          <a:p>
            <a:r>
              <a:rPr lang="en-US" dirty="0"/>
              <a:t>MVA=220/PHT</a:t>
            </a:r>
          </a:p>
          <a:p>
            <a:r>
              <a:rPr lang="en-US" dirty="0"/>
              <a:t>Should be measured from slope with longer duration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27154"/>
            <a:ext cx="6781799" cy="568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3001" y="-49313"/>
            <a:ext cx="6080990" cy="695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59421" y="2141538"/>
            <a:ext cx="5367958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PHT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obtain</a:t>
            </a:r>
          </a:p>
          <a:p>
            <a:r>
              <a:rPr lang="en-US" dirty="0"/>
              <a:t>Not affected by COP,MR</a:t>
            </a:r>
            <a:endParaRPr lang="en-IN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Affected by gradient b/w LA and LV</a:t>
            </a:r>
          </a:p>
          <a:p>
            <a:r>
              <a:rPr lang="en-US" dirty="0"/>
              <a:t>Rate of rise of  ventricular diastolic pressure will increase in a poorly compliant LV</a:t>
            </a:r>
          </a:p>
          <a:p>
            <a:r>
              <a:rPr lang="en-US" dirty="0"/>
              <a:t>Shorten the PHT-overestimate of MVA</a:t>
            </a:r>
          </a:p>
          <a:p>
            <a:r>
              <a:rPr lang="en-US" dirty="0"/>
              <a:t>Elevation of LVEDP due to significant AR or diastolic dysfunction alter PHT</a:t>
            </a:r>
          </a:p>
          <a:p>
            <a:r>
              <a:rPr lang="en-US" dirty="0"/>
              <a:t>Post BMV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MVA by PISA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MVA=6.28*r</a:t>
            </a:r>
            <a:r>
              <a:rPr lang="en-US" baseline="30000" dirty="0"/>
              <a:t>2* </a:t>
            </a:r>
            <a:r>
              <a:rPr lang="en-US" dirty="0" err="1"/>
              <a:t>Valiasing</a:t>
            </a:r>
            <a:r>
              <a:rPr lang="en-US" dirty="0"/>
              <a:t>*/</a:t>
            </a:r>
            <a:r>
              <a:rPr lang="en-US" dirty="0" err="1"/>
              <a:t>Vpeak</a:t>
            </a:r>
            <a:r>
              <a:rPr lang="en-US" dirty="0"/>
              <a:t>*</a:t>
            </a:r>
            <a:r>
              <a:rPr lang="el-GR" dirty="0"/>
              <a:t>ἁ</a:t>
            </a:r>
            <a:r>
              <a:rPr lang="en-US" dirty="0"/>
              <a:t>/180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352800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R-radius of convergence hemisphere</a:t>
            </a:r>
          </a:p>
          <a:p>
            <a:r>
              <a:rPr lang="en-US" sz="2800" dirty="0"/>
              <a:t>V aliasing –aliasing velocity in cm/s</a:t>
            </a:r>
          </a:p>
          <a:p>
            <a:r>
              <a:rPr lang="en-US" sz="2800" dirty="0"/>
              <a:t>V peak-peak CW velocity of mitral inflow</a:t>
            </a:r>
          </a:p>
          <a:p>
            <a:r>
              <a:rPr lang="en-US" sz="2800" dirty="0"/>
              <a:t>ά-opening angle of mitral leaflets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Independent from flow conditions</a:t>
            </a:r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Technically difficult</a:t>
            </a:r>
            <a:endParaRPr lang="en-IN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MVA by continuity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absence of </a:t>
            </a:r>
            <a:r>
              <a:rPr lang="en-US" dirty="0" err="1"/>
              <a:t>valvular</a:t>
            </a:r>
            <a:r>
              <a:rPr lang="en-US" dirty="0"/>
              <a:t>  regurgitation or an </a:t>
            </a:r>
            <a:r>
              <a:rPr lang="en-US" dirty="0" err="1"/>
              <a:t>intracardiac</a:t>
            </a:r>
            <a:r>
              <a:rPr lang="en-US" dirty="0"/>
              <a:t> </a:t>
            </a:r>
            <a:r>
              <a:rPr lang="en-US" dirty="0" err="1"/>
              <a:t>shunt,amount</a:t>
            </a:r>
            <a:r>
              <a:rPr lang="en-US" dirty="0"/>
              <a:t> of blood flow across MV equals amt of blood flow across aortic valve</a:t>
            </a:r>
          </a:p>
          <a:p>
            <a:r>
              <a:rPr lang="en-US" dirty="0"/>
              <a:t>CSA(LVOT)*VTI (LVOT)=MVA*VTI(MV)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8862" y="2141538"/>
            <a:ext cx="684907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391400" cy="61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</a:t>
            </a:r>
          </a:p>
          <a:p>
            <a:pPr lvl="1"/>
            <a:r>
              <a:rPr lang="en-US" dirty="0"/>
              <a:t>Not affected by </a:t>
            </a:r>
            <a:r>
              <a:rPr lang="en-US" dirty="0" err="1"/>
              <a:t>transmitral</a:t>
            </a:r>
            <a:r>
              <a:rPr lang="en-US" dirty="0"/>
              <a:t> gradient </a:t>
            </a:r>
          </a:p>
          <a:p>
            <a:pPr lvl="1"/>
            <a:r>
              <a:rPr lang="en-US" dirty="0"/>
              <a:t>More accurate than PHT</a:t>
            </a:r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Not accurate in presence of AR or MR</a:t>
            </a:r>
            <a:endParaRPr lang="en-IN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379" y="1219200"/>
            <a:ext cx="885022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affecting </a:t>
            </a:r>
            <a:r>
              <a:rPr lang="en-US" dirty="0" err="1"/>
              <a:t>transmitral</a:t>
            </a:r>
            <a:r>
              <a:rPr lang="en-US" dirty="0"/>
              <a:t> gradient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en-US" dirty="0"/>
              <a:t>√mean grad∞ COP/DFP*MVA</a:t>
            </a:r>
          </a:p>
          <a:p>
            <a:r>
              <a:rPr lang="en-US" dirty="0"/>
              <a:t>Factors ↑ grad</a:t>
            </a:r>
          </a:p>
          <a:p>
            <a:pPr lvl="1"/>
            <a:r>
              <a:rPr lang="en-US" dirty="0"/>
              <a:t>↑ COP</a:t>
            </a:r>
          </a:p>
          <a:p>
            <a:pPr lvl="2"/>
            <a:r>
              <a:rPr lang="en-US" dirty="0"/>
              <a:t>Exertion ,</a:t>
            </a:r>
            <a:r>
              <a:rPr lang="en-US" dirty="0" err="1"/>
              <a:t>emotion,high</a:t>
            </a:r>
            <a:r>
              <a:rPr lang="en-US" dirty="0"/>
              <a:t> output states</a:t>
            </a:r>
          </a:p>
          <a:p>
            <a:pPr lvl="1"/>
            <a:r>
              <a:rPr lang="en-US" dirty="0"/>
              <a:t>↓ DFP</a:t>
            </a:r>
          </a:p>
          <a:p>
            <a:pPr lvl="2"/>
            <a:r>
              <a:rPr lang="en-US" dirty="0"/>
              <a:t>Increase HR</a:t>
            </a:r>
          </a:p>
          <a:p>
            <a:pPr lvl="1"/>
            <a:r>
              <a:rPr lang="en-US" dirty="0"/>
              <a:t>↓ MVA</a:t>
            </a:r>
          </a:p>
          <a:p>
            <a:pPr lvl="2"/>
            <a:r>
              <a:rPr lang="en-US" dirty="0"/>
              <a:t>Progression of disease</a:t>
            </a:r>
          </a:p>
          <a:p>
            <a:pPr lvl="2"/>
            <a:r>
              <a:rPr lang="en-US" dirty="0"/>
              <a:t>thrombus</a:t>
            </a:r>
            <a:endParaRPr lang="en-IN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decreasing  gradient</a:t>
            </a:r>
          </a:p>
          <a:p>
            <a:pPr lvl="1"/>
            <a:r>
              <a:rPr lang="en-US" dirty="0"/>
              <a:t>↓ COP</a:t>
            </a:r>
          </a:p>
          <a:p>
            <a:pPr lvl="2"/>
            <a:r>
              <a:rPr lang="en-US" dirty="0"/>
              <a:t>Second </a:t>
            </a:r>
            <a:r>
              <a:rPr lang="en-US" dirty="0" err="1"/>
              <a:t>stenosis</a:t>
            </a:r>
            <a:endParaRPr lang="en-US" dirty="0"/>
          </a:p>
          <a:p>
            <a:pPr lvl="2"/>
            <a:r>
              <a:rPr lang="en-US" dirty="0"/>
              <a:t>RV failure</a:t>
            </a:r>
          </a:p>
          <a:p>
            <a:pPr lvl="1"/>
            <a:r>
              <a:rPr lang="en-US" dirty="0"/>
              <a:t>↑ DFP</a:t>
            </a:r>
          </a:p>
          <a:p>
            <a:pPr lvl="2"/>
            <a:r>
              <a:rPr lang="en-US" dirty="0"/>
              <a:t>Slow HR</a:t>
            </a:r>
          </a:p>
          <a:p>
            <a:pPr lvl="1"/>
            <a:r>
              <a:rPr lang="en-US" dirty="0"/>
              <a:t>↑ MVA</a:t>
            </a:r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2009</TotalTime>
  <Words>2206</Words>
  <Application>Microsoft Office PowerPoint</Application>
  <PresentationFormat>On-screen Show (4:3)</PresentationFormat>
  <Paragraphs>384</Paragraphs>
  <Slides>80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Century Gothic</vt:lpstr>
      <vt:lpstr>Roboto Light</vt:lpstr>
      <vt:lpstr>Celestial</vt:lpstr>
      <vt:lpstr>PowerPoint Presentation</vt:lpstr>
      <vt:lpstr>Grading of severity in 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transmitral gradient</vt:lpstr>
      <vt:lpstr>PowerPoint Presentation</vt:lpstr>
      <vt:lpstr>PowerPoint Presentation</vt:lpstr>
      <vt:lpstr>PowerPoint Presentation</vt:lpstr>
      <vt:lpstr>a/c pulmonary edema</vt:lpstr>
      <vt:lpstr>Hemoptysis </vt:lpstr>
      <vt:lpstr>Winter bronchitis</vt:lpstr>
      <vt:lpstr>PowerPoint Presentation</vt:lpstr>
      <vt:lpstr>Pulmonary HTN</vt:lpstr>
      <vt:lpstr>Cause of reactive pul HTN</vt:lpstr>
      <vt:lpstr>PowerPoint Presentation</vt:lpstr>
      <vt:lpstr>PowerPoint Presentation</vt:lpstr>
      <vt:lpstr>Sequlae of reactive pul HTN</vt:lpstr>
      <vt:lpstr>The second stenosis</vt:lpstr>
      <vt:lpstr>Symptoms and hemodynamic correlation</vt:lpstr>
      <vt:lpstr>Four hemodynamic stages</vt:lpstr>
      <vt:lpstr>PowerPoint Presentation</vt:lpstr>
      <vt:lpstr>PowerPoint Presentation</vt:lpstr>
      <vt:lpstr>PowerPoint Presentation</vt:lpstr>
      <vt:lpstr>Role of LA compliance</vt:lpstr>
      <vt:lpstr>Impact of AF in MS</vt:lpstr>
      <vt:lpstr>Physical findings and correlation</vt:lpstr>
      <vt:lpstr>PowerPoint Presentation</vt:lpstr>
      <vt:lpstr>PowerPoint Presentation</vt:lpstr>
      <vt:lpstr>PowerPoint Presentation</vt:lpstr>
      <vt:lpstr>PowerPoint Presentation</vt:lpstr>
      <vt:lpstr>Q-S1 interval</vt:lpstr>
      <vt:lpstr>PowerPoint Presentation</vt:lpstr>
      <vt:lpstr>PowerPoint Presentation</vt:lpstr>
      <vt:lpstr>A2-OS interval</vt:lpstr>
      <vt:lpstr>PowerPoint Presentation</vt:lpstr>
      <vt:lpstr>Diastolic murmur of MS</vt:lpstr>
      <vt:lpstr>PowerPoint Presentation</vt:lpstr>
      <vt:lpstr>Presystolic accentuation of murmur</vt:lpstr>
      <vt:lpstr>Factors that decrease intensity of diastolic murmur of MS</vt:lpstr>
      <vt:lpstr>PowerPoint Presentation</vt:lpstr>
      <vt:lpstr>Factors increasing intensity of murmur</vt:lpstr>
      <vt:lpstr>Calculation of MVA</vt:lpstr>
      <vt:lpstr>PowerPoint Presentation</vt:lpstr>
      <vt:lpstr>PowerPoint Presentation</vt:lpstr>
      <vt:lpstr>PowerPoint Presentation</vt:lpstr>
      <vt:lpstr>Steps </vt:lpstr>
      <vt:lpstr>PowerPoint Presentation</vt:lpstr>
      <vt:lpstr>Calculation of mean gradient-pre BMV</vt:lpstr>
      <vt:lpstr>Calculation of MVA-pre BMV</vt:lpstr>
      <vt:lpstr>PowerPoint Presentation</vt:lpstr>
      <vt:lpstr>Calculation of mean gradient –post BMV</vt:lpstr>
      <vt:lpstr>Calculation of MVA post BMV</vt:lpstr>
      <vt:lpstr>Alignment mismatch</vt:lpstr>
      <vt:lpstr>Wedge-LV Vs LA-LV</vt:lpstr>
      <vt:lpstr>Damped wedge-LV Vs LA-LV</vt:lpstr>
      <vt:lpstr>PowerPoint Presentation</vt:lpstr>
      <vt:lpstr>LA –LV gradient in AF</vt:lpstr>
      <vt:lpstr>PowerPoint Presentation</vt:lpstr>
      <vt:lpstr>PowerPoint Presentation</vt:lpstr>
      <vt:lpstr>Pitfalls </vt:lpstr>
      <vt:lpstr>M-mode echo</vt:lpstr>
      <vt:lpstr>PowerPoint Presentation</vt:lpstr>
      <vt:lpstr>PowerPoint Presentation</vt:lpstr>
      <vt:lpstr>Doppler echo</vt:lpstr>
      <vt:lpstr>PHT</vt:lpstr>
      <vt:lpstr>PowerPoint Presentation</vt:lpstr>
      <vt:lpstr>PowerPoint Presentation</vt:lpstr>
      <vt:lpstr>Advantages of PHT</vt:lpstr>
      <vt:lpstr>Pitfalls</vt:lpstr>
      <vt:lpstr>MVA by PISA</vt:lpstr>
      <vt:lpstr>PowerPoint Presentation</vt:lpstr>
      <vt:lpstr>MVA by continuity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hemodynamic correlation in mitral stenosis</dc:title>
  <dc:creator>mypc</dc:creator>
  <cp:lastModifiedBy>user</cp:lastModifiedBy>
  <cp:revision>154</cp:revision>
  <dcterms:created xsi:type="dcterms:W3CDTF">2011-09-01T01:26:20Z</dcterms:created>
  <dcterms:modified xsi:type="dcterms:W3CDTF">2023-11-15T18:14:06Z</dcterms:modified>
</cp:coreProperties>
</file>