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937" y="224154"/>
            <a:ext cx="7850124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56221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6897" y="1396110"/>
            <a:ext cx="6255384" cy="356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llage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en.wikipedia.org/wiki/Dermi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2563" y="797052"/>
            <a:ext cx="7983220" cy="1691639"/>
            <a:chOff x="702563" y="797052"/>
            <a:chExt cx="7983220" cy="1691639"/>
          </a:xfrm>
        </p:grpSpPr>
        <p:sp>
          <p:nvSpPr>
            <p:cNvPr id="3" name="object 3"/>
            <p:cNvSpPr/>
            <p:nvPr/>
          </p:nvSpPr>
          <p:spPr>
            <a:xfrm>
              <a:off x="922781" y="1415033"/>
              <a:ext cx="210312" cy="210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1893" y="1339595"/>
              <a:ext cx="304927" cy="286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563" y="797052"/>
              <a:ext cx="7982711" cy="16916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3393" y="1008329"/>
            <a:ext cx="700468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Abdominal</a:t>
            </a:r>
            <a:r>
              <a:rPr sz="6000" spc="-20" dirty="0"/>
              <a:t> </a:t>
            </a:r>
            <a:r>
              <a:rPr sz="6000" spc="-5" dirty="0"/>
              <a:t>Incisions</a:t>
            </a:r>
            <a:endParaRPr sz="6000" dirty="0"/>
          </a:p>
        </p:txBody>
      </p:sp>
      <p:sp>
        <p:nvSpPr>
          <p:cNvPr id="7" name="object 7"/>
          <p:cNvSpPr/>
          <p:nvPr/>
        </p:nvSpPr>
        <p:spPr>
          <a:xfrm>
            <a:off x="2266188" y="2286000"/>
            <a:ext cx="3220212" cy="259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D46C9D-95EB-45FE-A9B9-233B41170968}"/>
              </a:ext>
            </a:extLst>
          </p:cNvPr>
          <p:cNvSpPr/>
          <p:nvPr/>
        </p:nvSpPr>
        <p:spPr>
          <a:xfrm>
            <a:off x="5006656" y="3120508"/>
            <a:ext cx="3603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 PRATIK SHAPARIA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191" y="324611"/>
            <a:ext cx="4698492" cy="1246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1711"/>
            <a:ext cx="3982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450" dirty="0">
                <a:uFill>
                  <a:solidFill>
                    <a:srgbClr val="562213"/>
                  </a:solidFill>
                </a:uFill>
                <a:latin typeface="Times New Roman"/>
                <a:cs typeface="Times New Roman"/>
              </a:rPr>
              <a:t>Upper </a:t>
            </a:r>
            <a:r>
              <a:rPr sz="4400" u="heavy" spc="-440" dirty="0">
                <a:uFill>
                  <a:solidFill>
                    <a:srgbClr val="562213"/>
                  </a:solidFill>
                </a:uFill>
                <a:latin typeface="Times New Roman"/>
                <a:cs typeface="Times New Roman"/>
              </a:rPr>
              <a:t>midline</a:t>
            </a:r>
            <a:r>
              <a:rPr sz="4400" u="heavy" spc="-305" dirty="0">
                <a:uFill>
                  <a:solidFill>
                    <a:srgbClr val="56221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u="heavy" spc="-434" dirty="0">
                <a:uFill>
                  <a:solidFill>
                    <a:srgbClr val="562213"/>
                  </a:solidFill>
                </a:uFill>
                <a:latin typeface="Times New Roman"/>
                <a:cs typeface="Times New Roman"/>
              </a:rPr>
              <a:t>incision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1075944"/>
            <a:ext cx="5137785" cy="4105910"/>
            <a:chOff x="381000" y="1075944"/>
            <a:chExt cx="5137785" cy="4105910"/>
          </a:xfrm>
        </p:grpSpPr>
        <p:sp>
          <p:nvSpPr>
            <p:cNvPr id="5" name="object 5"/>
            <p:cNvSpPr/>
            <p:nvPr/>
          </p:nvSpPr>
          <p:spPr>
            <a:xfrm>
              <a:off x="1490472" y="1075944"/>
              <a:ext cx="4027932" cy="92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1524000"/>
              <a:ext cx="4488180" cy="3657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13628" y="1776730"/>
            <a:ext cx="304038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2100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Georgia"/>
                <a:cs typeface="Georgia"/>
              </a:rPr>
              <a:t>From </a:t>
            </a:r>
            <a:r>
              <a:rPr sz="2000" dirty="0">
                <a:latin typeface="Georgia"/>
                <a:cs typeface="Georgia"/>
              </a:rPr>
              <a:t>xiphoid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dirty="0">
                <a:latin typeface="Georgia"/>
                <a:cs typeface="Georgia"/>
              </a:rPr>
              <a:t>above  umbilicus.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Division of </a:t>
            </a:r>
            <a:r>
              <a:rPr sz="2000" dirty="0">
                <a:latin typeface="Georgia"/>
                <a:cs typeface="Georgia"/>
              </a:rPr>
              <a:t>the </a:t>
            </a:r>
            <a:r>
              <a:rPr sz="2000" spc="-5" dirty="0">
                <a:latin typeface="Georgia"/>
                <a:cs typeface="Georgia"/>
              </a:rPr>
              <a:t>peritoneum  </a:t>
            </a:r>
            <a:r>
              <a:rPr sz="2000" dirty="0">
                <a:latin typeface="Georgia"/>
                <a:cs typeface="Georgia"/>
              </a:rPr>
              <a:t>is </a:t>
            </a:r>
            <a:r>
              <a:rPr sz="2000" spc="-5" dirty="0">
                <a:latin typeface="Georgia"/>
                <a:cs typeface="Georgia"/>
              </a:rPr>
              <a:t>best performed </a:t>
            </a:r>
            <a:r>
              <a:rPr sz="2000" dirty="0">
                <a:latin typeface="Georgia"/>
                <a:cs typeface="Georgia"/>
              </a:rPr>
              <a:t>at the  </a:t>
            </a:r>
            <a:r>
              <a:rPr sz="2000" spc="-5" dirty="0">
                <a:latin typeface="Georgia"/>
                <a:cs typeface="Georgia"/>
              </a:rPr>
              <a:t>lower end of the  </a:t>
            </a:r>
            <a:r>
              <a:rPr sz="2000" dirty="0">
                <a:latin typeface="Georgia"/>
                <a:cs typeface="Georgia"/>
              </a:rPr>
              <a:t>incision,just above </a:t>
            </a:r>
            <a:r>
              <a:rPr sz="2000" spc="-5" dirty="0">
                <a:latin typeface="Georgia"/>
                <a:cs typeface="Georgia"/>
              </a:rPr>
              <a:t>the  </a:t>
            </a:r>
            <a:r>
              <a:rPr sz="2000" dirty="0">
                <a:latin typeface="Georgia"/>
                <a:cs typeface="Georgia"/>
              </a:rPr>
              <a:t>umbilicus ,so </a:t>
            </a:r>
            <a:r>
              <a:rPr sz="2000" spc="-5" dirty="0">
                <a:latin typeface="Georgia"/>
                <a:cs typeface="Georgia"/>
              </a:rPr>
              <a:t>that the  falciform ligament can be  seen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avoided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191" y="326136"/>
            <a:ext cx="6416040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0187"/>
            <a:ext cx="57016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dirty="0">
                <a:uFill>
                  <a:solidFill>
                    <a:srgbClr val="562213"/>
                  </a:solidFill>
                </a:uFill>
              </a:rPr>
              <a:t>Lower midline</a:t>
            </a:r>
            <a:r>
              <a:rPr sz="4400" u="heavy" spc="-65" dirty="0">
                <a:uFill>
                  <a:solidFill>
                    <a:srgbClr val="562213"/>
                  </a:solidFill>
                </a:uFill>
              </a:rPr>
              <a:t> </a:t>
            </a:r>
            <a:r>
              <a:rPr sz="4400" u="heavy" dirty="0">
                <a:uFill>
                  <a:solidFill>
                    <a:srgbClr val="562213"/>
                  </a:solidFill>
                </a:uFill>
              </a:rPr>
              <a:t>incision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490472" y="1085088"/>
            <a:ext cx="5745480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1828800"/>
            <a:ext cx="3810000" cy="457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3775" y="1702053"/>
            <a:ext cx="34220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From the umbilicus superiorly</a:t>
            </a:r>
            <a:r>
              <a:rPr sz="1800" spc="4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the pubis symphysis inferiorly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Allow </a:t>
            </a:r>
            <a:r>
              <a:rPr sz="1800" dirty="0">
                <a:latin typeface="Georgia"/>
                <a:cs typeface="Georgia"/>
              </a:rPr>
              <a:t>access </a:t>
            </a:r>
            <a:r>
              <a:rPr sz="1800" spc="-5" dirty="0">
                <a:latin typeface="Georgia"/>
                <a:cs typeface="Georgia"/>
              </a:rPr>
              <a:t>to pelvic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organs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the peritoneum should be </a:t>
            </a:r>
            <a:r>
              <a:rPr sz="1800" dirty="0">
                <a:latin typeface="Georgia"/>
                <a:cs typeface="Georgia"/>
              </a:rPr>
              <a:t>opened  in </a:t>
            </a:r>
            <a:r>
              <a:rPr sz="1800" spc="-5" dirty="0">
                <a:latin typeface="Georgia"/>
                <a:cs typeface="Georgia"/>
              </a:rPr>
              <a:t>the uppermost </a:t>
            </a:r>
            <a:r>
              <a:rPr sz="1800" dirty="0">
                <a:latin typeface="Georgia"/>
                <a:cs typeface="Georgia"/>
              </a:rPr>
              <a:t>area </a:t>
            </a:r>
            <a:r>
              <a:rPr sz="1800" spc="-5" dirty="0">
                <a:latin typeface="Georgia"/>
                <a:cs typeface="Georgia"/>
              </a:rPr>
              <a:t>to </a:t>
            </a:r>
            <a:r>
              <a:rPr sz="1800" dirty="0">
                <a:latin typeface="Georgia"/>
                <a:cs typeface="Georgia"/>
              </a:rPr>
              <a:t>avoid  </a:t>
            </a:r>
            <a:r>
              <a:rPr sz="1800" spc="-5" dirty="0">
                <a:latin typeface="Georgia"/>
                <a:cs typeface="Georgia"/>
              </a:rPr>
              <a:t>injury to 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bladder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1016" y="326136"/>
            <a:ext cx="6696709" cy="1247140"/>
            <a:chOff x="1271016" y="326136"/>
            <a:chExt cx="6696709" cy="1247140"/>
          </a:xfrm>
        </p:grpSpPr>
        <p:sp>
          <p:nvSpPr>
            <p:cNvPr id="3" name="object 3"/>
            <p:cNvSpPr/>
            <p:nvPr/>
          </p:nvSpPr>
          <p:spPr>
            <a:xfrm>
              <a:off x="1490472" y="1085087"/>
              <a:ext cx="6141720" cy="106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1016" y="326136"/>
              <a:ext cx="6696456" cy="1246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347" y="480187"/>
            <a:ext cx="60985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u="heavy" spc="-204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 </a:t>
            </a:r>
            <a:r>
              <a:rPr sz="4400" b="1" u="heavy" spc="-5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Full </a:t>
            </a:r>
            <a:r>
              <a:rPr sz="4400" b="1" u="heavy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midline</a:t>
            </a:r>
            <a:r>
              <a:rPr sz="4400" b="1" u="heavy" spc="-110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 </a:t>
            </a:r>
            <a:r>
              <a:rPr sz="4400" b="1" u="heavy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incision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5525" y="1467357"/>
            <a:ext cx="218186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3200" spc="-5" dirty="0">
                <a:latin typeface="Georgia"/>
                <a:cs typeface="Georgia"/>
              </a:rPr>
              <a:t>From  </a:t>
            </a:r>
            <a:r>
              <a:rPr sz="3200" dirty="0">
                <a:latin typeface="Georgia"/>
                <a:cs typeface="Georgia"/>
              </a:rPr>
              <a:t>xiphoid </a:t>
            </a:r>
            <a:r>
              <a:rPr sz="3200" spc="-5" dirty="0">
                <a:latin typeface="Georgia"/>
                <a:cs typeface="Georgia"/>
              </a:rPr>
              <a:t>to  pubis  sy</a:t>
            </a:r>
            <a:r>
              <a:rPr sz="3200" spc="-15" dirty="0">
                <a:latin typeface="Georgia"/>
                <a:cs typeface="Georgia"/>
              </a:rPr>
              <a:t>m</a:t>
            </a:r>
            <a:r>
              <a:rPr sz="3200" spc="-5" dirty="0">
                <a:latin typeface="Georgia"/>
                <a:cs typeface="Georgia"/>
              </a:rPr>
              <a:t>physis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2600" y="1752600"/>
            <a:ext cx="3387852" cy="2442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76200"/>
            <a:ext cx="5562600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216154"/>
            <a:ext cx="4907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5" dirty="0">
                <a:uFill>
                  <a:solidFill>
                    <a:srgbClr val="562213"/>
                  </a:solidFill>
                </a:uFill>
              </a:rPr>
              <a:t>Paramedian</a:t>
            </a:r>
            <a:r>
              <a:rPr sz="4000" u="heavy" spc="-35" dirty="0">
                <a:uFill>
                  <a:solidFill>
                    <a:srgbClr val="562213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562213"/>
                  </a:solidFill>
                </a:uFill>
              </a:rPr>
              <a:t>Incisions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491996" y="765048"/>
            <a:ext cx="4953000" cy="94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43660" y="1051940"/>
            <a:ext cx="312102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Georgia"/>
                <a:cs typeface="Georgia"/>
              </a:rPr>
              <a:t>placed </a:t>
            </a:r>
            <a:r>
              <a:rPr sz="2000" dirty="0">
                <a:latin typeface="Georgia"/>
                <a:cs typeface="Georgia"/>
              </a:rPr>
              <a:t>2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dirty="0">
                <a:latin typeface="Georgia"/>
                <a:cs typeface="Georgia"/>
              </a:rPr>
              <a:t>5 cm </a:t>
            </a:r>
            <a:r>
              <a:rPr sz="2000" spc="-5" dirty="0">
                <a:latin typeface="Georgia"/>
                <a:cs typeface="Georgia"/>
              </a:rPr>
              <a:t>lateral to  </a:t>
            </a:r>
            <a:r>
              <a:rPr sz="2000" dirty="0">
                <a:latin typeface="Georgia"/>
                <a:cs typeface="Georgia"/>
              </a:rPr>
              <a:t>midline </a:t>
            </a:r>
            <a:r>
              <a:rPr sz="2000" spc="-5" dirty="0">
                <a:latin typeface="Georgia"/>
                <a:cs typeface="Georgia"/>
              </a:rPr>
              <a:t>over median aspect  of bulging transverse  </a:t>
            </a:r>
            <a:r>
              <a:rPr sz="2000" dirty="0">
                <a:latin typeface="Georgia"/>
                <a:cs typeface="Georgia"/>
              </a:rPr>
              <a:t>convexity </a:t>
            </a:r>
            <a:r>
              <a:rPr sz="2000" spc="-5" dirty="0">
                <a:latin typeface="Georgia"/>
                <a:cs typeface="Georgia"/>
              </a:rPr>
              <a:t>of </a:t>
            </a:r>
            <a:r>
              <a:rPr sz="2000" dirty="0">
                <a:latin typeface="Georgia"/>
                <a:cs typeface="Georgia"/>
              </a:rPr>
              <a:t>rectus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muscle.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828" y="3061842"/>
            <a:ext cx="4916424" cy="3505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1447800"/>
            <a:ext cx="3462528" cy="2043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897" y="394461"/>
            <a:ext cx="2413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595" dirty="0">
                <a:solidFill>
                  <a:srgbClr val="3891A7"/>
                </a:solidFill>
                <a:latin typeface="Arial"/>
                <a:cs typeface="Arial"/>
              </a:rPr>
              <a:t></a:t>
            </a:r>
            <a:r>
              <a:rPr sz="2250" spc="-585" dirty="0">
                <a:solidFill>
                  <a:srgbClr val="3891A7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000000"/>
                </a:solidFill>
                <a:latin typeface="Georgia"/>
                <a:cs typeface="Georgia"/>
              </a:rPr>
              <a:t>Advantages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897" y="833373"/>
            <a:ext cx="7038975" cy="4875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Wingdings"/>
              <a:buChar char=""/>
              <a:tabLst>
                <a:tab pos="296545" algn="l"/>
              </a:tabLst>
            </a:pPr>
            <a:r>
              <a:rPr sz="2200" spc="-5" dirty="0">
                <a:latin typeface="Georgia"/>
                <a:cs typeface="Georgia"/>
              </a:rPr>
              <a:t>Provides </a:t>
            </a:r>
            <a:r>
              <a:rPr sz="2200" spc="-10" dirty="0">
                <a:latin typeface="Georgia"/>
                <a:cs typeface="Georgia"/>
              </a:rPr>
              <a:t>access </a:t>
            </a:r>
            <a:r>
              <a:rPr sz="2200" spc="-5" dirty="0">
                <a:latin typeface="Georgia"/>
                <a:cs typeface="Georgia"/>
              </a:rPr>
              <a:t>to </a:t>
            </a:r>
            <a:r>
              <a:rPr sz="2200" spc="-10" dirty="0">
                <a:latin typeface="Georgia"/>
                <a:cs typeface="Georgia"/>
              </a:rPr>
              <a:t>lateral</a:t>
            </a:r>
            <a:r>
              <a:rPr sz="2200" spc="5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structures</a:t>
            </a:r>
            <a:endParaRPr sz="22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Wingdings"/>
              <a:buChar char=""/>
              <a:tabLst>
                <a:tab pos="296545" algn="l"/>
              </a:tabLst>
            </a:pPr>
            <a:r>
              <a:rPr sz="2200" spc="-5" dirty="0">
                <a:latin typeface="Georgia"/>
                <a:cs typeface="Georgia"/>
              </a:rPr>
              <a:t>Avoids </a:t>
            </a:r>
            <a:r>
              <a:rPr sz="2200" spc="-10" dirty="0">
                <a:latin typeface="Georgia"/>
                <a:cs typeface="Georgia"/>
              </a:rPr>
              <a:t>injury </a:t>
            </a:r>
            <a:r>
              <a:rPr sz="2200" spc="-5" dirty="0">
                <a:latin typeface="Georgia"/>
                <a:cs typeface="Georgia"/>
              </a:rPr>
              <a:t>to </a:t>
            </a:r>
            <a:r>
              <a:rPr sz="2200" spc="-10" dirty="0">
                <a:latin typeface="Georgia"/>
                <a:cs typeface="Georgia"/>
              </a:rPr>
              <a:t>nerves,limits trauma </a:t>
            </a:r>
            <a:r>
              <a:rPr sz="2200" spc="-5" dirty="0">
                <a:latin typeface="Georgia"/>
                <a:cs typeface="Georgia"/>
              </a:rPr>
              <a:t>to rectus</a:t>
            </a:r>
            <a:r>
              <a:rPr sz="2200" spc="17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muscle.</a:t>
            </a:r>
            <a:endParaRPr sz="22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Wingdings"/>
              <a:buChar char=""/>
              <a:tabLst>
                <a:tab pos="296545" algn="l"/>
              </a:tabLst>
            </a:pPr>
            <a:r>
              <a:rPr sz="2200" spc="-5" dirty="0">
                <a:latin typeface="Georgia"/>
                <a:cs typeface="Georgia"/>
              </a:rPr>
              <a:t>Permits good restoration of </a:t>
            </a:r>
            <a:r>
              <a:rPr sz="2200" spc="-10" dirty="0">
                <a:latin typeface="Georgia"/>
                <a:cs typeface="Georgia"/>
              </a:rPr>
              <a:t>abdominal wall</a:t>
            </a:r>
            <a:r>
              <a:rPr sz="2200" spc="6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function</a:t>
            </a:r>
            <a:endParaRPr sz="2200">
              <a:latin typeface="Georgia"/>
              <a:cs typeface="Georgia"/>
            </a:endParaRPr>
          </a:p>
          <a:p>
            <a:pPr marL="295910" marR="721360" indent="-283845">
              <a:lnSpc>
                <a:spcPct val="80100"/>
              </a:lnSpc>
              <a:spcBef>
                <a:spcPts val="595"/>
              </a:spcBef>
              <a:buClr>
                <a:srgbClr val="3891A7"/>
              </a:buClr>
              <a:buSzPct val="79545"/>
              <a:buFont typeface="Wingdings"/>
              <a:buChar char=""/>
              <a:tabLst>
                <a:tab pos="296545" algn="l"/>
              </a:tabLst>
            </a:pPr>
            <a:r>
              <a:rPr sz="2200" spc="-5" dirty="0">
                <a:latin typeface="Georgia"/>
                <a:cs typeface="Georgia"/>
              </a:rPr>
              <a:t>Can </a:t>
            </a:r>
            <a:r>
              <a:rPr sz="2200" spc="-10" dirty="0">
                <a:latin typeface="Georgia"/>
                <a:cs typeface="Georgia"/>
              </a:rPr>
              <a:t>be extended by </a:t>
            </a:r>
            <a:r>
              <a:rPr sz="2200" spc="-5" dirty="0">
                <a:latin typeface="Georgia"/>
                <a:cs typeface="Georgia"/>
              </a:rPr>
              <a:t>slanting the upper </a:t>
            </a:r>
            <a:r>
              <a:rPr sz="2200" spc="-10" dirty="0">
                <a:latin typeface="Georgia"/>
                <a:cs typeface="Georgia"/>
              </a:rPr>
              <a:t>end </a:t>
            </a:r>
            <a:r>
              <a:rPr sz="2200" spc="-5" dirty="0">
                <a:latin typeface="Georgia"/>
                <a:cs typeface="Georgia"/>
              </a:rPr>
              <a:t>of </a:t>
            </a:r>
            <a:r>
              <a:rPr sz="2200" spc="-10" dirty="0">
                <a:latin typeface="Georgia"/>
                <a:cs typeface="Georgia"/>
              </a:rPr>
              <a:t>the  </a:t>
            </a:r>
            <a:r>
              <a:rPr sz="2200" spc="-5" dirty="0">
                <a:latin typeface="Georgia"/>
                <a:cs typeface="Georgia"/>
              </a:rPr>
              <a:t>incision </a:t>
            </a:r>
            <a:r>
              <a:rPr sz="2200" spc="-10" dirty="0">
                <a:latin typeface="Georgia"/>
                <a:cs typeface="Georgia"/>
              </a:rPr>
              <a:t>medially towards the </a:t>
            </a:r>
            <a:r>
              <a:rPr sz="2200" spc="-5" dirty="0">
                <a:latin typeface="Georgia"/>
                <a:cs typeface="Georgia"/>
              </a:rPr>
              <a:t>xiphoid process if  </a:t>
            </a:r>
            <a:r>
              <a:rPr sz="2200" spc="-10" dirty="0">
                <a:latin typeface="Georgia"/>
                <a:cs typeface="Georgia"/>
              </a:rPr>
              <a:t>required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250" spc="-595" dirty="0">
                <a:solidFill>
                  <a:srgbClr val="3891A7"/>
                </a:solidFill>
                <a:latin typeface="Arial"/>
                <a:cs typeface="Arial"/>
              </a:rPr>
              <a:t></a:t>
            </a:r>
            <a:r>
              <a:rPr sz="2250" spc="-580" dirty="0">
                <a:solidFill>
                  <a:srgbClr val="3891A7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Georgia"/>
                <a:cs typeface="Georgia"/>
              </a:rPr>
              <a:t>Disadvantages</a:t>
            </a:r>
            <a:endParaRPr sz="28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Wingdings"/>
              <a:buChar char=""/>
              <a:tabLst>
                <a:tab pos="296545" algn="l"/>
              </a:tabLst>
            </a:pPr>
            <a:r>
              <a:rPr sz="2200" spc="-5" dirty="0">
                <a:latin typeface="Georgia"/>
                <a:cs typeface="Georgia"/>
              </a:rPr>
              <a:t>Time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consuming.</a:t>
            </a:r>
            <a:endParaRPr sz="22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Wingdings"/>
              <a:buChar char=""/>
              <a:tabLst>
                <a:tab pos="296545" algn="l"/>
              </a:tabLst>
            </a:pPr>
            <a:r>
              <a:rPr sz="2200" spc="-5" dirty="0">
                <a:latin typeface="Georgia"/>
                <a:cs typeface="Georgia"/>
              </a:rPr>
              <a:t>Incision </a:t>
            </a:r>
            <a:r>
              <a:rPr sz="2200" spc="-10" dirty="0">
                <a:latin typeface="Georgia"/>
                <a:cs typeface="Georgia"/>
              </a:rPr>
              <a:t>needs </a:t>
            </a:r>
            <a:r>
              <a:rPr sz="2200" spc="-5" dirty="0">
                <a:latin typeface="Georgia"/>
                <a:cs typeface="Georgia"/>
              </a:rPr>
              <a:t>to be </a:t>
            </a:r>
            <a:r>
              <a:rPr sz="2200" spc="-10" dirty="0">
                <a:latin typeface="Georgia"/>
                <a:cs typeface="Georgia"/>
              </a:rPr>
              <a:t>closed </a:t>
            </a:r>
            <a:r>
              <a:rPr sz="2200" dirty="0">
                <a:latin typeface="Georgia"/>
                <a:cs typeface="Georgia"/>
              </a:rPr>
              <a:t>in</a:t>
            </a:r>
            <a:r>
              <a:rPr sz="2200" spc="5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layers</a:t>
            </a:r>
            <a:endParaRPr sz="2200">
              <a:latin typeface="Georgia"/>
              <a:cs typeface="Georgia"/>
            </a:endParaRPr>
          </a:p>
          <a:p>
            <a:pPr marL="295910" marR="255904" indent="-283845">
              <a:lnSpc>
                <a:spcPts val="2110"/>
              </a:lnSpc>
              <a:spcBef>
                <a:spcPts val="585"/>
              </a:spcBef>
              <a:buClr>
                <a:srgbClr val="3891A7"/>
              </a:buClr>
              <a:buSzPct val="79545"/>
              <a:buFont typeface="Wingdings"/>
              <a:buChar char=""/>
              <a:tabLst>
                <a:tab pos="296545" algn="l"/>
              </a:tabLst>
            </a:pPr>
            <a:r>
              <a:rPr sz="2200" spc="-5" dirty="0">
                <a:latin typeface="Georgia"/>
                <a:cs typeface="Georgia"/>
              </a:rPr>
              <a:t>Difficult </a:t>
            </a:r>
            <a:r>
              <a:rPr sz="2200" spc="-10" dirty="0">
                <a:latin typeface="Georgia"/>
                <a:cs typeface="Georgia"/>
              </a:rPr>
              <a:t>extension </a:t>
            </a:r>
            <a:r>
              <a:rPr sz="2200" spc="-5" dirty="0">
                <a:latin typeface="Georgia"/>
                <a:cs typeface="Georgia"/>
              </a:rPr>
              <a:t>superiorly as </a:t>
            </a:r>
            <a:r>
              <a:rPr sz="2200" spc="-10" dirty="0">
                <a:latin typeface="Georgia"/>
                <a:cs typeface="Georgia"/>
              </a:rPr>
              <a:t>limited </a:t>
            </a:r>
            <a:r>
              <a:rPr sz="2200" spc="-5" dirty="0">
                <a:latin typeface="Georgia"/>
                <a:cs typeface="Georgia"/>
              </a:rPr>
              <a:t>by the </a:t>
            </a:r>
            <a:r>
              <a:rPr sz="2200" spc="-10" dirty="0">
                <a:latin typeface="Georgia"/>
                <a:cs typeface="Georgia"/>
              </a:rPr>
              <a:t>costal  </a:t>
            </a:r>
            <a:r>
              <a:rPr sz="2200" spc="-5" dirty="0">
                <a:latin typeface="Georgia"/>
                <a:cs typeface="Georgia"/>
              </a:rPr>
              <a:t>margin</a:t>
            </a:r>
            <a:endParaRPr sz="2200">
              <a:latin typeface="Georgia"/>
              <a:cs typeface="Georgia"/>
            </a:endParaRPr>
          </a:p>
          <a:p>
            <a:pPr marL="295910" marR="41275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Wingdings"/>
              <a:buChar char=""/>
              <a:tabLst>
                <a:tab pos="296545" algn="l"/>
              </a:tabLst>
            </a:pPr>
            <a:r>
              <a:rPr sz="2200" spc="-5" dirty="0">
                <a:latin typeface="Georgia"/>
                <a:cs typeface="Georgia"/>
              </a:rPr>
              <a:t>Tends to </a:t>
            </a:r>
            <a:r>
              <a:rPr sz="2200" spc="-10" dirty="0">
                <a:latin typeface="Georgia"/>
                <a:cs typeface="Georgia"/>
              </a:rPr>
              <a:t>strip the muscles </a:t>
            </a:r>
            <a:r>
              <a:rPr sz="2200" spc="-5" dirty="0">
                <a:latin typeface="Georgia"/>
                <a:cs typeface="Georgia"/>
              </a:rPr>
              <a:t>of </a:t>
            </a:r>
            <a:r>
              <a:rPr sz="2200" spc="-10" dirty="0">
                <a:latin typeface="Georgia"/>
                <a:cs typeface="Georgia"/>
              </a:rPr>
              <a:t>their lateral </a:t>
            </a:r>
            <a:r>
              <a:rPr sz="2200" spc="-5" dirty="0">
                <a:latin typeface="Georgia"/>
                <a:cs typeface="Georgia"/>
              </a:rPr>
              <a:t>blood and  nerve supply </a:t>
            </a:r>
            <a:r>
              <a:rPr sz="2200" spc="-10" dirty="0">
                <a:latin typeface="Georgia"/>
                <a:cs typeface="Georgia"/>
              </a:rPr>
              <a:t>resulting </a:t>
            </a:r>
            <a:r>
              <a:rPr sz="2200" spc="-5" dirty="0">
                <a:latin typeface="Georgia"/>
                <a:cs typeface="Georgia"/>
              </a:rPr>
              <a:t>in atrophy of the </a:t>
            </a:r>
            <a:r>
              <a:rPr sz="2200" spc="-10" dirty="0">
                <a:latin typeface="Georgia"/>
                <a:cs typeface="Georgia"/>
              </a:rPr>
              <a:t>muscle medial  </a:t>
            </a:r>
            <a:r>
              <a:rPr sz="2200" spc="-5" dirty="0">
                <a:latin typeface="Georgia"/>
                <a:cs typeface="Georgia"/>
              </a:rPr>
              <a:t>to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incision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570738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9330"/>
            <a:ext cx="50082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Transverse</a:t>
            </a:r>
            <a:r>
              <a:rPr sz="4300" spc="-20" dirty="0"/>
              <a:t> </a:t>
            </a:r>
            <a:r>
              <a:rPr sz="4300" spc="-5" dirty="0"/>
              <a:t>Incisions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396110"/>
            <a:ext cx="6121400" cy="43694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Advantages</a:t>
            </a:r>
            <a:endParaRPr sz="24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Georgia"/>
                <a:cs typeface="Georgia"/>
              </a:rPr>
              <a:t>better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cosmetically</a:t>
            </a:r>
            <a:endParaRPr sz="24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Georgia"/>
                <a:cs typeface="Georgia"/>
              </a:rPr>
              <a:t>Stronger than</a:t>
            </a:r>
            <a:r>
              <a:rPr sz="2400" dirty="0">
                <a:latin typeface="Georgia"/>
                <a:cs typeface="Georgia"/>
              </a:rPr>
              <a:t> vertical</a:t>
            </a:r>
            <a:endParaRPr sz="24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dirty="0">
                <a:latin typeface="Georgia"/>
                <a:cs typeface="Georgia"/>
              </a:rPr>
              <a:t>Less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painful</a:t>
            </a:r>
            <a:endParaRPr sz="24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Georgia"/>
                <a:cs typeface="Georgia"/>
              </a:rPr>
              <a:t>Good </a:t>
            </a:r>
            <a:r>
              <a:rPr sz="2400" dirty="0">
                <a:latin typeface="Georgia"/>
                <a:cs typeface="Georgia"/>
              </a:rPr>
              <a:t>access </a:t>
            </a:r>
            <a:r>
              <a:rPr sz="2400" spc="-5" dirty="0">
                <a:latin typeface="Georgia"/>
                <a:cs typeface="Georgia"/>
              </a:rPr>
              <a:t>to upper GI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structures</a:t>
            </a:r>
            <a:endParaRPr sz="2400">
              <a:latin typeface="Georgia"/>
              <a:cs typeface="Georgia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Georgia"/>
                <a:cs typeface="Georgia"/>
              </a:rPr>
              <a:t>More advantageous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children b/c of </a:t>
            </a:r>
            <a:r>
              <a:rPr sz="2400" dirty="0">
                <a:latin typeface="Georgia"/>
                <a:cs typeface="Georgia"/>
              </a:rPr>
              <a:t>more  </a:t>
            </a:r>
            <a:r>
              <a:rPr sz="2400" spc="-10" dirty="0">
                <a:latin typeface="Georgia"/>
                <a:cs typeface="Georgia"/>
              </a:rPr>
              <a:t>transverse </a:t>
            </a:r>
            <a:r>
              <a:rPr sz="2400" spc="-5" dirty="0">
                <a:latin typeface="Georgia"/>
                <a:cs typeface="Georgia"/>
              </a:rPr>
              <a:t>length of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abdomen.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1A7"/>
              </a:buClr>
              <a:buFont typeface="Arial"/>
              <a:buChar char=""/>
            </a:pPr>
            <a:endParaRPr sz="3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Disadvantages</a:t>
            </a:r>
            <a:endParaRPr sz="2400">
              <a:latin typeface="Georgia"/>
              <a:cs typeface="Georgia"/>
            </a:endParaRPr>
          </a:p>
          <a:p>
            <a:pPr marL="368935" indent="-35687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368935" algn="l"/>
                <a:tab pos="369570" algn="l"/>
              </a:tabLst>
            </a:pPr>
            <a:r>
              <a:rPr sz="2400" dirty="0">
                <a:latin typeface="Georgia"/>
                <a:cs typeface="Georgia"/>
              </a:rPr>
              <a:t>Limited </a:t>
            </a:r>
            <a:r>
              <a:rPr sz="2400" spc="-5" dirty="0">
                <a:latin typeface="Georgia"/>
                <a:cs typeface="Georgia"/>
              </a:rPr>
              <a:t>exposure to the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organs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838200"/>
            <a:ext cx="3938015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2994" y="1473453"/>
            <a:ext cx="238125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13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1)Kocher  </a:t>
            </a:r>
            <a:r>
              <a:rPr sz="1800" dirty="0">
                <a:latin typeface="Georgia"/>
                <a:cs typeface="Georgia"/>
              </a:rPr>
              <a:t>2)Median  </a:t>
            </a:r>
            <a:r>
              <a:rPr sz="1800" spc="-5" dirty="0">
                <a:latin typeface="Georgia"/>
                <a:cs typeface="Georgia"/>
              </a:rPr>
              <a:t>3)McBurny  4)Battle  5)Ianz  </a:t>
            </a:r>
            <a:r>
              <a:rPr sz="1800" dirty="0">
                <a:latin typeface="Georgia"/>
                <a:cs typeface="Georgia"/>
              </a:rPr>
              <a:t>6</a:t>
            </a:r>
            <a:r>
              <a:rPr sz="1800" spc="-5" dirty="0">
                <a:latin typeface="Georgia"/>
                <a:cs typeface="Georgia"/>
              </a:rPr>
              <a:t>)</a:t>
            </a:r>
            <a:r>
              <a:rPr sz="1800" spc="-10" dirty="0">
                <a:latin typeface="Georgia"/>
                <a:cs typeface="Georgia"/>
              </a:rPr>
              <a:t>P</a:t>
            </a:r>
            <a:r>
              <a:rPr sz="1800" dirty="0">
                <a:latin typeface="Georgia"/>
                <a:cs typeface="Georgia"/>
              </a:rPr>
              <a:t>aram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dian  7)Transverse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8)Rutherford Morrison  9)Pfannensteil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9388" y="99060"/>
            <a:ext cx="7518400" cy="1137285"/>
            <a:chOff x="1199388" y="99060"/>
            <a:chExt cx="7518400" cy="1137285"/>
          </a:xfrm>
        </p:grpSpPr>
        <p:sp>
          <p:nvSpPr>
            <p:cNvPr id="3" name="object 3"/>
            <p:cNvSpPr/>
            <p:nvPr/>
          </p:nvSpPr>
          <p:spPr>
            <a:xfrm>
              <a:off x="1199388" y="99060"/>
              <a:ext cx="5378196" cy="1136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97879" y="99060"/>
              <a:ext cx="2819400" cy="11369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6794" y="239013"/>
            <a:ext cx="6863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Georgia"/>
                <a:cs typeface="Georgia"/>
              </a:rPr>
              <a:t>Kocher </a:t>
            </a:r>
            <a:r>
              <a:rPr sz="4000" b="1" spc="-10" dirty="0">
                <a:latin typeface="Georgia"/>
                <a:cs typeface="Georgia"/>
              </a:rPr>
              <a:t>Subcostal</a:t>
            </a:r>
            <a:r>
              <a:rPr sz="4000" b="1" spc="20" dirty="0">
                <a:latin typeface="Georgia"/>
                <a:cs typeface="Georgia"/>
              </a:rPr>
              <a:t> </a:t>
            </a:r>
            <a:r>
              <a:rPr sz="4000" b="1" spc="-5" dirty="0">
                <a:latin typeface="Georgia"/>
                <a:cs typeface="Georgia"/>
              </a:rPr>
              <a:t>Incision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1143000"/>
            <a:ext cx="3747515" cy="3465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9540" y="1441450"/>
            <a:ext cx="7344409" cy="49199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5910" marR="3784600" indent="-283845">
              <a:lnSpc>
                <a:spcPct val="90000"/>
              </a:lnSpc>
              <a:spcBef>
                <a:spcPts val="34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It </a:t>
            </a:r>
            <a:r>
              <a:rPr sz="2000" spc="-5" dirty="0">
                <a:latin typeface="Georgia"/>
                <a:cs typeface="Georgia"/>
              </a:rPr>
              <a:t>affords excellent exposure  to gall </a:t>
            </a:r>
            <a:r>
              <a:rPr sz="2000" dirty="0">
                <a:latin typeface="Georgia"/>
                <a:cs typeface="Georgia"/>
              </a:rPr>
              <a:t>bladder and </a:t>
            </a:r>
            <a:r>
              <a:rPr sz="2000" spc="-5" dirty="0">
                <a:latin typeface="Georgia"/>
                <a:cs typeface="Georgia"/>
              </a:rPr>
              <a:t>biliary  tract </a:t>
            </a:r>
            <a:r>
              <a:rPr sz="2000" dirty="0">
                <a:latin typeface="Georgia"/>
                <a:cs typeface="Georgia"/>
              </a:rPr>
              <a:t>and can be made on </a:t>
            </a:r>
            <a:r>
              <a:rPr sz="2000" spc="-5" dirty="0">
                <a:latin typeface="Georgia"/>
                <a:cs typeface="Georgia"/>
              </a:rPr>
              <a:t>left  side to afford </a:t>
            </a:r>
            <a:r>
              <a:rPr sz="2000" dirty="0">
                <a:latin typeface="Georgia"/>
                <a:cs typeface="Georgia"/>
              </a:rPr>
              <a:t>access </a:t>
            </a:r>
            <a:r>
              <a:rPr sz="2000" spc="-5" dirty="0">
                <a:latin typeface="Georgia"/>
                <a:cs typeface="Georgia"/>
              </a:rPr>
              <a:t>to  spleen.</a:t>
            </a:r>
            <a:endParaRPr sz="2000">
              <a:latin typeface="Georgia"/>
              <a:cs typeface="Georgia"/>
            </a:endParaRPr>
          </a:p>
          <a:p>
            <a:pPr marL="295910" marR="3898900" indent="-283845">
              <a:lnSpc>
                <a:spcPct val="9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İs </a:t>
            </a:r>
            <a:r>
              <a:rPr sz="2000" spc="-5" dirty="0">
                <a:latin typeface="Georgia"/>
                <a:cs typeface="Georgia"/>
              </a:rPr>
              <a:t>started </a:t>
            </a:r>
            <a:r>
              <a:rPr sz="2000" dirty="0">
                <a:latin typeface="Georgia"/>
                <a:cs typeface="Georgia"/>
              </a:rPr>
              <a:t>at midline ,2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dirty="0">
                <a:latin typeface="Georgia"/>
                <a:cs typeface="Georgia"/>
              </a:rPr>
              <a:t>5  cm below </a:t>
            </a:r>
            <a:r>
              <a:rPr sz="2000" spc="-5" dirty="0">
                <a:latin typeface="Georgia"/>
                <a:cs typeface="Georgia"/>
              </a:rPr>
              <a:t>the xiphoid,and  extends downwarda,  outwards </a:t>
            </a:r>
            <a:r>
              <a:rPr sz="2000" dirty="0">
                <a:latin typeface="Georgia"/>
                <a:cs typeface="Georgia"/>
              </a:rPr>
              <a:t>and </a:t>
            </a:r>
            <a:r>
              <a:rPr sz="2000" spc="-5" dirty="0">
                <a:latin typeface="Georgia"/>
                <a:cs typeface="Georgia"/>
              </a:rPr>
              <a:t>paralel to </a:t>
            </a:r>
            <a:r>
              <a:rPr sz="2000" dirty="0">
                <a:latin typeface="Georgia"/>
                <a:cs typeface="Georgia"/>
              </a:rPr>
              <a:t>and  about 2.5 cm below </a:t>
            </a:r>
            <a:r>
              <a:rPr sz="2000" spc="-5" dirty="0">
                <a:latin typeface="Georgia"/>
                <a:cs typeface="Georgia"/>
              </a:rPr>
              <a:t>costal  margin</a:t>
            </a:r>
            <a:endParaRPr sz="2000">
              <a:latin typeface="Georgia"/>
              <a:cs typeface="Georgia"/>
            </a:endParaRPr>
          </a:p>
          <a:p>
            <a:pPr marL="295910" marR="5033645" indent="-283845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eorgia"/>
                <a:cs typeface="Georgia"/>
              </a:rPr>
              <a:t>Especially used </a:t>
            </a:r>
            <a:r>
              <a:rPr sz="2000" dirty="0">
                <a:latin typeface="Georgia"/>
                <a:cs typeface="Georgia"/>
              </a:rPr>
              <a:t>in  </a:t>
            </a:r>
            <a:r>
              <a:rPr sz="2000" spc="-5" dirty="0">
                <a:latin typeface="Georgia"/>
                <a:cs typeface="Georgia"/>
              </a:rPr>
              <a:t>cholecystectomy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91A7"/>
              </a:buClr>
              <a:buFont typeface="Arial"/>
              <a:buChar char=""/>
            </a:pPr>
            <a:endParaRPr sz="2150">
              <a:latin typeface="Georgia"/>
              <a:cs typeface="Georgia"/>
            </a:endParaRPr>
          </a:p>
          <a:p>
            <a:pPr marL="3502025" lvl="1" indent="-205104">
              <a:lnSpc>
                <a:spcPct val="100000"/>
              </a:lnSpc>
              <a:buSzPct val="94444"/>
              <a:buFont typeface="Wingdings"/>
              <a:buChar char=""/>
              <a:tabLst>
                <a:tab pos="3502660" algn="l"/>
              </a:tabLst>
            </a:pPr>
            <a:r>
              <a:rPr sz="1800" dirty="0">
                <a:latin typeface="Georgia"/>
                <a:cs typeface="Georgia"/>
              </a:rPr>
              <a:t>There are two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modifications</a:t>
            </a:r>
            <a:endParaRPr sz="1800">
              <a:latin typeface="Georgia"/>
              <a:cs typeface="Georgia"/>
            </a:endParaRPr>
          </a:p>
          <a:p>
            <a:pPr marL="4211955" marR="508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Chevron (rooftop)modification  Mercedes </a:t>
            </a:r>
            <a:r>
              <a:rPr sz="1800" dirty="0">
                <a:latin typeface="Georgia"/>
                <a:cs typeface="Georgia"/>
              </a:rPr>
              <a:t>benz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modification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1783" y="0"/>
            <a:ext cx="5581015" cy="1701164"/>
            <a:chOff x="2081783" y="0"/>
            <a:chExt cx="5581015" cy="1701164"/>
          </a:xfrm>
        </p:grpSpPr>
        <p:sp>
          <p:nvSpPr>
            <p:cNvPr id="3" name="object 3"/>
            <p:cNvSpPr/>
            <p:nvPr/>
          </p:nvSpPr>
          <p:spPr>
            <a:xfrm>
              <a:off x="2386583" y="643127"/>
              <a:ext cx="4844796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81783" y="0"/>
              <a:ext cx="5580888" cy="10911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88919" y="563880"/>
              <a:ext cx="4040124" cy="11369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09570" y="93675"/>
            <a:ext cx="48018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9455" marR="5080" indent="-707390">
              <a:lnSpc>
                <a:spcPct val="100000"/>
              </a:lnSpc>
              <a:spcBef>
                <a:spcPts val="95"/>
              </a:spcBef>
            </a:pPr>
            <a:r>
              <a:rPr sz="4000" b="1" u="heavy" spc="-10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Chevron </a:t>
            </a:r>
            <a:r>
              <a:rPr sz="4000" b="1" u="heavy" spc="-5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(rooftop) </a:t>
            </a:r>
            <a:r>
              <a:rPr sz="4000" b="1" spc="-5" dirty="0">
                <a:latin typeface="Georgia"/>
                <a:cs typeface="Georgia"/>
              </a:rPr>
              <a:t> </a:t>
            </a:r>
            <a:r>
              <a:rPr sz="4000" b="1" u="heavy" spc="-5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modification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3720" y="1252727"/>
            <a:ext cx="3430524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9200" y="2033016"/>
            <a:ext cx="2778252" cy="3657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85028" y="2023617"/>
            <a:ext cx="311594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The incision may </a:t>
            </a:r>
            <a:r>
              <a:rPr sz="1800" spc="-5" dirty="0">
                <a:latin typeface="Georgia"/>
                <a:cs typeface="Georgia"/>
              </a:rPr>
              <a:t>be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continued  </a:t>
            </a:r>
            <a:r>
              <a:rPr sz="1800" dirty="0">
                <a:latin typeface="Georgia"/>
                <a:cs typeface="Georgia"/>
              </a:rPr>
              <a:t>across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midline into </a:t>
            </a:r>
            <a:r>
              <a:rPr sz="1800" spc="-5" dirty="0">
                <a:latin typeface="Georgia"/>
                <a:cs typeface="Georgia"/>
              </a:rPr>
              <a:t>double  kocher’s </a:t>
            </a:r>
            <a:r>
              <a:rPr sz="1800" dirty="0">
                <a:latin typeface="Georgia"/>
                <a:cs typeface="Georgia"/>
              </a:rPr>
              <a:t>incision </a:t>
            </a:r>
            <a:r>
              <a:rPr sz="1800" spc="-5" dirty="0">
                <a:latin typeface="Georgia"/>
                <a:cs typeface="Georgia"/>
              </a:rPr>
              <a:t>or rooftop  </a:t>
            </a:r>
            <a:r>
              <a:rPr sz="1800" dirty="0">
                <a:latin typeface="Georgia"/>
                <a:cs typeface="Georgia"/>
              </a:rPr>
              <a:t>appearance </a:t>
            </a:r>
            <a:r>
              <a:rPr sz="1800" spc="-5" dirty="0">
                <a:latin typeface="Georgia"/>
                <a:cs typeface="Georgia"/>
              </a:rPr>
              <a:t>which provide  </a:t>
            </a:r>
            <a:r>
              <a:rPr sz="1800" dirty="0">
                <a:latin typeface="Georgia"/>
                <a:cs typeface="Georgia"/>
              </a:rPr>
              <a:t>excellent access </a:t>
            </a:r>
            <a:r>
              <a:rPr sz="1800" spc="-5" dirty="0">
                <a:latin typeface="Georgia"/>
                <a:cs typeface="Georgia"/>
              </a:rPr>
              <a:t>to upper  </a:t>
            </a:r>
            <a:r>
              <a:rPr sz="1800" dirty="0">
                <a:latin typeface="Georgia"/>
                <a:cs typeface="Georgia"/>
              </a:rPr>
              <a:t>abdomen </a:t>
            </a:r>
            <a:r>
              <a:rPr sz="1800" spc="-5" dirty="0">
                <a:latin typeface="Georgia"/>
                <a:cs typeface="Georgia"/>
              </a:rPr>
              <a:t>particularly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those  </a:t>
            </a:r>
            <a:r>
              <a:rPr sz="1800" dirty="0">
                <a:latin typeface="Georgia"/>
                <a:cs typeface="Georgia"/>
              </a:rPr>
              <a:t>with </a:t>
            </a:r>
            <a:r>
              <a:rPr sz="1800" spc="-5" dirty="0">
                <a:latin typeface="Georgia"/>
                <a:cs typeface="Georgia"/>
              </a:rPr>
              <a:t>broad costal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margin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Uses-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total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gastrectomy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total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oesophagectomy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extensive </a:t>
            </a:r>
            <a:r>
              <a:rPr sz="1800" dirty="0">
                <a:latin typeface="Georgia"/>
                <a:cs typeface="Georgia"/>
              </a:rPr>
              <a:t>hepatic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resection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bilateral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adrenectomy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9388" y="30480"/>
            <a:ext cx="4566285" cy="1746885"/>
            <a:chOff x="1199388" y="30480"/>
            <a:chExt cx="4566285" cy="1746885"/>
          </a:xfrm>
        </p:grpSpPr>
        <p:sp>
          <p:nvSpPr>
            <p:cNvPr id="3" name="object 3"/>
            <p:cNvSpPr/>
            <p:nvPr/>
          </p:nvSpPr>
          <p:spPr>
            <a:xfrm>
              <a:off x="1199388" y="30480"/>
              <a:ext cx="3331464" cy="1136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4188" y="719328"/>
              <a:ext cx="3956304" cy="100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51148" y="30480"/>
              <a:ext cx="1914144" cy="1136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9388" y="640080"/>
              <a:ext cx="4040124" cy="11369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6794" y="169875"/>
            <a:ext cx="39141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u="heavy" spc="-10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Mercedes </a:t>
            </a:r>
            <a:r>
              <a:rPr sz="4000" b="1" u="heavy" spc="-5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benz </a:t>
            </a:r>
            <a:r>
              <a:rPr sz="4000" b="1" spc="-5" dirty="0">
                <a:latin typeface="Georgia"/>
                <a:cs typeface="Georgia"/>
              </a:rPr>
              <a:t> </a:t>
            </a:r>
            <a:r>
              <a:rPr sz="4000" b="1" u="heavy" spc="-5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modification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04188" y="1328927"/>
            <a:ext cx="3430524" cy="100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2133600"/>
            <a:ext cx="3640836" cy="2514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98975" y="2083434"/>
            <a:ext cx="41827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Consists of bilateral low kocher’s </a:t>
            </a:r>
            <a:r>
              <a:rPr sz="1800" dirty="0">
                <a:latin typeface="Georgia"/>
                <a:cs typeface="Georgia"/>
              </a:rPr>
              <a:t>incision  with </a:t>
            </a:r>
            <a:r>
              <a:rPr sz="1800" spc="-5" dirty="0">
                <a:latin typeface="Georgia"/>
                <a:cs typeface="Georgia"/>
              </a:rPr>
              <a:t>upper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midline</a:t>
            </a:r>
            <a:endParaRPr sz="1800">
              <a:latin typeface="Georgia"/>
              <a:cs typeface="Georgia"/>
            </a:endParaRPr>
          </a:p>
          <a:p>
            <a:pPr marL="6731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incision </a:t>
            </a:r>
            <a:r>
              <a:rPr sz="1800" spc="-5" dirty="0">
                <a:latin typeface="Georgia"/>
                <a:cs typeface="Georgia"/>
              </a:rPr>
              <a:t>upto 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xiphisternum.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 marR="354965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Provides </a:t>
            </a:r>
            <a:r>
              <a:rPr sz="1800" dirty="0">
                <a:latin typeface="Georgia"/>
                <a:cs typeface="Georgia"/>
              </a:rPr>
              <a:t>excellent access </a:t>
            </a:r>
            <a:r>
              <a:rPr sz="1800" spc="-5" dirty="0">
                <a:latin typeface="Georgia"/>
                <a:cs typeface="Georgia"/>
              </a:rPr>
              <a:t>to the upper  </a:t>
            </a:r>
            <a:r>
              <a:rPr sz="1800" dirty="0">
                <a:latin typeface="Georgia"/>
                <a:cs typeface="Georgia"/>
              </a:rPr>
              <a:t>abdominal </a:t>
            </a:r>
            <a:r>
              <a:rPr sz="1800" spc="-5" dirty="0">
                <a:latin typeface="Georgia"/>
                <a:cs typeface="Georgia"/>
              </a:rPr>
              <a:t>viscera </a:t>
            </a:r>
            <a:r>
              <a:rPr sz="1800" dirty="0">
                <a:latin typeface="Georgia"/>
                <a:cs typeface="Georgia"/>
              </a:rPr>
              <a:t>mainly </a:t>
            </a:r>
            <a:r>
              <a:rPr sz="1800" spc="-5" dirty="0">
                <a:latin typeface="Georgia"/>
                <a:cs typeface="Georgia"/>
              </a:rPr>
              <a:t>the  diaphragmatic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hiatuses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5310" rIns="0" bIns="0" rtlCol="0">
            <a:spAutoFit/>
          </a:bodyPr>
          <a:lstStyle/>
          <a:p>
            <a:pPr marL="1105535" marR="5080" indent="-28384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0000"/>
                </a:solidFill>
              </a:rPr>
              <a:t>Surgical </a:t>
            </a:r>
            <a:r>
              <a:rPr sz="2000" dirty="0">
                <a:solidFill>
                  <a:srgbClr val="000000"/>
                </a:solidFill>
              </a:rPr>
              <a:t>Incision is a </a:t>
            </a:r>
            <a:r>
              <a:rPr sz="2000" spc="-5" dirty="0">
                <a:solidFill>
                  <a:srgbClr val="000000"/>
                </a:solidFill>
              </a:rPr>
              <a:t>cut </a:t>
            </a:r>
            <a:r>
              <a:rPr sz="2000" dirty="0">
                <a:solidFill>
                  <a:srgbClr val="000000"/>
                </a:solidFill>
              </a:rPr>
              <a:t>made </a:t>
            </a:r>
            <a:r>
              <a:rPr sz="2000" spc="-5" dirty="0">
                <a:solidFill>
                  <a:srgbClr val="000000"/>
                </a:solidFill>
              </a:rPr>
              <a:t>through the skin to facilitate </a:t>
            </a:r>
            <a:r>
              <a:rPr sz="2000" dirty="0">
                <a:solidFill>
                  <a:srgbClr val="000000"/>
                </a:solidFill>
              </a:rPr>
              <a:t>an  </a:t>
            </a:r>
            <a:r>
              <a:rPr sz="2000" spc="-5" dirty="0">
                <a:solidFill>
                  <a:srgbClr val="000000"/>
                </a:solidFill>
              </a:rPr>
              <a:t>operation or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precedure.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456689" y="2234311"/>
            <a:ext cx="7151370" cy="2846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20979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It </a:t>
            </a:r>
            <a:r>
              <a:rPr sz="2000" spc="-5" dirty="0">
                <a:latin typeface="Georgia"/>
                <a:cs typeface="Georgia"/>
              </a:rPr>
              <a:t>should be the </a:t>
            </a:r>
            <a:r>
              <a:rPr sz="2000" dirty="0">
                <a:latin typeface="Georgia"/>
                <a:cs typeface="Georgia"/>
              </a:rPr>
              <a:t>aim </a:t>
            </a:r>
            <a:r>
              <a:rPr sz="2000" spc="-5" dirty="0">
                <a:latin typeface="Georgia"/>
                <a:cs typeface="Georgia"/>
              </a:rPr>
              <a:t>of the surgeon to employ the type of  </a:t>
            </a:r>
            <a:r>
              <a:rPr sz="2000" dirty="0">
                <a:latin typeface="Georgia"/>
                <a:cs typeface="Georgia"/>
              </a:rPr>
              <a:t>incision </a:t>
            </a:r>
            <a:r>
              <a:rPr sz="2000" spc="-5" dirty="0">
                <a:latin typeface="Georgia"/>
                <a:cs typeface="Georgia"/>
              </a:rPr>
              <a:t>considered to be the </a:t>
            </a:r>
            <a:r>
              <a:rPr sz="2000" dirty="0">
                <a:latin typeface="Georgia"/>
                <a:cs typeface="Georgia"/>
              </a:rPr>
              <a:t>most </a:t>
            </a:r>
            <a:r>
              <a:rPr sz="2000" spc="-5" dirty="0">
                <a:latin typeface="Georgia"/>
                <a:cs typeface="Georgia"/>
              </a:rPr>
              <a:t>suitable for that particular  operation to </a:t>
            </a:r>
            <a:r>
              <a:rPr sz="2000" dirty="0">
                <a:latin typeface="Georgia"/>
                <a:cs typeface="Georgia"/>
              </a:rPr>
              <a:t>be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performed.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Georgia"/>
              <a:cs typeface="Georgia"/>
            </a:endParaRPr>
          </a:p>
          <a:p>
            <a:pPr marL="177165" marR="1734820" indent="-165100">
              <a:lnSpc>
                <a:spcPct val="125000"/>
              </a:lnSpc>
            </a:pP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doing so, three essentials should be </a:t>
            </a:r>
            <a:r>
              <a:rPr sz="2000" dirty="0">
                <a:latin typeface="Georgia"/>
                <a:cs typeface="Georgia"/>
              </a:rPr>
              <a:t>achieved:  1.Accessibility</a:t>
            </a:r>
            <a:endParaRPr sz="2000">
              <a:latin typeface="Georgia"/>
              <a:cs typeface="Georgia"/>
            </a:endParaRPr>
          </a:p>
          <a:p>
            <a:pPr marL="388620" indent="-212090">
              <a:lnSpc>
                <a:spcPct val="100000"/>
              </a:lnSpc>
              <a:spcBef>
                <a:spcPts val="600"/>
              </a:spcBef>
              <a:buSzPct val="95000"/>
              <a:buAutoNum type="arabicPeriod" startAt="2"/>
              <a:tabLst>
                <a:tab pos="389255" algn="l"/>
              </a:tabLst>
            </a:pPr>
            <a:r>
              <a:rPr sz="2000" dirty="0">
                <a:latin typeface="Georgia"/>
                <a:cs typeface="Georgia"/>
              </a:rPr>
              <a:t>Extensibility</a:t>
            </a:r>
            <a:endParaRPr sz="2000">
              <a:latin typeface="Georgia"/>
              <a:cs typeface="Georgia"/>
            </a:endParaRPr>
          </a:p>
          <a:p>
            <a:pPr marL="386080" indent="-209550">
              <a:lnSpc>
                <a:spcPct val="100000"/>
              </a:lnSpc>
              <a:spcBef>
                <a:spcPts val="600"/>
              </a:spcBef>
              <a:buSzPct val="95000"/>
              <a:buAutoNum type="arabicPeriod" startAt="2"/>
              <a:tabLst>
                <a:tab pos="386715" algn="l"/>
              </a:tabLst>
            </a:pPr>
            <a:r>
              <a:rPr sz="2000" dirty="0">
                <a:latin typeface="Georgia"/>
                <a:cs typeface="Georgia"/>
              </a:rPr>
              <a:t>A reliable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closure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373379"/>
            <a:ext cx="7956804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513715"/>
            <a:ext cx="7202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Georgia"/>
                <a:cs typeface="Georgia"/>
              </a:rPr>
              <a:t>Transverse </a:t>
            </a:r>
            <a:r>
              <a:rPr sz="4000" b="1" spc="-5" dirty="0">
                <a:latin typeface="Georgia"/>
                <a:cs typeface="Georgia"/>
              </a:rPr>
              <a:t>Muscle</a:t>
            </a:r>
            <a:r>
              <a:rPr sz="4000" b="1" spc="-30" dirty="0">
                <a:latin typeface="Georgia"/>
                <a:cs typeface="Georgia"/>
              </a:rPr>
              <a:t> </a:t>
            </a:r>
            <a:r>
              <a:rPr sz="4000" b="1" spc="-5" dirty="0">
                <a:latin typeface="Georgia"/>
                <a:cs typeface="Georgia"/>
              </a:rPr>
              <a:t>dividing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473453"/>
            <a:ext cx="6677659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153035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5" dirty="0">
                <a:latin typeface="Georgia"/>
                <a:cs typeface="Georgia"/>
              </a:rPr>
              <a:t>In newborn </a:t>
            </a:r>
            <a:r>
              <a:rPr sz="1800" dirty="0">
                <a:latin typeface="Georgia"/>
                <a:cs typeface="Georgia"/>
              </a:rPr>
              <a:t>and infants, </a:t>
            </a:r>
            <a:r>
              <a:rPr sz="1800" spc="-5" dirty="0">
                <a:latin typeface="Georgia"/>
                <a:cs typeface="Georgia"/>
              </a:rPr>
              <a:t>this </a:t>
            </a:r>
            <a:r>
              <a:rPr sz="1800" dirty="0">
                <a:latin typeface="Georgia"/>
                <a:cs typeface="Georgia"/>
              </a:rPr>
              <a:t>incision is </a:t>
            </a:r>
            <a:r>
              <a:rPr sz="1800" spc="-5" dirty="0">
                <a:latin typeface="Georgia"/>
                <a:cs typeface="Georgia"/>
              </a:rPr>
              <a:t>preferred bcs more  </a:t>
            </a:r>
            <a:r>
              <a:rPr sz="1800" dirty="0">
                <a:latin typeface="Georgia"/>
                <a:cs typeface="Georgia"/>
              </a:rPr>
              <a:t>abdominal </a:t>
            </a:r>
            <a:r>
              <a:rPr sz="1800" spc="-5" dirty="0">
                <a:latin typeface="Georgia"/>
                <a:cs typeface="Georgia"/>
              </a:rPr>
              <a:t>exposure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gained per </a:t>
            </a:r>
            <a:r>
              <a:rPr sz="1800" dirty="0">
                <a:latin typeface="Georgia"/>
                <a:cs typeface="Georgia"/>
              </a:rPr>
              <a:t>lenght </a:t>
            </a:r>
            <a:r>
              <a:rPr sz="1800" spc="-5" dirty="0">
                <a:latin typeface="Georgia"/>
                <a:cs typeface="Georgia"/>
              </a:rPr>
              <a:t>of </a:t>
            </a:r>
            <a:r>
              <a:rPr sz="1800" dirty="0">
                <a:latin typeface="Georgia"/>
                <a:cs typeface="Georgia"/>
              </a:rPr>
              <a:t>incision </a:t>
            </a:r>
            <a:r>
              <a:rPr sz="1800" spc="-5" dirty="0">
                <a:latin typeface="Georgia"/>
                <a:cs typeface="Georgia"/>
              </a:rPr>
              <a:t>than </a:t>
            </a:r>
            <a:r>
              <a:rPr sz="1800" dirty="0">
                <a:latin typeface="Georgia"/>
                <a:cs typeface="Georgia"/>
              </a:rPr>
              <a:t>with  </a:t>
            </a:r>
            <a:r>
              <a:rPr sz="1800" spc="-5" dirty="0">
                <a:latin typeface="Georgia"/>
                <a:cs typeface="Georgia"/>
              </a:rPr>
              <a:t>vertical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exposure</a:t>
            </a:r>
            <a:endParaRPr sz="18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5" dirty="0">
                <a:latin typeface="Georgia"/>
                <a:cs typeface="Georgia"/>
              </a:rPr>
              <a:t>Because infants’ </a:t>
            </a:r>
            <a:r>
              <a:rPr sz="1800" dirty="0">
                <a:latin typeface="Georgia"/>
                <a:cs typeface="Georgia"/>
              </a:rPr>
              <a:t>abdomen </a:t>
            </a:r>
            <a:r>
              <a:rPr sz="1800" spc="-5" dirty="0">
                <a:latin typeface="Georgia"/>
                <a:cs typeface="Georgia"/>
              </a:rPr>
              <a:t>longer transverse than vertical</a:t>
            </a:r>
            <a:r>
              <a:rPr sz="1800" spc="9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girth.</a:t>
            </a:r>
            <a:endParaRPr sz="18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5" dirty="0">
                <a:latin typeface="Georgia"/>
                <a:cs typeface="Georgia"/>
              </a:rPr>
              <a:t>Also true of short, obese</a:t>
            </a:r>
            <a:r>
              <a:rPr sz="1800" spc="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adult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1400" y="3048000"/>
            <a:ext cx="46863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2727" y="222504"/>
            <a:ext cx="6445250" cy="1402080"/>
            <a:chOff x="1252727" y="222504"/>
            <a:chExt cx="6445250" cy="1402080"/>
          </a:xfrm>
        </p:grpSpPr>
        <p:sp>
          <p:nvSpPr>
            <p:cNvPr id="3" name="object 3"/>
            <p:cNvSpPr/>
            <p:nvPr/>
          </p:nvSpPr>
          <p:spPr>
            <a:xfrm>
              <a:off x="1252727" y="222504"/>
              <a:ext cx="2718816" cy="914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6568" y="772668"/>
              <a:ext cx="5858256" cy="853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23488" y="222504"/>
              <a:ext cx="4174236" cy="914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2727" y="710184"/>
              <a:ext cx="4146804" cy="914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903" rIns="0" bIns="0" rtlCol="0">
            <a:spAutoFit/>
          </a:bodyPr>
          <a:lstStyle/>
          <a:p>
            <a:pPr marL="880110" marR="5080">
              <a:lnSpc>
                <a:spcPct val="100000"/>
              </a:lnSpc>
              <a:spcBef>
                <a:spcPts val="100"/>
              </a:spcBef>
            </a:pPr>
            <a:r>
              <a:rPr sz="3200" b="1" u="heavy" spc="-5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McBurney </a:t>
            </a:r>
            <a:r>
              <a:rPr sz="3200" b="1" u="heavy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grid iron(muscle </a:t>
            </a:r>
            <a:r>
              <a:rPr sz="3200" b="1" dirty="0">
                <a:latin typeface="Georgia"/>
                <a:cs typeface="Georgia"/>
              </a:rPr>
              <a:t> </a:t>
            </a:r>
            <a:r>
              <a:rPr sz="3200" b="1" u="heavy" dirty="0">
                <a:uFill>
                  <a:solidFill>
                    <a:srgbClr val="562213"/>
                  </a:solidFill>
                </a:uFill>
                <a:latin typeface="Georgia"/>
                <a:cs typeface="Georgia"/>
              </a:rPr>
              <a:t>splitting)incision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96567" y="1260347"/>
            <a:ext cx="6920865" cy="4117975"/>
            <a:chOff x="1496567" y="1260347"/>
            <a:chExt cx="6920865" cy="4117975"/>
          </a:xfrm>
        </p:grpSpPr>
        <p:sp>
          <p:nvSpPr>
            <p:cNvPr id="9" name="object 9"/>
            <p:cNvSpPr/>
            <p:nvPr/>
          </p:nvSpPr>
          <p:spPr>
            <a:xfrm>
              <a:off x="1496567" y="1260347"/>
              <a:ext cx="3659124" cy="853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3000" y="1485899"/>
              <a:ext cx="3464052" cy="38922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75740" y="1471929"/>
            <a:ext cx="3645535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24257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dirty="0">
                <a:latin typeface="Georgia"/>
                <a:cs typeface="Georgia"/>
              </a:rPr>
              <a:t>İncision </a:t>
            </a:r>
            <a:r>
              <a:rPr sz="2400" spc="-5" dirty="0">
                <a:latin typeface="Georgia"/>
                <a:cs typeface="Georgia"/>
              </a:rPr>
              <a:t>of choice</a:t>
            </a:r>
            <a:r>
              <a:rPr sz="2400" spc="-114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most  appendicectomies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1A7"/>
              </a:buClr>
              <a:buFont typeface="Arial"/>
              <a:buChar char=""/>
            </a:pPr>
            <a:endParaRPr sz="3550">
              <a:latin typeface="Georgia"/>
              <a:cs typeface="Georgia"/>
            </a:endParaRPr>
          </a:p>
          <a:p>
            <a:pPr marL="295910" marR="5080" indent="-2838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level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lenght of  incision will </a:t>
            </a:r>
            <a:r>
              <a:rPr sz="2400" dirty="0">
                <a:latin typeface="Georgia"/>
                <a:cs typeface="Georgia"/>
              </a:rPr>
              <a:t>vary  according </a:t>
            </a:r>
            <a:r>
              <a:rPr sz="2400" spc="-5" dirty="0">
                <a:latin typeface="Georgia"/>
                <a:cs typeface="Georgia"/>
              </a:rPr>
              <a:t>to thickness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of  </a:t>
            </a:r>
            <a:r>
              <a:rPr sz="2400" dirty="0">
                <a:latin typeface="Georgia"/>
                <a:cs typeface="Georgia"/>
              </a:rPr>
              <a:t>abd. </a:t>
            </a:r>
            <a:r>
              <a:rPr sz="2400" spc="-5" dirty="0">
                <a:latin typeface="Georgia"/>
                <a:cs typeface="Georgia"/>
              </a:rPr>
              <a:t>wall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suspected  position of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apendix.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6" y="609600"/>
            <a:ext cx="436626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140" y="592582"/>
            <a:ext cx="8448040" cy="4747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924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is made at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junction </a:t>
            </a:r>
            <a:r>
              <a:rPr sz="1800" spc="-5" dirty="0">
                <a:latin typeface="Georgia"/>
                <a:cs typeface="Georgia"/>
              </a:rPr>
              <a:t>of </a:t>
            </a:r>
            <a:r>
              <a:rPr sz="1800" dirty="0">
                <a:latin typeface="Georgia"/>
                <a:cs typeface="Georgia"/>
              </a:rPr>
              <a:t>middle </a:t>
            </a:r>
            <a:r>
              <a:rPr sz="1800" spc="-5" dirty="0">
                <a:latin typeface="Georgia"/>
                <a:cs typeface="Georgia"/>
              </a:rPr>
              <a:t>third </a:t>
            </a:r>
            <a:r>
              <a:rPr sz="1800" dirty="0">
                <a:latin typeface="Georgia"/>
                <a:cs typeface="Georgia"/>
              </a:rPr>
              <a:t>and  </a:t>
            </a:r>
            <a:r>
              <a:rPr sz="1800" spc="-5" dirty="0">
                <a:latin typeface="Georgia"/>
                <a:cs typeface="Georgia"/>
              </a:rPr>
              <a:t>outer third of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line running from umblicus  to </a:t>
            </a:r>
            <a:r>
              <a:rPr sz="1800" dirty="0">
                <a:latin typeface="Georgia"/>
                <a:cs typeface="Georgia"/>
              </a:rPr>
              <a:t>anterior </a:t>
            </a:r>
            <a:r>
              <a:rPr sz="1800" spc="-5" dirty="0">
                <a:latin typeface="Georgia"/>
                <a:cs typeface="Georgia"/>
              </a:rPr>
              <a:t>superior </a:t>
            </a:r>
            <a:r>
              <a:rPr sz="1800" dirty="0">
                <a:latin typeface="Georgia"/>
                <a:cs typeface="Georgia"/>
              </a:rPr>
              <a:t>iliac </a:t>
            </a:r>
            <a:r>
              <a:rPr sz="1800" spc="-5" dirty="0">
                <a:latin typeface="Georgia"/>
                <a:cs typeface="Georgia"/>
              </a:rPr>
              <a:t>spine,McBurney  </a:t>
            </a:r>
            <a:r>
              <a:rPr sz="1800" dirty="0">
                <a:latin typeface="Georgia"/>
                <a:cs typeface="Georgia"/>
              </a:rPr>
              <a:t>point.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4079240" marR="4241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Originally </a:t>
            </a:r>
            <a:r>
              <a:rPr sz="1800" dirty="0">
                <a:latin typeface="Georgia"/>
                <a:cs typeface="Georgia"/>
              </a:rPr>
              <a:t>placed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incision </a:t>
            </a:r>
            <a:r>
              <a:rPr sz="1800" spc="-5" dirty="0">
                <a:latin typeface="Georgia"/>
                <a:cs typeface="Georgia"/>
              </a:rPr>
              <a:t>obliquely  from above laterally to below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medially.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00">
              <a:latin typeface="Georgia"/>
              <a:cs typeface="Georgia"/>
            </a:endParaRPr>
          </a:p>
          <a:p>
            <a:pPr marL="4079240" marR="198755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Also used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left lower quadrant to deal  with certain lesion of sigmoid colon such  </a:t>
            </a:r>
            <a:r>
              <a:rPr sz="1800" dirty="0">
                <a:latin typeface="Georgia"/>
                <a:cs typeface="Georgia"/>
              </a:rPr>
              <a:t>as </a:t>
            </a:r>
            <a:r>
              <a:rPr sz="1800" spc="-5" dirty="0">
                <a:latin typeface="Georgia"/>
                <a:cs typeface="Georgia"/>
              </a:rPr>
              <a:t>drainage of diverticular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abscess.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Georgia"/>
              <a:cs typeface="Georgia"/>
            </a:endParaRPr>
          </a:p>
          <a:p>
            <a:pPr marL="12700" marR="441261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level </a:t>
            </a:r>
            <a:r>
              <a:rPr sz="1800" dirty="0">
                <a:latin typeface="Georgia"/>
                <a:cs typeface="Georgia"/>
              </a:rPr>
              <a:t>and length </a:t>
            </a:r>
            <a:r>
              <a:rPr sz="1800" spc="-5" dirty="0">
                <a:latin typeface="Georgia"/>
                <a:cs typeface="Georgia"/>
              </a:rPr>
              <a:t>of the </a:t>
            </a:r>
            <a:r>
              <a:rPr sz="1800" dirty="0">
                <a:latin typeface="Georgia"/>
                <a:cs typeface="Georgia"/>
              </a:rPr>
              <a:t>incision </a:t>
            </a:r>
            <a:r>
              <a:rPr sz="1800" spc="-5" dirty="0">
                <a:latin typeface="Georgia"/>
                <a:cs typeface="Georgia"/>
              </a:rPr>
              <a:t>vary  </a:t>
            </a:r>
            <a:r>
              <a:rPr sz="1800" dirty="0">
                <a:latin typeface="Georgia"/>
                <a:cs typeface="Georgia"/>
              </a:rPr>
              <a:t>according</a:t>
            </a:r>
            <a:r>
              <a:rPr sz="1800" spc="-5" dirty="0">
                <a:latin typeface="Georgia"/>
                <a:cs typeface="Georgia"/>
              </a:rPr>
              <a:t> to</a:t>
            </a:r>
            <a:endParaRPr sz="1800">
              <a:latin typeface="Georgia"/>
              <a:cs typeface="Georgia"/>
            </a:endParaRPr>
          </a:p>
          <a:p>
            <a:pPr marL="34607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Thickness </a:t>
            </a:r>
            <a:r>
              <a:rPr sz="1800" spc="-5" dirty="0">
                <a:latin typeface="Georgia"/>
                <a:cs typeface="Georgia"/>
              </a:rPr>
              <a:t>of abdominal </a:t>
            </a:r>
            <a:r>
              <a:rPr sz="1800" dirty="0">
                <a:latin typeface="Georgia"/>
                <a:cs typeface="Georgia"/>
              </a:rPr>
              <a:t>wall</a:t>
            </a:r>
            <a:endParaRPr sz="1800">
              <a:latin typeface="Georgia"/>
              <a:cs typeface="Georgia"/>
            </a:endParaRPr>
          </a:p>
          <a:p>
            <a:pPr marL="346075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Suspected position of 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appendix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2811" y="338327"/>
            <a:ext cx="3935095" cy="1221105"/>
            <a:chOff x="1162811" y="338327"/>
            <a:chExt cx="3935095" cy="1221105"/>
          </a:xfrm>
        </p:grpSpPr>
        <p:sp>
          <p:nvSpPr>
            <p:cNvPr id="3" name="object 3"/>
            <p:cNvSpPr/>
            <p:nvPr/>
          </p:nvSpPr>
          <p:spPr>
            <a:xfrm>
              <a:off x="1162811" y="338327"/>
              <a:ext cx="1897380" cy="1220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64308" y="338327"/>
              <a:ext cx="2633472" cy="1220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489330"/>
            <a:ext cx="32302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Lanz</a:t>
            </a:r>
            <a:r>
              <a:rPr sz="4300" spc="-55" dirty="0"/>
              <a:t> </a:t>
            </a:r>
            <a:r>
              <a:rPr sz="4300" spc="-5" dirty="0"/>
              <a:t>incision</a:t>
            </a:r>
            <a:endParaRPr sz="4300"/>
          </a:p>
        </p:txBody>
      </p:sp>
      <p:sp>
        <p:nvSpPr>
          <p:cNvPr id="6" name="object 6"/>
          <p:cNvSpPr/>
          <p:nvPr/>
        </p:nvSpPr>
        <p:spPr>
          <a:xfrm>
            <a:off x="4191000" y="1219200"/>
            <a:ext cx="4600956" cy="487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50010" y="1702053"/>
            <a:ext cx="181991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It </a:t>
            </a:r>
            <a:r>
              <a:rPr sz="1800" dirty="0">
                <a:latin typeface="Georgia"/>
                <a:cs typeface="Georgia"/>
              </a:rPr>
              <a:t>is a </a:t>
            </a:r>
            <a:r>
              <a:rPr sz="1800" spc="-5" dirty="0">
                <a:latin typeface="Georgia"/>
                <a:cs typeface="Georgia"/>
              </a:rPr>
              <a:t>variation of  McBurneys  </a:t>
            </a:r>
            <a:r>
              <a:rPr sz="1800" dirty="0">
                <a:latin typeface="Georgia"/>
                <a:cs typeface="Georgia"/>
              </a:rPr>
              <a:t>incision </a:t>
            </a:r>
            <a:r>
              <a:rPr sz="1800" spc="-5" dirty="0">
                <a:latin typeface="Georgia"/>
                <a:cs typeface="Georgia"/>
              </a:rPr>
              <a:t>that </a:t>
            </a:r>
            <a:r>
              <a:rPr sz="1800" dirty="0">
                <a:latin typeface="Georgia"/>
                <a:cs typeface="Georgia"/>
              </a:rPr>
              <a:t>is  made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same  </a:t>
            </a:r>
            <a:r>
              <a:rPr sz="1800" spc="-5" dirty="0">
                <a:latin typeface="Georgia"/>
                <a:cs typeface="Georgia"/>
              </a:rPr>
              <a:t>point but </a:t>
            </a:r>
            <a:r>
              <a:rPr sz="1800" dirty="0">
                <a:latin typeface="Georgia"/>
                <a:cs typeface="Georgia"/>
              </a:rPr>
              <a:t>in  </a:t>
            </a:r>
            <a:r>
              <a:rPr sz="1800" spc="-5" dirty="0">
                <a:latin typeface="Georgia"/>
                <a:cs typeface="Georgia"/>
              </a:rPr>
              <a:t>transverse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plane.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It gives  cosmetically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good  scar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2811" y="338327"/>
            <a:ext cx="7981315" cy="1221105"/>
            <a:chOff x="1162811" y="338327"/>
            <a:chExt cx="7981315" cy="1221105"/>
          </a:xfrm>
        </p:grpSpPr>
        <p:sp>
          <p:nvSpPr>
            <p:cNvPr id="3" name="object 3"/>
            <p:cNvSpPr/>
            <p:nvPr/>
          </p:nvSpPr>
          <p:spPr>
            <a:xfrm>
              <a:off x="1162811" y="338327"/>
              <a:ext cx="3427476" cy="1220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61816" y="338327"/>
              <a:ext cx="932688" cy="1220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66032" y="338327"/>
              <a:ext cx="5077968" cy="1220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489330"/>
            <a:ext cx="727773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Rutherford-Morrison</a:t>
            </a:r>
            <a:r>
              <a:rPr sz="4300" spc="-40" dirty="0"/>
              <a:t> </a:t>
            </a:r>
            <a:r>
              <a:rPr sz="4300" spc="-5" dirty="0"/>
              <a:t>Incision</a:t>
            </a:r>
            <a:endParaRPr sz="4300"/>
          </a:p>
        </p:txBody>
      </p:sp>
      <p:sp>
        <p:nvSpPr>
          <p:cNvPr id="7" name="object 7"/>
          <p:cNvSpPr txBox="1"/>
          <p:nvPr/>
        </p:nvSpPr>
        <p:spPr>
          <a:xfrm>
            <a:off x="5648325" y="1548130"/>
            <a:ext cx="2767330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210" marR="707390" indent="-283210" algn="r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83210" algn="l"/>
                <a:tab pos="283845" algn="l"/>
              </a:tabLst>
            </a:pPr>
            <a:r>
              <a:rPr sz="2000" spc="-5" dirty="0">
                <a:latin typeface="Georgia"/>
                <a:cs typeface="Georgia"/>
              </a:rPr>
              <a:t>Oblique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Muscle</a:t>
            </a:r>
            <a:endParaRPr sz="2000">
              <a:latin typeface="Georgia"/>
              <a:cs typeface="Georgia"/>
            </a:endParaRPr>
          </a:p>
          <a:p>
            <a:pPr marR="648970" algn="r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Cutting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Incision</a:t>
            </a:r>
            <a:endParaRPr sz="2000">
              <a:latin typeface="Georgia"/>
              <a:cs typeface="Georgia"/>
            </a:endParaRPr>
          </a:p>
          <a:p>
            <a:pPr marL="295910" marR="1905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eorgia"/>
                <a:cs typeface="Georgia"/>
              </a:rPr>
              <a:t>Extension of  McBurney incision by  division of </a:t>
            </a:r>
            <a:r>
              <a:rPr sz="2000" dirty="0">
                <a:latin typeface="Georgia"/>
                <a:cs typeface="Georgia"/>
              </a:rPr>
              <a:t>oblique  </a:t>
            </a:r>
            <a:r>
              <a:rPr sz="2000" spc="-5" dirty="0">
                <a:latin typeface="Georgia"/>
                <a:cs typeface="Georgia"/>
              </a:rPr>
              <a:t>fossa</a:t>
            </a:r>
            <a:endParaRPr sz="2000">
              <a:latin typeface="Georgia"/>
              <a:cs typeface="Georgia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eorgia"/>
                <a:cs typeface="Georgia"/>
              </a:rPr>
              <a:t>Can </a:t>
            </a:r>
            <a:r>
              <a:rPr sz="2000" dirty="0">
                <a:latin typeface="Georgia"/>
                <a:cs typeface="Georgia"/>
              </a:rPr>
              <a:t>be </a:t>
            </a:r>
            <a:r>
              <a:rPr sz="2000" spc="-5" dirty="0">
                <a:latin typeface="Georgia"/>
                <a:cs typeface="Georgia"/>
              </a:rPr>
              <a:t>used for </a:t>
            </a:r>
            <a:r>
              <a:rPr sz="2000" dirty="0">
                <a:latin typeface="Georgia"/>
                <a:cs typeface="Georgia"/>
              </a:rPr>
              <a:t>right  and </a:t>
            </a:r>
            <a:r>
              <a:rPr sz="2000" spc="-5" dirty="0">
                <a:latin typeface="Georgia"/>
                <a:cs typeface="Georgia"/>
              </a:rPr>
              <a:t>left sided colonic  </a:t>
            </a:r>
            <a:r>
              <a:rPr sz="2000" dirty="0">
                <a:latin typeface="Georgia"/>
                <a:cs typeface="Georgia"/>
              </a:rPr>
              <a:t>resection,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caecostomy  or sigmoid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colostomy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" y="1600200"/>
            <a:ext cx="4038600" cy="441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788" y="167639"/>
            <a:ext cx="5434584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194" y="308229"/>
            <a:ext cx="4779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Pfannenstiel</a:t>
            </a:r>
            <a:r>
              <a:rPr sz="4000" spc="-30" dirty="0"/>
              <a:t> </a:t>
            </a:r>
            <a:r>
              <a:rPr sz="4000" spc="-5" dirty="0"/>
              <a:t>Incision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89559" y="1447800"/>
            <a:ext cx="8827007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533400"/>
            <a:ext cx="595122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75628" y="1190625"/>
            <a:ext cx="250063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Used frequently by  gynecologist </a:t>
            </a:r>
            <a:r>
              <a:rPr sz="1800" dirty="0">
                <a:latin typeface="Georgia"/>
                <a:cs typeface="Georgia"/>
              </a:rPr>
              <a:t>and  </a:t>
            </a:r>
            <a:r>
              <a:rPr sz="1800" spc="-5" dirty="0">
                <a:latin typeface="Georgia"/>
                <a:cs typeface="Georgia"/>
              </a:rPr>
              <a:t>urologist for </a:t>
            </a:r>
            <a:r>
              <a:rPr sz="1800" dirty="0">
                <a:latin typeface="Georgia"/>
                <a:cs typeface="Georgia"/>
              </a:rPr>
              <a:t>access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  pelvic organ, bladder,  prostate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for </a:t>
            </a:r>
            <a:r>
              <a:rPr sz="1800" spc="5" dirty="0">
                <a:latin typeface="Georgia"/>
                <a:cs typeface="Georgia"/>
              </a:rPr>
              <a:t>c-  </a:t>
            </a:r>
            <a:r>
              <a:rPr sz="1800" spc="-5" dirty="0">
                <a:latin typeface="Georgia"/>
                <a:cs typeface="Georgia"/>
              </a:rPr>
              <a:t>section.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marR="10541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usually 12 cm long  </a:t>
            </a:r>
            <a:r>
              <a:rPr sz="1800" dirty="0">
                <a:latin typeface="Georgia"/>
                <a:cs typeface="Georgia"/>
              </a:rPr>
              <a:t>and is made in </a:t>
            </a:r>
            <a:r>
              <a:rPr sz="1800" spc="-5" dirty="0">
                <a:latin typeface="Georgia"/>
                <a:cs typeface="Georgia"/>
              </a:rPr>
              <a:t>skin  fold approximately </a:t>
            </a:r>
            <a:r>
              <a:rPr sz="1800" dirty="0">
                <a:latin typeface="Georgia"/>
                <a:cs typeface="Georgia"/>
              </a:rPr>
              <a:t>5  </a:t>
            </a:r>
            <a:r>
              <a:rPr sz="1800" spc="-5" dirty="0">
                <a:latin typeface="Georgia"/>
                <a:cs typeface="Georgia"/>
              </a:rPr>
              <a:t>cm </a:t>
            </a:r>
            <a:r>
              <a:rPr sz="1800" dirty="0">
                <a:latin typeface="Georgia"/>
                <a:cs typeface="Georgia"/>
              </a:rPr>
              <a:t>above </a:t>
            </a:r>
            <a:r>
              <a:rPr sz="1800" spc="-5" dirty="0">
                <a:latin typeface="Georgia"/>
                <a:cs typeface="Georgia"/>
              </a:rPr>
              <a:t>symphysis  pubis.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496823"/>
            <a:ext cx="8412480" cy="914400"/>
            <a:chOff x="731519" y="496823"/>
            <a:chExt cx="8412480" cy="914400"/>
          </a:xfrm>
        </p:grpSpPr>
        <p:sp>
          <p:nvSpPr>
            <p:cNvPr id="3" name="object 3"/>
            <p:cNvSpPr/>
            <p:nvPr/>
          </p:nvSpPr>
          <p:spPr>
            <a:xfrm>
              <a:off x="731519" y="496823"/>
              <a:ext cx="7040880" cy="914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23760" y="496823"/>
              <a:ext cx="1920240" cy="914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444" y="606297"/>
            <a:ext cx="7975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Maylard </a:t>
            </a:r>
            <a:r>
              <a:rPr sz="3200" dirty="0"/>
              <a:t>Transverse </a:t>
            </a:r>
            <a:r>
              <a:rPr sz="3200" spc="-5" dirty="0"/>
              <a:t>Muscle Cutting</a:t>
            </a:r>
            <a:r>
              <a:rPr sz="3200" spc="-60" dirty="0"/>
              <a:t> </a:t>
            </a:r>
            <a:r>
              <a:rPr sz="3200" spc="-5" dirty="0"/>
              <a:t>Incision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075740" y="1471929"/>
            <a:ext cx="4149090" cy="2296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2705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Georgia"/>
                <a:cs typeface="Georgia"/>
              </a:rPr>
              <a:t>gives excellent exposure to  pelvic organ</a:t>
            </a:r>
            <a:endParaRPr sz="2400">
              <a:latin typeface="Georgia"/>
              <a:cs typeface="Georgia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Georgia"/>
                <a:cs typeface="Georgia"/>
              </a:rPr>
              <a:t>Skin </a:t>
            </a:r>
            <a:r>
              <a:rPr sz="2400" dirty="0">
                <a:latin typeface="Georgia"/>
                <a:cs typeface="Georgia"/>
              </a:rPr>
              <a:t>incision is </a:t>
            </a:r>
            <a:r>
              <a:rPr sz="2400" spc="-5" dirty="0">
                <a:latin typeface="Georgia"/>
                <a:cs typeface="Georgia"/>
              </a:rPr>
              <a:t>placed</a:t>
            </a:r>
            <a:r>
              <a:rPr sz="2400" spc="-1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above  </a:t>
            </a:r>
            <a:r>
              <a:rPr sz="2400" spc="-5" dirty="0">
                <a:latin typeface="Georgia"/>
                <a:cs typeface="Georgia"/>
              </a:rPr>
              <a:t>but parallel to traditional  placement of </a:t>
            </a:r>
            <a:r>
              <a:rPr sz="2400" dirty="0">
                <a:latin typeface="Georgia"/>
                <a:cs typeface="Georgia"/>
              </a:rPr>
              <a:t>Pfannenstiel  incision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762000"/>
            <a:ext cx="843534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4805172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9330"/>
            <a:ext cx="41033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Inguinal</a:t>
            </a:r>
            <a:r>
              <a:rPr sz="4300" spc="-40" dirty="0"/>
              <a:t> </a:t>
            </a:r>
            <a:r>
              <a:rPr sz="4300" spc="-5" dirty="0"/>
              <a:t>incision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471930"/>
            <a:ext cx="238696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tabLst>
                <a:tab pos="295910" algn="l"/>
              </a:tabLst>
            </a:pPr>
            <a:r>
              <a:rPr sz="1600" spc="-42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000" dirty="0">
                <a:latin typeface="Georgia"/>
                <a:cs typeface="Georgia"/>
              </a:rPr>
              <a:t>Done </a:t>
            </a:r>
            <a:r>
              <a:rPr sz="2000" spc="-5" dirty="0">
                <a:latin typeface="Georgia"/>
                <a:cs typeface="Georgia"/>
              </a:rPr>
              <a:t>for </a:t>
            </a:r>
            <a:r>
              <a:rPr sz="2000" dirty="0">
                <a:latin typeface="Georgia"/>
                <a:cs typeface="Georgia"/>
              </a:rPr>
              <a:t>inguinal  </a:t>
            </a:r>
            <a:r>
              <a:rPr sz="2000" spc="-5" dirty="0">
                <a:latin typeface="Georgia"/>
                <a:cs typeface="Georgia"/>
              </a:rPr>
              <a:t>hernia’s,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testicular  </a:t>
            </a:r>
            <a:r>
              <a:rPr sz="2000" spc="-5" dirty="0">
                <a:latin typeface="Georgia"/>
                <a:cs typeface="Georgia"/>
              </a:rPr>
              <a:t>cancer,  cryptorchridism,  hydrocele,  </a:t>
            </a:r>
            <a:r>
              <a:rPr sz="2000" dirty="0">
                <a:latin typeface="Georgia"/>
                <a:cs typeface="Georgia"/>
              </a:rPr>
              <a:t>varicocele.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1371600"/>
            <a:ext cx="3912107" cy="4543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344424"/>
            <a:ext cx="3129280" cy="1203960"/>
            <a:chOff x="1188719" y="344424"/>
            <a:chExt cx="3129280" cy="1203960"/>
          </a:xfrm>
        </p:grpSpPr>
        <p:sp>
          <p:nvSpPr>
            <p:cNvPr id="3" name="object 3"/>
            <p:cNvSpPr/>
            <p:nvPr/>
          </p:nvSpPr>
          <p:spPr>
            <a:xfrm>
              <a:off x="1188719" y="344424"/>
              <a:ext cx="1045463" cy="1203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0951" y="344424"/>
              <a:ext cx="2796540" cy="1203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489330"/>
            <a:ext cx="244030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Principles</a:t>
            </a:r>
            <a:endParaRPr sz="4300"/>
          </a:p>
        </p:txBody>
      </p:sp>
      <p:sp>
        <p:nvSpPr>
          <p:cNvPr id="6" name="object 6"/>
          <p:cNvSpPr txBox="1"/>
          <p:nvPr/>
        </p:nvSpPr>
        <p:spPr>
          <a:xfrm>
            <a:off x="1596897" y="1396734"/>
            <a:ext cx="6759575" cy="29978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Incision </a:t>
            </a:r>
            <a:r>
              <a:rPr sz="2000" spc="-5" dirty="0">
                <a:latin typeface="Georgia"/>
                <a:cs typeface="Georgia"/>
              </a:rPr>
              <a:t>should be long enough for good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exposure</a:t>
            </a:r>
            <a:endParaRPr sz="20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eorgia"/>
                <a:cs typeface="Georgia"/>
              </a:rPr>
              <a:t>Splitting </a:t>
            </a:r>
            <a:r>
              <a:rPr sz="2000" dirty="0">
                <a:latin typeface="Georgia"/>
                <a:cs typeface="Georgia"/>
              </a:rPr>
              <a:t>is better </a:t>
            </a:r>
            <a:r>
              <a:rPr sz="2000" spc="-5" dirty="0">
                <a:latin typeface="Georgia"/>
                <a:cs typeface="Georgia"/>
              </a:rPr>
              <a:t>than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cutting</a:t>
            </a:r>
            <a:endParaRPr sz="20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Avoid </a:t>
            </a:r>
            <a:r>
              <a:rPr sz="2000" spc="-5" dirty="0">
                <a:latin typeface="Georgia"/>
                <a:cs typeface="Georgia"/>
              </a:rPr>
              <a:t>cutting of nerves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vessels</a:t>
            </a:r>
            <a:endParaRPr sz="2000">
              <a:latin typeface="Georgia"/>
              <a:cs typeface="Georgia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Retract muscle, abdominal </a:t>
            </a:r>
            <a:r>
              <a:rPr sz="2000" spc="-5" dirty="0">
                <a:latin typeface="Georgia"/>
                <a:cs typeface="Georgia"/>
              </a:rPr>
              <a:t>organs towards </a:t>
            </a:r>
            <a:r>
              <a:rPr sz="2000" dirty="0">
                <a:latin typeface="Georgia"/>
                <a:cs typeface="Georgia"/>
              </a:rPr>
              <a:t>neurovascular  </a:t>
            </a:r>
            <a:r>
              <a:rPr sz="2000" spc="-5" dirty="0">
                <a:latin typeface="Georgia"/>
                <a:cs typeface="Georgia"/>
              </a:rPr>
              <a:t>bundle</a:t>
            </a:r>
            <a:endParaRPr sz="20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Insert DT </a:t>
            </a:r>
            <a:r>
              <a:rPr sz="2000" spc="-5" dirty="0">
                <a:latin typeface="Georgia"/>
                <a:cs typeface="Georgia"/>
              </a:rPr>
              <a:t>through </a:t>
            </a:r>
            <a:r>
              <a:rPr sz="2000" dirty="0">
                <a:latin typeface="Georgia"/>
                <a:cs typeface="Georgia"/>
              </a:rPr>
              <a:t>a </a:t>
            </a:r>
            <a:r>
              <a:rPr sz="2000" spc="-5" dirty="0">
                <a:latin typeface="Georgia"/>
                <a:cs typeface="Georgia"/>
              </a:rPr>
              <a:t>separate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incision</a:t>
            </a:r>
            <a:endParaRPr sz="20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Transverse incisions better </a:t>
            </a:r>
            <a:r>
              <a:rPr sz="2000" spc="-5" dirty="0">
                <a:latin typeface="Georgia"/>
                <a:cs typeface="Georgia"/>
              </a:rPr>
              <a:t>than </a:t>
            </a:r>
            <a:r>
              <a:rPr sz="2000" dirty="0">
                <a:latin typeface="Georgia"/>
                <a:cs typeface="Georgia"/>
              </a:rPr>
              <a:t>vertical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incisions</a:t>
            </a:r>
            <a:endParaRPr sz="20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eorgia"/>
                <a:cs typeface="Georgia"/>
              </a:rPr>
              <a:t>Close the wound layer by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layer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7624572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9330"/>
            <a:ext cx="69215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/>
              <a:t>Thoracoabdominal</a:t>
            </a:r>
            <a:r>
              <a:rPr sz="4300" dirty="0"/>
              <a:t> </a:t>
            </a:r>
            <a:r>
              <a:rPr sz="4300" spc="-5" dirty="0"/>
              <a:t>Incisions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304800" y="1600200"/>
            <a:ext cx="4562856" cy="409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70828" y="2005025"/>
            <a:ext cx="2707640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Georgia"/>
                <a:cs typeface="Georgia"/>
              </a:rPr>
              <a:t>Either </a:t>
            </a:r>
            <a:r>
              <a:rPr sz="2000" dirty="0">
                <a:latin typeface="Georgia"/>
                <a:cs typeface="Georgia"/>
              </a:rPr>
              <a:t>right </a:t>
            </a:r>
            <a:r>
              <a:rPr sz="2000" spc="-5" dirty="0">
                <a:latin typeface="Georgia"/>
                <a:cs typeface="Georgia"/>
              </a:rPr>
              <a:t>or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left</a:t>
            </a:r>
            <a:endParaRPr sz="200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Georgia"/>
                <a:cs typeface="Georgia"/>
              </a:rPr>
              <a:t>Converts pleural and  peritoneal cavities  </a:t>
            </a:r>
            <a:r>
              <a:rPr sz="2000" dirty="0">
                <a:latin typeface="Georgia"/>
                <a:cs typeface="Georgia"/>
              </a:rPr>
              <a:t>into </a:t>
            </a:r>
            <a:r>
              <a:rPr sz="2000" spc="-5" dirty="0">
                <a:latin typeface="Georgia"/>
                <a:cs typeface="Georgia"/>
              </a:rPr>
              <a:t>one common  cavity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Georgia"/>
                <a:cs typeface="Georgia"/>
              </a:rPr>
              <a:t>Thereby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gives</a:t>
            </a:r>
            <a:endParaRPr sz="200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excellent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exposure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304800"/>
            <a:ext cx="4093464" cy="3165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8975" y="1168653"/>
            <a:ext cx="439420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Right </a:t>
            </a:r>
            <a:r>
              <a:rPr sz="1800" dirty="0">
                <a:latin typeface="Georgia"/>
                <a:cs typeface="Georgia"/>
              </a:rPr>
              <a:t>incision may </a:t>
            </a:r>
            <a:r>
              <a:rPr sz="1800" spc="-5" dirty="0">
                <a:latin typeface="Georgia"/>
                <a:cs typeface="Georgia"/>
              </a:rPr>
              <a:t>be particularly useful 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elective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emergency hepatic  resections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marR="3746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eorgia"/>
                <a:cs typeface="Georgia"/>
              </a:rPr>
              <a:t>Left </a:t>
            </a:r>
            <a:r>
              <a:rPr sz="1800" spc="-5" dirty="0">
                <a:latin typeface="Georgia"/>
                <a:cs typeface="Georgia"/>
              </a:rPr>
              <a:t>incision </a:t>
            </a:r>
            <a:r>
              <a:rPr sz="1800" dirty="0">
                <a:latin typeface="Georgia"/>
                <a:cs typeface="Georgia"/>
              </a:rPr>
              <a:t>may </a:t>
            </a:r>
            <a:r>
              <a:rPr sz="1800" spc="-5" dirty="0">
                <a:latin typeface="Georgia"/>
                <a:cs typeface="Georgia"/>
              </a:rPr>
              <a:t>be used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resection of  lower </a:t>
            </a:r>
            <a:r>
              <a:rPr sz="1800" dirty="0">
                <a:latin typeface="Georgia"/>
                <a:cs typeface="Georgia"/>
              </a:rPr>
              <a:t>end </a:t>
            </a:r>
            <a:r>
              <a:rPr sz="1800" spc="-5" dirty="0">
                <a:latin typeface="Georgia"/>
                <a:cs typeface="Georgia"/>
              </a:rPr>
              <a:t>of esophagus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proximal  portion 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stomach.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marR="8445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Incision </a:t>
            </a:r>
            <a:r>
              <a:rPr sz="1800" dirty="0">
                <a:latin typeface="Georgia"/>
                <a:cs typeface="Georgia"/>
              </a:rPr>
              <a:t>is extended </a:t>
            </a:r>
            <a:r>
              <a:rPr sz="1800" spc="-5" dirty="0">
                <a:latin typeface="Georgia"/>
                <a:cs typeface="Georgia"/>
              </a:rPr>
              <a:t>along line of 8th  intercostal space,the space immediately  distal to </a:t>
            </a:r>
            <a:r>
              <a:rPr sz="1800" dirty="0">
                <a:latin typeface="Georgia"/>
                <a:cs typeface="Georgia"/>
              </a:rPr>
              <a:t>inferior </a:t>
            </a:r>
            <a:r>
              <a:rPr sz="1800" spc="-5" dirty="0">
                <a:latin typeface="Georgia"/>
                <a:cs typeface="Georgia"/>
              </a:rPr>
              <a:t>pole of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scapula.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3875" y="3657600"/>
            <a:ext cx="1906524" cy="2718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7008" y="86868"/>
            <a:ext cx="4127500" cy="1705610"/>
            <a:chOff x="5017008" y="86868"/>
            <a:chExt cx="4127500" cy="1705610"/>
          </a:xfrm>
        </p:grpSpPr>
        <p:sp>
          <p:nvSpPr>
            <p:cNvPr id="3" name="object 3"/>
            <p:cNvSpPr/>
            <p:nvPr/>
          </p:nvSpPr>
          <p:spPr>
            <a:xfrm>
              <a:off x="5017008" y="86868"/>
              <a:ext cx="4126991" cy="1110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17008" y="681227"/>
              <a:ext cx="2714243" cy="1110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7428" y="224154"/>
            <a:ext cx="348615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Retroperit</a:t>
            </a:r>
            <a:r>
              <a:rPr spc="-15" dirty="0"/>
              <a:t>o</a:t>
            </a:r>
            <a:r>
              <a:rPr dirty="0"/>
              <a:t>neal  approach</a:t>
            </a:r>
          </a:p>
        </p:txBody>
      </p:sp>
      <p:sp>
        <p:nvSpPr>
          <p:cNvPr id="6" name="object 6"/>
          <p:cNvSpPr/>
          <p:nvPr/>
        </p:nvSpPr>
        <p:spPr>
          <a:xfrm>
            <a:off x="1143000" y="381000"/>
            <a:ext cx="3550920" cy="5701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656386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9330"/>
            <a:ext cx="585660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/>
              <a:t>Oblique lumbar</a:t>
            </a:r>
            <a:r>
              <a:rPr sz="4300" spc="-5" dirty="0"/>
              <a:t> incision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5648325" y="1471929"/>
            <a:ext cx="313118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sz="1900" spc="-484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commences  </a:t>
            </a:r>
            <a:r>
              <a:rPr sz="2400" dirty="0">
                <a:latin typeface="Georgia"/>
                <a:cs typeface="Georgia"/>
              </a:rPr>
              <a:t>1.25cm </a:t>
            </a:r>
            <a:r>
              <a:rPr sz="2400" spc="-5" dirty="0">
                <a:latin typeface="Georgia"/>
                <a:cs typeface="Georgia"/>
              </a:rPr>
              <a:t>below </a:t>
            </a:r>
            <a:r>
              <a:rPr sz="2400" dirty="0">
                <a:latin typeface="Georgia"/>
                <a:cs typeface="Georgia"/>
              </a:rPr>
              <a:t>and  </a:t>
            </a:r>
            <a:r>
              <a:rPr sz="2400" spc="-5" dirty="0">
                <a:latin typeface="Georgia"/>
                <a:cs typeface="Georgia"/>
              </a:rPr>
              <a:t>lateral to </a:t>
            </a:r>
            <a:r>
              <a:rPr sz="2400" dirty="0">
                <a:latin typeface="Georgia"/>
                <a:cs typeface="Georgia"/>
              </a:rPr>
              <a:t>renal angle  and </a:t>
            </a:r>
            <a:r>
              <a:rPr sz="2400" spc="-10" dirty="0">
                <a:latin typeface="Georgia"/>
                <a:cs typeface="Georgia"/>
              </a:rPr>
              <a:t>passes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downwad  towards the anterior  superior </a:t>
            </a:r>
            <a:r>
              <a:rPr sz="2400" dirty="0">
                <a:latin typeface="Georgia"/>
                <a:cs typeface="Georgia"/>
              </a:rPr>
              <a:t>iliac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spine.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1600200"/>
            <a:ext cx="4258056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1183" y="422148"/>
            <a:ext cx="8021320" cy="1705610"/>
            <a:chOff x="1091183" y="422148"/>
            <a:chExt cx="8021320" cy="1705610"/>
          </a:xfrm>
        </p:grpSpPr>
        <p:sp>
          <p:nvSpPr>
            <p:cNvPr id="3" name="object 3"/>
            <p:cNvSpPr/>
            <p:nvPr/>
          </p:nvSpPr>
          <p:spPr>
            <a:xfrm>
              <a:off x="1091183" y="422148"/>
              <a:ext cx="2770631" cy="1110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7351" y="422148"/>
              <a:ext cx="1342644" cy="1110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75532" y="422148"/>
              <a:ext cx="2776727" cy="11109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87795" y="422148"/>
              <a:ext cx="3124200" cy="11109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2627" y="1016508"/>
              <a:ext cx="1563624" cy="1110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10969" y="559053"/>
            <a:ext cx="726757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4525" marR="5080" indent="-3171825">
              <a:lnSpc>
                <a:spcPct val="100000"/>
              </a:lnSpc>
              <a:spcBef>
                <a:spcPts val="100"/>
              </a:spcBef>
            </a:pPr>
            <a:r>
              <a:rPr dirty="0"/>
              <a:t>Incisions </a:t>
            </a:r>
            <a:r>
              <a:rPr spc="-5" dirty="0"/>
              <a:t>on posterior</a:t>
            </a:r>
            <a:r>
              <a:rPr spc="-120" dirty="0"/>
              <a:t> </a:t>
            </a:r>
            <a:r>
              <a:rPr dirty="0"/>
              <a:t>abdominal  </a:t>
            </a:r>
            <a:r>
              <a:rPr spc="-5" dirty="0"/>
              <a:t>wall</a:t>
            </a:r>
          </a:p>
        </p:txBody>
      </p:sp>
      <p:sp>
        <p:nvSpPr>
          <p:cNvPr id="9" name="object 9"/>
          <p:cNvSpPr/>
          <p:nvPr/>
        </p:nvSpPr>
        <p:spPr>
          <a:xfrm>
            <a:off x="1219200" y="2209800"/>
            <a:ext cx="7587996" cy="2886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4816" y="86868"/>
            <a:ext cx="6943725" cy="1705610"/>
            <a:chOff x="1194816" y="86868"/>
            <a:chExt cx="6943725" cy="1705610"/>
          </a:xfrm>
        </p:grpSpPr>
        <p:sp>
          <p:nvSpPr>
            <p:cNvPr id="3" name="object 3"/>
            <p:cNvSpPr/>
            <p:nvPr/>
          </p:nvSpPr>
          <p:spPr>
            <a:xfrm>
              <a:off x="1194816" y="86868"/>
              <a:ext cx="6943344" cy="1110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4816" y="681227"/>
              <a:ext cx="2389632" cy="1110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1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Complications of</a:t>
            </a:r>
            <a:r>
              <a:rPr spc="-125" dirty="0"/>
              <a:t> </a:t>
            </a:r>
            <a:r>
              <a:rPr dirty="0"/>
              <a:t>abdominal  incision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dirty="0"/>
              <a:t>Hematoma, </a:t>
            </a:r>
            <a:r>
              <a:rPr spc="-5" dirty="0"/>
              <a:t>Stitch </a:t>
            </a:r>
            <a:r>
              <a:rPr dirty="0"/>
              <a:t>abscess, Wound</a:t>
            </a:r>
            <a:r>
              <a:rPr spc="-75" dirty="0"/>
              <a:t> </a:t>
            </a:r>
            <a:r>
              <a:rPr spc="-5" dirty="0"/>
              <a:t>infection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5" dirty="0"/>
              <a:t>Wound</a:t>
            </a:r>
            <a:r>
              <a:rPr spc="-25" dirty="0"/>
              <a:t> </a:t>
            </a:r>
            <a:r>
              <a:rPr spc="-5" dirty="0"/>
              <a:t>dehiscence</a:t>
            </a: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dirty="0"/>
              <a:t>Burst</a:t>
            </a:r>
            <a:r>
              <a:rPr spc="-5" dirty="0"/>
              <a:t> </a:t>
            </a:r>
            <a:r>
              <a:rPr dirty="0"/>
              <a:t>abdomen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5" dirty="0"/>
              <a:t>Fistula</a:t>
            </a:r>
            <a:r>
              <a:rPr spc="-20" dirty="0"/>
              <a:t> </a:t>
            </a:r>
            <a:r>
              <a:rPr spc="-5" dirty="0"/>
              <a:t>formation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5" dirty="0"/>
              <a:t>Wound</a:t>
            </a:r>
            <a:r>
              <a:rPr spc="-25" dirty="0"/>
              <a:t> </a:t>
            </a:r>
            <a:r>
              <a:rPr spc="-5" dirty="0"/>
              <a:t>pain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dirty="0"/>
              <a:t>Incisional</a:t>
            </a:r>
            <a:r>
              <a:rPr spc="-25" dirty="0"/>
              <a:t> </a:t>
            </a:r>
            <a:r>
              <a:rPr spc="-5" dirty="0"/>
              <a:t>hernia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dirty="0"/>
              <a:t>Adhesion and its</a:t>
            </a:r>
            <a:r>
              <a:rPr spc="-30" dirty="0"/>
              <a:t> </a:t>
            </a:r>
            <a:r>
              <a:rPr spc="-5" dirty="0"/>
              <a:t>complications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5" dirty="0"/>
              <a:t>Unsightly</a:t>
            </a:r>
            <a:r>
              <a:rPr spc="-10" dirty="0"/>
              <a:t> </a:t>
            </a:r>
            <a:r>
              <a:rPr spc="-5" dirty="0"/>
              <a:t>scar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4816" y="86868"/>
            <a:ext cx="7743825" cy="1705610"/>
            <a:chOff x="1194816" y="86868"/>
            <a:chExt cx="7743825" cy="1705610"/>
          </a:xfrm>
        </p:grpSpPr>
        <p:sp>
          <p:nvSpPr>
            <p:cNvPr id="3" name="object 3"/>
            <p:cNvSpPr/>
            <p:nvPr/>
          </p:nvSpPr>
          <p:spPr>
            <a:xfrm>
              <a:off x="1194816" y="86868"/>
              <a:ext cx="7743444" cy="1110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4816" y="681227"/>
              <a:ext cx="1676400" cy="1110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1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Factors affecting the strength of  scar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6794" y="1776730"/>
            <a:ext cx="5398770" cy="4065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846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000" spc="-5" dirty="0">
                <a:latin typeface="Georgia"/>
                <a:cs typeface="Georgia"/>
              </a:rPr>
              <a:t>Types of surgery(acute </a:t>
            </a:r>
            <a:r>
              <a:rPr sz="2000" dirty="0">
                <a:latin typeface="Georgia"/>
                <a:cs typeface="Georgia"/>
              </a:rPr>
              <a:t>abdomen, </a:t>
            </a:r>
            <a:r>
              <a:rPr sz="2000" spc="-5" dirty="0">
                <a:latin typeface="Georgia"/>
                <a:cs typeface="Georgia"/>
              </a:rPr>
              <a:t>surgery for  </a:t>
            </a:r>
            <a:r>
              <a:rPr sz="2000" dirty="0">
                <a:latin typeface="Georgia"/>
                <a:cs typeface="Georgia"/>
              </a:rPr>
              <a:t>malignancy, major</a:t>
            </a:r>
            <a:r>
              <a:rPr sz="2000" spc="-5" dirty="0">
                <a:latin typeface="Georgia"/>
                <a:cs typeface="Georgia"/>
              </a:rPr>
              <a:t> surgery)</a:t>
            </a:r>
            <a:endParaRPr sz="2000">
              <a:latin typeface="Georgia"/>
              <a:cs typeface="Georgia"/>
            </a:endParaRPr>
          </a:p>
          <a:p>
            <a:pPr marL="37846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000" spc="-5" dirty="0">
                <a:latin typeface="Georgia"/>
                <a:cs typeface="Georgia"/>
              </a:rPr>
              <a:t>Types of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incision</a:t>
            </a:r>
            <a:endParaRPr sz="2000">
              <a:latin typeface="Georgia"/>
              <a:cs typeface="Georgia"/>
            </a:endParaRPr>
          </a:p>
          <a:p>
            <a:pPr marL="37846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000" spc="-5" dirty="0">
                <a:latin typeface="Georgia"/>
                <a:cs typeface="Georgia"/>
              </a:rPr>
              <a:t>Obesity</a:t>
            </a:r>
            <a:endParaRPr sz="2000">
              <a:latin typeface="Georgia"/>
              <a:cs typeface="Georgia"/>
            </a:endParaRPr>
          </a:p>
          <a:p>
            <a:pPr marL="37846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000" dirty="0">
                <a:latin typeface="Georgia"/>
                <a:cs typeface="Georgia"/>
              </a:rPr>
              <a:t>Pregnancy</a:t>
            </a:r>
            <a:endParaRPr sz="2000">
              <a:latin typeface="Georgia"/>
              <a:cs typeface="Georgia"/>
            </a:endParaRPr>
          </a:p>
          <a:p>
            <a:pPr marL="37846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000" dirty="0">
                <a:latin typeface="Georgia"/>
                <a:cs typeface="Georgia"/>
              </a:rPr>
              <a:t>Straining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Georgia"/>
                <a:cs typeface="Georgia"/>
              </a:rPr>
              <a:t>Cough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Georgia"/>
                <a:cs typeface="Georgia"/>
              </a:rPr>
              <a:t>Ascites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Georgia"/>
                <a:cs typeface="Georgia"/>
              </a:rPr>
              <a:t>Nutrition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Georgia"/>
                <a:cs typeface="Georgia"/>
              </a:rPr>
              <a:t>Diabetes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Georgia"/>
                <a:cs typeface="Georgia"/>
              </a:rPr>
              <a:t>Immunosuppression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304800"/>
            <a:ext cx="5013959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5579" y="5538215"/>
            <a:ext cx="4655820" cy="598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500176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9330"/>
            <a:ext cx="42951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/>
              <a:t>Choice </a:t>
            </a:r>
            <a:r>
              <a:rPr sz="4300" spc="-5" dirty="0"/>
              <a:t>of</a:t>
            </a:r>
            <a:r>
              <a:rPr sz="4300" spc="-70" dirty="0"/>
              <a:t> </a:t>
            </a:r>
            <a:r>
              <a:rPr sz="4300" spc="-5" dirty="0"/>
              <a:t>incision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396110"/>
            <a:ext cx="6393180" cy="22358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spc="-5" dirty="0">
                <a:latin typeface="Georgia"/>
                <a:cs typeface="Georgia"/>
              </a:rPr>
              <a:t>Depend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upon</a:t>
            </a:r>
            <a:endParaRPr sz="24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spc="-5" dirty="0">
                <a:latin typeface="Georgia"/>
                <a:cs typeface="Georgia"/>
              </a:rPr>
              <a:t>Type of surgery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[elective/emergency]</a:t>
            </a:r>
            <a:endParaRPr sz="24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dirty="0">
                <a:latin typeface="Georgia"/>
                <a:cs typeface="Georgia"/>
              </a:rPr>
              <a:t>Target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organ</a:t>
            </a:r>
            <a:endParaRPr sz="24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spc="-5" dirty="0">
                <a:latin typeface="Georgia"/>
                <a:cs typeface="Georgia"/>
              </a:rPr>
              <a:t>Surgeons own experience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preference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endParaRPr sz="24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dirty="0">
                <a:latin typeface="Georgia"/>
                <a:cs typeface="Georgia"/>
              </a:rPr>
              <a:t>Previous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surgery.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5191" y="326136"/>
            <a:ext cx="6929755" cy="1247140"/>
            <a:chOff x="1155191" y="326136"/>
            <a:chExt cx="6929755" cy="1247140"/>
          </a:xfrm>
        </p:grpSpPr>
        <p:sp>
          <p:nvSpPr>
            <p:cNvPr id="3" name="object 3"/>
            <p:cNvSpPr/>
            <p:nvPr/>
          </p:nvSpPr>
          <p:spPr>
            <a:xfrm>
              <a:off x="1155191" y="326136"/>
              <a:ext cx="6774180" cy="12466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85659" y="326136"/>
              <a:ext cx="899159" cy="1246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480187"/>
            <a:ext cx="62128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The ideal incision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spc="5" dirty="0">
                <a:latin typeface="Arial"/>
                <a:cs typeface="Arial"/>
              </a:rPr>
              <a:t>allows: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897" y="1391386"/>
            <a:ext cx="7215505" cy="27698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296545" algn="l"/>
              </a:tabLst>
            </a:pPr>
            <a:r>
              <a:rPr sz="3200" spc="-5" dirty="0">
                <a:latin typeface="Georgia"/>
                <a:cs typeface="Georgia"/>
              </a:rPr>
              <a:t>ease of </a:t>
            </a:r>
            <a:r>
              <a:rPr sz="3200" dirty="0">
                <a:latin typeface="Georgia"/>
                <a:cs typeface="Georgia"/>
              </a:rPr>
              <a:t>access </a:t>
            </a:r>
            <a:r>
              <a:rPr sz="3200" spc="-5" dirty="0">
                <a:latin typeface="Georgia"/>
                <a:cs typeface="Georgia"/>
              </a:rPr>
              <a:t>to the desired structures</a:t>
            </a:r>
            <a:endParaRPr sz="32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296545" algn="l"/>
              </a:tabLst>
            </a:pPr>
            <a:r>
              <a:rPr sz="3200" spc="-5" dirty="0">
                <a:latin typeface="Georgia"/>
                <a:cs typeface="Georgia"/>
              </a:rPr>
              <a:t>can be extended </a:t>
            </a:r>
            <a:r>
              <a:rPr sz="3200" dirty="0">
                <a:latin typeface="Georgia"/>
                <a:cs typeface="Georgia"/>
              </a:rPr>
              <a:t>if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needed</a:t>
            </a:r>
            <a:endParaRPr sz="3200">
              <a:latin typeface="Georgia"/>
              <a:cs typeface="Georgia"/>
            </a:endParaRPr>
          </a:p>
          <a:p>
            <a:pPr marL="295910" marR="25654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296545" algn="l"/>
              </a:tabLst>
            </a:pPr>
            <a:r>
              <a:rPr sz="3200" dirty="0">
                <a:latin typeface="Georgia"/>
                <a:cs typeface="Georgia"/>
              </a:rPr>
              <a:t>ideally </a:t>
            </a:r>
            <a:r>
              <a:rPr sz="3200" spc="-5" dirty="0">
                <a:latin typeface="Georgia"/>
                <a:cs typeface="Georgia"/>
              </a:rPr>
              <a:t>muscles should be split </a:t>
            </a:r>
            <a:r>
              <a:rPr sz="3200" dirty="0">
                <a:latin typeface="Georgia"/>
                <a:cs typeface="Georgia"/>
              </a:rPr>
              <a:t>rather  </a:t>
            </a:r>
            <a:r>
              <a:rPr sz="3200" spc="-5" dirty="0">
                <a:latin typeface="Georgia"/>
                <a:cs typeface="Georgia"/>
              </a:rPr>
              <a:t>than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cut</a:t>
            </a:r>
            <a:endParaRPr sz="3200">
              <a:latin typeface="Georgia"/>
              <a:cs typeface="Georg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296545" algn="l"/>
              </a:tabLst>
            </a:pPr>
            <a:r>
              <a:rPr sz="3200" spc="-5" dirty="0">
                <a:latin typeface="Georgia"/>
                <a:cs typeface="Georgia"/>
              </a:rPr>
              <a:t>heals quickly with </a:t>
            </a:r>
            <a:r>
              <a:rPr sz="3200" dirty="0">
                <a:latin typeface="Georgia"/>
                <a:cs typeface="Georgia"/>
              </a:rPr>
              <a:t>minimal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scarring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398830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9330"/>
            <a:ext cx="328866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Langer’s</a:t>
            </a:r>
            <a:r>
              <a:rPr sz="4300" spc="-60" dirty="0"/>
              <a:t> </a:t>
            </a:r>
            <a:r>
              <a:rPr sz="4300" spc="-5" dirty="0"/>
              <a:t>Line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304289" y="1563370"/>
            <a:ext cx="2683510" cy="44634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5910" marR="5080" indent="-283845">
              <a:lnSpc>
                <a:spcPct val="800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Langer’s Line  </a:t>
            </a:r>
            <a:r>
              <a:rPr sz="2000" spc="-5" dirty="0">
                <a:latin typeface="Georgia"/>
                <a:cs typeface="Georgia"/>
              </a:rPr>
              <a:t>correspond to the  natural </a:t>
            </a:r>
            <a:r>
              <a:rPr sz="2000" dirty="0">
                <a:latin typeface="Georgia"/>
                <a:cs typeface="Georgia"/>
              </a:rPr>
              <a:t>orientation 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-5" dirty="0">
                <a:solidFill>
                  <a:srgbClr val="8DC664"/>
                </a:solidFill>
                <a:latin typeface="Georgia"/>
                <a:cs typeface="Georgia"/>
              </a:rPr>
              <a:t> </a:t>
            </a:r>
            <a:r>
              <a:rPr sz="2000" u="sng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Georgia"/>
                <a:cs typeface="Georgia"/>
                <a:hlinkClick r:id="rId3"/>
              </a:rPr>
              <a:t>collagen</a:t>
            </a:r>
            <a:r>
              <a:rPr sz="2000" dirty="0">
                <a:solidFill>
                  <a:srgbClr val="8DC664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2000" dirty="0">
                <a:latin typeface="Georgia"/>
                <a:cs typeface="Georgia"/>
              </a:rPr>
              <a:t>fibers in 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5" dirty="0">
                <a:solidFill>
                  <a:srgbClr val="8DC664"/>
                </a:solidFill>
                <a:latin typeface="Georgia"/>
                <a:cs typeface="Georgia"/>
                <a:hlinkClick r:id="rId4"/>
              </a:rPr>
              <a:t> </a:t>
            </a:r>
            <a:r>
              <a:rPr sz="2000" u="sng" spc="-5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Georgia"/>
                <a:cs typeface="Georgia"/>
                <a:hlinkClick r:id="rId4"/>
              </a:rPr>
              <a:t>dermis</a:t>
            </a:r>
            <a:r>
              <a:rPr sz="2000" spc="-5" dirty="0">
                <a:latin typeface="Georgia"/>
                <a:cs typeface="Georgia"/>
              </a:rPr>
              <a:t>, and are  generally parallel to  the </a:t>
            </a:r>
            <a:r>
              <a:rPr sz="2000" dirty="0">
                <a:latin typeface="Georgia"/>
                <a:cs typeface="Georgia"/>
              </a:rPr>
              <a:t>orientation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-1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  </a:t>
            </a:r>
            <a:r>
              <a:rPr sz="2000" dirty="0">
                <a:latin typeface="Georgia"/>
                <a:cs typeface="Georgia"/>
              </a:rPr>
              <a:t>underlying </a:t>
            </a:r>
            <a:r>
              <a:rPr sz="2000" spc="-5" dirty="0">
                <a:latin typeface="Georgia"/>
                <a:cs typeface="Georgia"/>
              </a:rPr>
              <a:t>muscle  fibers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Arial"/>
              <a:buChar char=""/>
            </a:pP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1A7"/>
              </a:buClr>
              <a:buFont typeface="Arial"/>
              <a:buChar char=""/>
            </a:pPr>
            <a:endParaRPr sz="2650">
              <a:latin typeface="Georgia"/>
              <a:cs typeface="Georgia"/>
            </a:endParaRPr>
          </a:p>
          <a:p>
            <a:pPr marL="295910" marR="44450" indent="-283845">
              <a:lnSpc>
                <a:spcPct val="801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Incisions made  </a:t>
            </a:r>
            <a:r>
              <a:rPr sz="2000" spc="-5" dirty="0">
                <a:latin typeface="Georgia"/>
                <a:cs typeface="Georgia"/>
              </a:rPr>
              <a:t>parallel to </a:t>
            </a:r>
            <a:r>
              <a:rPr sz="2000" dirty="0">
                <a:latin typeface="Georgia"/>
                <a:cs typeface="Georgia"/>
              </a:rPr>
              <a:t>Langer's  lines may </a:t>
            </a:r>
            <a:r>
              <a:rPr sz="2000" spc="-5" dirty="0">
                <a:latin typeface="Georgia"/>
                <a:cs typeface="Georgia"/>
              </a:rPr>
              <a:t>heal</a:t>
            </a:r>
            <a:r>
              <a:rPr sz="2000" spc="-8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better  and </a:t>
            </a:r>
            <a:r>
              <a:rPr sz="2000" spc="-5" dirty="0">
                <a:latin typeface="Georgia"/>
                <a:cs typeface="Georgia"/>
              </a:rPr>
              <a:t>produce less  scarring than those  that cut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across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0" y="533400"/>
            <a:ext cx="3962400" cy="5216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388" y="160020"/>
            <a:ext cx="7222235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99719"/>
            <a:ext cx="6565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Abdominal </a:t>
            </a:r>
            <a:r>
              <a:rPr sz="4000" spc="-5" dirty="0"/>
              <a:t>&amp; </a:t>
            </a:r>
            <a:r>
              <a:rPr sz="4000" spc="-10" dirty="0"/>
              <a:t>Pelvic</a:t>
            </a:r>
            <a:r>
              <a:rPr sz="4000" spc="65" dirty="0"/>
              <a:t> </a:t>
            </a:r>
            <a:r>
              <a:rPr sz="4000" spc="-5" dirty="0"/>
              <a:t>incisions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776729" y="992479"/>
            <a:ext cx="5498465" cy="4537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580"/>
              </a:spcBef>
              <a:buClr>
                <a:srgbClr val="3891A7"/>
              </a:buClr>
              <a:buFont typeface="Wingdings"/>
              <a:buChar char=""/>
              <a:tabLst>
                <a:tab pos="250825" algn="l"/>
              </a:tabLst>
            </a:pPr>
            <a:r>
              <a:rPr sz="2000" dirty="0">
                <a:latin typeface="Georgia"/>
                <a:cs typeface="Georgia"/>
              </a:rPr>
              <a:t>VerticalIncisions</a:t>
            </a:r>
            <a:endParaRPr sz="2000">
              <a:latin typeface="Georgia"/>
              <a:cs typeface="Georgia"/>
            </a:endParaRPr>
          </a:p>
          <a:p>
            <a:pPr marL="497205" lvl="1" indent="-229235">
              <a:lnSpc>
                <a:spcPct val="100000"/>
              </a:lnSpc>
              <a:spcBef>
                <a:spcPts val="480"/>
              </a:spcBef>
              <a:buClr>
                <a:srgbClr val="FDB809"/>
              </a:buClr>
              <a:buFont typeface="Wingdings"/>
              <a:buChar char=""/>
              <a:tabLst>
                <a:tab pos="497840" algn="l"/>
              </a:tabLst>
            </a:pPr>
            <a:r>
              <a:rPr sz="2000" dirty="0">
                <a:latin typeface="Georgia"/>
                <a:cs typeface="Georgia"/>
              </a:rPr>
              <a:t>Midline</a:t>
            </a:r>
            <a:endParaRPr sz="2000">
              <a:latin typeface="Georgia"/>
              <a:cs typeface="Georgia"/>
            </a:endParaRPr>
          </a:p>
          <a:p>
            <a:pPr marL="497205" lvl="1" indent="-229235">
              <a:lnSpc>
                <a:spcPct val="100000"/>
              </a:lnSpc>
              <a:spcBef>
                <a:spcPts val="480"/>
              </a:spcBef>
              <a:buClr>
                <a:srgbClr val="FDB809"/>
              </a:buClr>
              <a:buFont typeface="Wingdings"/>
              <a:buChar char=""/>
              <a:tabLst>
                <a:tab pos="497840" algn="l"/>
              </a:tabLst>
            </a:pPr>
            <a:r>
              <a:rPr sz="2000" dirty="0">
                <a:latin typeface="Georgia"/>
                <a:cs typeface="Georgia"/>
              </a:rPr>
              <a:t>Paramedian</a:t>
            </a:r>
            <a:endParaRPr sz="20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har char=""/>
            </a:pPr>
            <a:endParaRPr sz="3050">
              <a:latin typeface="Georgia"/>
              <a:cs typeface="Georgia"/>
            </a:endParaRPr>
          </a:p>
          <a:p>
            <a:pPr marL="250190" indent="-238125">
              <a:lnSpc>
                <a:spcPct val="100000"/>
              </a:lnSpc>
              <a:buClr>
                <a:srgbClr val="3891A7"/>
              </a:buClr>
              <a:buFont typeface="Wingdings"/>
              <a:buChar char=""/>
              <a:tabLst>
                <a:tab pos="250825" algn="l"/>
              </a:tabLst>
            </a:pPr>
            <a:r>
              <a:rPr sz="2000" dirty="0">
                <a:latin typeface="Georgia"/>
                <a:cs typeface="Georgia"/>
              </a:rPr>
              <a:t>Transverse &amp; </a:t>
            </a:r>
            <a:r>
              <a:rPr sz="2000" spc="-5" dirty="0">
                <a:latin typeface="Georgia"/>
                <a:cs typeface="Georgia"/>
              </a:rPr>
              <a:t>Oblique </a:t>
            </a:r>
            <a:r>
              <a:rPr sz="2000" dirty="0">
                <a:latin typeface="Georgia"/>
                <a:cs typeface="Georgia"/>
              </a:rPr>
              <a:t>Incisions</a:t>
            </a:r>
            <a:endParaRPr sz="2000">
              <a:latin typeface="Georgia"/>
              <a:cs typeface="Georgia"/>
            </a:endParaRPr>
          </a:p>
          <a:p>
            <a:pPr marL="629920" lvl="1" indent="-106045">
              <a:lnSpc>
                <a:spcPct val="100000"/>
              </a:lnSpc>
              <a:spcBef>
                <a:spcPts val="670"/>
              </a:spcBef>
              <a:buSzPct val="94444"/>
              <a:buFont typeface="Wingdings"/>
              <a:buChar char=""/>
              <a:tabLst>
                <a:tab pos="630555" algn="l"/>
              </a:tabLst>
            </a:pPr>
            <a:r>
              <a:rPr sz="1800" spc="-5" dirty="0">
                <a:latin typeface="Georgia"/>
                <a:cs typeface="Georgia"/>
              </a:rPr>
              <a:t>Kochler Subcostal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Incision</a:t>
            </a:r>
            <a:endParaRPr sz="1800">
              <a:latin typeface="Georgia"/>
              <a:cs typeface="Georgia"/>
            </a:endParaRPr>
          </a:p>
          <a:p>
            <a:pPr marL="629920" lvl="1" indent="-106045">
              <a:lnSpc>
                <a:spcPct val="100000"/>
              </a:lnSpc>
              <a:buSzPct val="94444"/>
              <a:buFont typeface="Wingdings"/>
              <a:buChar char=""/>
              <a:tabLst>
                <a:tab pos="630555" algn="l"/>
              </a:tabLst>
            </a:pPr>
            <a:r>
              <a:rPr sz="1800" spc="-5" dirty="0">
                <a:latin typeface="Georgia"/>
                <a:cs typeface="Georgia"/>
              </a:rPr>
              <a:t>Transverse Muscle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Dividing</a:t>
            </a:r>
            <a:endParaRPr sz="1800">
              <a:latin typeface="Georgia"/>
              <a:cs typeface="Georgia"/>
            </a:endParaRPr>
          </a:p>
          <a:p>
            <a:pPr marL="629920" lvl="1" indent="-106045">
              <a:lnSpc>
                <a:spcPct val="100000"/>
              </a:lnSpc>
              <a:buSzPct val="94444"/>
              <a:buFont typeface="Wingdings"/>
              <a:buChar char=""/>
              <a:tabLst>
                <a:tab pos="630555" algn="l"/>
              </a:tabLst>
            </a:pPr>
            <a:r>
              <a:rPr sz="1800" spc="-5" dirty="0">
                <a:latin typeface="Georgia"/>
                <a:cs typeface="Georgia"/>
              </a:rPr>
              <a:t>McBurney</a:t>
            </a:r>
            <a:r>
              <a:rPr sz="1800" dirty="0">
                <a:latin typeface="Georgia"/>
                <a:cs typeface="Georgia"/>
              </a:rPr>
              <a:t> Incisions</a:t>
            </a:r>
            <a:endParaRPr sz="1800">
              <a:latin typeface="Georgia"/>
              <a:cs typeface="Georgia"/>
            </a:endParaRPr>
          </a:p>
          <a:p>
            <a:pPr marL="629920" lvl="1" indent="-106045">
              <a:lnSpc>
                <a:spcPct val="100000"/>
              </a:lnSpc>
              <a:buSzPct val="94444"/>
              <a:buFont typeface="Wingdings"/>
              <a:buChar char=""/>
              <a:tabLst>
                <a:tab pos="630555" algn="l"/>
              </a:tabLst>
            </a:pPr>
            <a:r>
              <a:rPr sz="1800" spc="-5" dirty="0">
                <a:latin typeface="Georgia"/>
                <a:cs typeface="Georgia"/>
              </a:rPr>
              <a:t>Oblique Muscle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cutting</a:t>
            </a:r>
            <a:endParaRPr sz="1800">
              <a:latin typeface="Georgia"/>
              <a:cs typeface="Georgia"/>
            </a:endParaRPr>
          </a:p>
          <a:p>
            <a:pPr marL="629920" lvl="1" indent="-106045">
              <a:lnSpc>
                <a:spcPct val="100000"/>
              </a:lnSpc>
              <a:buSzPct val="94444"/>
              <a:buFont typeface="Wingdings"/>
              <a:buChar char=""/>
              <a:tabLst>
                <a:tab pos="630555" algn="l"/>
              </a:tabLst>
            </a:pPr>
            <a:r>
              <a:rPr sz="1800" spc="-5" dirty="0">
                <a:latin typeface="Georgia"/>
                <a:cs typeface="Georgia"/>
              </a:rPr>
              <a:t>Pfannenstiel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Incision</a:t>
            </a:r>
            <a:endParaRPr sz="1800">
              <a:latin typeface="Georgia"/>
              <a:cs typeface="Georgia"/>
            </a:endParaRPr>
          </a:p>
          <a:p>
            <a:pPr marL="629920" lvl="1" indent="-106045">
              <a:lnSpc>
                <a:spcPct val="100000"/>
              </a:lnSpc>
              <a:buSzPct val="94444"/>
              <a:buFont typeface="Wingdings"/>
              <a:buChar char=""/>
              <a:tabLst>
                <a:tab pos="630555" algn="l"/>
              </a:tabLst>
            </a:pPr>
            <a:r>
              <a:rPr sz="1800" spc="-5" dirty="0">
                <a:latin typeface="Georgia"/>
                <a:cs typeface="Georgia"/>
              </a:rPr>
              <a:t>Maylard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Incision</a:t>
            </a:r>
            <a:endParaRPr sz="18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"/>
            </a:pPr>
            <a:endParaRPr sz="1700">
              <a:latin typeface="Georgia"/>
              <a:cs typeface="Georgia"/>
            </a:endParaRPr>
          </a:p>
          <a:p>
            <a:pPr marL="250190" indent="-238125">
              <a:lnSpc>
                <a:spcPct val="100000"/>
              </a:lnSpc>
              <a:buClr>
                <a:srgbClr val="3891A7"/>
              </a:buClr>
              <a:buFont typeface="Wingdings"/>
              <a:buChar char=""/>
              <a:tabLst>
                <a:tab pos="250825" algn="l"/>
              </a:tabLst>
            </a:pPr>
            <a:r>
              <a:rPr sz="2000" spc="-5" dirty="0">
                <a:latin typeface="Georgia"/>
                <a:cs typeface="Georgia"/>
              </a:rPr>
              <a:t>Abdominothoracic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Incisions</a:t>
            </a:r>
            <a:endParaRPr sz="2000">
              <a:latin typeface="Georgia"/>
              <a:cs typeface="Georgia"/>
            </a:endParaRPr>
          </a:p>
          <a:p>
            <a:pPr marL="250190" indent="-23812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Wingdings"/>
              <a:buChar char=""/>
              <a:tabLst>
                <a:tab pos="250825" algn="l"/>
              </a:tabLst>
            </a:pPr>
            <a:r>
              <a:rPr sz="2000" dirty="0">
                <a:latin typeface="Georgia"/>
                <a:cs typeface="Georgia"/>
              </a:rPr>
              <a:t>Retroperitoneal &amp; </a:t>
            </a:r>
            <a:r>
              <a:rPr sz="2000" spc="-5" dirty="0">
                <a:latin typeface="Georgia"/>
                <a:cs typeface="Georgia"/>
              </a:rPr>
              <a:t>extra-peritoneal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approaches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483" y="292608"/>
            <a:ext cx="4931664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4410" y="443229"/>
            <a:ext cx="422846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Vertical</a:t>
            </a:r>
            <a:r>
              <a:rPr sz="4300" spc="-50" dirty="0"/>
              <a:t> </a:t>
            </a:r>
            <a:r>
              <a:rPr sz="4300" spc="-5" dirty="0"/>
              <a:t>Incisions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5261228" y="1617726"/>
            <a:ext cx="3778885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1)Median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Incision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Georgia"/>
              <a:cs typeface="Georgia"/>
            </a:endParaRPr>
          </a:p>
          <a:p>
            <a:pPr marL="12700" marR="3810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vertical incision </a:t>
            </a:r>
            <a:r>
              <a:rPr sz="2000" spc="-5" dirty="0">
                <a:latin typeface="Georgia"/>
                <a:cs typeface="Georgia"/>
              </a:rPr>
              <a:t>which follows  the linea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alba.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It may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be,</a:t>
            </a:r>
            <a:endParaRPr sz="20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000" spc="-5" dirty="0">
                <a:latin typeface="Georgia"/>
                <a:cs typeface="Georgia"/>
              </a:rPr>
              <a:t>upper </a:t>
            </a:r>
            <a:r>
              <a:rPr sz="2000" dirty="0">
                <a:latin typeface="Georgia"/>
                <a:cs typeface="Georgia"/>
              </a:rPr>
              <a:t>midline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incision;</a:t>
            </a:r>
            <a:endParaRPr sz="20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720" algn="l"/>
              </a:tabLst>
            </a:pPr>
            <a:r>
              <a:rPr sz="2000" spc="-5" dirty="0">
                <a:latin typeface="Georgia"/>
                <a:cs typeface="Georgia"/>
              </a:rPr>
              <a:t>lower </a:t>
            </a:r>
            <a:r>
              <a:rPr sz="2000" dirty="0">
                <a:latin typeface="Georgia"/>
                <a:cs typeface="Georgia"/>
              </a:rPr>
              <a:t>midline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incision</a:t>
            </a:r>
            <a:endParaRPr sz="20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000" spc="-5" dirty="0">
                <a:latin typeface="Georgia"/>
                <a:cs typeface="Georgia"/>
              </a:rPr>
              <a:t>single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incision.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Georgia"/>
              <a:cs typeface="Georgia"/>
            </a:endParaRPr>
          </a:p>
          <a:p>
            <a:pPr marL="14986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SIGNIFICANCE-it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favored</a:t>
            </a:r>
            <a:endParaRPr sz="2000">
              <a:latin typeface="Georgia"/>
              <a:cs typeface="Georgia"/>
            </a:endParaRPr>
          </a:p>
          <a:p>
            <a:pPr marL="149860" marR="508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diagnostic laparotomy, as </a:t>
            </a:r>
            <a:r>
              <a:rPr sz="2000" dirty="0">
                <a:latin typeface="Georgia"/>
                <a:cs typeface="Georgia"/>
              </a:rPr>
              <a:t>it  </a:t>
            </a:r>
            <a:r>
              <a:rPr sz="2000" spc="-5" dirty="0">
                <a:latin typeface="Georgia"/>
                <a:cs typeface="Georgia"/>
              </a:rPr>
              <a:t>allows wide </a:t>
            </a:r>
            <a:r>
              <a:rPr sz="2000" dirty="0">
                <a:latin typeface="Georgia"/>
                <a:cs typeface="Georgia"/>
              </a:rPr>
              <a:t>access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dirty="0">
                <a:latin typeface="Georgia"/>
                <a:cs typeface="Georgia"/>
              </a:rPr>
              <a:t>abdominal  </a:t>
            </a:r>
            <a:r>
              <a:rPr sz="2000" spc="-5" dirty="0">
                <a:latin typeface="Georgia"/>
                <a:cs typeface="Georgia"/>
              </a:rPr>
              <a:t>Cavity.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4944" y="1600200"/>
            <a:ext cx="4544567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9725" y="830325"/>
            <a:ext cx="15360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Advanta</a:t>
            </a:r>
            <a:r>
              <a:rPr sz="220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g</a:t>
            </a:r>
            <a:r>
              <a:rPr sz="22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</a:t>
            </a:r>
            <a:r>
              <a:rPr sz="220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</a:t>
            </a:r>
            <a:r>
              <a:rPr sz="22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: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1600200" y="457200"/>
            <a:ext cx="2971800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1594" y="1164996"/>
            <a:ext cx="7019925" cy="49834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884295" indent="-283845">
              <a:lnSpc>
                <a:spcPct val="100000"/>
              </a:lnSpc>
              <a:spcBef>
                <a:spcPts val="470"/>
              </a:spcBef>
              <a:buClr>
                <a:srgbClr val="3891A7"/>
              </a:buClr>
              <a:buSzPct val="78947"/>
              <a:buFont typeface="Wingdings"/>
              <a:buChar char=""/>
              <a:tabLst>
                <a:tab pos="3884295" algn="l"/>
              </a:tabLst>
            </a:pPr>
            <a:r>
              <a:rPr sz="1900" spc="-5" dirty="0">
                <a:latin typeface="Georgia"/>
                <a:cs typeface="Georgia"/>
              </a:rPr>
              <a:t>almost</a:t>
            </a:r>
            <a:r>
              <a:rPr sz="190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bloodless</a:t>
            </a:r>
            <a:endParaRPr sz="1900">
              <a:latin typeface="Georgia"/>
              <a:cs typeface="Georgia"/>
            </a:endParaRPr>
          </a:p>
          <a:p>
            <a:pPr marL="3884295" indent="-283845">
              <a:lnSpc>
                <a:spcPct val="100000"/>
              </a:lnSpc>
              <a:spcBef>
                <a:spcPts val="375"/>
              </a:spcBef>
              <a:buClr>
                <a:srgbClr val="3891A7"/>
              </a:buClr>
              <a:buSzPct val="78947"/>
              <a:buFont typeface="Wingdings"/>
              <a:buChar char=""/>
              <a:tabLst>
                <a:tab pos="3884295" algn="l"/>
              </a:tabLst>
            </a:pPr>
            <a:r>
              <a:rPr sz="1900" spc="-5" dirty="0">
                <a:latin typeface="Georgia"/>
                <a:cs typeface="Georgia"/>
              </a:rPr>
              <a:t>no muscle </a:t>
            </a:r>
            <a:r>
              <a:rPr sz="1900" spc="-10" dirty="0">
                <a:latin typeface="Georgia"/>
                <a:cs typeface="Georgia"/>
              </a:rPr>
              <a:t>fibers </a:t>
            </a:r>
            <a:r>
              <a:rPr sz="1900" spc="-5" dirty="0">
                <a:latin typeface="Georgia"/>
                <a:cs typeface="Georgia"/>
              </a:rPr>
              <a:t>are</a:t>
            </a:r>
            <a:r>
              <a:rPr sz="1900" spc="1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divided</a:t>
            </a:r>
            <a:endParaRPr sz="1900">
              <a:latin typeface="Georgia"/>
              <a:cs typeface="Georgia"/>
            </a:endParaRPr>
          </a:p>
          <a:p>
            <a:pPr marL="3884295" indent="-283845">
              <a:lnSpc>
                <a:spcPct val="100000"/>
              </a:lnSpc>
              <a:spcBef>
                <a:spcPts val="370"/>
              </a:spcBef>
              <a:buClr>
                <a:srgbClr val="3891A7"/>
              </a:buClr>
              <a:buSzPct val="78947"/>
              <a:buFont typeface="Wingdings"/>
              <a:buChar char=""/>
              <a:tabLst>
                <a:tab pos="3884295" algn="l"/>
              </a:tabLst>
            </a:pPr>
            <a:r>
              <a:rPr sz="1900" spc="-10" dirty="0">
                <a:latin typeface="Georgia"/>
                <a:cs typeface="Georgia"/>
              </a:rPr>
              <a:t>no nerves </a:t>
            </a:r>
            <a:r>
              <a:rPr sz="1900" spc="-5" dirty="0">
                <a:latin typeface="Georgia"/>
                <a:cs typeface="Georgia"/>
              </a:rPr>
              <a:t>are</a:t>
            </a:r>
            <a:r>
              <a:rPr sz="1900" spc="2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injured</a:t>
            </a:r>
            <a:endParaRPr sz="1900">
              <a:latin typeface="Georgia"/>
              <a:cs typeface="Georgia"/>
            </a:endParaRPr>
          </a:p>
          <a:p>
            <a:pPr marL="3884295" marR="924560" indent="-283845">
              <a:lnSpc>
                <a:spcPts val="2050"/>
              </a:lnSpc>
              <a:spcBef>
                <a:spcPts val="635"/>
              </a:spcBef>
              <a:buClr>
                <a:srgbClr val="3891A7"/>
              </a:buClr>
              <a:buSzPct val="78947"/>
              <a:buFont typeface="Wingdings"/>
              <a:buChar char=""/>
              <a:tabLst>
                <a:tab pos="3884295" algn="l"/>
              </a:tabLst>
            </a:pPr>
            <a:r>
              <a:rPr sz="1900" spc="-10" dirty="0">
                <a:latin typeface="Georgia"/>
                <a:cs typeface="Georgia"/>
              </a:rPr>
              <a:t>good </a:t>
            </a:r>
            <a:r>
              <a:rPr sz="1900" spc="-5" dirty="0">
                <a:latin typeface="Georgia"/>
                <a:cs typeface="Georgia"/>
              </a:rPr>
              <a:t>access to </a:t>
            </a:r>
            <a:r>
              <a:rPr sz="1900" spc="-10" dirty="0">
                <a:latin typeface="Georgia"/>
                <a:cs typeface="Georgia"/>
              </a:rPr>
              <a:t>upper  </a:t>
            </a:r>
            <a:r>
              <a:rPr sz="1900" spc="-5" dirty="0">
                <a:latin typeface="Georgia"/>
                <a:cs typeface="Georgia"/>
              </a:rPr>
              <a:t>abdominal</a:t>
            </a:r>
            <a:r>
              <a:rPr sz="1900" spc="3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viscera</a:t>
            </a:r>
            <a:endParaRPr sz="1900">
              <a:latin typeface="Georgia"/>
              <a:cs typeface="Georgia"/>
            </a:endParaRPr>
          </a:p>
          <a:p>
            <a:pPr marL="3884295" marR="66040" indent="-283845">
              <a:lnSpc>
                <a:spcPts val="2050"/>
              </a:lnSpc>
              <a:spcBef>
                <a:spcPts val="605"/>
              </a:spcBef>
              <a:buClr>
                <a:srgbClr val="3891A7"/>
              </a:buClr>
              <a:buSzPct val="78947"/>
              <a:buFont typeface="Wingdings"/>
              <a:buChar char=""/>
              <a:tabLst>
                <a:tab pos="3884295" algn="l"/>
              </a:tabLst>
            </a:pPr>
            <a:r>
              <a:rPr sz="1900" spc="-10" dirty="0">
                <a:latin typeface="Georgia"/>
                <a:cs typeface="Georgia"/>
              </a:rPr>
              <a:t>very quick </a:t>
            </a:r>
            <a:r>
              <a:rPr sz="1900" spc="-5" dirty="0">
                <a:latin typeface="Georgia"/>
                <a:cs typeface="Georgia"/>
              </a:rPr>
              <a:t>to make as </a:t>
            </a:r>
            <a:r>
              <a:rPr sz="1900" spc="-10" dirty="0">
                <a:latin typeface="Georgia"/>
                <a:cs typeface="Georgia"/>
              </a:rPr>
              <a:t>well </a:t>
            </a:r>
            <a:r>
              <a:rPr sz="1900" spc="-5" dirty="0">
                <a:latin typeface="Georgia"/>
                <a:cs typeface="Georgia"/>
              </a:rPr>
              <a:t>as  to</a:t>
            </a:r>
            <a:r>
              <a:rPr sz="1900" spc="-10" dirty="0">
                <a:latin typeface="Georgia"/>
                <a:cs typeface="Georgia"/>
              </a:rPr>
              <a:t> close</a:t>
            </a:r>
            <a:endParaRPr sz="1900">
              <a:latin typeface="Georgia"/>
              <a:cs typeface="Georgia"/>
            </a:endParaRPr>
          </a:p>
          <a:p>
            <a:pPr marL="3884295" marR="5080" indent="-283845">
              <a:lnSpc>
                <a:spcPts val="2050"/>
              </a:lnSpc>
              <a:spcBef>
                <a:spcPts val="605"/>
              </a:spcBef>
              <a:buClr>
                <a:srgbClr val="3891A7"/>
              </a:buClr>
              <a:buSzPct val="78947"/>
              <a:buFont typeface="Wingdings"/>
              <a:buChar char=""/>
              <a:tabLst>
                <a:tab pos="3884295" algn="l"/>
              </a:tabLst>
            </a:pPr>
            <a:r>
              <a:rPr sz="1900" spc="-5" dirty="0">
                <a:latin typeface="Georgia"/>
                <a:cs typeface="Georgia"/>
              </a:rPr>
              <a:t>can </a:t>
            </a:r>
            <a:r>
              <a:rPr sz="1900" spc="-10" dirty="0">
                <a:latin typeface="Georgia"/>
                <a:cs typeface="Georgia"/>
              </a:rPr>
              <a:t>be extended full lenght of  </a:t>
            </a:r>
            <a:r>
              <a:rPr sz="1900" spc="-5" dirty="0">
                <a:latin typeface="Georgia"/>
                <a:cs typeface="Georgia"/>
              </a:rPr>
              <a:t>abdomen curving around  </a:t>
            </a:r>
            <a:r>
              <a:rPr sz="1900" spc="-10" dirty="0">
                <a:latin typeface="Georgia"/>
                <a:cs typeface="Georgia"/>
              </a:rPr>
              <a:t>umblical</a:t>
            </a:r>
            <a:r>
              <a:rPr sz="1900" spc="10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scar.</a:t>
            </a:r>
            <a:endParaRPr sz="19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Disadvantages</a:t>
            </a:r>
            <a:endParaRPr sz="1800">
              <a:latin typeface="Georgia"/>
              <a:cs typeface="Georgia"/>
            </a:endParaRPr>
          </a:p>
          <a:p>
            <a:pPr marL="217170" indent="-205104">
              <a:lnSpc>
                <a:spcPct val="100000"/>
              </a:lnSpc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5" dirty="0">
                <a:latin typeface="Georgia"/>
                <a:cs typeface="Georgia"/>
              </a:rPr>
              <a:t>Care </a:t>
            </a:r>
            <a:r>
              <a:rPr sz="1800" dirty="0">
                <a:latin typeface="Georgia"/>
                <a:cs typeface="Georgia"/>
              </a:rPr>
              <a:t>needs </a:t>
            </a:r>
            <a:r>
              <a:rPr sz="1800" spc="-5" dirty="0">
                <a:latin typeface="Georgia"/>
                <a:cs typeface="Georgia"/>
              </a:rPr>
              <a:t>to be taken </a:t>
            </a:r>
            <a:r>
              <a:rPr sz="1800" dirty="0">
                <a:latin typeface="Georgia"/>
                <a:cs typeface="Georgia"/>
              </a:rPr>
              <a:t>just above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umbilicus where the falciform ligament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endParaRPr sz="1800">
              <a:latin typeface="Georgia"/>
              <a:cs typeface="Georgia"/>
            </a:endParaRPr>
          </a:p>
          <a:p>
            <a:pPr marL="216535" indent="-204470">
              <a:lnSpc>
                <a:spcPct val="100000"/>
              </a:lnSpc>
              <a:buSzPct val="94444"/>
              <a:buFont typeface="Wingdings"/>
              <a:buChar char=""/>
              <a:tabLst>
                <a:tab pos="217170" algn="l"/>
              </a:tabLst>
            </a:pPr>
            <a:r>
              <a:rPr sz="1800" spc="-5" dirty="0">
                <a:latin typeface="Georgia"/>
                <a:cs typeface="Georgia"/>
              </a:rPr>
              <a:t>Midline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scar</a:t>
            </a:r>
            <a:endParaRPr sz="1800">
              <a:latin typeface="Georgia"/>
              <a:cs typeface="Georgia"/>
            </a:endParaRPr>
          </a:p>
          <a:p>
            <a:pPr marL="216535" indent="-204470">
              <a:lnSpc>
                <a:spcPct val="100000"/>
              </a:lnSpc>
              <a:buSzPct val="94444"/>
              <a:buFont typeface="Wingdings"/>
              <a:buChar char=""/>
              <a:tabLst>
                <a:tab pos="217170" algn="l"/>
              </a:tabLst>
            </a:pPr>
            <a:r>
              <a:rPr sz="1800" dirty="0">
                <a:latin typeface="Georgia"/>
                <a:cs typeface="Georgia"/>
              </a:rPr>
              <a:t>Bladder</a:t>
            </a:r>
            <a:r>
              <a:rPr sz="1800" spc="-5" dirty="0">
                <a:latin typeface="Georgia"/>
                <a:cs typeface="Georgia"/>
              </a:rPr>
              <a:t> injury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C66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1193</Words>
  <Application>Microsoft Office PowerPoint</Application>
  <PresentationFormat>On-screen Show (4:3)</PresentationFormat>
  <Paragraphs>200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Georgia</vt:lpstr>
      <vt:lpstr>Times New Roman</vt:lpstr>
      <vt:lpstr>Wingdings</vt:lpstr>
      <vt:lpstr>Office Theme</vt:lpstr>
      <vt:lpstr>Abdominal Incisions</vt:lpstr>
      <vt:lpstr>Surgical Incision is a cut made through the skin to facilitate an  operation or precedure.</vt:lpstr>
      <vt:lpstr>Principles</vt:lpstr>
      <vt:lpstr>Choice of incision</vt:lpstr>
      <vt:lpstr>The ideal incision allows:</vt:lpstr>
      <vt:lpstr>Langer’s Line</vt:lpstr>
      <vt:lpstr>Abdominal &amp; Pelvic incisions</vt:lpstr>
      <vt:lpstr>Vertical Incisions</vt:lpstr>
      <vt:lpstr>Advantages:</vt:lpstr>
      <vt:lpstr>Upper midline incision</vt:lpstr>
      <vt:lpstr>Lower midline incision</vt:lpstr>
      <vt:lpstr> Full midline incision</vt:lpstr>
      <vt:lpstr>Paramedian Incisions</vt:lpstr>
      <vt:lpstr> Advantages</vt:lpstr>
      <vt:lpstr>Transverse Incisions</vt:lpstr>
      <vt:lpstr>PowerPoint Presentation</vt:lpstr>
      <vt:lpstr>Kocher Subcostal Incision</vt:lpstr>
      <vt:lpstr>Chevron (rooftop)  modification</vt:lpstr>
      <vt:lpstr>Mercedes benz  modification</vt:lpstr>
      <vt:lpstr>Transverse Muscle dividing</vt:lpstr>
      <vt:lpstr>McBurney grid iron(muscle  splitting)incision</vt:lpstr>
      <vt:lpstr>PowerPoint Presentation</vt:lpstr>
      <vt:lpstr>Lanz incision</vt:lpstr>
      <vt:lpstr>Rutherford-Morrison Incision</vt:lpstr>
      <vt:lpstr>Pfannenstiel Incision</vt:lpstr>
      <vt:lpstr>PowerPoint Presentation</vt:lpstr>
      <vt:lpstr>Maylard Transverse Muscle Cutting Incision</vt:lpstr>
      <vt:lpstr>PowerPoint Presentation</vt:lpstr>
      <vt:lpstr>Inguinal incision</vt:lpstr>
      <vt:lpstr>Thoracoabdominal Incisions</vt:lpstr>
      <vt:lpstr>PowerPoint Presentation</vt:lpstr>
      <vt:lpstr>Retroperitoneal  approach</vt:lpstr>
      <vt:lpstr>Oblique lumbar incision</vt:lpstr>
      <vt:lpstr>Incisions on posterior abdominal  wall</vt:lpstr>
      <vt:lpstr>Complications of abdominal  incision</vt:lpstr>
      <vt:lpstr>Factors affecting the strength of  scar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Incisions</dc:title>
  <cp:lastModifiedBy>admin</cp:lastModifiedBy>
  <cp:revision>2</cp:revision>
  <dcterms:created xsi:type="dcterms:W3CDTF">2020-06-26T08:20:07Z</dcterms:created>
  <dcterms:modified xsi:type="dcterms:W3CDTF">2023-11-27T19:15:24Z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2020-06-26T00:00:00Z</vt:filetime>
  </property>
</Properties>
</file>