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202" r:id="rId2"/>
    <p:sldId id="263" r:id="rId3"/>
    <p:sldId id="264" r:id="rId4"/>
    <p:sldId id="302" r:id="rId5"/>
    <p:sldId id="303" r:id="rId6"/>
    <p:sldId id="307" r:id="rId7"/>
    <p:sldId id="265" r:id="rId8"/>
    <p:sldId id="266" r:id="rId9"/>
    <p:sldId id="267" r:id="rId10"/>
    <p:sldId id="269" r:id="rId11"/>
    <p:sldId id="270" r:id="rId12"/>
    <p:sldId id="308" r:id="rId13"/>
    <p:sldId id="281" r:id="rId14"/>
    <p:sldId id="272" r:id="rId15"/>
    <p:sldId id="257" r:id="rId16"/>
    <p:sldId id="258" r:id="rId17"/>
    <p:sldId id="259" r:id="rId18"/>
    <p:sldId id="260" r:id="rId19"/>
    <p:sldId id="262" r:id="rId20"/>
    <p:sldId id="274" r:id="rId21"/>
    <p:sldId id="275" r:id="rId22"/>
    <p:sldId id="278" r:id="rId23"/>
    <p:sldId id="276" r:id="rId24"/>
    <p:sldId id="277" r:id="rId25"/>
    <p:sldId id="306" r:id="rId26"/>
    <p:sldId id="279" r:id="rId27"/>
    <p:sldId id="280" r:id="rId28"/>
    <p:sldId id="282" r:id="rId29"/>
    <p:sldId id="285" r:id="rId30"/>
    <p:sldId id="291" r:id="rId31"/>
    <p:sldId id="292" r:id="rId32"/>
    <p:sldId id="293" r:id="rId33"/>
    <p:sldId id="294" r:id="rId34"/>
    <p:sldId id="304" r:id="rId35"/>
    <p:sldId id="295" r:id="rId36"/>
    <p:sldId id="297" r:id="rId37"/>
    <p:sldId id="305" r:id="rId38"/>
    <p:sldId id="300" r:id="rId39"/>
    <p:sldId id="30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7C447-510E-4F23-8D1E-C19692EF39FF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9C794-698E-477A-82DE-67F04E54C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9C794-698E-477A-82DE-67F04E54CD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9C794-698E-477A-82DE-67F04E54CD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9C794-698E-477A-82DE-67F04E54CD0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9C794-698E-477A-82DE-67F04E54CD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9C794-698E-477A-82DE-67F04E54CD0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9C794-698E-477A-82DE-67F04E54CD0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9C794-698E-477A-82DE-67F04E54CD0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9C794-698E-477A-82DE-67F04E54CD0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Proctor Harvey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9C794-698E-477A-82DE-67F04E54CD0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B234A-7689-4F67-8E50-02F1E8AB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59B85-5455-4495-9977-5952332F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D4EDB-A605-474F-B72B-4664D2F2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307DD-3694-450C-8408-246E59682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88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ate-V2-SD-panoPhotoInset.png">
            <a:extLst>
              <a:ext uri="{FF2B5EF4-FFF2-40B4-BE49-F238E27FC236}">
                <a16:creationId xmlns:a16="http://schemas.microsoft.com/office/drawing/2014/main" id="{2A548D71-9E87-4B51-A9B1-773871F6A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539750"/>
            <a:ext cx="76549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092C4CC-6140-48AE-BE00-791134538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0AC3060-A6E6-4612-8314-2A43CD7B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8161A50-D4E9-400A-9FA1-42B8B66B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9007-EE8A-41E7-A499-EED472E0A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96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41A890-AA33-46F5-8002-DEDFBF6D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4FC372-7D83-400B-B22A-022FAAF16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EBAAE9-DA40-467F-AD6D-7C7C6E247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B2F9-B151-4AFB-B2FD-F5A69F0355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628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146731-FCC3-408F-88DC-4328412B6B6A}"/>
              </a:ext>
            </a:extLst>
          </p:cNvPr>
          <p:cNvSpPr txBox="1"/>
          <p:nvPr/>
        </p:nvSpPr>
        <p:spPr>
          <a:xfrm>
            <a:off x="627063" y="873125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A710D-B305-4C2F-BF8F-9BA0ABE02D13}"/>
              </a:ext>
            </a:extLst>
          </p:cNvPr>
          <p:cNvSpPr txBox="1"/>
          <p:nvPr/>
        </p:nvSpPr>
        <p:spPr>
          <a:xfrm>
            <a:off x="7827963" y="29337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F4CCA29-D829-4221-8469-92CDA5B6E4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7D727CC-FA12-4E54-92D8-4CAC874F64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C6CE2BE-9690-4A1A-B4DC-B6B9F97413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AE686-1FFB-44BB-B6D5-49D9FD446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473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DCF439-274A-46C6-80F1-53BBAFB1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9E484C-3754-4FC0-909D-E8F46B32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56BADC-F0B9-4FFC-8870-3E732F64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FCAD6-3925-4A81-9CFF-13D24FCF8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696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FC17823-D157-404F-B88D-A3961FF3D1C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E603BB7-E609-443F-B89F-3100E06DA19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BB9E948-0065-48FE-98D9-ADF7B412C66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CB9E-A0E3-4DFD-9FBF-C03B849DB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315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Slate-V2-SD-3colPhotoInset.png">
            <a:extLst>
              <a:ext uri="{FF2B5EF4-FFF2-40B4-BE49-F238E27FC236}">
                <a16:creationId xmlns:a16="http://schemas.microsoft.com/office/drawing/2014/main" id="{7A9561EF-1024-4B9B-8D58-AB8EB316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825625"/>
            <a:ext cx="252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Slate-V2-SD-3colPhotoInset.png">
            <a:extLst>
              <a:ext uri="{FF2B5EF4-FFF2-40B4-BE49-F238E27FC236}">
                <a16:creationId xmlns:a16="http://schemas.microsoft.com/office/drawing/2014/main" id="{04C8B47B-E35E-4DEA-9E78-3C8397D0C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1825625"/>
            <a:ext cx="252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Slate-V2-SD-3colPhotoInset.png">
            <a:extLst>
              <a:ext uri="{FF2B5EF4-FFF2-40B4-BE49-F238E27FC236}">
                <a16:creationId xmlns:a16="http://schemas.microsoft.com/office/drawing/2014/main" id="{8E5BADD5-BA4D-4861-A589-280CEB05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825625"/>
            <a:ext cx="2528888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53EC5AF0-E68B-4180-8F3A-A8609C59730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866F7C20-AD74-4854-B599-F29F07466F9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D4A15AFC-A496-40E5-B736-2CBC8F60257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992E-CD59-45C9-9086-45200EAC9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083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931A1-BDFA-4927-B0B3-49A1827C5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AE93B-A0B7-40C4-9991-3CD57D7B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0A23B-3709-4949-9AE6-EE0D429B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0572-6B69-4FA6-9040-CB4268AE1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680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A3320-ACAE-44EA-8412-522F6006C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465A5-63DD-4A5F-B4E9-D8A9447C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404C8-9017-4E5B-9BA2-7FF35DDE9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B6FAB-CF9F-46DE-BBA2-EAB3E23572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13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4FB3E-D9E9-407F-B11C-73BB4D66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1E445-5D60-48CA-A46F-7BC3AA27B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11F40-B521-4E64-9184-CBD0B73D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3BCE3-C06F-461D-B7F3-D6D3BDC08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84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04E63-A328-4CD2-B1D0-B2961D51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4D744-E89C-49D2-8899-BDA440766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F7B5C-3F4D-46CC-9D51-6AC54B4F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85CC-19FB-4964-8B2A-898EC5D2E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56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AF6808-4B47-4EAC-B8B5-540C4769F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BA0FAF-DBF0-4447-8F35-4F9803A2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B67DA8-A195-49AE-86F4-338A20BC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021B-088D-4908-BA3C-EE8D56B1F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99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te-V2-SD-compPhotoInset.png">
            <a:extLst>
              <a:ext uri="{FF2B5EF4-FFF2-40B4-BE49-F238E27FC236}">
                <a16:creationId xmlns:a16="http://schemas.microsoft.com/office/drawing/2014/main" id="{C530C3A0-55BF-40DD-9DE8-91F04CA84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70063"/>
            <a:ext cx="3786188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late-V2-SD-compPhotoInset.png">
            <a:extLst>
              <a:ext uri="{FF2B5EF4-FFF2-40B4-BE49-F238E27FC236}">
                <a16:creationId xmlns:a16="http://schemas.microsoft.com/office/drawing/2014/main" id="{E4BF87EF-6674-4044-ADB0-1C90282D3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770063"/>
            <a:ext cx="378777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93E71BF0-9439-44C5-AD5F-B1237578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FA90E88-EFFC-4C37-9186-30610F8D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1D43D20-08D6-4BAC-96E0-E9E80DC7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CD9A2-F59F-495F-BB19-183C61E4B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00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E538CC-889F-4075-99F1-183D3529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52753D-9B9A-4941-B789-A00A6E614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90BE21-59B6-4793-AA30-F28800E5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7F4D1-5B6C-44E1-9BCA-3AB8A7FCE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17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0C6C24E-A49E-4D00-BC3E-EBE1085A5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361C4E6-C95B-4747-87AE-D79D4B80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A7F8DD-D3CE-477E-837E-033EFB74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9B2F4-717D-4C4E-A8EA-566DEB0C4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38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51B771-4238-44E3-A4FB-871EDC5B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2D1DF5-1F88-44B6-AB60-E678F7D5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FC245C-9A11-4818-8E91-BA9F0E9ED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D974-F976-4A6B-A8F8-3DF1430866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30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ate-V2-SD-vertPhotoInset.png">
            <a:extLst>
              <a:ext uri="{FF2B5EF4-FFF2-40B4-BE49-F238E27FC236}">
                <a16:creationId xmlns:a16="http://schemas.microsoft.com/office/drawing/2014/main" id="{C1C58473-37FF-4D65-8746-B0AA723D3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609600"/>
            <a:ext cx="3427413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1776472-B491-4FA3-94CA-C49D1787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40B5599-F2C7-44DE-91FF-940CB550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00E89D2-8A7B-48DD-8765-A852A1C7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EA0A-FEAB-4A7D-832C-7C807F6BF1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97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A9CF08-BA2C-42CF-8F7C-CE2A6550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9699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446CE-D307-4B2A-84F3-D0C2B5030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731963"/>
            <a:ext cx="7764463" cy="40592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DBBB8-B29F-4437-AF7A-F96A565B4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70A73-CAC8-4A59-AB06-631CF4C99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F5BD7-F631-4016-8ADA-922438609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AE00773-B071-4C86-9A5D-BA81D9E1DF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111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Trebuchet MS" panose="020B0603020202020204" pitchFamily="34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19138" indent="-269875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55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5888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2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3C928C-B6FD-4086-AF3A-81707451B8B6}"/>
              </a:ext>
            </a:extLst>
          </p:cNvPr>
          <p:cNvSpPr/>
          <p:nvPr/>
        </p:nvSpPr>
        <p:spPr>
          <a:xfrm>
            <a:off x="-28575" y="741284"/>
            <a:ext cx="920115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>
              <a:defRPr/>
            </a:pPr>
            <a:r>
              <a:rPr lang="en-US" sz="5400" dirty="0"/>
              <a:t>Clinical hemodynamic correlation in aortic regurgitation</a:t>
            </a:r>
            <a:endParaRPr kumimoji="0" lang="en-GB" altLang="en-US" sz="49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57D9A57C-0782-4AD5-A9FF-F1B48EB42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5105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 Cinosh Mathew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MD, DM(Cardiology), FACC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Professor &amp; Head of Department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SBKS Medical Institute &amp; Research Centre,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Sumandeep Vidyapeeth Deemed to be  University, Vadodara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B39966-9652-4068-AEEC-F7F30DDFD78D}"/>
              </a:ext>
            </a:extLst>
          </p:cNvPr>
          <p:cNvCxnSpPr/>
          <p:nvPr/>
        </p:nvCxnSpPr>
        <p:spPr>
          <a:xfrm>
            <a:off x="0" y="3665538"/>
            <a:ext cx="9144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A/c AR-</a:t>
            </a:r>
            <a:r>
              <a:rPr lang="en-US" dirty="0" err="1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Hemodynamically</a:t>
            </a:r>
            <a:r>
              <a:rPr lang="en-US" dirty="0"/>
              <a:t> significant AR of sudden </a:t>
            </a:r>
            <a:r>
              <a:rPr lang="en-US" dirty="0" err="1"/>
              <a:t>onset,into</a:t>
            </a:r>
            <a:r>
              <a:rPr lang="en-US" dirty="0"/>
              <a:t> a LV not previously subjected to volume overload</a:t>
            </a:r>
          </a:p>
          <a:p>
            <a:r>
              <a:rPr lang="en-US" dirty="0"/>
              <a:t>Volume overload is poorly tolerated </a:t>
            </a:r>
          </a:p>
          <a:p>
            <a:pPr lvl="1"/>
            <a:r>
              <a:rPr lang="en-US" dirty="0"/>
              <a:t>Ventricular compliance is normal</a:t>
            </a:r>
          </a:p>
          <a:p>
            <a:pPr lvl="1"/>
            <a:r>
              <a:rPr lang="en-US" dirty="0"/>
              <a:t>LV operating on steep portion of diastolic P/V relation</a:t>
            </a:r>
          </a:p>
          <a:p>
            <a:pPr lvl="1"/>
            <a:r>
              <a:rPr lang="en-US" dirty="0"/>
              <a:t>End diastolic LV pressure markedly increased approaching aortic diastolic pressure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LV fails to increase stroke </a:t>
            </a:r>
            <a:r>
              <a:rPr lang="en-US" dirty="0" err="1"/>
              <a:t>voume</a:t>
            </a:r>
            <a:r>
              <a:rPr lang="en-US" dirty="0"/>
              <a:t>(not hypertrophied or dilated)-Decrease in COP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Increase in LVEDP  causes rise in mean LA pressure and PCWP-pulmonary edema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Premature closure of MV –early crossover of pressures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Diastolic MR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Arterial BP-</a:t>
            </a:r>
          </a:p>
          <a:p>
            <a:pPr marL="742950" lvl="2" indent="-342900"/>
            <a:r>
              <a:rPr lang="en-US" dirty="0"/>
              <a:t>fall in </a:t>
            </a:r>
            <a:r>
              <a:rPr lang="en-US" dirty="0" err="1"/>
              <a:t>syst</a:t>
            </a:r>
            <a:r>
              <a:rPr lang="en-US" dirty="0"/>
              <a:t> pr</a:t>
            </a:r>
          </a:p>
          <a:p>
            <a:pPr marL="742950" lvl="2" indent="-342900"/>
            <a:r>
              <a:rPr lang="en-US" dirty="0"/>
              <a:t>Normal pulse pressure</a:t>
            </a:r>
          </a:p>
          <a:p>
            <a:pPr marL="742950" lvl="2" indent="-342900"/>
            <a:r>
              <a:rPr lang="en-US" dirty="0"/>
              <a:t>Diastolic pressure maintained by reflex increase in SVR  in failure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" name="Content Placeholder 7" descr="WATER_ACA0802-05-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42" y="1428737"/>
            <a:ext cx="8516661" cy="474094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c/c  Vs  a/c  AR-hemodynamic response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731963"/>
          <a:ext cx="7764463" cy="4059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Variable 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A/c</a:t>
                      </a:r>
                      <a:r>
                        <a:rPr lang="en-US" baseline="0" dirty="0"/>
                        <a:t>  AR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C/c  AR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c/c AR </a:t>
                      </a:r>
                      <a:r>
                        <a:rPr lang="en-IN" dirty="0" err="1"/>
                        <a:t>decompensated</a:t>
                      </a:r>
                      <a:endParaRPr lang="en-IN" dirty="0"/>
                    </a:p>
                  </a:txBody>
                  <a:tcPr marL="86272" marR="8627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LVEDV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Slight ↑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marked↑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Marked ↑</a:t>
                      </a:r>
                    </a:p>
                  </a:txBody>
                  <a:tcPr marL="86272" marR="8627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616">
                <a:tc>
                  <a:txBody>
                    <a:bodyPr/>
                    <a:lstStyle/>
                    <a:p>
                      <a:r>
                        <a:rPr lang="en-US" dirty="0"/>
                        <a:t>LV compliance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Increased than normal</a:t>
                      </a:r>
                    </a:p>
                  </a:txBody>
                  <a:tcPr marL="86272" marR="8627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LVEDP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Marked ↑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modest</a:t>
                      </a:r>
                      <a:r>
                        <a:rPr lang="en-IN" dirty="0"/>
                        <a:t>↑</a:t>
                      </a:r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Marked increase</a:t>
                      </a:r>
                    </a:p>
                  </a:txBody>
                  <a:tcPr marL="86272" marR="8627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Forward  stroke volume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decreased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decreased</a:t>
                      </a:r>
                    </a:p>
                  </a:txBody>
                  <a:tcPr marL="86272" marR="8627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Aortic systolic </a:t>
                      </a:r>
                      <a:r>
                        <a:rPr lang="en-US" dirty="0" err="1"/>
                        <a:t>presure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increased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increased</a:t>
                      </a:r>
                    </a:p>
                  </a:txBody>
                  <a:tcPr marL="86272" marR="8627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Pulse pressure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increased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 marL="86272" marR="8627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Peripheral vascular resistance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increased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decreased</a:t>
                      </a:r>
                      <a:endParaRPr lang="en-IN" dirty="0"/>
                    </a:p>
                  </a:txBody>
                  <a:tcPr marL="86272" marR="86272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increased</a:t>
                      </a:r>
                    </a:p>
                  </a:txBody>
                  <a:tcPr marL="86272" marR="8627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Hemodynamic-echo-PCG comparison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67644" y="2242344"/>
            <a:ext cx="62007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Hemodynamic assessment-c/c AR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Elevated </a:t>
            </a:r>
            <a:r>
              <a:rPr lang="en-US" dirty="0" err="1"/>
              <a:t>Ao.syst</a:t>
            </a:r>
            <a:r>
              <a:rPr lang="en-US" dirty="0"/>
              <a:t> pressure</a:t>
            </a:r>
          </a:p>
          <a:p>
            <a:r>
              <a:rPr lang="en-US" dirty="0"/>
              <a:t>Lowered </a:t>
            </a:r>
            <a:r>
              <a:rPr lang="en-US" dirty="0" err="1"/>
              <a:t>Ao.diastolic</a:t>
            </a:r>
            <a:r>
              <a:rPr lang="en-US" dirty="0"/>
              <a:t> pressure</a:t>
            </a:r>
          </a:p>
          <a:p>
            <a:r>
              <a:rPr lang="en-US" dirty="0"/>
              <a:t>modest rise of LV pressures in diastole</a:t>
            </a:r>
          </a:p>
          <a:p>
            <a:r>
              <a:rPr lang="en-US" dirty="0"/>
              <a:t>Premature closure of MV-when LV diastolic pressure exceeds LA pressure-common in a/c AR</a:t>
            </a:r>
          </a:p>
          <a:p>
            <a:r>
              <a:rPr lang="en-US" dirty="0"/>
              <a:t>Mean diastolic pressures rise with time and severity of leak-rise in mean LA &amp;PCWP</a:t>
            </a:r>
          </a:p>
          <a:p>
            <a:r>
              <a:rPr lang="en-US" dirty="0"/>
              <a:t>Amplification of peak systolic pressure in peripheral arteries</a:t>
            </a:r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8313"/>
            <a:ext cx="8555292" cy="499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AR</a:t>
            </a:r>
          </a:p>
          <a:p>
            <a:pPr lvl="1"/>
            <a:r>
              <a:rPr lang="en-US" dirty="0"/>
              <a:t>Regurgitation into non compliant LV -diastolic rise of LV </a:t>
            </a:r>
            <a:r>
              <a:rPr lang="en-US" dirty="0" err="1"/>
              <a:t>pressure&amp;absence</a:t>
            </a:r>
            <a:r>
              <a:rPr lang="en-US" dirty="0"/>
              <a:t> of A wave</a:t>
            </a:r>
          </a:p>
          <a:p>
            <a:pPr lvl="1"/>
            <a:r>
              <a:rPr lang="en-US" dirty="0"/>
              <a:t>LV diastolic pressure exceeds LA pressure-premature closure of MV</a:t>
            </a:r>
          </a:p>
          <a:p>
            <a:pPr lvl="1"/>
            <a:r>
              <a:rPr lang="en-US" dirty="0"/>
              <a:t>Aortic and LV pressures </a:t>
            </a:r>
            <a:r>
              <a:rPr lang="en-US" dirty="0" err="1"/>
              <a:t>equalise</a:t>
            </a:r>
            <a:r>
              <a:rPr lang="en-US" dirty="0"/>
              <a:t> in diastole and </a:t>
            </a:r>
            <a:r>
              <a:rPr lang="en-US" dirty="0" err="1"/>
              <a:t>regurgitant</a:t>
            </a:r>
            <a:r>
              <a:rPr lang="en-US" dirty="0"/>
              <a:t> flow &amp;murmur ceases </a:t>
            </a:r>
          </a:p>
          <a:p>
            <a:pPr lvl="1"/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258094" y="2123281"/>
            <a:ext cx="66198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Angiographic assessment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Mild(1+)</a:t>
            </a:r>
          </a:p>
          <a:p>
            <a:pPr lvl="1"/>
            <a:r>
              <a:rPr lang="en-US" sz="2000" dirty="0"/>
              <a:t>small amount of contrast</a:t>
            </a:r>
          </a:p>
          <a:p>
            <a:pPr lvl="1"/>
            <a:r>
              <a:rPr lang="en-US" sz="2000" dirty="0"/>
              <a:t>never fills chamber</a:t>
            </a:r>
          </a:p>
          <a:p>
            <a:pPr lvl="1"/>
            <a:r>
              <a:rPr lang="en-US" sz="2000" dirty="0"/>
              <a:t>cleared with each beat</a:t>
            </a:r>
          </a:p>
          <a:p>
            <a:r>
              <a:rPr lang="en-US" sz="2000" dirty="0"/>
              <a:t>Moderate(2+)</a:t>
            </a:r>
          </a:p>
          <a:p>
            <a:pPr lvl="1"/>
            <a:r>
              <a:rPr lang="en-US" sz="2000" dirty="0"/>
              <a:t>more contrast</a:t>
            </a:r>
          </a:p>
          <a:p>
            <a:pPr lvl="1"/>
            <a:r>
              <a:rPr lang="en-US" sz="2000" dirty="0"/>
              <a:t>faint </a:t>
            </a:r>
            <a:r>
              <a:rPr lang="en-US" sz="2000" dirty="0" err="1"/>
              <a:t>opacification</a:t>
            </a:r>
            <a:r>
              <a:rPr lang="en-US" sz="2000" dirty="0"/>
              <a:t> of entire chamber</a:t>
            </a:r>
          </a:p>
          <a:p>
            <a:r>
              <a:rPr lang="en-US" sz="2000" dirty="0"/>
              <a:t>Moderately severe(3+)</a:t>
            </a:r>
          </a:p>
          <a:p>
            <a:pPr lvl="1"/>
            <a:r>
              <a:rPr lang="en-US" sz="2000" dirty="0"/>
              <a:t>LV well </a:t>
            </a:r>
            <a:r>
              <a:rPr lang="en-US" sz="2000" dirty="0" err="1"/>
              <a:t>opacified</a:t>
            </a:r>
            <a:endParaRPr lang="en-US" sz="2000" dirty="0"/>
          </a:p>
          <a:p>
            <a:pPr lvl="1"/>
            <a:r>
              <a:rPr lang="en-US" sz="2000" dirty="0"/>
              <a:t>equal in density with aorta</a:t>
            </a:r>
          </a:p>
          <a:p>
            <a:r>
              <a:rPr lang="en-US" sz="2000" dirty="0"/>
              <a:t>Severe(4+)</a:t>
            </a:r>
          </a:p>
          <a:p>
            <a:pPr lvl="1"/>
            <a:r>
              <a:rPr lang="en-US" sz="2000" dirty="0"/>
              <a:t>complete dense </a:t>
            </a:r>
            <a:r>
              <a:rPr lang="en-US" sz="2000" dirty="0" err="1"/>
              <a:t>opacification</a:t>
            </a:r>
            <a:r>
              <a:rPr lang="en-US" sz="2000" dirty="0"/>
              <a:t> of LV in one beat</a:t>
            </a:r>
          </a:p>
          <a:p>
            <a:pPr lvl="1"/>
            <a:r>
              <a:rPr lang="en-US" sz="2000" dirty="0"/>
              <a:t>LV more densely </a:t>
            </a:r>
            <a:r>
              <a:rPr lang="en-US" sz="2000" dirty="0" err="1"/>
              <a:t>opacified</a:t>
            </a:r>
            <a:r>
              <a:rPr lang="en-US" sz="2000" dirty="0"/>
              <a:t> than aorta</a:t>
            </a:r>
            <a:endParaRPr lang="en-IN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Aortic root disease</a:t>
            </a:r>
          </a:p>
          <a:p>
            <a:pPr lvl="1"/>
            <a:r>
              <a:rPr lang="en-US" dirty="0" err="1"/>
              <a:t>Aortopathy</a:t>
            </a:r>
            <a:endParaRPr lang="en-US" dirty="0"/>
          </a:p>
          <a:p>
            <a:pPr lvl="1"/>
            <a:r>
              <a:rPr lang="en-US" dirty="0" err="1"/>
              <a:t>Aortitis</a:t>
            </a:r>
            <a:endParaRPr lang="en-US" dirty="0"/>
          </a:p>
          <a:p>
            <a:pPr lvl="1"/>
            <a:r>
              <a:rPr lang="en-US" dirty="0"/>
              <a:t>Age related aortic dilatation</a:t>
            </a:r>
          </a:p>
          <a:p>
            <a:r>
              <a:rPr lang="en-US" dirty="0" err="1"/>
              <a:t>Valvular</a:t>
            </a:r>
            <a:r>
              <a:rPr lang="en-US" dirty="0"/>
              <a:t> disease</a:t>
            </a:r>
          </a:p>
          <a:p>
            <a:pPr lvl="1"/>
            <a:r>
              <a:rPr lang="en-US" dirty="0" err="1"/>
              <a:t>Calcific</a:t>
            </a:r>
            <a:r>
              <a:rPr lang="en-US" dirty="0"/>
              <a:t> AS in older patients with AR</a:t>
            </a:r>
          </a:p>
          <a:p>
            <a:pPr lvl="1"/>
            <a:r>
              <a:rPr lang="en-US" dirty="0"/>
              <a:t>Bicuspid  aortic valve</a:t>
            </a:r>
          </a:p>
          <a:p>
            <a:pPr lvl="1"/>
            <a:r>
              <a:rPr lang="en-US" dirty="0"/>
              <a:t>Cusp retraction or fibrosis</a:t>
            </a:r>
          </a:p>
          <a:p>
            <a:pPr lvl="2"/>
            <a:r>
              <a:rPr lang="en-US" dirty="0"/>
              <a:t>c/c rheumatic</a:t>
            </a:r>
          </a:p>
          <a:p>
            <a:pPr lvl="2"/>
            <a:r>
              <a:rPr lang="en-US" dirty="0"/>
              <a:t>Inflammatory</a:t>
            </a:r>
          </a:p>
          <a:p>
            <a:pPr lvl="1"/>
            <a:r>
              <a:rPr lang="en-US" dirty="0"/>
              <a:t>Cusp perforation/tears</a:t>
            </a:r>
          </a:p>
          <a:p>
            <a:pPr lvl="2"/>
            <a:r>
              <a:rPr lang="en-US" dirty="0"/>
              <a:t>Infective </a:t>
            </a:r>
            <a:r>
              <a:rPr lang="en-US" dirty="0" err="1"/>
              <a:t>endocarditis</a:t>
            </a:r>
            <a:endParaRPr lang="en-US" dirty="0"/>
          </a:p>
          <a:p>
            <a:pPr lvl="2"/>
            <a:r>
              <a:rPr lang="en-US" dirty="0"/>
              <a:t>Trauma</a:t>
            </a:r>
          </a:p>
          <a:p>
            <a:pPr lvl="1"/>
            <a:r>
              <a:rPr lang="en-US" dirty="0"/>
              <a:t>Lack of cusp support</a:t>
            </a:r>
          </a:p>
          <a:p>
            <a:pPr lvl="2"/>
            <a:r>
              <a:rPr lang="en-US" dirty="0"/>
              <a:t>Dissection of aorta</a:t>
            </a:r>
          </a:p>
          <a:p>
            <a:pPr lvl="2"/>
            <a:r>
              <a:rPr lang="en-US" dirty="0"/>
              <a:t>VSD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 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Asymptomatic  phase longer</a:t>
            </a:r>
          </a:p>
          <a:p>
            <a:r>
              <a:rPr lang="en-US" dirty="0" err="1"/>
              <a:t>Dyspnoea</a:t>
            </a:r>
            <a:r>
              <a:rPr lang="en-US" dirty="0"/>
              <a:t> most common symptom</a:t>
            </a:r>
          </a:p>
          <a:p>
            <a:r>
              <a:rPr lang="en-US" dirty="0"/>
              <a:t>Angina in 20% patients</a:t>
            </a:r>
          </a:p>
          <a:p>
            <a:pPr lvl="1"/>
            <a:r>
              <a:rPr lang="en-US" dirty="0"/>
              <a:t>Decreased perfusion-low aortic diastolic pressure</a:t>
            </a:r>
          </a:p>
          <a:p>
            <a:pPr lvl="1"/>
            <a:r>
              <a:rPr lang="en-US" dirty="0"/>
              <a:t>Increased myocardial oxygen demand </a:t>
            </a:r>
          </a:p>
          <a:p>
            <a:pPr lvl="1"/>
            <a:r>
              <a:rPr lang="en-US" dirty="0"/>
              <a:t>Associated coronary atherosclerosis</a:t>
            </a:r>
          </a:p>
          <a:p>
            <a:pPr lvl="1"/>
            <a:r>
              <a:rPr lang="en-US" dirty="0" err="1"/>
              <a:t>Osteal</a:t>
            </a:r>
            <a:r>
              <a:rPr lang="en-US" dirty="0"/>
              <a:t> coronary </a:t>
            </a:r>
            <a:r>
              <a:rPr lang="en-US" dirty="0" err="1"/>
              <a:t>invt.in</a:t>
            </a:r>
            <a:r>
              <a:rPr lang="en-US" dirty="0"/>
              <a:t> syphilitic </a:t>
            </a:r>
            <a:r>
              <a:rPr lang="en-US" dirty="0" err="1"/>
              <a:t>AR,takayasu</a:t>
            </a:r>
            <a:r>
              <a:rPr lang="en-US" dirty="0"/>
              <a:t> </a:t>
            </a:r>
            <a:r>
              <a:rPr lang="en-US" dirty="0" err="1"/>
              <a:t>arteritis</a:t>
            </a:r>
            <a:endParaRPr lang="en-US" dirty="0"/>
          </a:p>
          <a:p>
            <a:r>
              <a:rPr lang="en-US" dirty="0"/>
              <a:t>Palpitations-</a:t>
            </a:r>
          </a:p>
          <a:p>
            <a:pPr lvl="1"/>
            <a:r>
              <a:rPr lang="en-US" dirty="0"/>
              <a:t>awareness of forceful ventricular contraction</a:t>
            </a:r>
          </a:p>
          <a:p>
            <a:pPr lvl="1"/>
            <a:r>
              <a:rPr lang="en-US" dirty="0"/>
              <a:t>Ventricular arrhythmias in </a:t>
            </a:r>
            <a:r>
              <a:rPr lang="en-US" dirty="0" err="1"/>
              <a:t>decompensated</a:t>
            </a:r>
            <a:r>
              <a:rPr lang="en-US" dirty="0"/>
              <a:t> stage</a:t>
            </a:r>
          </a:p>
          <a:p>
            <a:r>
              <a:rPr lang="en-US" dirty="0"/>
              <a:t>Syncope-5 to 10%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findings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Elevated systolic pressure</a:t>
            </a:r>
          </a:p>
          <a:p>
            <a:r>
              <a:rPr lang="en-US" dirty="0"/>
              <a:t>Low diastolic pressure</a:t>
            </a:r>
          </a:p>
          <a:p>
            <a:r>
              <a:rPr lang="en-US" dirty="0"/>
              <a:t>Peripheral signs of AR-large stroke volume in early systole with subsequent run off</a:t>
            </a:r>
          </a:p>
          <a:p>
            <a:r>
              <a:rPr lang="en-US" dirty="0"/>
              <a:t>Hill s sign-exaggeration of peripheral amplification </a:t>
            </a:r>
          </a:p>
          <a:p>
            <a:r>
              <a:rPr lang="en-US" dirty="0"/>
              <a:t>Carotid thrill or shudder-more common in </a:t>
            </a:r>
            <a:r>
              <a:rPr lang="en-US" dirty="0" err="1"/>
              <a:t>AS,but</a:t>
            </a:r>
            <a:r>
              <a:rPr lang="en-US" dirty="0"/>
              <a:t> also in AR</a:t>
            </a:r>
          </a:p>
          <a:p>
            <a:r>
              <a:rPr lang="en-US" dirty="0"/>
              <a:t>Displacement of apical impulse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S1-soft</a:t>
            </a:r>
          </a:p>
          <a:p>
            <a:pPr lvl="1"/>
            <a:r>
              <a:rPr lang="en-US" dirty="0"/>
              <a:t>Increased LVEDP-earlier closure of MV</a:t>
            </a:r>
          </a:p>
          <a:p>
            <a:pPr lvl="1"/>
            <a:r>
              <a:rPr lang="en-US" dirty="0"/>
              <a:t>Elevated diastolic pressure-less valve excursion </a:t>
            </a:r>
          </a:p>
          <a:p>
            <a:r>
              <a:rPr lang="en-US" dirty="0"/>
              <a:t>S2-</a:t>
            </a:r>
          </a:p>
          <a:p>
            <a:pPr lvl="1"/>
            <a:r>
              <a:rPr lang="en-US" dirty="0"/>
              <a:t>Soft A2 –valve structurally abnormal</a:t>
            </a:r>
          </a:p>
          <a:p>
            <a:pPr lvl="1"/>
            <a:r>
              <a:rPr lang="en-US" dirty="0"/>
              <a:t>Delayed  A2-prolonged LV ejection time</a:t>
            </a:r>
          </a:p>
          <a:p>
            <a:pPr lvl="1"/>
            <a:r>
              <a:rPr lang="en-US" dirty="0"/>
              <a:t>P2 may be obscured by murmur</a:t>
            </a:r>
          </a:p>
          <a:p>
            <a:r>
              <a:rPr lang="en-US" dirty="0"/>
              <a:t>S3 –</a:t>
            </a:r>
          </a:p>
          <a:p>
            <a:pPr lvl="1"/>
            <a:r>
              <a:rPr lang="en-US" dirty="0"/>
              <a:t>in failure</a:t>
            </a:r>
          </a:p>
          <a:p>
            <a:r>
              <a:rPr lang="en-US" dirty="0"/>
              <a:t>S4-</a:t>
            </a:r>
          </a:p>
          <a:p>
            <a:pPr lvl="1"/>
            <a:r>
              <a:rPr lang="en-US" dirty="0"/>
              <a:t>Suggest decreased LV </a:t>
            </a:r>
            <a:r>
              <a:rPr lang="en-US" dirty="0" err="1"/>
              <a:t>compliance&amp;increased</a:t>
            </a:r>
            <a:r>
              <a:rPr lang="en-US" dirty="0"/>
              <a:t> LVEDP</a:t>
            </a:r>
          </a:p>
          <a:p>
            <a:pPr lvl="1"/>
            <a:r>
              <a:rPr lang="en-US" dirty="0"/>
              <a:t>Long PR interval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Early diastolic murmur</a:t>
            </a:r>
          </a:p>
          <a:p>
            <a:pPr lvl="1"/>
            <a:r>
              <a:rPr lang="en-US" sz="2000" dirty="0"/>
              <a:t>high pitched in mild to </a:t>
            </a:r>
            <a:r>
              <a:rPr lang="en-US" sz="2000" dirty="0" err="1"/>
              <a:t>moderate,pitch</a:t>
            </a:r>
            <a:r>
              <a:rPr lang="en-US" sz="2000" dirty="0"/>
              <a:t> decreases as severity increases</a:t>
            </a:r>
          </a:p>
          <a:p>
            <a:pPr lvl="1"/>
            <a:r>
              <a:rPr lang="en-US" sz="2000" dirty="0"/>
              <a:t>Decrescendo-aortic LV pressure gradient tapers in diastole</a:t>
            </a:r>
          </a:p>
          <a:p>
            <a:pPr lvl="1"/>
            <a:r>
              <a:rPr lang="en-US" sz="2000" dirty="0"/>
              <a:t>Duration</a:t>
            </a:r>
          </a:p>
          <a:p>
            <a:pPr lvl="2"/>
            <a:r>
              <a:rPr lang="en-US" sz="2000" dirty="0"/>
              <a:t> correlates with severity in most cases</a:t>
            </a:r>
          </a:p>
          <a:p>
            <a:pPr lvl="2"/>
            <a:r>
              <a:rPr lang="en-US" sz="2000" dirty="0"/>
              <a:t>Some patients with severe AR can have shorter murmur due to high LVEDP</a:t>
            </a:r>
          </a:p>
          <a:p>
            <a:pPr lvl="2"/>
            <a:r>
              <a:rPr lang="en-US" sz="2000" dirty="0"/>
              <a:t>Murmur shorter in </a:t>
            </a:r>
            <a:r>
              <a:rPr lang="en-US" sz="2000" dirty="0" err="1"/>
              <a:t>decompensation</a:t>
            </a:r>
            <a:endParaRPr lang="en-US" sz="2000" dirty="0"/>
          </a:p>
          <a:p>
            <a:pPr lvl="1"/>
            <a:r>
              <a:rPr lang="en-US" sz="2000" dirty="0"/>
              <a:t>Murmur in 3</a:t>
            </a:r>
            <a:r>
              <a:rPr lang="en-US" sz="2000" baseline="30000" dirty="0"/>
              <a:t>rd</a:t>
            </a:r>
            <a:r>
              <a:rPr lang="en-US" sz="2000" dirty="0"/>
              <a:t> RICS louder than 3</a:t>
            </a:r>
            <a:r>
              <a:rPr lang="en-US" sz="2000" baseline="30000" dirty="0"/>
              <a:t>rd</a:t>
            </a:r>
            <a:r>
              <a:rPr lang="en-US" sz="2000" dirty="0"/>
              <a:t> LICS-Harvey s  sign-AR is due to disease process involving aortic root-rightward and superior displacement of dilated proximal aorta</a:t>
            </a:r>
          </a:p>
          <a:p>
            <a:pPr lvl="1"/>
            <a:r>
              <a:rPr lang="en-US" sz="2000" dirty="0"/>
              <a:t>Seagull murmur-</a:t>
            </a:r>
            <a:r>
              <a:rPr lang="en-US" sz="2000" dirty="0" err="1"/>
              <a:t>eversion</a:t>
            </a:r>
            <a:r>
              <a:rPr lang="en-US" sz="2000" dirty="0"/>
              <a:t> or perforation of a valve cusp</a:t>
            </a:r>
          </a:p>
          <a:p>
            <a:pPr lvl="1"/>
            <a:endParaRPr lang="en-US" sz="2000" dirty="0"/>
          </a:p>
          <a:p>
            <a:endParaRPr lang="en-IN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Systolic ejection murmur</a:t>
            </a:r>
          </a:p>
          <a:p>
            <a:pPr lvl="1"/>
            <a:r>
              <a:rPr lang="en-US" sz="2200" dirty="0"/>
              <a:t>Increased LV stroke volume</a:t>
            </a:r>
          </a:p>
          <a:p>
            <a:pPr lvl="1"/>
            <a:r>
              <a:rPr lang="en-US" sz="2200" dirty="0"/>
              <a:t>Abnormal Aortic valve</a:t>
            </a:r>
          </a:p>
          <a:p>
            <a:pPr lvl="1"/>
            <a:endParaRPr lang="en-US" sz="2400" dirty="0"/>
          </a:p>
          <a:p>
            <a:pPr lvl="1"/>
            <a:endParaRPr lang="en-IN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/>
              <a:t>Austin Flint murmur</a:t>
            </a:r>
          </a:p>
          <a:p>
            <a:pPr lvl="1"/>
            <a:r>
              <a:rPr lang="en-US" sz="2000" dirty="0"/>
              <a:t>low </a:t>
            </a:r>
            <a:r>
              <a:rPr lang="en-US" sz="2000" dirty="0" err="1"/>
              <a:t>pitched,mid</a:t>
            </a:r>
            <a:r>
              <a:rPr lang="en-US" sz="2000" dirty="0"/>
              <a:t> or late diastolic murmur</a:t>
            </a:r>
          </a:p>
          <a:p>
            <a:pPr lvl="1"/>
            <a:r>
              <a:rPr lang="en-US" sz="2000" dirty="0"/>
              <a:t>Mechanism</a:t>
            </a:r>
          </a:p>
          <a:p>
            <a:pPr lvl="2"/>
            <a:r>
              <a:rPr lang="en-US" sz="2000" dirty="0"/>
              <a:t>AR jet pushing AML</a:t>
            </a:r>
          </a:p>
          <a:p>
            <a:pPr lvl="2"/>
            <a:r>
              <a:rPr lang="en-US" sz="2000" dirty="0" err="1"/>
              <a:t>Antegrade</a:t>
            </a:r>
            <a:r>
              <a:rPr lang="en-US" sz="2000" dirty="0"/>
              <a:t> </a:t>
            </a:r>
            <a:r>
              <a:rPr lang="en-US" sz="2000" dirty="0" err="1"/>
              <a:t>transmitral</a:t>
            </a:r>
            <a:r>
              <a:rPr lang="en-US" sz="2000" dirty="0"/>
              <a:t> blood flow across a functionally narrowed MV</a:t>
            </a:r>
          </a:p>
          <a:p>
            <a:pPr lvl="2"/>
            <a:r>
              <a:rPr lang="en-US" sz="2000" dirty="0"/>
              <a:t>Diastolic MR </a:t>
            </a:r>
          </a:p>
          <a:p>
            <a:pPr lvl="2"/>
            <a:r>
              <a:rPr lang="en-US" sz="2000" dirty="0"/>
              <a:t>Low pitched components of AR murmur heard best at apex</a:t>
            </a:r>
          </a:p>
          <a:p>
            <a:pPr lvl="1"/>
            <a:r>
              <a:rPr lang="en-US" sz="2000" dirty="0"/>
              <a:t>Severe AR-reg. fraction&gt;50%</a:t>
            </a:r>
          </a:p>
          <a:p>
            <a:pPr lvl="1"/>
            <a:r>
              <a:rPr lang="en-US" sz="2000" dirty="0"/>
              <a:t>Severity of AR and AFM</a:t>
            </a:r>
          </a:p>
          <a:p>
            <a:pPr lvl="2"/>
            <a:r>
              <a:rPr lang="en-US" sz="2000" dirty="0"/>
              <a:t>Mild-absent</a:t>
            </a:r>
          </a:p>
          <a:p>
            <a:pPr lvl="2"/>
            <a:r>
              <a:rPr lang="en-US" sz="2000" dirty="0"/>
              <a:t>Moderate-may be present in late diastole</a:t>
            </a:r>
          </a:p>
          <a:p>
            <a:pPr lvl="2"/>
            <a:r>
              <a:rPr lang="en-US" sz="2000" dirty="0"/>
              <a:t>Severe-earlier in </a:t>
            </a:r>
            <a:r>
              <a:rPr lang="en-US" sz="2000" dirty="0" err="1"/>
              <a:t>timing,extend</a:t>
            </a:r>
            <a:r>
              <a:rPr lang="en-US" sz="2000" dirty="0"/>
              <a:t> into </a:t>
            </a:r>
            <a:r>
              <a:rPr lang="en-US" sz="2000" dirty="0" err="1"/>
              <a:t>presystole</a:t>
            </a:r>
            <a:endParaRPr lang="en-US" sz="2000" dirty="0"/>
          </a:p>
          <a:p>
            <a:pPr lvl="2"/>
            <a:r>
              <a:rPr lang="en-US" sz="2000" dirty="0"/>
              <a:t>Very severe AR-premature closure of MV-absent </a:t>
            </a:r>
            <a:r>
              <a:rPr lang="en-US" sz="2000" dirty="0" err="1"/>
              <a:t>presystolic</a:t>
            </a:r>
            <a:r>
              <a:rPr lang="en-US" sz="2000" dirty="0"/>
              <a:t> component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A/c AR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Rapid onset of symptoms –</a:t>
            </a:r>
          </a:p>
          <a:p>
            <a:pPr lvl="1"/>
            <a:r>
              <a:rPr lang="en-US" dirty="0"/>
              <a:t>rapid rise of  LA pressure</a:t>
            </a:r>
          </a:p>
          <a:p>
            <a:pPr lvl="1"/>
            <a:r>
              <a:rPr lang="en-US" dirty="0"/>
              <a:t>abrupt reduction of COP</a:t>
            </a:r>
          </a:p>
          <a:p>
            <a:r>
              <a:rPr lang="en-US" dirty="0"/>
              <a:t>BP-</a:t>
            </a:r>
          </a:p>
          <a:p>
            <a:pPr lvl="1"/>
            <a:r>
              <a:rPr lang="en-US" dirty="0"/>
              <a:t>Systolic pressure normal or slight fall</a:t>
            </a:r>
          </a:p>
          <a:p>
            <a:pPr lvl="1"/>
            <a:r>
              <a:rPr lang="en-US" dirty="0"/>
              <a:t>elevated </a:t>
            </a:r>
            <a:r>
              <a:rPr lang="en-US" dirty="0" err="1"/>
              <a:t>dia.pressure</a:t>
            </a:r>
            <a:endParaRPr lang="en-US" dirty="0"/>
          </a:p>
          <a:p>
            <a:pPr lvl="1"/>
            <a:r>
              <a:rPr lang="en-US" dirty="0" err="1"/>
              <a:t>narrrow</a:t>
            </a:r>
            <a:r>
              <a:rPr lang="en-US" dirty="0"/>
              <a:t> pulse pressure</a:t>
            </a:r>
          </a:p>
          <a:p>
            <a:r>
              <a:rPr lang="en-US" dirty="0"/>
              <a:t>Acute </a:t>
            </a:r>
            <a:r>
              <a:rPr lang="en-US" dirty="0" err="1"/>
              <a:t>rt</a:t>
            </a:r>
            <a:r>
              <a:rPr lang="en-US" dirty="0"/>
              <a:t> heart failure can occur-elevated JVP</a:t>
            </a:r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Soft S1</a:t>
            </a:r>
          </a:p>
          <a:p>
            <a:r>
              <a:rPr lang="en-US" dirty="0"/>
              <a:t>Soft A2,loud P2</a:t>
            </a:r>
          </a:p>
          <a:p>
            <a:r>
              <a:rPr lang="en-US" dirty="0"/>
              <a:t>LV S3-rapid early diastolic filling</a:t>
            </a:r>
          </a:p>
          <a:p>
            <a:r>
              <a:rPr lang="en-US" dirty="0"/>
              <a:t>Absent LVS4</a:t>
            </a:r>
          </a:p>
          <a:p>
            <a:r>
              <a:rPr lang="en-US" dirty="0"/>
              <a:t>EDM</a:t>
            </a:r>
          </a:p>
          <a:p>
            <a:pPr lvl="1"/>
            <a:r>
              <a:rPr lang="en-US" dirty="0"/>
              <a:t>Short -rapid diastolic equilibration of aortic and LV pressures in diastole</a:t>
            </a:r>
          </a:p>
          <a:p>
            <a:pPr lvl="1"/>
            <a:r>
              <a:rPr lang="en-US" dirty="0"/>
              <a:t>Low or medium pitch-</a:t>
            </a:r>
          </a:p>
          <a:p>
            <a:pPr lvl="2"/>
            <a:r>
              <a:rPr lang="en-US" dirty="0"/>
              <a:t>Low gradient</a:t>
            </a:r>
          </a:p>
          <a:p>
            <a:pPr lvl="2"/>
            <a:r>
              <a:rPr lang="en-US" dirty="0" err="1"/>
              <a:t>a/w</a:t>
            </a:r>
            <a:r>
              <a:rPr lang="en-US" dirty="0"/>
              <a:t> CCF</a:t>
            </a:r>
          </a:p>
          <a:p>
            <a:r>
              <a:rPr lang="en-US" dirty="0"/>
              <a:t>Austin Flint  murmur </a:t>
            </a:r>
            <a:r>
              <a:rPr lang="en-US" dirty="0" err="1"/>
              <a:t>presystolic</a:t>
            </a:r>
            <a:r>
              <a:rPr lang="en-US" dirty="0"/>
              <a:t> component absent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Echocardiography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Increased LV End Diastolic Dimensions ,near normal end systolic dimensions and increased contractility-compensated phase</a:t>
            </a:r>
          </a:p>
          <a:p>
            <a:r>
              <a:rPr lang="en-US" dirty="0"/>
              <a:t>Increase in end systolic dimensions and depressed contractility-</a:t>
            </a:r>
            <a:r>
              <a:rPr lang="en-US" dirty="0" err="1"/>
              <a:t>decompensation</a:t>
            </a:r>
            <a:endParaRPr lang="en-US" dirty="0"/>
          </a:p>
          <a:p>
            <a:r>
              <a:rPr lang="en-US" dirty="0"/>
              <a:t> M-Mode of MV</a:t>
            </a:r>
          </a:p>
          <a:p>
            <a:pPr lvl="1"/>
            <a:r>
              <a:rPr lang="en-US" dirty="0"/>
              <a:t>Diastolic fluttering of AML in c/c AR</a:t>
            </a:r>
          </a:p>
          <a:p>
            <a:pPr lvl="1"/>
            <a:r>
              <a:rPr lang="en-US" dirty="0"/>
              <a:t>Early closure of MV in a/c AR</a:t>
            </a:r>
          </a:p>
          <a:p>
            <a:r>
              <a:rPr lang="en-US" dirty="0"/>
              <a:t>M-mode of AV</a:t>
            </a:r>
          </a:p>
          <a:p>
            <a:pPr lvl="1"/>
            <a:r>
              <a:rPr lang="en-US" dirty="0"/>
              <a:t>Diastolic non </a:t>
            </a:r>
            <a:r>
              <a:rPr lang="en-US" dirty="0" err="1"/>
              <a:t>coaptation,diastolic</a:t>
            </a:r>
            <a:r>
              <a:rPr lang="en-US" dirty="0"/>
              <a:t> fluttering in c/c AR</a:t>
            </a:r>
          </a:p>
          <a:p>
            <a:pPr lvl="1"/>
            <a:r>
              <a:rPr lang="en-US" dirty="0"/>
              <a:t>Premature opening of AV in a/c AR</a:t>
            </a:r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SEVERITY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/>
              <a:t>1.</a:t>
            </a:r>
            <a:r>
              <a:rPr lang="en-US" sz="2400" dirty="0"/>
              <a:t>    </a:t>
            </a:r>
            <a:r>
              <a:rPr lang="en-US" sz="2400" dirty="0" err="1"/>
              <a:t>Regurgitant</a:t>
            </a:r>
            <a:r>
              <a:rPr lang="en-US" sz="2400" dirty="0"/>
              <a:t> </a:t>
            </a:r>
            <a:r>
              <a:rPr lang="en-US" sz="2400" b="1" dirty="0"/>
              <a:t>jet width/LVOT diameter</a:t>
            </a:r>
            <a:r>
              <a:rPr lang="en-US" sz="2400" dirty="0"/>
              <a:t> ratio greater than or equal to 60 percent   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/>
              <a:t>2.</a:t>
            </a:r>
            <a:r>
              <a:rPr lang="en-US" sz="2400" dirty="0"/>
              <a:t>    </a:t>
            </a:r>
            <a:r>
              <a:rPr lang="en-US" sz="2400" b="1" dirty="0"/>
              <a:t>Vena </a:t>
            </a:r>
            <a:r>
              <a:rPr lang="en-US" sz="2400" b="1" dirty="0" err="1"/>
              <a:t>contracta</a:t>
            </a:r>
            <a:r>
              <a:rPr lang="en-US" sz="2400" dirty="0"/>
              <a:t> greater than 6 mm   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/>
              <a:t>3.</a:t>
            </a:r>
            <a:r>
              <a:rPr lang="en-US" sz="2400" dirty="0"/>
              <a:t>    </a:t>
            </a:r>
            <a:r>
              <a:rPr lang="en-US" sz="2400" dirty="0" err="1"/>
              <a:t>Regurgitant</a:t>
            </a:r>
            <a:r>
              <a:rPr lang="en-US" sz="2400" dirty="0"/>
              <a:t> </a:t>
            </a:r>
            <a:r>
              <a:rPr lang="en-US" sz="2400" b="1" dirty="0"/>
              <a:t>jet area/LVOT area</a:t>
            </a:r>
            <a:r>
              <a:rPr lang="en-US" sz="2400" dirty="0"/>
              <a:t> ratio greater than or equal to 60 percent   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/>
              <a:t>4.</a:t>
            </a:r>
            <a:r>
              <a:rPr lang="en-US" sz="2400" dirty="0"/>
              <a:t>    Aortic regurgitation </a:t>
            </a:r>
            <a:r>
              <a:rPr lang="en-US" sz="2400" b="1" dirty="0"/>
              <a:t>pressure half-time</a:t>
            </a:r>
            <a:r>
              <a:rPr lang="en-US" sz="2400" dirty="0"/>
              <a:t> less than or equal to 250 ms   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/>
              <a:t>5.</a:t>
            </a:r>
            <a:r>
              <a:rPr lang="en-US" sz="2400" dirty="0"/>
              <a:t>    </a:t>
            </a:r>
            <a:r>
              <a:rPr lang="en-US" sz="2400" dirty="0" err="1"/>
              <a:t>Holodiastolic</a:t>
            </a:r>
            <a:r>
              <a:rPr lang="en-US" sz="2400" dirty="0"/>
              <a:t> </a:t>
            </a:r>
            <a:r>
              <a:rPr lang="en-US" sz="2400" b="1" dirty="0"/>
              <a:t>flow reversal</a:t>
            </a:r>
            <a:r>
              <a:rPr lang="en-US" sz="2400" dirty="0"/>
              <a:t> in the descending thoracic or abdominal aorta   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/>
              <a:t>6.</a:t>
            </a:r>
            <a:r>
              <a:rPr lang="en-US" sz="2400" dirty="0"/>
              <a:t>    </a:t>
            </a:r>
            <a:r>
              <a:rPr lang="en-US" sz="2400" b="1" dirty="0" err="1"/>
              <a:t>Regurgitant</a:t>
            </a:r>
            <a:r>
              <a:rPr lang="en-US" sz="2400" b="1" dirty="0"/>
              <a:t> volume</a:t>
            </a:r>
            <a:r>
              <a:rPr lang="en-US" sz="2400" dirty="0"/>
              <a:t> greater than or equal to 60 </a:t>
            </a:r>
            <a:r>
              <a:rPr lang="en-US" sz="2400" dirty="0" err="1"/>
              <a:t>mL</a:t>
            </a:r>
            <a:r>
              <a:rPr lang="en-US" sz="2400" dirty="0"/>
              <a:t>   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/>
              <a:t>7.</a:t>
            </a:r>
            <a:r>
              <a:rPr lang="en-US" sz="2400" dirty="0"/>
              <a:t>    </a:t>
            </a:r>
            <a:r>
              <a:rPr lang="en-US" sz="2400" b="1" dirty="0" err="1"/>
              <a:t>Regurgitant</a:t>
            </a:r>
            <a:r>
              <a:rPr lang="en-US" sz="2400" b="1" dirty="0"/>
              <a:t> fraction</a:t>
            </a:r>
            <a:r>
              <a:rPr lang="en-US" sz="2400" dirty="0"/>
              <a:t> greater than or equal to 50 percent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/>
              <a:t>8.</a:t>
            </a:r>
            <a:r>
              <a:rPr lang="en-US" sz="2400" dirty="0"/>
              <a:t>    </a:t>
            </a:r>
            <a:r>
              <a:rPr lang="en-US" sz="2400" b="1" dirty="0"/>
              <a:t>Effective </a:t>
            </a:r>
            <a:r>
              <a:rPr lang="en-US" sz="2400" b="1" dirty="0" err="1"/>
              <a:t>regurgitant</a:t>
            </a:r>
            <a:r>
              <a:rPr lang="en-US" sz="2400" b="1" dirty="0"/>
              <a:t> orifice</a:t>
            </a:r>
            <a:r>
              <a:rPr lang="en-US" sz="2400" dirty="0"/>
              <a:t> greater than or equal to 0.30cm2   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/>
              <a:t>9.</a:t>
            </a:r>
            <a:r>
              <a:rPr lang="en-US" sz="2400" dirty="0"/>
              <a:t>    </a:t>
            </a:r>
            <a:r>
              <a:rPr lang="en-US" sz="2400" b="1" dirty="0"/>
              <a:t>Restrictive mitral flow pattern</a:t>
            </a:r>
            <a:r>
              <a:rPr lang="en-US" sz="2400" dirty="0"/>
              <a:t> (usually in acute setting)  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8904423" cy="515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chemeClr val="tx1"/>
                </a:solidFill>
              </a:rPr>
              <a:t>1.</a:t>
            </a:r>
            <a:r>
              <a:rPr lang="en-US" sz="4000" dirty="0">
                <a:solidFill>
                  <a:schemeClr val="tx1"/>
                </a:solidFill>
              </a:rPr>
              <a:t>    </a:t>
            </a:r>
            <a:r>
              <a:rPr lang="en-US" sz="4000" dirty="0" err="1">
                <a:solidFill>
                  <a:schemeClr val="tx1"/>
                </a:solidFill>
              </a:rPr>
              <a:t>Regurgitant</a:t>
            </a:r>
            <a:r>
              <a:rPr lang="en-US" sz="4000" dirty="0">
                <a:solidFill>
                  <a:schemeClr val="tx1"/>
                </a:solidFill>
              </a:rPr>
              <a:t> jet width/LVOT diameter ratio greater than or equal to 60 percent   </a:t>
            </a:r>
            <a:br>
              <a:rPr lang="en-US" sz="4000" dirty="0">
                <a:solidFill>
                  <a:srgbClr val="00CC00"/>
                </a:solidFill>
              </a:rPr>
            </a:br>
            <a:endParaRPr lang="en-US" sz="4000" dirty="0">
              <a:solidFill>
                <a:srgbClr val="00CC00"/>
              </a:solidFill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93938"/>
            <a:ext cx="6619875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chemeClr val="tx1"/>
                </a:solidFill>
              </a:rPr>
              <a:t>2.</a:t>
            </a:r>
            <a:r>
              <a:rPr lang="en-US" sz="4000" dirty="0">
                <a:solidFill>
                  <a:schemeClr val="tx1"/>
                </a:solidFill>
              </a:rPr>
              <a:t>    Vena </a:t>
            </a:r>
            <a:r>
              <a:rPr lang="en-US" sz="4000" dirty="0" err="1">
                <a:solidFill>
                  <a:schemeClr val="tx1"/>
                </a:solidFill>
              </a:rPr>
              <a:t>contracta</a:t>
            </a:r>
            <a:r>
              <a:rPr lang="en-US" sz="4000" dirty="0">
                <a:solidFill>
                  <a:schemeClr val="tx1"/>
                </a:solidFill>
              </a:rPr>
              <a:t> greater than 6 mm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73238"/>
            <a:ext cx="75946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chemeClr val="tx1"/>
                </a:solidFill>
              </a:rPr>
              <a:t>3.</a:t>
            </a:r>
            <a:r>
              <a:rPr lang="en-US" sz="4000" dirty="0">
                <a:solidFill>
                  <a:schemeClr val="tx1"/>
                </a:solidFill>
              </a:rPr>
              <a:t>    </a:t>
            </a:r>
            <a:r>
              <a:rPr lang="en-US" sz="4000" dirty="0" err="1">
                <a:solidFill>
                  <a:schemeClr val="tx1"/>
                </a:solidFill>
              </a:rPr>
              <a:t>Regurgitant</a:t>
            </a:r>
            <a:r>
              <a:rPr lang="en-US" sz="4000" dirty="0">
                <a:solidFill>
                  <a:schemeClr val="tx1"/>
                </a:solidFill>
              </a:rPr>
              <a:t> jet area/LVOT area ratio greater than or equal to 60 percent</a:t>
            </a:r>
          </a:p>
        </p:txBody>
      </p:sp>
      <p:pic>
        <p:nvPicPr>
          <p:cNvPr id="11267" name="Picture 5" descr="C10FF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03425"/>
            <a:ext cx="89154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CW </a:t>
            </a:r>
            <a:r>
              <a:rPr lang="en-US" dirty="0" err="1"/>
              <a:t>doppler</a:t>
            </a:r>
            <a:r>
              <a:rPr lang="en-US" dirty="0"/>
              <a:t> of AR jet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PHT and deceleration slope in severity assessment</a:t>
            </a:r>
          </a:p>
          <a:p>
            <a:pPr lvl="1"/>
            <a:r>
              <a:rPr lang="en-US" dirty="0"/>
              <a:t>AR  PHT &lt;250 ms or deceleration slope &gt;400 cm/s</a:t>
            </a:r>
          </a:p>
          <a:p>
            <a:pPr lvl="1"/>
            <a:r>
              <a:rPr lang="en-US" dirty="0"/>
              <a:t>Overestimates AR in patients  with high LVEDP due to other causes</a:t>
            </a:r>
          </a:p>
          <a:p>
            <a:pPr lvl="1"/>
            <a:r>
              <a:rPr lang="en-US" dirty="0"/>
              <a:t>Depends on LV compliance</a:t>
            </a:r>
          </a:p>
          <a:p>
            <a:pPr lvl="1"/>
            <a:r>
              <a:rPr lang="en-US" dirty="0"/>
              <a:t>PHT limited by technical factors-recording of peak velocity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10FF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4960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chemeClr val="tx1"/>
                </a:solidFill>
              </a:rPr>
              <a:t>5.</a:t>
            </a:r>
            <a:r>
              <a:rPr lang="en-US" sz="4000" dirty="0">
                <a:solidFill>
                  <a:schemeClr val="tx1"/>
                </a:solidFill>
              </a:rPr>
              <a:t>    </a:t>
            </a:r>
            <a:r>
              <a:rPr lang="en-US" sz="4000" dirty="0" err="1">
                <a:solidFill>
                  <a:schemeClr val="tx1"/>
                </a:solidFill>
              </a:rPr>
              <a:t>Holodiastolic</a:t>
            </a:r>
            <a:r>
              <a:rPr lang="en-US" sz="4000" dirty="0">
                <a:solidFill>
                  <a:schemeClr val="tx1"/>
                </a:solidFill>
              </a:rPr>
              <a:t> flow reversal in the descending thoracic or abdominal aorta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73238"/>
            <a:ext cx="714375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measurements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Regurgitant</a:t>
            </a:r>
            <a:r>
              <a:rPr lang="en-US" dirty="0"/>
              <a:t> volume=SV  </a:t>
            </a:r>
            <a:r>
              <a:rPr lang="en-US" dirty="0" err="1"/>
              <a:t>lvot</a:t>
            </a:r>
            <a:r>
              <a:rPr lang="en-US" dirty="0"/>
              <a:t>-SV </a:t>
            </a:r>
            <a:r>
              <a:rPr lang="en-US" dirty="0" err="1"/>
              <a:t>mv</a:t>
            </a:r>
            <a:r>
              <a:rPr lang="en-US" dirty="0"/>
              <a:t>/</a:t>
            </a:r>
            <a:r>
              <a:rPr lang="en-US" dirty="0" err="1"/>
              <a:t>pv</a:t>
            </a:r>
            <a:endParaRPr lang="en-US" dirty="0"/>
          </a:p>
          <a:p>
            <a:r>
              <a:rPr lang="en-US" dirty="0" err="1"/>
              <a:t>Regurgitant</a:t>
            </a:r>
            <a:r>
              <a:rPr lang="en-US" dirty="0"/>
              <a:t> fraction=</a:t>
            </a:r>
            <a:r>
              <a:rPr lang="en-US" dirty="0" err="1"/>
              <a:t>reg</a:t>
            </a:r>
            <a:r>
              <a:rPr lang="en-US" dirty="0"/>
              <a:t> volume/total stroke volume</a:t>
            </a:r>
          </a:p>
          <a:p>
            <a:r>
              <a:rPr lang="en-US" dirty="0"/>
              <a:t>ERO=</a:t>
            </a:r>
            <a:r>
              <a:rPr lang="en-US" dirty="0" err="1"/>
              <a:t>reg.volume</a:t>
            </a:r>
            <a:r>
              <a:rPr lang="en-US" dirty="0"/>
              <a:t>/VTI reg.</a:t>
            </a:r>
          </a:p>
          <a:p>
            <a:r>
              <a:rPr lang="en-US" dirty="0"/>
              <a:t>Advantage</a:t>
            </a:r>
          </a:p>
          <a:p>
            <a:pPr lvl="1"/>
            <a:r>
              <a:rPr lang="en-US" dirty="0"/>
              <a:t>Measures independent of loading conditions or LV compliance 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Small errors in annulus size measurements-large error in volume calculations</a:t>
            </a:r>
          </a:p>
          <a:p>
            <a:pPr lvl="1"/>
            <a:r>
              <a:rPr lang="en-US" dirty="0"/>
              <a:t>Accuracy reduced outflow tract </a:t>
            </a:r>
            <a:r>
              <a:rPr lang="en-US" dirty="0" err="1"/>
              <a:t>obstruction,shunts</a:t>
            </a:r>
            <a:endParaRPr lang="en-US" dirty="0"/>
          </a:p>
          <a:p>
            <a:pPr lvl="1"/>
            <a:r>
              <a:rPr lang="en-US" dirty="0"/>
              <a:t>Forward stroke volume estimation affected by MR/PR</a:t>
            </a:r>
            <a:endParaRPr lang="en-IN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0"/>
            <a:ext cx="4605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6088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60000">
            <a:off x="221100" y="571480"/>
            <a:ext cx="878005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c/c compensated AR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696244" y="2532856"/>
            <a:ext cx="57435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HD009 aortic regurg PV loop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382723"/>
            <a:ext cx="7000924" cy="609080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Volume overload –compensatory mechanisms</a:t>
            </a:r>
          </a:p>
          <a:p>
            <a:r>
              <a:rPr lang="en-US" dirty="0"/>
              <a:t>LV EDV increases without increase in diastolic pressure due to increased compliance</a:t>
            </a:r>
          </a:p>
          <a:p>
            <a:r>
              <a:rPr lang="en-US" dirty="0"/>
              <a:t>LV preload reserve is maintained initially</a:t>
            </a:r>
          </a:p>
          <a:p>
            <a:pPr lvl="1"/>
            <a:r>
              <a:rPr lang="en-US" dirty="0"/>
              <a:t>Eccentric hypertrophy</a:t>
            </a:r>
          </a:p>
          <a:p>
            <a:pPr lvl="1"/>
            <a:r>
              <a:rPr lang="en-US" dirty="0" err="1"/>
              <a:t>Sarcomeres</a:t>
            </a:r>
            <a:r>
              <a:rPr lang="en-US" dirty="0"/>
              <a:t> laid in series</a:t>
            </a:r>
          </a:p>
          <a:p>
            <a:pPr lvl="1"/>
            <a:r>
              <a:rPr lang="en-US" dirty="0"/>
              <a:t>Preload at </a:t>
            </a:r>
            <a:r>
              <a:rPr lang="en-US" dirty="0" err="1"/>
              <a:t>sarcomere</a:t>
            </a:r>
            <a:r>
              <a:rPr lang="en-US" dirty="0"/>
              <a:t> level is near normal</a:t>
            </a:r>
          </a:p>
          <a:p>
            <a:pPr lvl="1"/>
            <a:r>
              <a:rPr lang="en-US" dirty="0"/>
              <a:t>Normal contractile performance of each unit contributes to enhanced stroke volume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Increased </a:t>
            </a:r>
            <a:r>
              <a:rPr lang="en-US" dirty="0" err="1"/>
              <a:t>afterload</a:t>
            </a:r>
            <a:endParaRPr lang="en-US" dirty="0"/>
          </a:p>
          <a:p>
            <a:pPr lvl="1"/>
            <a:r>
              <a:rPr lang="en-US" dirty="0"/>
              <a:t>Increased chamber </a:t>
            </a:r>
            <a:r>
              <a:rPr lang="en-US" dirty="0" err="1"/>
              <a:t>volume,increased</a:t>
            </a:r>
            <a:r>
              <a:rPr lang="en-US" dirty="0"/>
              <a:t> systolic pressure</a:t>
            </a:r>
          </a:p>
          <a:p>
            <a:pPr lvl="1"/>
            <a:r>
              <a:rPr lang="en-US" dirty="0"/>
              <a:t>Increased systolic wall stress and </a:t>
            </a:r>
            <a:r>
              <a:rPr lang="en-US" dirty="0" err="1"/>
              <a:t>afterload</a:t>
            </a:r>
            <a:endParaRPr lang="en-US" dirty="0"/>
          </a:p>
          <a:p>
            <a:pPr lvl="1"/>
            <a:r>
              <a:rPr lang="en-US" dirty="0"/>
              <a:t>concentric LVH</a:t>
            </a:r>
          </a:p>
          <a:p>
            <a:r>
              <a:rPr lang="en-US" dirty="0"/>
              <a:t>Continued increase in chamber volume and </a:t>
            </a:r>
            <a:r>
              <a:rPr lang="en-US" dirty="0" err="1"/>
              <a:t>afterload</a:t>
            </a:r>
            <a:r>
              <a:rPr lang="en-US" dirty="0"/>
              <a:t> –matched by continued recruitment of preload reserve and compensatory hypertrophy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Decompensation</a:t>
            </a:r>
            <a:endParaRPr lang="en-US" dirty="0"/>
          </a:p>
          <a:p>
            <a:pPr lvl="1"/>
            <a:r>
              <a:rPr lang="en-US" dirty="0" err="1"/>
              <a:t>Afterload</a:t>
            </a:r>
            <a:r>
              <a:rPr lang="en-US" dirty="0"/>
              <a:t> mismatch-reversible</a:t>
            </a:r>
          </a:p>
          <a:p>
            <a:pPr lvl="1"/>
            <a:r>
              <a:rPr lang="en-US" dirty="0"/>
              <a:t>Impaired LV contractility-irreversible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1318</Words>
  <Application>Microsoft Office PowerPoint</Application>
  <PresentationFormat>On-screen Show (4:3)</PresentationFormat>
  <Paragraphs>242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Calisto MT</vt:lpstr>
      <vt:lpstr>Century Gothic</vt:lpstr>
      <vt:lpstr>Roboto Light</vt:lpstr>
      <vt:lpstr>Trebuchet MS</vt:lpstr>
      <vt:lpstr>Wingdings 2</vt:lpstr>
      <vt:lpstr>Slate</vt:lpstr>
      <vt:lpstr>PowerPoint Presentation</vt:lpstr>
      <vt:lpstr>Etiology </vt:lpstr>
      <vt:lpstr>PowerPoint Presentation</vt:lpstr>
      <vt:lpstr>PowerPoint Presentation</vt:lpstr>
      <vt:lpstr>c/c compensated AR</vt:lpstr>
      <vt:lpstr>PowerPoint Presentation</vt:lpstr>
      <vt:lpstr>PowerPoint Presentation</vt:lpstr>
      <vt:lpstr>PowerPoint Presentation</vt:lpstr>
      <vt:lpstr>PowerPoint Presentation</vt:lpstr>
      <vt:lpstr>A/c AR-pathophysiology</vt:lpstr>
      <vt:lpstr>PowerPoint Presentation</vt:lpstr>
      <vt:lpstr>PowerPoint Presentation</vt:lpstr>
      <vt:lpstr>c/c  Vs  a/c  AR-hemodynamic response</vt:lpstr>
      <vt:lpstr>Hemodynamic-echo-PCG comparison</vt:lpstr>
      <vt:lpstr>Hemodynamic assessment-c/c AR</vt:lpstr>
      <vt:lpstr>PowerPoint Presentation</vt:lpstr>
      <vt:lpstr>PowerPoint Presentation</vt:lpstr>
      <vt:lpstr>PowerPoint Presentation</vt:lpstr>
      <vt:lpstr>Angiographic assessment</vt:lpstr>
      <vt:lpstr>Clinical   features</vt:lpstr>
      <vt:lpstr>Physical findings</vt:lpstr>
      <vt:lpstr>PowerPoint Presentation</vt:lpstr>
      <vt:lpstr>PowerPoint Presentation</vt:lpstr>
      <vt:lpstr>PowerPoint Presentation</vt:lpstr>
      <vt:lpstr>PowerPoint Presentation</vt:lpstr>
      <vt:lpstr>A/c AR</vt:lpstr>
      <vt:lpstr>PowerPoint Presentation</vt:lpstr>
      <vt:lpstr>Echocardiography </vt:lpstr>
      <vt:lpstr>SEVERITY</vt:lpstr>
      <vt:lpstr>1.    Regurgitant jet width/LVOT diameter ratio greater than or equal to 60 percent    </vt:lpstr>
      <vt:lpstr>2.    Vena contracta greater than 6 mm</vt:lpstr>
      <vt:lpstr>3.    Regurgitant jet area/LVOT area ratio greater than or equal to 60 percent</vt:lpstr>
      <vt:lpstr>PowerPoint Presentation</vt:lpstr>
      <vt:lpstr>CW doppler of AR jet</vt:lpstr>
      <vt:lpstr>PowerPoint Presentation</vt:lpstr>
      <vt:lpstr>5.    Holodiastolic flow reversal in the descending thoracic or abdominal aorta</vt:lpstr>
      <vt:lpstr>Quantitative measurements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modified xsi:type="dcterms:W3CDTF">2023-11-15T18:12:52Z</dcterms:modified>
</cp:coreProperties>
</file>