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8" r:id="rId3"/>
    <p:sldId id="260" r:id="rId4"/>
    <p:sldId id="261" r:id="rId5"/>
    <p:sldId id="263" r:id="rId6"/>
    <p:sldId id="279" r:id="rId7"/>
    <p:sldId id="265" r:id="rId8"/>
    <p:sldId id="267" r:id="rId9"/>
    <p:sldId id="269" r:id="rId10"/>
    <p:sldId id="271" r:id="rId11"/>
    <p:sldId id="320" r:id="rId12"/>
    <p:sldId id="322" r:id="rId13"/>
    <p:sldId id="273" r:id="rId14"/>
    <p:sldId id="275" r:id="rId15"/>
    <p:sldId id="277" r:id="rId16"/>
    <p:sldId id="280" r:id="rId17"/>
    <p:sldId id="288" r:id="rId18"/>
    <p:sldId id="298" r:id="rId19"/>
    <p:sldId id="299" r:id="rId20"/>
    <p:sldId id="300" r:id="rId21"/>
    <p:sldId id="301" r:id="rId22"/>
    <p:sldId id="302" r:id="rId23"/>
    <p:sldId id="303" r:id="rId24"/>
    <p:sldId id="304" r:id="rId25"/>
    <p:sldId id="306" r:id="rId26"/>
    <p:sldId id="307" r:id="rId27"/>
    <p:sldId id="309" r:id="rId28"/>
    <p:sldId id="311" r:id="rId29"/>
    <p:sldId id="313" r:id="rId30"/>
    <p:sldId id="315" r:id="rId31"/>
    <p:sldId id="317" r:id="rId32"/>
    <p:sldId id="323" r:id="rId33"/>
    <p:sldId id="324" r:id="rId34"/>
    <p:sldId id="31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653A44-C561-45D4-8F6B-50FCED43A952}" type="datetimeFigureOut">
              <a:rPr lang="en-US" smtClean="0"/>
              <a:t>2/10/2016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A51B3B-388E-4788-8118-4BF99E651906}" type="slidenum">
              <a:rPr lang="en-US" smtClean="0"/>
              <a:t>‹#›</a:t>
            </a:fld>
            <a:endParaRPr lang="en-US"/>
          </a:p>
        </p:txBody>
      </p:sp>
    </p:spTree>
    <p:extLst>
      <p:ext uri="{BB962C8B-B14F-4D97-AF65-F5344CB8AC3E}">
        <p14:creationId xmlns:p14="http://schemas.microsoft.com/office/powerpoint/2010/main" val="2829345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homehealth-uk.com/glossary/inflammation.htm"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6630" eaLnBrk="0" hangingPunct="0">
              <a:defRPr>
                <a:solidFill>
                  <a:schemeClr val="tx1"/>
                </a:solidFill>
                <a:latin typeface="Times New Roman" pitchFamily="18" charset="0"/>
                <a:cs typeface="Arial" charset="0"/>
              </a:defRPr>
            </a:lvl1pPr>
            <a:lvl2pPr marL="719770" indent="-276835" defTabSz="916630" eaLnBrk="0" hangingPunct="0">
              <a:defRPr>
                <a:solidFill>
                  <a:schemeClr val="tx1"/>
                </a:solidFill>
                <a:latin typeface="Times New Roman" pitchFamily="18" charset="0"/>
                <a:cs typeface="Arial" charset="0"/>
              </a:defRPr>
            </a:lvl2pPr>
            <a:lvl3pPr marL="1107338" indent="-221468" defTabSz="916630" eaLnBrk="0" hangingPunct="0">
              <a:defRPr>
                <a:solidFill>
                  <a:schemeClr val="tx1"/>
                </a:solidFill>
                <a:latin typeface="Times New Roman" pitchFamily="18" charset="0"/>
                <a:cs typeface="Arial" charset="0"/>
              </a:defRPr>
            </a:lvl3pPr>
            <a:lvl4pPr marL="1550274" indent="-221468" defTabSz="916630" eaLnBrk="0" hangingPunct="0">
              <a:defRPr>
                <a:solidFill>
                  <a:schemeClr val="tx1"/>
                </a:solidFill>
                <a:latin typeface="Times New Roman" pitchFamily="18" charset="0"/>
                <a:cs typeface="Arial" charset="0"/>
              </a:defRPr>
            </a:lvl4pPr>
            <a:lvl5pPr marL="1993209" indent="-221468" defTabSz="916630" eaLnBrk="0" hangingPunct="0">
              <a:defRPr>
                <a:solidFill>
                  <a:schemeClr val="tx1"/>
                </a:solidFill>
                <a:latin typeface="Times New Roman" pitchFamily="18" charset="0"/>
                <a:cs typeface="Arial" charset="0"/>
              </a:defRPr>
            </a:lvl5pPr>
            <a:lvl6pPr marL="2436144" indent="-221468" defTabSz="916630" eaLnBrk="0" fontAlgn="base" hangingPunct="0">
              <a:spcBef>
                <a:spcPct val="0"/>
              </a:spcBef>
              <a:spcAft>
                <a:spcPct val="0"/>
              </a:spcAft>
              <a:defRPr>
                <a:solidFill>
                  <a:schemeClr val="tx1"/>
                </a:solidFill>
                <a:latin typeface="Times New Roman" pitchFamily="18" charset="0"/>
                <a:cs typeface="Arial" charset="0"/>
              </a:defRPr>
            </a:lvl6pPr>
            <a:lvl7pPr marL="2879080" indent="-221468" defTabSz="916630" eaLnBrk="0" fontAlgn="base" hangingPunct="0">
              <a:spcBef>
                <a:spcPct val="0"/>
              </a:spcBef>
              <a:spcAft>
                <a:spcPct val="0"/>
              </a:spcAft>
              <a:defRPr>
                <a:solidFill>
                  <a:schemeClr val="tx1"/>
                </a:solidFill>
                <a:latin typeface="Times New Roman" pitchFamily="18" charset="0"/>
                <a:cs typeface="Arial" charset="0"/>
              </a:defRPr>
            </a:lvl7pPr>
            <a:lvl8pPr marL="3322015" indent="-221468" defTabSz="916630" eaLnBrk="0" fontAlgn="base" hangingPunct="0">
              <a:spcBef>
                <a:spcPct val="0"/>
              </a:spcBef>
              <a:spcAft>
                <a:spcPct val="0"/>
              </a:spcAft>
              <a:defRPr>
                <a:solidFill>
                  <a:schemeClr val="tx1"/>
                </a:solidFill>
                <a:latin typeface="Times New Roman" pitchFamily="18" charset="0"/>
                <a:cs typeface="Arial" charset="0"/>
              </a:defRPr>
            </a:lvl8pPr>
            <a:lvl9pPr marL="3764951" indent="-221468" defTabSz="916630" eaLnBrk="0" fontAlgn="base" hangingPunct="0">
              <a:spcBef>
                <a:spcPct val="0"/>
              </a:spcBef>
              <a:spcAft>
                <a:spcPct val="0"/>
              </a:spcAft>
              <a:defRPr>
                <a:solidFill>
                  <a:schemeClr val="tx1"/>
                </a:solidFill>
                <a:latin typeface="Times New Roman" pitchFamily="18" charset="0"/>
                <a:cs typeface="Arial" charset="0"/>
              </a:defRPr>
            </a:lvl9pPr>
          </a:lstStyle>
          <a:p>
            <a:pPr eaLnBrk="1" hangingPunct="1"/>
            <a:fld id="{49EBA3C7-2C3E-4CD3-AC3F-78C1BD9F42CB}" type="slidenum">
              <a:rPr lang="en-US" smtClean="0"/>
              <a:pPr eaLnBrk="1" hangingPunct="1"/>
              <a:t>11</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Pneumonia is a serious infection causing </a:t>
            </a:r>
            <a:r>
              <a:rPr lang="en-US" dirty="0" smtClean="0">
                <a:hlinkClick r:id="rId3"/>
              </a:rPr>
              <a:t>inflammation</a:t>
            </a:r>
            <a:r>
              <a:rPr lang="en-US" dirty="0" smtClean="0"/>
              <a:t> to one or both lungs. The air sacs (alveoli) in the lungs fill with fluid and pus, making it difficult for the person affected to breathe. When the air sacs in the lungs' fill it impairs their main function, which is to get oxygen from the air into the bloodstream </a:t>
            </a:r>
          </a:p>
          <a:p>
            <a:pPr eaLnBrk="1" hangingPunct="1"/>
            <a:endParaRPr lang="en-US" dirty="0" smtClean="0"/>
          </a:p>
          <a:p>
            <a:pPr eaLnBrk="1" hangingPunct="1"/>
            <a:r>
              <a:rPr lang="en-US" dirty="0" smtClean="0"/>
              <a:t>organism reaches lower </a:t>
            </a:r>
            <a:r>
              <a:rPr lang="en-US" dirty="0" err="1" smtClean="0"/>
              <a:t>resp</a:t>
            </a:r>
            <a:r>
              <a:rPr lang="en-US" dirty="0" smtClean="0"/>
              <a:t> tract</a:t>
            </a:r>
          </a:p>
          <a:p>
            <a:pPr eaLnBrk="1" hangingPunct="1"/>
            <a:r>
              <a:rPr lang="en-US" dirty="0" smtClean="0"/>
              <a:t>Outpouring of inflammatory exudate and cells</a:t>
            </a:r>
          </a:p>
          <a:p>
            <a:pPr eaLnBrk="1" hangingPunct="1"/>
            <a:r>
              <a:rPr lang="en-US" dirty="0" smtClean="0"/>
              <a:t>WBCs phagocytize the organisms and release enzymes</a:t>
            </a:r>
          </a:p>
          <a:p>
            <a:pPr eaLnBrk="1" hangingPunct="1"/>
            <a:r>
              <a:rPr lang="en-US" dirty="0" smtClean="0"/>
              <a:t>Portions of the lungs fill with exudate and inflammatory cells - consolidation</a:t>
            </a:r>
          </a:p>
          <a:p>
            <a:pPr eaLnBrk="1" hangingPunct="1"/>
            <a:endParaRPr lang="en-US" dirty="0" smtClean="0"/>
          </a:p>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6630" eaLnBrk="0" hangingPunct="0">
              <a:defRPr>
                <a:solidFill>
                  <a:schemeClr val="tx1"/>
                </a:solidFill>
                <a:latin typeface="Times New Roman" pitchFamily="18" charset="0"/>
                <a:cs typeface="Arial" charset="0"/>
              </a:defRPr>
            </a:lvl1pPr>
            <a:lvl2pPr marL="719770" indent="-276835" defTabSz="916630" eaLnBrk="0" hangingPunct="0">
              <a:defRPr>
                <a:solidFill>
                  <a:schemeClr val="tx1"/>
                </a:solidFill>
                <a:latin typeface="Times New Roman" pitchFamily="18" charset="0"/>
                <a:cs typeface="Arial" charset="0"/>
              </a:defRPr>
            </a:lvl2pPr>
            <a:lvl3pPr marL="1107338" indent="-221468" defTabSz="916630" eaLnBrk="0" hangingPunct="0">
              <a:defRPr>
                <a:solidFill>
                  <a:schemeClr val="tx1"/>
                </a:solidFill>
                <a:latin typeface="Times New Roman" pitchFamily="18" charset="0"/>
                <a:cs typeface="Arial" charset="0"/>
              </a:defRPr>
            </a:lvl3pPr>
            <a:lvl4pPr marL="1550274" indent="-221468" defTabSz="916630" eaLnBrk="0" hangingPunct="0">
              <a:defRPr>
                <a:solidFill>
                  <a:schemeClr val="tx1"/>
                </a:solidFill>
                <a:latin typeface="Times New Roman" pitchFamily="18" charset="0"/>
                <a:cs typeface="Arial" charset="0"/>
              </a:defRPr>
            </a:lvl4pPr>
            <a:lvl5pPr marL="1993209" indent="-221468" defTabSz="916630" eaLnBrk="0" hangingPunct="0">
              <a:defRPr>
                <a:solidFill>
                  <a:schemeClr val="tx1"/>
                </a:solidFill>
                <a:latin typeface="Times New Roman" pitchFamily="18" charset="0"/>
                <a:cs typeface="Arial" charset="0"/>
              </a:defRPr>
            </a:lvl5pPr>
            <a:lvl6pPr marL="2436144" indent="-221468" defTabSz="916630" eaLnBrk="0" fontAlgn="base" hangingPunct="0">
              <a:spcBef>
                <a:spcPct val="0"/>
              </a:spcBef>
              <a:spcAft>
                <a:spcPct val="0"/>
              </a:spcAft>
              <a:defRPr>
                <a:solidFill>
                  <a:schemeClr val="tx1"/>
                </a:solidFill>
                <a:latin typeface="Times New Roman" pitchFamily="18" charset="0"/>
                <a:cs typeface="Arial" charset="0"/>
              </a:defRPr>
            </a:lvl6pPr>
            <a:lvl7pPr marL="2879080" indent="-221468" defTabSz="916630" eaLnBrk="0" fontAlgn="base" hangingPunct="0">
              <a:spcBef>
                <a:spcPct val="0"/>
              </a:spcBef>
              <a:spcAft>
                <a:spcPct val="0"/>
              </a:spcAft>
              <a:defRPr>
                <a:solidFill>
                  <a:schemeClr val="tx1"/>
                </a:solidFill>
                <a:latin typeface="Times New Roman" pitchFamily="18" charset="0"/>
                <a:cs typeface="Arial" charset="0"/>
              </a:defRPr>
            </a:lvl7pPr>
            <a:lvl8pPr marL="3322015" indent="-221468" defTabSz="916630" eaLnBrk="0" fontAlgn="base" hangingPunct="0">
              <a:spcBef>
                <a:spcPct val="0"/>
              </a:spcBef>
              <a:spcAft>
                <a:spcPct val="0"/>
              </a:spcAft>
              <a:defRPr>
                <a:solidFill>
                  <a:schemeClr val="tx1"/>
                </a:solidFill>
                <a:latin typeface="Times New Roman" pitchFamily="18" charset="0"/>
                <a:cs typeface="Arial" charset="0"/>
              </a:defRPr>
            </a:lvl8pPr>
            <a:lvl9pPr marL="3764951" indent="-221468" defTabSz="916630" eaLnBrk="0" fontAlgn="base" hangingPunct="0">
              <a:spcBef>
                <a:spcPct val="0"/>
              </a:spcBef>
              <a:spcAft>
                <a:spcPct val="0"/>
              </a:spcAft>
              <a:defRPr>
                <a:solidFill>
                  <a:schemeClr val="tx1"/>
                </a:solidFill>
                <a:latin typeface="Times New Roman" pitchFamily="18" charset="0"/>
                <a:cs typeface="Arial" charset="0"/>
              </a:defRPr>
            </a:lvl9pPr>
          </a:lstStyle>
          <a:p>
            <a:pPr eaLnBrk="1" hangingPunct="1"/>
            <a:fld id="{CE5B7E59-CB27-465B-A112-A56232D01759}" type="slidenum">
              <a:rPr lang="en-US" smtClean="0"/>
              <a:pPr eaLnBrk="1" hangingPunct="1"/>
              <a:t>12</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Inhalation of pathogens in air droplets</a:t>
            </a:r>
          </a:p>
          <a:p>
            <a:pPr eaLnBrk="1" hangingPunct="1"/>
            <a:r>
              <a:rPr lang="en-US" smtClean="0"/>
              <a:t>Aspiration of infected secretions from the upper respiratory tract</a:t>
            </a:r>
          </a:p>
          <a:p>
            <a:pPr eaLnBrk="1" hangingPunct="1"/>
            <a:r>
              <a:rPr lang="en-US" smtClean="0"/>
              <a:t>Aspiration of infected particles from gastric contents, food, or debris</a:t>
            </a:r>
          </a:p>
          <a:p>
            <a:pPr eaLnBrk="1" hangingPunct="1"/>
            <a:r>
              <a:rPr lang="en-US" smtClean="0"/>
              <a:t>Hematogenous spread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What is this VZV?</a:t>
            </a:r>
          </a:p>
          <a:p>
            <a:pPr eaLnBrk="1" hangingPunct="1"/>
            <a:r>
              <a:rPr lang="en-US" dirty="0" smtClean="0"/>
              <a:t>Ans. </a:t>
            </a:r>
            <a:r>
              <a:rPr lang="en-US" dirty="0" err="1" smtClean="0"/>
              <a:t>Vericella</a:t>
            </a:r>
            <a:r>
              <a:rPr lang="en-US" dirty="0" smtClean="0"/>
              <a:t> Zoster Virus.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7B326E-CBF3-44D5-8B37-D0C9647F977F}"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392715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B326E-CBF3-44D5-8B37-D0C9647F977F}"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423987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B326E-CBF3-44D5-8B37-D0C9647F977F}"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1663848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3"/>
          <p:cNvSpPr>
            <a:spLocks noGrp="1" noChangeArrowheads="1"/>
          </p:cNvSpPr>
          <p:nvPr>
            <p:ph type="dt" sz="half" idx="10"/>
          </p:nvPr>
        </p:nvSpPr>
        <p:spPr>
          <a:ln/>
        </p:spPr>
        <p:txBody>
          <a:bodyPr/>
          <a:lstStyle>
            <a:lvl1pPr>
              <a:defRPr/>
            </a:lvl1pPr>
          </a:lstStyle>
          <a:p>
            <a:pPr>
              <a:defRPr/>
            </a:pPr>
            <a:endParaRPr lang="en-US"/>
          </a:p>
        </p:txBody>
      </p:sp>
      <p:sp>
        <p:nvSpPr>
          <p:cNvPr id="7" name="Rectangle 24"/>
          <p:cNvSpPr>
            <a:spLocks noGrp="1" noChangeArrowheads="1"/>
          </p:cNvSpPr>
          <p:nvPr>
            <p:ph type="ftr" sz="quarter" idx="11"/>
          </p:nvPr>
        </p:nvSpPr>
        <p:spPr>
          <a:ln/>
        </p:spPr>
        <p:txBody>
          <a:bodyPr/>
          <a:lstStyle>
            <a:lvl1pPr>
              <a:defRPr/>
            </a:lvl1pPr>
          </a:lstStyle>
          <a:p>
            <a:pPr>
              <a:defRPr/>
            </a:pPr>
            <a:endParaRPr lang="en-US"/>
          </a:p>
        </p:txBody>
      </p:sp>
      <p:sp>
        <p:nvSpPr>
          <p:cNvPr id="8" name="Rectangle 25"/>
          <p:cNvSpPr>
            <a:spLocks noGrp="1" noChangeArrowheads="1"/>
          </p:cNvSpPr>
          <p:nvPr>
            <p:ph type="sldNum" sz="quarter" idx="12"/>
          </p:nvPr>
        </p:nvSpPr>
        <p:spPr>
          <a:ln/>
        </p:spPr>
        <p:txBody>
          <a:bodyPr/>
          <a:lstStyle>
            <a:lvl1pPr>
              <a:defRPr/>
            </a:lvl1pPr>
          </a:lstStyle>
          <a:p>
            <a:pPr>
              <a:defRPr/>
            </a:pPr>
            <a:fld id="{69F60BE3-49E1-488B-916A-4BCE148969E1}" type="slidenum">
              <a:rPr lang="en-US"/>
              <a:pPr>
                <a:defRPr/>
              </a:pPr>
              <a:t>‹#›</a:t>
            </a:fld>
            <a:endParaRPr lang="en-US"/>
          </a:p>
        </p:txBody>
      </p:sp>
    </p:spTree>
    <p:extLst>
      <p:ext uri="{BB962C8B-B14F-4D97-AF65-F5344CB8AC3E}">
        <p14:creationId xmlns:p14="http://schemas.microsoft.com/office/powerpoint/2010/main" val="2151888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B326E-CBF3-44D5-8B37-D0C9647F977F}"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133981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7B326E-CBF3-44D5-8B37-D0C9647F977F}"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1638687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7B326E-CBF3-44D5-8B37-D0C9647F977F}"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2031603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7B326E-CBF3-44D5-8B37-D0C9647F977F}" type="datetimeFigureOut">
              <a:rPr lang="en-US" smtClean="0"/>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102137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7B326E-CBF3-44D5-8B37-D0C9647F977F}" type="datetimeFigureOut">
              <a:rPr lang="en-US" smtClean="0"/>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17967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B326E-CBF3-44D5-8B37-D0C9647F977F}" type="datetimeFigureOut">
              <a:rPr lang="en-US" smtClean="0"/>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10668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B326E-CBF3-44D5-8B37-D0C9647F977F}"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2319030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B326E-CBF3-44D5-8B37-D0C9647F977F}"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D87FB3-2DC4-47BC-9166-DA24AB90A874}" type="slidenum">
              <a:rPr lang="en-US" smtClean="0"/>
              <a:t>‹#›</a:t>
            </a:fld>
            <a:endParaRPr lang="en-US"/>
          </a:p>
        </p:txBody>
      </p:sp>
    </p:spTree>
    <p:extLst>
      <p:ext uri="{BB962C8B-B14F-4D97-AF65-F5344CB8AC3E}">
        <p14:creationId xmlns:p14="http://schemas.microsoft.com/office/powerpoint/2010/main" val="2681057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B326E-CBF3-44D5-8B37-D0C9647F977F}" type="datetimeFigureOut">
              <a:rPr lang="en-US" smtClean="0"/>
              <a:t>2/10/2016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D87FB3-2DC4-47BC-9166-DA24AB90A874}" type="slidenum">
              <a:rPr lang="en-US" smtClean="0"/>
              <a:t>‹#›</a:t>
            </a:fld>
            <a:endParaRPr lang="en-US"/>
          </a:p>
        </p:txBody>
      </p:sp>
    </p:spTree>
    <p:extLst>
      <p:ext uri="{BB962C8B-B14F-4D97-AF65-F5344CB8AC3E}">
        <p14:creationId xmlns:p14="http://schemas.microsoft.com/office/powerpoint/2010/main" val="625791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dirty="0" smtClean="0">
                <a:solidFill>
                  <a:srgbClr val="002060"/>
                </a:solidFill>
              </a:rPr>
              <a:t>PNEUMONIA</a:t>
            </a:r>
            <a:endParaRPr lang="en-US" sz="6000" b="1" dirty="0">
              <a:solidFill>
                <a:srgbClr val="002060"/>
              </a:solidFill>
            </a:endParaRPr>
          </a:p>
        </p:txBody>
      </p:sp>
      <p:sp>
        <p:nvSpPr>
          <p:cNvPr id="3" name="Subtitle 2"/>
          <p:cNvSpPr>
            <a:spLocks noGrp="1"/>
          </p:cNvSpPr>
          <p:nvPr>
            <p:ph type="subTitle" idx="1"/>
          </p:nvPr>
        </p:nvSpPr>
        <p:spPr>
          <a:xfrm>
            <a:off x="1905000" y="2743200"/>
            <a:ext cx="6400800" cy="1752600"/>
          </a:xfrm>
        </p:spPr>
        <p:txBody>
          <a:bodyPr>
            <a:normAutofit/>
          </a:bodyPr>
          <a:lstStyle/>
          <a:p>
            <a:r>
              <a:rPr lang="en-US" sz="5400" b="1" dirty="0" err="1" smtClean="0">
                <a:solidFill>
                  <a:srgbClr val="002060"/>
                </a:solidFill>
              </a:rPr>
              <a:t>Dr</a:t>
            </a:r>
            <a:r>
              <a:rPr lang="en-US" sz="5400" b="1" dirty="0" smtClean="0">
                <a:solidFill>
                  <a:srgbClr val="002060"/>
                </a:solidFill>
              </a:rPr>
              <a:t> Sunil Kumar</a:t>
            </a:r>
            <a:endParaRPr lang="en-US" sz="5400" b="1" dirty="0">
              <a:solidFill>
                <a:srgbClr val="002060"/>
              </a:solidFill>
            </a:endParaRPr>
          </a:p>
        </p:txBody>
      </p:sp>
    </p:spTree>
    <p:extLst>
      <p:ext uri="{BB962C8B-B14F-4D97-AF65-F5344CB8AC3E}">
        <p14:creationId xmlns:p14="http://schemas.microsoft.com/office/powerpoint/2010/main" val="1238426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868362"/>
          </a:xfrm>
        </p:spPr>
        <p:txBody>
          <a:bodyPr/>
          <a:lstStyle/>
          <a:p>
            <a:pPr eaLnBrk="1" hangingPunct="1"/>
            <a:r>
              <a:rPr lang="en-US" smtClean="0"/>
              <a:t>Pathophysiology </a:t>
            </a:r>
            <a:endParaRPr lang="en-IN" smtClean="0"/>
          </a:p>
        </p:txBody>
      </p:sp>
      <p:sp>
        <p:nvSpPr>
          <p:cNvPr id="8195" name="Content Placeholder 2"/>
          <p:cNvSpPr>
            <a:spLocks noGrp="1"/>
          </p:cNvSpPr>
          <p:nvPr>
            <p:ph idx="1"/>
          </p:nvPr>
        </p:nvSpPr>
        <p:spPr>
          <a:xfrm>
            <a:off x="457200" y="1000125"/>
            <a:ext cx="8229600" cy="5643563"/>
          </a:xfrm>
        </p:spPr>
        <p:txBody>
          <a:bodyPr/>
          <a:lstStyle/>
          <a:p>
            <a:pPr eaLnBrk="1" hangingPunct="1"/>
            <a:r>
              <a:rPr lang="en-US" smtClean="0"/>
              <a:t>Decreased lung volumes and capacity</a:t>
            </a:r>
          </a:p>
          <a:p>
            <a:pPr eaLnBrk="1" hangingPunct="1"/>
            <a:r>
              <a:rPr lang="en-US" smtClean="0"/>
              <a:t>Venitlation-perfusion mismatch</a:t>
            </a:r>
          </a:p>
          <a:p>
            <a:pPr eaLnBrk="1" hangingPunct="1"/>
            <a:r>
              <a:rPr lang="en-US" smtClean="0"/>
              <a:t>Intrapulmonary shunting</a:t>
            </a:r>
            <a:endParaRPr lang="en-IN" smtClean="0"/>
          </a:p>
        </p:txBody>
      </p:sp>
    </p:spTree>
    <p:extLst>
      <p:ext uri="{BB962C8B-B14F-4D97-AF65-F5344CB8AC3E}">
        <p14:creationId xmlns:p14="http://schemas.microsoft.com/office/powerpoint/2010/main" val="3358735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pPr eaLnBrk="1" hangingPunct="1">
              <a:defRPr/>
            </a:pPr>
            <a:r>
              <a:rPr lang="en-US" dirty="0" smtClean="0"/>
              <a:t>Pneumonia pathology</a:t>
            </a:r>
          </a:p>
        </p:txBody>
      </p:sp>
      <p:pic>
        <p:nvPicPr>
          <p:cNvPr id="17411" name="Picture 10" descr="pneumonia"/>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600200" y="1295400"/>
            <a:ext cx="5943600" cy="5349875"/>
          </a:xfrm>
          <a:noFill/>
          <a:extLst>
            <a:ext uri="{909E8E84-426E-40DD-AFC4-6F175D3DCCD1}">
              <a14:hiddenFill xmlns:a14="http://schemas.microsoft.com/office/drawing/2010/main">
                <a:solidFill>
                  <a:srgbClr val="FFFFFF"/>
                </a:solidFill>
              </a14:hiddenFill>
            </a:ext>
          </a:extLst>
        </p:spPr>
      </p:pic>
      <p:sp>
        <p:nvSpPr>
          <p:cNvPr id="19461" name="Text Box 5"/>
          <p:cNvSpPr txBox="1">
            <a:spLocks noChangeArrowheads="1"/>
          </p:cNvSpPr>
          <p:nvPr/>
        </p:nvSpPr>
        <p:spPr bwMode="auto">
          <a:xfrm>
            <a:off x="3733800" y="1371600"/>
            <a:ext cx="179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b="1">
                <a:solidFill>
                  <a:schemeClr val="tx2"/>
                </a:solidFill>
                <a:effectLst>
                  <a:outerShdw blurRad="38100" dist="38100" dir="2700000" algn="tl">
                    <a:srgbClr val="000000"/>
                  </a:outerShdw>
                </a:effectLst>
              </a:rPr>
              <a:t>Pathophysiology</a:t>
            </a:r>
          </a:p>
        </p:txBody>
      </p:sp>
    </p:spTree>
    <p:extLst>
      <p:ext uri="{BB962C8B-B14F-4D97-AF65-F5344CB8AC3E}">
        <p14:creationId xmlns:p14="http://schemas.microsoft.com/office/powerpoint/2010/main" val="2498608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p:txBody>
          <a:bodyPr/>
          <a:lstStyle/>
          <a:p>
            <a:pPr eaLnBrk="1" hangingPunct="1">
              <a:defRPr/>
            </a:pPr>
            <a:r>
              <a:rPr lang="en-US" sz="3600" smtClean="0"/>
              <a:t>Pneumonia: Pathophysiology Cont.</a:t>
            </a:r>
          </a:p>
        </p:txBody>
      </p:sp>
      <p:pic>
        <p:nvPicPr>
          <p:cNvPr id="18435" name="Picture 4" descr="pneumonia"/>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304800" y="1509713"/>
            <a:ext cx="8534400" cy="47117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4300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868362"/>
          </a:xfrm>
        </p:spPr>
        <p:txBody>
          <a:bodyPr/>
          <a:lstStyle/>
          <a:p>
            <a:pPr eaLnBrk="1" hangingPunct="1"/>
            <a:r>
              <a:rPr lang="en-US" smtClean="0"/>
              <a:t>Pathology </a:t>
            </a:r>
            <a:endParaRPr lang="en-IN" smtClean="0"/>
          </a:p>
        </p:txBody>
      </p:sp>
      <p:sp>
        <p:nvSpPr>
          <p:cNvPr id="3" name="Content Placeholder 2"/>
          <p:cNvSpPr>
            <a:spLocks noGrp="1"/>
          </p:cNvSpPr>
          <p:nvPr>
            <p:ph idx="1"/>
          </p:nvPr>
        </p:nvSpPr>
        <p:spPr>
          <a:xfrm>
            <a:off x="457200" y="1071563"/>
            <a:ext cx="8229600" cy="5643562"/>
          </a:xfrm>
        </p:spPr>
        <p:txBody>
          <a:bodyPr rtlCol="0">
            <a:normAutofit fontScale="92500" lnSpcReduction="20000"/>
          </a:bodyPr>
          <a:lstStyle/>
          <a:p>
            <a:pPr eaLnBrk="1" fontAlgn="auto" hangingPunct="1">
              <a:spcAft>
                <a:spcPts val="0"/>
              </a:spcAft>
              <a:buFont typeface="Arial" pitchFamily="34" charset="0"/>
              <a:buChar char="•"/>
              <a:defRPr/>
            </a:pPr>
            <a:r>
              <a:rPr lang="en-US" b="1" i="1" dirty="0" smtClean="0"/>
              <a:t>Lobar pneumonia </a:t>
            </a:r>
            <a:r>
              <a:rPr lang="en-US" dirty="0" smtClean="0"/>
              <a:t>– homogeneous consolidation of one or more lobes</a:t>
            </a:r>
          </a:p>
          <a:p>
            <a:pPr eaLnBrk="1" fontAlgn="auto" hangingPunct="1">
              <a:spcAft>
                <a:spcPts val="0"/>
              </a:spcAft>
              <a:buFont typeface="Arial" pitchFamily="34" charset="0"/>
              <a:buChar char="•"/>
              <a:defRPr/>
            </a:pPr>
            <a:r>
              <a:rPr lang="en-US" dirty="0" smtClean="0"/>
              <a:t>Often associated with pleural inflammation.</a:t>
            </a:r>
          </a:p>
          <a:p>
            <a:pPr eaLnBrk="1" fontAlgn="auto" hangingPunct="1">
              <a:spcAft>
                <a:spcPts val="0"/>
              </a:spcAft>
              <a:buFont typeface="Arial" pitchFamily="34" charset="0"/>
              <a:buNone/>
              <a:defRPr/>
            </a:pPr>
            <a:r>
              <a:rPr lang="en-US" dirty="0" smtClean="0"/>
              <a:t>	</a:t>
            </a:r>
            <a:r>
              <a:rPr lang="en-US" u="sng" dirty="0" smtClean="0"/>
              <a:t>1)stage of congestion </a:t>
            </a:r>
            <a:r>
              <a:rPr lang="en-US" dirty="0" smtClean="0"/>
              <a:t>– during the first 24 hrs</a:t>
            </a:r>
          </a:p>
          <a:p>
            <a:pPr eaLnBrk="1" fontAlgn="auto" hangingPunct="1">
              <a:spcAft>
                <a:spcPts val="0"/>
              </a:spcAft>
              <a:buFont typeface="Arial" pitchFamily="34" charset="0"/>
              <a:buNone/>
              <a:defRPr/>
            </a:pPr>
            <a:r>
              <a:rPr lang="en-US" dirty="0" smtClean="0"/>
              <a:t>		-vascular congestion and alveolar edema</a:t>
            </a:r>
          </a:p>
          <a:p>
            <a:pPr eaLnBrk="1" fontAlgn="auto" hangingPunct="1">
              <a:spcAft>
                <a:spcPts val="0"/>
              </a:spcAft>
              <a:buFont typeface="Arial" pitchFamily="34" charset="0"/>
              <a:buNone/>
              <a:defRPr/>
            </a:pPr>
            <a:r>
              <a:rPr lang="en-US" dirty="0" smtClean="0"/>
              <a:t>		-few </a:t>
            </a:r>
            <a:r>
              <a:rPr lang="en-US" dirty="0" err="1" smtClean="0"/>
              <a:t>neutrophils</a:t>
            </a:r>
            <a:endParaRPr lang="en-US" dirty="0" smtClean="0"/>
          </a:p>
          <a:p>
            <a:pPr eaLnBrk="1" fontAlgn="auto" hangingPunct="1">
              <a:spcAft>
                <a:spcPts val="0"/>
              </a:spcAft>
              <a:buFont typeface="Arial" pitchFamily="34" charset="0"/>
              <a:buNone/>
              <a:defRPr/>
            </a:pPr>
            <a:r>
              <a:rPr lang="en-US" dirty="0" smtClean="0"/>
              <a:t>		-fine </a:t>
            </a:r>
            <a:r>
              <a:rPr lang="en-US" dirty="0" err="1" smtClean="0"/>
              <a:t>crepitations</a:t>
            </a:r>
            <a:r>
              <a:rPr lang="en-US" dirty="0" smtClean="0"/>
              <a:t> </a:t>
            </a:r>
          </a:p>
          <a:p>
            <a:pPr eaLnBrk="1" fontAlgn="auto" hangingPunct="1">
              <a:spcAft>
                <a:spcPts val="0"/>
              </a:spcAft>
              <a:buFont typeface="Arial" pitchFamily="34" charset="0"/>
              <a:buNone/>
              <a:defRPr/>
            </a:pPr>
            <a:r>
              <a:rPr lang="en-US" dirty="0" smtClean="0"/>
              <a:t>	</a:t>
            </a:r>
            <a:r>
              <a:rPr lang="en-US" u="sng" dirty="0" smtClean="0"/>
              <a:t>2)stage of red </a:t>
            </a:r>
            <a:r>
              <a:rPr lang="en-US" u="sng" dirty="0" err="1" smtClean="0"/>
              <a:t>hepatization</a:t>
            </a:r>
            <a:r>
              <a:rPr lang="en-US" u="sng" dirty="0" smtClean="0"/>
              <a:t> </a:t>
            </a:r>
            <a:r>
              <a:rPr lang="en-US" dirty="0" smtClean="0"/>
              <a:t>– 2-3 days</a:t>
            </a:r>
          </a:p>
          <a:p>
            <a:pPr eaLnBrk="1" fontAlgn="auto" hangingPunct="1">
              <a:spcAft>
                <a:spcPts val="0"/>
              </a:spcAft>
              <a:buFont typeface="Arial" pitchFamily="34" charset="0"/>
              <a:buNone/>
              <a:defRPr/>
            </a:pPr>
            <a:r>
              <a:rPr lang="en-US" dirty="0" smtClean="0"/>
              <a:t>		-red in </a:t>
            </a:r>
            <a:r>
              <a:rPr lang="en-US" dirty="0" err="1" smtClean="0"/>
              <a:t>colour</a:t>
            </a:r>
            <a:r>
              <a:rPr lang="en-US" dirty="0" smtClean="0"/>
              <a:t> with consistency like liver</a:t>
            </a:r>
          </a:p>
          <a:p>
            <a:pPr eaLnBrk="1" fontAlgn="auto" hangingPunct="1">
              <a:spcAft>
                <a:spcPts val="0"/>
              </a:spcAft>
              <a:buFont typeface="Arial" pitchFamily="34" charset="0"/>
              <a:buNone/>
              <a:defRPr/>
            </a:pPr>
            <a:r>
              <a:rPr lang="en-US" dirty="0" smtClean="0"/>
              <a:t>		-bronchial breathing</a:t>
            </a:r>
          </a:p>
          <a:p>
            <a:pPr eaLnBrk="1" fontAlgn="auto" hangingPunct="1">
              <a:spcAft>
                <a:spcPts val="0"/>
              </a:spcAft>
              <a:buFont typeface="Arial" pitchFamily="34" charset="0"/>
              <a:buNone/>
              <a:defRPr/>
            </a:pPr>
            <a:r>
              <a:rPr lang="en-US" dirty="0" smtClean="0"/>
              <a:t>		-many RBCs, </a:t>
            </a:r>
            <a:r>
              <a:rPr lang="en-US" dirty="0" err="1" smtClean="0"/>
              <a:t>neutrophils</a:t>
            </a:r>
            <a:r>
              <a:rPr lang="en-US" dirty="0" smtClean="0"/>
              <a:t>, </a:t>
            </a:r>
            <a:r>
              <a:rPr lang="en-US" dirty="0" err="1" smtClean="0"/>
              <a:t>desquamted</a:t>
            </a:r>
            <a:r>
              <a:rPr lang="en-US" dirty="0" smtClean="0"/>
              <a:t> 	epithelial cells, fibrin</a:t>
            </a:r>
            <a:endParaRPr lang="en-IN" dirty="0" smtClean="0"/>
          </a:p>
        </p:txBody>
      </p:sp>
    </p:spTree>
    <p:extLst>
      <p:ext uri="{BB962C8B-B14F-4D97-AF65-F5344CB8AC3E}">
        <p14:creationId xmlns:p14="http://schemas.microsoft.com/office/powerpoint/2010/main" val="2017217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50"/>
            <a:ext cx="8229600" cy="6357938"/>
          </a:xfrm>
        </p:spPr>
        <p:txBody>
          <a:bodyPr rtlCol="0">
            <a:normAutofit lnSpcReduction="10000"/>
          </a:bodyPr>
          <a:lstStyle/>
          <a:p>
            <a:pPr eaLnBrk="1" fontAlgn="auto" hangingPunct="1">
              <a:spcAft>
                <a:spcPts val="0"/>
              </a:spcAft>
              <a:buFont typeface="Arial" pitchFamily="34" charset="0"/>
              <a:buNone/>
              <a:defRPr/>
            </a:pPr>
            <a:r>
              <a:rPr lang="en-US" dirty="0" smtClean="0"/>
              <a:t>	</a:t>
            </a:r>
            <a:r>
              <a:rPr lang="en-US" u="sng" dirty="0" smtClean="0"/>
              <a:t>3)stage of gray </a:t>
            </a:r>
            <a:r>
              <a:rPr lang="en-US" u="sng" dirty="0" err="1" smtClean="0"/>
              <a:t>hepatization</a:t>
            </a:r>
            <a:r>
              <a:rPr lang="en-US" u="sng" dirty="0" smtClean="0"/>
              <a:t> </a:t>
            </a:r>
            <a:r>
              <a:rPr lang="en-US" dirty="0" smtClean="0"/>
              <a:t>– 2-3 days</a:t>
            </a:r>
          </a:p>
          <a:p>
            <a:pPr eaLnBrk="1" fontAlgn="auto" hangingPunct="1">
              <a:spcAft>
                <a:spcPts val="0"/>
              </a:spcAft>
              <a:buFont typeface="Arial" pitchFamily="34" charset="0"/>
              <a:buNone/>
              <a:defRPr/>
            </a:pPr>
            <a:r>
              <a:rPr lang="en-US" dirty="0" smtClean="0"/>
              <a:t>		-dry, friable and grayish lung</a:t>
            </a:r>
          </a:p>
          <a:p>
            <a:pPr eaLnBrk="1" fontAlgn="auto" hangingPunct="1">
              <a:spcAft>
                <a:spcPts val="0"/>
              </a:spcAft>
              <a:buFont typeface="Arial" pitchFamily="34" charset="0"/>
              <a:buNone/>
              <a:defRPr/>
            </a:pPr>
            <a:r>
              <a:rPr lang="en-US" dirty="0" smtClean="0"/>
              <a:t>		-bronchial breathing</a:t>
            </a:r>
          </a:p>
          <a:p>
            <a:pPr eaLnBrk="1" fontAlgn="auto" hangingPunct="1">
              <a:spcAft>
                <a:spcPts val="0"/>
              </a:spcAft>
              <a:buFont typeface="Arial" pitchFamily="34" charset="0"/>
              <a:buNone/>
              <a:defRPr/>
            </a:pPr>
            <a:r>
              <a:rPr lang="en-US" dirty="0" smtClean="0"/>
              <a:t>		-</a:t>
            </a:r>
            <a:r>
              <a:rPr lang="en-US" dirty="0" err="1" smtClean="0"/>
              <a:t>fibrinopurulant</a:t>
            </a:r>
            <a:r>
              <a:rPr lang="en-US" dirty="0" smtClean="0"/>
              <a:t> exudates, </a:t>
            </a:r>
            <a:r>
              <a:rPr lang="en-US" dirty="0" err="1" smtClean="0"/>
              <a:t>hemosiderin</a:t>
            </a:r>
            <a:r>
              <a:rPr lang="en-US" dirty="0" smtClean="0"/>
              <a:t>, </a:t>
            </a:r>
          </a:p>
          <a:p>
            <a:pPr eaLnBrk="1" fontAlgn="auto" hangingPunct="1">
              <a:spcAft>
                <a:spcPts val="0"/>
              </a:spcAft>
              <a:buFont typeface="Arial" pitchFamily="34" charset="0"/>
              <a:buNone/>
              <a:defRPr/>
            </a:pPr>
            <a:r>
              <a:rPr lang="en-US" dirty="0" smtClean="0"/>
              <a:t>		macrophages</a:t>
            </a:r>
          </a:p>
          <a:p>
            <a:pPr eaLnBrk="1" fontAlgn="auto" hangingPunct="1">
              <a:spcAft>
                <a:spcPts val="0"/>
              </a:spcAft>
              <a:buFont typeface="Arial" pitchFamily="34" charset="0"/>
              <a:buNone/>
              <a:defRPr/>
            </a:pPr>
            <a:r>
              <a:rPr lang="en-US" dirty="0" smtClean="0"/>
              <a:t>	</a:t>
            </a:r>
            <a:r>
              <a:rPr lang="en-US" u="sng" dirty="0" smtClean="0"/>
              <a:t>4)stage of resolution </a:t>
            </a:r>
            <a:r>
              <a:rPr lang="en-US" dirty="0" smtClean="0"/>
              <a:t>- restoration of architecture</a:t>
            </a:r>
          </a:p>
          <a:p>
            <a:pPr eaLnBrk="1" fontAlgn="auto" hangingPunct="1">
              <a:spcAft>
                <a:spcPts val="0"/>
              </a:spcAft>
              <a:buFont typeface="Arial" pitchFamily="34" charset="0"/>
              <a:buNone/>
              <a:defRPr/>
            </a:pPr>
            <a:r>
              <a:rPr lang="en-US" dirty="0" smtClean="0"/>
              <a:t>		-coarse </a:t>
            </a:r>
            <a:r>
              <a:rPr lang="en-US" dirty="0" err="1" smtClean="0"/>
              <a:t>crepitation</a:t>
            </a:r>
            <a:r>
              <a:rPr lang="en-US" dirty="0" smtClean="0"/>
              <a:t>, pleural rub</a:t>
            </a:r>
          </a:p>
          <a:p>
            <a:pPr eaLnBrk="1" fontAlgn="auto" hangingPunct="1">
              <a:spcAft>
                <a:spcPts val="0"/>
              </a:spcAft>
              <a:buFont typeface="Arial" pitchFamily="34" charset="0"/>
              <a:buChar char="•"/>
              <a:defRPr/>
            </a:pPr>
            <a:r>
              <a:rPr lang="en-US" b="1" i="1" dirty="0" smtClean="0"/>
              <a:t>Bronchopneumonia</a:t>
            </a:r>
            <a:r>
              <a:rPr lang="en-US" dirty="0" smtClean="0"/>
              <a:t> </a:t>
            </a:r>
          </a:p>
          <a:p>
            <a:pPr eaLnBrk="1" fontAlgn="auto" hangingPunct="1">
              <a:spcAft>
                <a:spcPts val="0"/>
              </a:spcAft>
              <a:buFont typeface="Arial" pitchFamily="34" charset="0"/>
              <a:buNone/>
              <a:defRPr/>
            </a:pPr>
            <a:r>
              <a:rPr lang="en-US" dirty="0" smtClean="0"/>
              <a:t>	-patchy alveolar consolidation</a:t>
            </a:r>
          </a:p>
          <a:p>
            <a:pPr eaLnBrk="1" fontAlgn="auto" hangingPunct="1">
              <a:spcAft>
                <a:spcPts val="0"/>
              </a:spcAft>
              <a:buFont typeface="Arial" pitchFamily="34" charset="0"/>
              <a:buNone/>
              <a:defRPr/>
            </a:pPr>
            <a:r>
              <a:rPr lang="en-US" dirty="0" smtClean="0"/>
              <a:t>	-dependent lower and posterior portion of lung</a:t>
            </a:r>
          </a:p>
          <a:p>
            <a:pPr eaLnBrk="1" fontAlgn="auto" hangingPunct="1">
              <a:spcAft>
                <a:spcPts val="0"/>
              </a:spcAft>
              <a:buFont typeface="Arial" pitchFamily="34" charset="0"/>
              <a:buNone/>
              <a:defRPr/>
            </a:pPr>
            <a:endParaRPr lang="en-US" dirty="0" smtClean="0"/>
          </a:p>
        </p:txBody>
      </p:sp>
    </p:spTree>
    <p:extLst>
      <p:ext uri="{BB962C8B-B14F-4D97-AF65-F5344CB8AC3E}">
        <p14:creationId xmlns:p14="http://schemas.microsoft.com/office/powerpoint/2010/main" val="3873987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381000" y="533400"/>
            <a:ext cx="8305800" cy="5867400"/>
          </a:xfrm>
        </p:spPr>
        <p:txBody>
          <a:bodyPr>
            <a:normAutofit/>
          </a:bodyPr>
          <a:lstStyle/>
          <a:p>
            <a:pPr eaLnBrk="1" hangingPunct="1"/>
            <a:r>
              <a:rPr lang="en-US" b="1" i="1" smtClean="0"/>
              <a:t>Interstitial pneumonia</a:t>
            </a:r>
            <a:endParaRPr lang="en-IN" b="1" i="1" smtClean="0"/>
          </a:p>
          <a:p>
            <a:pPr eaLnBrk="1" hangingPunct="1">
              <a:buFont typeface="Arial" charset="0"/>
              <a:buNone/>
            </a:pPr>
            <a:r>
              <a:rPr lang="en-US" smtClean="0"/>
              <a:t>	-mainly involves interstitium including alveolar walls and connective tissue around bronchovascular tree</a:t>
            </a:r>
          </a:p>
          <a:p>
            <a:pPr eaLnBrk="1" hangingPunct="1"/>
            <a:r>
              <a:rPr lang="en-US" b="1" i="1" smtClean="0"/>
              <a:t>Miliary pneumonia</a:t>
            </a:r>
          </a:p>
          <a:p>
            <a:pPr eaLnBrk="1" hangingPunct="1">
              <a:buFont typeface="Arial" charset="0"/>
              <a:buNone/>
            </a:pPr>
            <a:r>
              <a:rPr lang="en-US" smtClean="0"/>
              <a:t>	-diffusely distributed 2-3 mm lesions of hematogenously spread  tuberculosis</a:t>
            </a:r>
          </a:p>
          <a:p>
            <a:pPr eaLnBrk="1" hangingPunct="1">
              <a:buFont typeface="Arial" charset="0"/>
              <a:buNone/>
            </a:pPr>
            <a:r>
              <a:rPr lang="en-US" smtClean="0"/>
              <a:t>	-also in histoplamosis, coccidioidomycosis, miliary herpesvirus, CMV, VZV</a:t>
            </a:r>
          </a:p>
        </p:txBody>
      </p:sp>
    </p:spTree>
    <p:extLst>
      <p:ext uri="{BB962C8B-B14F-4D97-AF65-F5344CB8AC3E}">
        <p14:creationId xmlns:p14="http://schemas.microsoft.com/office/powerpoint/2010/main" val="239050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lnSpcReduction="10000"/>
          </a:bodyPr>
          <a:lstStyle/>
          <a:p>
            <a:r>
              <a:rPr lang="en-US" dirty="0" smtClean="0"/>
              <a:t>Usually present as an acute illness</a:t>
            </a:r>
          </a:p>
          <a:p>
            <a:r>
              <a:rPr lang="en-US" dirty="0" smtClean="0"/>
              <a:t>Fever, rigors shivering &amp; vomiting predominate.</a:t>
            </a:r>
          </a:p>
          <a:p>
            <a:r>
              <a:rPr lang="en-US" dirty="0" smtClean="0"/>
              <a:t>Appetite lost &amp; headache common.</a:t>
            </a:r>
          </a:p>
          <a:p>
            <a:r>
              <a:rPr lang="en-US" dirty="0" smtClean="0"/>
              <a:t>Breathlessness &amp; cough are imp pulmonary symptoms</a:t>
            </a:r>
          </a:p>
          <a:p>
            <a:r>
              <a:rPr lang="en-US" dirty="0" smtClean="0"/>
              <a:t>Cough initially are short, painful &amp; dry but later accompanied by expectoration of </a:t>
            </a:r>
            <a:r>
              <a:rPr lang="en-US" dirty="0" err="1" smtClean="0"/>
              <a:t>mucopurulent</a:t>
            </a:r>
            <a:r>
              <a:rPr lang="en-US" dirty="0" smtClean="0"/>
              <a:t> sputum </a:t>
            </a:r>
            <a:endParaRPr lang="en-US" dirty="0"/>
          </a:p>
        </p:txBody>
      </p:sp>
    </p:spTree>
    <p:extLst>
      <p:ext uri="{BB962C8B-B14F-4D97-AF65-F5344CB8AC3E}">
        <p14:creationId xmlns:p14="http://schemas.microsoft.com/office/powerpoint/2010/main" val="1009188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1143000"/>
          </a:xfrm>
        </p:spPr>
        <p:txBody>
          <a:bodyPr/>
          <a:lstStyle/>
          <a:p>
            <a:endParaRPr lang="en-US"/>
          </a:p>
        </p:txBody>
      </p:sp>
      <p:sp>
        <p:nvSpPr>
          <p:cNvPr id="3" name="Content Placeholder 2"/>
          <p:cNvSpPr>
            <a:spLocks noGrp="1"/>
          </p:cNvSpPr>
          <p:nvPr>
            <p:ph idx="1"/>
          </p:nvPr>
        </p:nvSpPr>
        <p:spPr>
          <a:xfrm>
            <a:off x="457200" y="762000"/>
            <a:ext cx="8229600" cy="4525963"/>
          </a:xfrm>
        </p:spPr>
        <p:txBody>
          <a:bodyPr/>
          <a:lstStyle/>
          <a:p>
            <a:r>
              <a:rPr lang="en-US" dirty="0" smtClean="0"/>
              <a:t>Rust colored sputum seen in </a:t>
            </a:r>
            <a:r>
              <a:rPr lang="en-US" dirty="0" err="1" smtClean="0"/>
              <a:t>pt</a:t>
            </a:r>
            <a:r>
              <a:rPr lang="en-US" dirty="0" smtClean="0"/>
              <a:t> with step. </a:t>
            </a:r>
            <a:r>
              <a:rPr lang="en-US" dirty="0" err="1" smtClean="0"/>
              <a:t>Pneumoniae</a:t>
            </a:r>
            <a:r>
              <a:rPr lang="en-US" dirty="0" smtClean="0"/>
              <a:t> infection.</a:t>
            </a:r>
          </a:p>
          <a:p>
            <a:r>
              <a:rPr lang="en-US" dirty="0" err="1" smtClean="0"/>
              <a:t>Pleuritic</a:t>
            </a:r>
            <a:r>
              <a:rPr lang="en-US" dirty="0" smtClean="0"/>
              <a:t> chest pain  may be a presenting feature.</a:t>
            </a:r>
          </a:p>
          <a:p>
            <a:r>
              <a:rPr lang="en-US" dirty="0" smtClean="0"/>
              <a:t>Malaise fatigue </a:t>
            </a:r>
            <a:r>
              <a:rPr lang="en-US" dirty="0" err="1" smtClean="0"/>
              <a:t>bodyache</a:t>
            </a:r>
            <a:r>
              <a:rPr lang="en-US" dirty="0" smtClean="0"/>
              <a:t> myalgia also occur</a:t>
            </a:r>
            <a:endParaRPr lang="en-US" dirty="0"/>
          </a:p>
        </p:txBody>
      </p:sp>
    </p:spTree>
    <p:extLst>
      <p:ext uri="{BB962C8B-B14F-4D97-AF65-F5344CB8AC3E}">
        <p14:creationId xmlns:p14="http://schemas.microsoft.com/office/powerpoint/2010/main" val="36209349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868362"/>
          </a:xfrm>
        </p:spPr>
        <p:txBody>
          <a:bodyPr/>
          <a:lstStyle/>
          <a:p>
            <a:pPr eaLnBrk="1" hangingPunct="1"/>
            <a:r>
              <a:rPr lang="en-US" smtClean="0"/>
              <a:t>Signs </a:t>
            </a:r>
            <a:endParaRPr lang="en-IN" smtClean="0"/>
          </a:p>
        </p:txBody>
      </p:sp>
      <p:sp>
        <p:nvSpPr>
          <p:cNvPr id="3" name="Content Placeholder 2"/>
          <p:cNvSpPr>
            <a:spLocks noGrp="1"/>
          </p:cNvSpPr>
          <p:nvPr>
            <p:ph idx="1"/>
          </p:nvPr>
        </p:nvSpPr>
        <p:spPr>
          <a:xfrm>
            <a:off x="457200" y="1071563"/>
            <a:ext cx="8229600" cy="5572125"/>
          </a:xfrm>
        </p:spPr>
        <p:txBody>
          <a:bodyPr rtlCol="0">
            <a:normAutofit fontScale="92500" lnSpcReduction="10000"/>
          </a:bodyPr>
          <a:lstStyle/>
          <a:p>
            <a:pPr eaLnBrk="1" fontAlgn="auto" hangingPunct="1">
              <a:spcAft>
                <a:spcPts val="0"/>
              </a:spcAft>
              <a:buFont typeface="Arial" pitchFamily="34" charset="0"/>
              <a:buNone/>
              <a:defRPr/>
            </a:pPr>
            <a:r>
              <a:rPr lang="en-US" dirty="0" smtClean="0"/>
              <a:t>	</a:t>
            </a:r>
            <a:r>
              <a:rPr lang="en-US" b="1" u="sng" dirty="0" smtClean="0"/>
              <a:t>1)Vitals and general examination</a:t>
            </a:r>
          </a:p>
          <a:p>
            <a:pPr eaLnBrk="1" fontAlgn="auto" hangingPunct="1">
              <a:spcAft>
                <a:spcPts val="0"/>
              </a:spcAft>
              <a:buFont typeface="Arial" pitchFamily="34" charset="0"/>
              <a:buChar char="•"/>
              <a:defRPr/>
            </a:pPr>
            <a:r>
              <a:rPr lang="en-US" dirty="0" smtClean="0"/>
              <a:t>Hyper or hypo </a:t>
            </a:r>
            <a:r>
              <a:rPr lang="en-US" dirty="0" err="1" smtClean="0"/>
              <a:t>thermia</a:t>
            </a:r>
            <a:endParaRPr lang="en-US" dirty="0" smtClean="0"/>
          </a:p>
          <a:p>
            <a:pPr eaLnBrk="1" fontAlgn="auto" hangingPunct="1">
              <a:spcAft>
                <a:spcPts val="0"/>
              </a:spcAft>
              <a:buFont typeface="Arial" pitchFamily="34" charset="0"/>
              <a:buChar char="•"/>
              <a:defRPr/>
            </a:pPr>
            <a:r>
              <a:rPr lang="en-US" dirty="0" smtClean="0"/>
              <a:t>Tachycardia</a:t>
            </a:r>
          </a:p>
          <a:p>
            <a:pPr eaLnBrk="1" fontAlgn="auto" hangingPunct="1">
              <a:spcAft>
                <a:spcPts val="0"/>
              </a:spcAft>
              <a:buFont typeface="Arial" pitchFamily="34" charset="0"/>
              <a:buChar char="•"/>
              <a:defRPr/>
            </a:pPr>
            <a:r>
              <a:rPr lang="en-US" dirty="0" err="1" smtClean="0"/>
              <a:t>Tachypnoea</a:t>
            </a:r>
            <a:endParaRPr lang="en-US" dirty="0" smtClean="0"/>
          </a:p>
          <a:p>
            <a:pPr eaLnBrk="1" fontAlgn="auto" hangingPunct="1">
              <a:spcAft>
                <a:spcPts val="0"/>
              </a:spcAft>
              <a:buFont typeface="Arial" pitchFamily="34" charset="0"/>
              <a:buChar char="•"/>
              <a:defRPr/>
            </a:pPr>
            <a:r>
              <a:rPr lang="en-US" dirty="0" smtClean="0"/>
              <a:t>Hypotension – in severe cases</a:t>
            </a:r>
          </a:p>
          <a:p>
            <a:pPr eaLnBrk="1" fontAlgn="auto" hangingPunct="1">
              <a:spcAft>
                <a:spcPts val="0"/>
              </a:spcAft>
              <a:buFont typeface="Arial" pitchFamily="34" charset="0"/>
              <a:buChar char="•"/>
              <a:defRPr/>
            </a:pPr>
            <a:r>
              <a:rPr lang="en-US" dirty="0" smtClean="0"/>
              <a:t>Herpes </a:t>
            </a:r>
            <a:r>
              <a:rPr lang="en-US" dirty="0" err="1" smtClean="0"/>
              <a:t>labialis</a:t>
            </a:r>
            <a:endParaRPr lang="en-US" dirty="0" smtClean="0"/>
          </a:p>
          <a:p>
            <a:pPr eaLnBrk="1" fontAlgn="auto" hangingPunct="1">
              <a:spcAft>
                <a:spcPts val="0"/>
              </a:spcAft>
              <a:buFont typeface="Arial" pitchFamily="34" charset="0"/>
              <a:buNone/>
              <a:defRPr/>
            </a:pPr>
            <a:r>
              <a:rPr lang="en-US" dirty="0" smtClean="0"/>
              <a:t>	</a:t>
            </a:r>
            <a:r>
              <a:rPr lang="en-US" b="1" u="sng" dirty="0" smtClean="0"/>
              <a:t>2)Respiratory examination</a:t>
            </a:r>
          </a:p>
          <a:p>
            <a:pPr eaLnBrk="1" fontAlgn="auto" hangingPunct="1">
              <a:spcAft>
                <a:spcPts val="0"/>
              </a:spcAft>
              <a:buFont typeface="Arial" pitchFamily="34" charset="0"/>
              <a:buChar char="•"/>
              <a:defRPr/>
            </a:pPr>
            <a:r>
              <a:rPr lang="en-US" dirty="0" smtClean="0"/>
              <a:t>Dullness to percussion</a:t>
            </a:r>
          </a:p>
          <a:p>
            <a:pPr eaLnBrk="1" fontAlgn="auto" hangingPunct="1">
              <a:spcAft>
                <a:spcPts val="0"/>
              </a:spcAft>
              <a:buFont typeface="Arial" pitchFamily="34" charset="0"/>
              <a:buChar char="•"/>
              <a:defRPr/>
            </a:pPr>
            <a:r>
              <a:rPr lang="en-US" dirty="0" smtClean="0"/>
              <a:t>Decreased air entry</a:t>
            </a:r>
          </a:p>
          <a:p>
            <a:pPr eaLnBrk="1" fontAlgn="auto" hangingPunct="1">
              <a:spcAft>
                <a:spcPts val="0"/>
              </a:spcAft>
              <a:buFont typeface="Arial" pitchFamily="34" charset="0"/>
              <a:buChar char="•"/>
              <a:defRPr/>
            </a:pPr>
            <a:r>
              <a:rPr lang="en-US" dirty="0" smtClean="0"/>
              <a:t>Bronchial breathing</a:t>
            </a:r>
          </a:p>
          <a:p>
            <a:pPr marL="0" indent="0" eaLnBrk="1" fontAlgn="auto" hangingPunct="1">
              <a:spcAft>
                <a:spcPts val="0"/>
              </a:spcAft>
              <a:buNone/>
              <a:defRPr/>
            </a:pPr>
            <a:r>
              <a:rPr lang="en-US" dirty="0"/>
              <a:t> </a:t>
            </a:r>
            <a:r>
              <a:rPr lang="en-US" dirty="0" smtClean="0"/>
              <a:t>   crackles, wheezes, pleural rub</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IN" dirty="0" smtClean="0"/>
          </a:p>
        </p:txBody>
      </p:sp>
    </p:spTree>
    <p:extLst>
      <p:ext uri="{BB962C8B-B14F-4D97-AF65-F5344CB8AC3E}">
        <p14:creationId xmlns:p14="http://schemas.microsoft.com/office/powerpoint/2010/main" val="3597688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868362"/>
          </a:xfrm>
        </p:spPr>
        <p:txBody>
          <a:bodyPr/>
          <a:lstStyle/>
          <a:p>
            <a:pPr eaLnBrk="1" hangingPunct="1"/>
            <a:r>
              <a:rPr lang="en-US" smtClean="0"/>
              <a:t>Severe pneumonia</a:t>
            </a:r>
            <a:endParaRPr lang="en-IN" smtClean="0"/>
          </a:p>
        </p:txBody>
      </p:sp>
      <p:sp>
        <p:nvSpPr>
          <p:cNvPr id="3" name="Content Placeholder 2"/>
          <p:cNvSpPr>
            <a:spLocks noGrp="1"/>
          </p:cNvSpPr>
          <p:nvPr>
            <p:ph idx="1"/>
          </p:nvPr>
        </p:nvSpPr>
        <p:spPr>
          <a:xfrm>
            <a:off x="457200" y="1000125"/>
            <a:ext cx="8229600" cy="5643563"/>
          </a:xfrm>
        </p:spPr>
        <p:txBody>
          <a:bodyPr rtlCol="0">
            <a:normAutofit/>
          </a:bodyPr>
          <a:lstStyle/>
          <a:p>
            <a:pPr eaLnBrk="1" fontAlgn="auto" hangingPunct="1">
              <a:spcAft>
                <a:spcPts val="0"/>
              </a:spcAft>
              <a:buFont typeface="Arial" pitchFamily="34" charset="0"/>
              <a:buChar char="•"/>
              <a:defRPr/>
            </a:pPr>
            <a:r>
              <a:rPr lang="en-US" i="1" u="sng" dirty="0" smtClean="0"/>
              <a:t>British thoracic society </a:t>
            </a:r>
            <a:r>
              <a:rPr lang="en-US" dirty="0" smtClean="0"/>
              <a:t>rule</a:t>
            </a:r>
          </a:p>
          <a:p>
            <a:pPr eaLnBrk="1" fontAlgn="auto" hangingPunct="1">
              <a:spcAft>
                <a:spcPts val="0"/>
              </a:spcAft>
              <a:buFont typeface="Arial" pitchFamily="34" charset="0"/>
              <a:buNone/>
              <a:defRPr/>
            </a:pPr>
            <a:r>
              <a:rPr lang="en-US" dirty="0" smtClean="0"/>
              <a:t>	-confusion</a:t>
            </a:r>
          </a:p>
          <a:p>
            <a:pPr eaLnBrk="1" fontAlgn="auto" hangingPunct="1">
              <a:spcAft>
                <a:spcPts val="0"/>
              </a:spcAft>
              <a:buFont typeface="Arial" pitchFamily="34" charset="0"/>
              <a:buNone/>
              <a:defRPr/>
            </a:pPr>
            <a:r>
              <a:rPr lang="en-US" dirty="0" smtClean="0"/>
              <a:t>	-urea &gt; 7 </a:t>
            </a:r>
            <a:r>
              <a:rPr lang="en-US" dirty="0" err="1" smtClean="0"/>
              <a:t>mmol</a:t>
            </a:r>
            <a:r>
              <a:rPr lang="en-US" dirty="0" smtClean="0"/>
              <a:t>/L</a:t>
            </a:r>
          </a:p>
          <a:p>
            <a:pPr eaLnBrk="1" fontAlgn="auto" hangingPunct="1">
              <a:spcAft>
                <a:spcPts val="0"/>
              </a:spcAft>
              <a:buFont typeface="Arial" pitchFamily="34" charset="0"/>
              <a:buNone/>
              <a:defRPr/>
            </a:pPr>
            <a:r>
              <a:rPr lang="en-US" dirty="0" smtClean="0"/>
              <a:t>	-respiratory rate &gt; 30/min – </a:t>
            </a:r>
            <a:r>
              <a:rPr lang="en-US" i="1" u="sng" dirty="0" smtClean="0"/>
              <a:t>most defining criteria</a:t>
            </a:r>
          </a:p>
          <a:p>
            <a:pPr eaLnBrk="1" fontAlgn="auto" hangingPunct="1">
              <a:spcAft>
                <a:spcPts val="0"/>
              </a:spcAft>
              <a:buFont typeface="Arial" pitchFamily="34" charset="0"/>
              <a:buNone/>
              <a:defRPr/>
            </a:pPr>
            <a:r>
              <a:rPr lang="en-US" dirty="0" smtClean="0"/>
              <a:t>	-blood pressure – diastolic &lt; 60 or systolic &lt; 90</a:t>
            </a:r>
          </a:p>
          <a:p>
            <a:pPr eaLnBrk="1" fontAlgn="auto" hangingPunct="1">
              <a:spcAft>
                <a:spcPts val="0"/>
              </a:spcAft>
              <a:buFont typeface="Arial" pitchFamily="34" charset="0"/>
              <a:buNone/>
              <a:defRPr/>
            </a:pPr>
            <a:r>
              <a:rPr lang="en-US" dirty="0"/>
              <a:t> </a:t>
            </a:r>
            <a:r>
              <a:rPr lang="en-US" dirty="0" smtClean="0"/>
              <a:t>     Age &gt; 65yrs</a:t>
            </a:r>
          </a:p>
          <a:p>
            <a:pPr eaLnBrk="1" fontAlgn="auto" hangingPunct="1">
              <a:spcAft>
                <a:spcPts val="0"/>
              </a:spcAft>
              <a:buFont typeface="Arial" pitchFamily="34" charset="0"/>
              <a:buNone/>
              <a:defRPr/>
            </a:pPr>
            <a:endParaRPr lang="en-US" dirty="0" smtClean="0"/>
          </a:p>
        </p:txBody>
      </p:sp>
    </p:spTree>
    <p:extLst>
      <p:ext uri="{BB962C8B-B14F-4D97-AF65-F5344CB8AC3E}">
        <p14:creationId xmlns:p14="http://schemas.microsoft.com/office/powerpoint/2010/main" val="2713494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87"/>
          </a:xfrm>
        </p:spPr>
        <p:txBody>
          <a:bodyPr rtlCol="0">
            <a:normAutofit fontScale="90000"/>
          </a:bodyPr>
          <a:lstStyle/>
          <a:p>
            <a:pPr eaLnBrk="1" fontAlgn="auto" hangingPunct="1">
              <a:spcAft>
                <a:spcPts val="0"/>
              </a:spcAft>
              <a:defRPr/>
            </a:pPr>
            <a:r>
              <a:rPr lang="en-US" dirty="0" smtClean="0"/>
              <a:t>Definition </a:t>
            </a:r>
            <a:endParaRPr lang="en-IN" dirty="0" smtClean="0"/>
          </a:p>
        </p:txBody>
      </p:sp>
      <p:sp>
        <p:nvSpPr>
          <p:cNvPr id="3075" name="Content Placeholder 2"/>
          <p:cNvSpPr>
            <a:spLocks noGrp="1"/>
          </p:cNvSpPr>
          <p:nvPr>
            <p:ph idx="1"/>
          </p:nvPr>
        </p:nvSpPr>
        <p:spPr>
          <a:xfrm>
            <a:off x="457200" y="857250"/>
            <a:ext cx="8229600" cy="5715000"/>
          </a:xfrm>
        </p:spPr>
        <p:txBody>
          <a:bodyPr/>
          <a:lstStyle/>
          <a:p>
            <a:pPr eaLnBrk="1" hangingPunct="1"/>
            <a:r>
              <a:rPr lang="en-US" i="1" smtClean="0"/>
              <a:t>Grossly</a:t>
            </a:r>
            <a:r>
              <a:rPr lang="en-US" smtClean="0"/>
              <a:t>, inflammation of lung parenchyma</a:t>
            </a:r>
          </a:p>
          <a:p>
            <a:pPr eaLnBrk="1" hangingPunct="1"/>
            <a:r>
              <a:rPr lang="en-US" i="1" smtClean="0"/>
              <a:t>Pathologically</a:t>
            </a:r>
            <a:r>
              <a:rPr lang="en-US" smtClean="0"/>
              <a:t>, infection of alveoli, distal airways and interstitium of lung manifested by increased weight of lungs, replacement of the normal lung’s sponginess by consolidation and alveoli filled with WBC, RBC and fibrin</a:t>
            </a:r>
          </a:p>
          <a:p>
            <a:pPr eaLnBrk="1" hangingPunct="1"/>
            <a:r>
              <a:rPr lang="en-US" i="1" smtClean="0"/>
              <a:t>Clinically</a:t>
            </a:r>
            <a:r>
              <a:rPr lang="en-US" smtClean="0"/>
              <a:t>, symptoms and signs in combination with at least one opacity on chest radiography</a:t>
            </a:r>
            <a:endParaRPr lang="en-IN" smtClean="0"/>
          </a:p>
        </p:txBody>
      </p:sp>
    </p:spTree>
    <p:extLst>
      <p:ext uri="{BB962C8B-B14F-4D97-AF65-F5344CB8AC3E}">
        <p14:creationId xmlns:p14="http://schemas.microsoft.com/office/powerpoint/2010/main" val="4129861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868362"/>
          </a:xfrm>
        </p:spPr>
        <p:txBody>
          <a:bodyPr/>
          <a:lstStyle/>
          <a:p>
            <a:pPr eaLnBrk="1" hangingPunct="1"/>
            <a:r>
              <a:rPr lang="en-US" smtClean="0"/>
              <a:t>diagnosis</a:t>
            </a:r>
            <a:endParaRPr lang="en-IN" smtClean="0"/>
          </a:p>
        </p:txBody>
      </p:sp>
      <p:sp>
        <p:nvSpPr>
          <p:cNvPr id="18435" name="Content Placeholder 2"/>
          <p:cNvSpPr>
            <a:spLocks noGrp="1"/>
          </p:cNvSpPr>
          <p:nvPr>
            <p:ph idx="1"/>
          </p:nvPr>
        </p:nvSpPr>
        <p:spPr>
          <a:xfrm>
            <a:off x="457200" y="1000125"/>
            <a:ext cx="8229600" cy="5715000"/>
          </a:xfrm>
        </p:spPr>
        <p:txBody>
          <a:bodyPr/>
          <a:lstStyle/>
          <a:p>
            <a:pPr eaLnBrk="1" hangingPunct="1">
              <a:lnSpc>
                <a:spcPct val="80000"/>
              </a:lnSpc>
            </a:pPr>
            <a:r>
              <a:rPr lang="en-US" sz="2700" b="1" smtClean="0"/>
              <a:t>CBC</a:t>
            </a:r>
          </a:p>
          <a:p>
            <a:pPr eaLnBrk="1" hangingPunct="1">
              <a:lnSpc>
                <a:spcPct val="80000"/>
              </a:lnSpc>
              <a:buFont typeface="Arial" charset="0"/>
              <a:buNone/>
            </a:pPr>
            <a:r>
              <a:rPr lang="en-US" sz="2700" smtClean="0"/>
              <a:t>	-TC -increased usually</a:t>
            </a:r>
          </a:p>
          <a:p>
            <a:pPr eaLnBrk="1" hangingPunct="1">
              <a:lnSpc>
                <a:spcPct val="80000"/>
              </a:lnSpc>
              <a:buFont typeface="Arial" charset="0"/>
              <a:buNone/>
            </a:pPr>
            <a:r>
              <a:rPr lang="en-US" sz="2700" smtClean="0"/>
              <a:t>		-decreased in viral, immunocompromised </a:t>
            </a:r>
          </a:p>
          <a:p>
            <a:pPr eaLnBrk="1" hangingPunct="1">
              <a:lnSpc>
                <a:spcPct val="80000"/>
              </a:lnSpc>
              <a:buFont typeface="Arial" charset="0"/>
              <a:buNone/>
            </a:pPr>
            <a:r>
              <a:rPr lang="en-US" sz="2700" smtClean="0"/>
              <a:t>	-ESR – increased in infective pathology, associated tuberculosis, malignancy</a:t>
            </a:r>
          </a:p>
          <a:p>
            <a:pPr eaLnBrk="1" hangingPunct="1">
              <a:lnSpc>
                <a:spcPct val="80000"/>
              </a:lnSpc>
            </a:pPr>
            <a:r>
              <a:rPr lang="en-US" sz="2700" b="1" smtClean="0"/>
              <a:t>Chest radiography</a:t>
            </a:r>
          </a:p>
          <a:p>
            <a:pPr eaLnBrk="1" hangingPunct="1">
              <a:lnSpc>
                <a:spcPct val="80000"/>
              </a:lnSpc>
              <a:buFont typeface="Arial" charset="0"/>
              <a:buNone/>
            </a:pPr>
            <a:r>
              <a:rPr lang="en-US" sz="2700" smtClean="0"/>
              <a:t>	-</a:t>
            </a:r>
            <a:r>
              <a:rPr lang="en-US" sz="2700" i="1" u="sng" smtClean="0"/>
              <a:t>inhomogenous opacity with airbronchogram </a:t>
            </a:r>
            <a:r>
              <a:rPr lang="en-US" sz="2700" smtClean="0"/>
              <a:t>involving lobe or part of lung - classical</a:t>
            </a:r>
          </a:p>
          <a:p>
            <a:pPr eaLnBrk="1" hangingPunct="1">
              <a:lnSpc>
                <a:spcPct val="80000"/>
              </a:lnSpc>
              <a:buFont typeface="Arial" charset="0"/>
              <a:buNone/>
            </a:pPr>
            <a:r>
              <a:rPr lang="en-US" sz="2700" smtClean="0"/>
              <a:t>	-patchy/diffuse involvement in viral pneumonia</a:t>
            </a:r>
          </a:p>
          <a:p>
            <a:pPr eaLnBrk="1" hangingPunct="1">
              <a:lnSpc>
                <a:spcPct val="80000"/>
              </a:lnSpc>
              <a:buFont typeface="Arial" charset="0"/>
              <a:buNone/>
            </a:pPr>
            <a:r>
              <a:rPr lang="en-US" sz="2700" smtClean="0"/>
              <a:t>	-cavitating upper lobe – tuberculosis</a:t>
            </a:r>
          </a:p>
          <a:p>
            <a:pPr eaLnBrk="1" hangingPunct="1">
              <a:lnSpc>
                <a:spcPct val="80000"/>
              </a:lnSpc>
              <a:buFont typeface="Arial" charset="0"/>
              <a:buNone/>
            </a:pPr>
            <a:r>
              <a:rPr lang="en-US" sz="2700" smtClean="0"/>
              <a:t>	-pneumoatocele – S.aureus pneumonia</a:t>
            </a:r>
          </a:p>
          <a:p>
            <a:pPr eaLnBrk="1" hangingPunct="1">
              <a:lnSpc>
                <a:spcPct val="80000"/>
              </a:lnSpc>
              <a:buFont typeface="Arial" charset="0"/>
              <a:buNone/>
            </a:pPr>
            <a:r>
              <a:rPr lang="en-US" sz="2700" smtClean="0"/>
              <a:t>	-air-fluid level – polymicrobial</a:t>
            </a:r>
          </a:p>
          <a:p>
            <a:pPr eaLnBrk="1" hangingPunct="1">
              <a:lnSpc>
                <a:spcPct val="80000"/>
              </a:lnSpc>
              <a:buFont typeface="Arial" charset="0"/>
              <a:buNone/>
            </a:pPr>
            <a:r>
              <a:rPr lang="en-US" sz="2700" smtClean="0"/>
              <a:t>	-crescent sign – aspergillosis </a:t>
            </a:r>
          </a:p>
          <a:p>
            <a:pPr eaLnBrk="1" hangingPunct="1">
              <a:lnSpc>
                <a:spcPct val="80000"/>
              </a:lnSpc>
              <a:buFont typeface="Arial" charset="0"/>
              <a:buNone/>
            </a:pPr>
            <a:r>
              <a:rPr lang="en-US" sz="2700" smtClean="0"/>
              <a:t>	-air-space lesions – klebssiela </a:t>
            </a:r>
            <a:endParaRPr lang="en-IN" sz="2700" smtClean="0"/>
          </a:p>
        </p:txBody>
      </p:sp>
    </p:spTree>
    <p:extLst>
      <p:ext uri="{BB962C8B-B14F-4D97-AF65-F5344CB8AC3E}">
        <p14:creationId xmlns:p14="http://schemas.microsoft.com/office/powerpoint/2010/main" val="4007924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en-US" smtClean="0"/>
          </a:p>
        </p:txBody>
      </p:sp>
      <p:pic>
        <p:nvPicPr>
          <p:cNvPr id="19459" name="Picture 2" descr="C:\Users\asus\Desktop\Pneumoni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5675" cy="4525963"/>
          </a:xfrm>
          <a:noFill/>
        </p:spPr>
      </p:pic>
    </p:spTree>
    <p:extLst>
      <p:ext uri="{BB962C8B-B14F-4D97-AF65-F5344CB8AC3E}">
        <p14:creationId xmlns:p14="http://schemas.microsoft.com/office/powerpoint/2010/main" val="1003780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50"/>
            <a:ext cx="8229600" cy="6429375"/>
          </a:xfrm>
        </p:spPr>
        <p:txBody>
          <a:bodyPr rtlCol="0">
            <a:normAutofit fontScale="85000" lnSpcReduction="20000"/>
          </a:bodyPr>
          <a:lstStyle/>
          <a:p>
            <a:pPr eaLnBrk="1" fontAlgn="auto" hangingPunct="1">
              <a:spcAft>
                <a:spcPts val="0"/>
              </a:spcAft>
              <a:buFont typeface="Arial" pitchFamily="34" charset="0"/>
              <a:buChar char="•"/>
              <a:defRPr/>
            </a:pPr>
            <a:r>
              <a:rPr lang="en-US" b="1" dirty="0" smtClean="0"/>
              <a:t>CT scan thorax </a:t>
            </a:r>
            <a:r>
              <a:rPr lang="en-US" dirty="0" smtClean="0"/>
              <a:t>– further aid in diagnosis</a:t>
            </a:r>
          </a:p>
          <a:p>
            <a:pPr eaLnBrk="1" fontAlgn="auto" hangingPunct="1">
              <a:spcAft>
                <a:spcPts val="0"/>
              </a:spcAft>
              <a:buFont typeface="Arial" pitchFamily="34" charset="0"/>
              <a:buChar char="•"/>
              <a:defRPr/>
            </a:pPr>
            <a:r>
              <a:rPr lang="en-US" b="1" dirty="0" smtClean="0"/>
              <a:t>Etiological diagnosis</a:t>
            </a:r>
          </a:p>
          <a:p>
            <a:pPr eaLnBrk="1" fontAlgn="auto" hangingPunct="1">
              <a:spcAft>
                <a:spcPts val="0"/>
              </a:spcAft>
              <a:buFont typeface="Arial" pitchFamily="34" charset="0"/>
              <a:buNone/>
              <a:defRPr/>
            </a:pPr>
            <a:r>
              <a:rPr lang="en-US" dirty="0" smtClean="0"/>
              <a:t>	-</a:t>
            </a:r>
            <a:r>
              <a:rPr lang="en-US" u="sng" dirty="0" smtClean="0"/>
              <a:t>Sputum Gm and Zn staining</a:t>
            </a:r>
          </a:p>
          <a:p>
            <a:pPr eaLnBrk="1" fontAlgn="auto" hangingPunct="1">
              <a:spcAft>
                <a:spcPts val="0"/>
              </a:spcAft>
              <a:buFont typeface="Arial" pitchFamily="34" charset="0"/>
              <a:buNone/>
              <a:defRPr/>
            </a:pPr>
            <a:r>
              <a:rPr lang="en-US" dirty="0" smtClean="0"/>
              <a:t>	-</a:t>
            </a:r>
            <a:r>
              <a:rPr lang="en-US" u="sng" dirty="0" smtClean="0"/>
              <a:t>Sputum culture</a:t>
            </a:r>
          </a:p>
          <a:p>
            <a:pPr eaLnBrk="1" fontAlgn="auto" hangingPunct="1">
              <a:spcAft>
                <a:spcPts val="0"/>
              </a:spcAft>
              <a:buFont typeface="Arial" pitchFamily="34" charset="0"/>
              <a:buNone/>
              <a:defRPr/>
            </a:pPr>
            <a:r>
              <a:rPr lang="en-US" dirty="0" smtClean="0"/>
              <a:t>		 *sputum sample with &gt; 25 WBCs and &lt; 10 </a:t>
            </a:r>
            <a:r>
              <a:rPr lang="en-US" dirty="0" err="1" smtClean="0"/>
              <a:t>squamous</a:t>
            </a:r>
            <a:r>
              <a:rPr lang="en-US" dirty="0" smtClean="0"/>
              <a:t> epithelial cells/LPF – are suitable</a:t>
            </a:r>
          </a:p>
          <a:p>
            <a:pPr eaLnBrk="1" fontAlgn="auto" hangingPunct="1">
              <a:spcAft>
                <a:spcPts val="0"/>
              </a:spcAft>
              <a:buFont typeface="Arial" pitchFamily="34" charset="0"/>
              <a:buNone/>
              <a:defRPr/>
            </a:pPr>
            <a:r>
              <a:rPr lang="en-US" dirty="0" smtClean="0"/>
              <a:t>	-</a:t>
            </a:r>
            <a:r>
              <a:rPr lang="en-US" u="sng" dirty="0" smtClean="0"/>
              <a:t>Blood culture </a:t>
            </a:r>
            <a:r>
              <a:rPr lang="en-US" dirty="0" smtClean="0"/>
              <a:t>in case of hypo/hyperthermia, homelessness, </a:t>
            </a:r>
            <a:r>
              <a:rPr lang="en-US" dirty="0" err="1" smtClean="0"/>
              <a:t>alchohol</a:t>
            </a:r>
            <a:r>
              <a:rPr lang="en-US" dirty="0" smtClean="0"/>
              <a:t> abuse</a:t>
            </a:r>
          </a:p>
          <a:p>
            <a:pPr eaLnBrk="1" fontAlgn="auto" hangingPunct="1">
              <a:spcAft>
                <a:spcPts val="0"/>
              </a:spcAft>
              <a:buFont typeface="Arial" pitchFamily="34" charset="0"/>
              <a:buNone/>
              <a:defRPr/>
            </a:pPr>
            <a:r>
              <a:rPr lang="en-US" dirty="0" smtClean="0"/>
              <a:t>	-</a:t>
            </a:r>
            <a:r>
              <a:rPr lang="en-US" u="sng" dirty="0" smtClean="0"/>
              <a:t>Special stains </a:t>
            </a:r>
            <a:r>
              <a:rPr lang="en-US" dirty="0" smtClean="0"/>
              <a:t>for fungus and </a:t>
            </a:r>
            <a:r>
              <a:rPr lang="en-US" dirty="0" err="1" smtClean="0"/>
              <a:t>P.carinii</a:t>
            </a:r>
            <a:endParaRPr lang="en-US" dirty="0" smtClean="0"/>
          </a:p>
          <a:p>
            <a:pPr eaLnBrk="1" fontAlgn="auto" hangingPunct="1">
              <a:spcAft>
                <a:spcPts val="0"/>
              </a:spcAft>
              <a:buFont typeface="Arial" pitchFamily="34" charset="0"/>
              <a:buNone/>
              <a:defRPr/>
            </a:pPr>
            <a:r>
              <a:rPr lang="en-US" dirty="0" smtClean="0"/>
              <a:t>	-</a:t>
            </a:r>
            <a:r>
              <a:rPr lang="en-US" u="sng" dirty="0" smtClean="0"/>
              <a:t>Antigen of lung pathogen in urine</a:t>
            </a:r>
          </a:p>
          <a:p>
            <a:pPr eaLnBrk="1" fontAlgn="auto" hangingPunct="1">
              <a:spcAft>
                <a:spcPts val="0"/>
              </a:spcAft>
              <a:buFont typeface="Arial" pitchFamily="34" charset="0"/>
              <a:buNone/>
              <a:defRPr/>
            </a:pPr>
            <a:r>
              <a:rPr lang="en-US" dirty="0" smtClean="0"/>
              <a:t>		*Legionnaires’ disease</a:t>
            </a:r>
          </a:p>
          <a:p>
            <a:pPr eaLnBrk="1" fontAlgn="auto" hangingPunct="1">
              <a:spcAft>
                <a:spcPts val="0"/>
              </a:spcAft>
              <a:buFont typeface="Arial" pitchFamily="34" charset="0"/>
              <a:buNone/>
              <a:defRPr/>
            </a:pPr>
            <a:r>
              <a:rPr lang="en-US" dirty="0" smtClean="0"/>
              <a:t>		*</a:t>
            </a:r>
            <a:r>
              <a:rPr lang="en-US" dirty="0" err="1" smtClean="0"/>
              <a:t>S.pneumoniae</a:t>
            </a:r>
            <a:endParaRPr lang="en-US" dirty="0" smtClean="0"/>
          </a:p>
          <a:p>
            <a:pPr eaLnBrk="1" fontAlgn="auto" hangingPunct="1">
              <a:spcAft>
                <a:spcPts val="0"/>
              </a:spcAft>
              <a:buFont typeface="Arial" pitchFamily="34" charset="0"/>
              <a:buNone/>
              <a:defRPr/>
            </a:pPr>
            <a:r>
              <a:rPr lang="en-US" dirty="0" smtClean="0"/>
              <a:t>	-</a:t>
            </a:r>
            <a:r>
              <a:rPr lang="en-US" u="sng" dirty="0" smtClean="0"/>
              <a:t>Serology</a:t>
            </a:r>
            <a:r>
              <a:rPr lang="en-US" dirty="0" smtClean="0"/>
              <a:t> – detection of </a:t>
            </a:r>
            <a:r>
              <a:rPr lang="en-US" dirty="0" err="1" smtClean="0"/>
              <a:t>IgM</a:t>
            </a:r>
            <a:r>
              <a:rPr lang="en-US" dirty="0" smtClean="0"/>
              <a:t> antibody or fourfold rise in the antibody titers</a:t>
            </a:r>
          </a:p>
          <a:p>
            <a:pPr eaLnBrk="1" fontAlgn="auto" hangingPunct="1">
              <a:spcAft>
                <a:spcPts val="0"/>
              </a:spcAft>
              <a:buFont typeface="Arial" pitchFamily="34" charset="0"/>
              <a:buNone/>
              <a:defRPr/>
            </a:pPr>
            <a:r>
              <a:rPr lang="en-US" dirty="0" smtClean="0"/>
              <a:t>	-</a:t>
            </a:r>
            <a:r>
              <a:rPr lang="en-US" u="sng" dirty="0" smtClean="0"/>
              <a:t>Polymerase chain reaction</a:t>
            </a:r>
          </a:p>
          <a:p>
            <a:pPr eaLnBrk="1" fontAlgn="auto" hangingPunct="1">
              <a:spcAft>
                <a:spcPts val="0"/>
              </a:spcAft>
              <a:buFont typeface="Arial" pitchFamily="34" charset="0"/>
              <a:buNone/>
              <a:defRPr/>
            </a:pPr>
            <a:r>
              <a:rPr lang="en-US" dirty="0" smtClean="0"/>
              <a:t>		</a:t>
            </a:r>
            <a:endParaRPr lang="en-IN" dirty="0" smtClean="0"/>
          </a:p>
        </p:txBody>
      </p:sp>
    </p:spTree>
    <p:extLst>
      <p:ext uri="{BB962C8B-B14F-4D97-AF65-F5344CB8AC3E}">
        <p14:creationId xmlns:p14="http://schemas.microsoft.com/office/powerpoint/2010/main" val="838630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4638"/>
            <a:ext cx="8229600" cy="868362"/>
          </a:xfrm>
        </p:spPr>
        <p:txBody>
          <a:bodyPr/>
          <a:lstStyle/>
          <a:p>
            <a:pPr eaLnBrk="1" hangingPunct="1"/>
            <a:r>
              <a:rPr lang="en-US" smtClean="0"/>
              <a:t>Management </a:t>
            </a:r>
            <a:endParaRPr lang="en-IN" smtClean="0"/>
          </a:p>
        </p:txBody>
      </p:sp>
      <p:sp>
        <p:nvSpPr>
          <p:cNvPr id="3" name="Content Placeholder 2"/>
          <p:cNvSpPr>
            <a:spLocks noGrp="1"/>
          </p:cNvSpPr>
          <p:nvPr>
            <p:ph idx="1"/>
          </p:nvPr>
        </p:nvSpPr>
        <p:spPr>
          <a:xfrm>
            <a:off x="457200" y="1000125"/>
            <a:ext cx="8229600" cy="5572125"/>
          </a:xfrm>
        </p:spPr>
        <p:txBody>
          <a:bodyPr rtlCol="0">
            <a:normAutofit fontScale="92500" lnSpcReduction="20000"/>
          </a:bodyPr>
          <a:lstStyle/>
          <a:p>
            <a:pPr eaLnBrk="1" fontAlgn="auto" hangingPunct="1">
              <a:spcAft>
                <a:spcPts val="0"/>
              </a:spcAft>
              <a:buFont typeface="Arial" pitchFamily="34" charset="0"/>
              <a:buNone/>
              <a:defRPr/>
            </a:pPr>
            <a:r>
              <a:rPr lang="en-US" dirty="0" smtClean="0"/>
              <a:t>1)First, assess the severity of pneumonia and then choose the site of care</a:t>
            </a:r>
          </a:p>
          <a:p>
            <a:pPr eaLnBrk="1" fontAlgn="auto" hangingPunct="1">
              <a:spcAft>
                <a:spcPts val="0"/>
              </a:spcAft>
              <a:buFont typeface="Arial" pitchFamily="34" charset="0"/>
              <a:buNone/>
              <a:defRPr/>
            </a:pPr>
            <a:r>
              <a:rPr lang="en-US" dirty="0" smtClean="0"/>
              <a:t>	</a:t>
            </a:r>
            <a:r>
              <a:rPr lang="en-US" i="1" u="sng" dirty="0" smtClean="0"/>
              <a:t>Admission criteria:</a:t>
            </a:r>
            <a:endParaRPr lang="en-IN" i="1" u="sng" dirty="0" smtClean="0"/>
          </a:p>
          <a:p>
            <a:pPr eaLnBrk="1" fontAlgn="auto" hangingPunct="1">
              <a:spcAft>
                <a:spcPts val="0"/>
              </a:spcAft>
              <a:buFont typeface="Arial" pitchFamily="34" charset="0"/>
              <a:buNone/>
              <a:defRPr/>
            </a:pPr>
            <a:r>
              <a:rPr lang="en-US" dirty="0" smtClean="0"/>
              <a:t>	-altered </a:t>
            </a:r>
            <a:r>
              <a:rPr lang="en-US" dirty="0" err="1" smtClean="0"/>
              <a:t>sensorium</a:t>
            </a:r>
            <a:endParaRPr lang="en-US" dirty="0" smtClean="0"/>
          </a:p>
          <a:p>
            <a:pPr eaLnBrk="1" fontAlgn="auto" hangingPunct="1">
              <a:spcAft>
                <a:spcPts val="0"/>
              </a:spcAft>
              <a:buFont typeface="Arial" pitchFamily="34" charset="0"/>
              <a:buNone/>
              <a:defRPr/>
            </a:pPr>
            <a:r>
              <a:rPr lang="en-US" dirty="0" smtClean="0"/>
              <a:t>	-hypotension</a:t>
            </a:r>
          </a:p>
          <a:p>
            <a:pPr eaLnBrk="1" fontAlgn="auto" hangingPunct="1">
              <a:spcAft>
                <a:spcPts val="0"/>
              </a:spcAft>
              <a:buFont typeface="Arial" pitchFamily="34" charset="0"/>
              <a:buNone/>
              <a:defRPr/>
            </a:pPr>
            <a:r>
              <a:rPr lang="en-US" dirty="0" smtClean="0"/>
              <a:t>	-high respiratory rate</a:t>
            </a:r>
          </a:p>
          <a:p>
            <a:pPr eaLnBrk="1" fontAlgn="auto" hangingPunct="1">
              <a:spcAft>
                <a:spcPts val="0"/>
              </a:spcAft>
              <a:buFont typeface="Arial" pitchFamily="34" charset="0"/>
              <a:buNone/>
              <a:defRPr/>
            </a:pPr>
            <a:r>
              <a:rPr lang="en-US" dirty="0" smtClean="0"/>
              <a:t>	-high blood urea</a:t>
            </a:r>
          </a:p>
          <a:p>
            <a:pPr eaLnBrk="1" fontAlgn="auto" hangingPunct="1">
              <a:spcAft>
                <a:spcPts val="0"/>
              </a:spcAft>
              <a:buFont typeface="Arial" pitchFamily="34" charset="0"/>
              <a:buNone/>
              <a:defRPr/>
            </a:pPr>
            <a:r>
              <a:rPr lang="en-US" dirty="0" smtClean="0"/>
              <a:t>	-need for mechanical ventilation</a:t>
            </a:r>
          </a:p>
          <a:p>
            <a:pPr eaLnBrk="1" fontAlgn="auto" hangingPunct="1">
              <a:spcAft>
                <a:spcPts val="0"/>
              </a:spcAft>
              <a:buFont typeface="Arial" pitchFamily="34" charset="0"/>
              <a:buNone/>
              <a:defRPr/>
            </a:pPr>
            <a:r>
              <a:rPr lang="en-US" dirty="0" smtClean="0"/>
              <a:t>	-</a:t>
            </a:r>
            <a:r>
              <a:rPr lang="en-US" dirty="0" err="1" smtClean="0"/>
              <a:t>multilobar</a:t>
            </a:r>
            <a:r>
              <a:rPr lang="en-US" dirty="0" smtClean="0"/>
              <a:t> involvement</a:t>
            </a:r>
          </a:p>
          <a:p>
            <a:pPr eaLnBrk="1" fontAlgn="auto" hangingPunct="1">
              <a:spcAft>
                <a:spcPts val="0"/>
              </a:spcAft>
              <a:buFont typeface="Arial" pitchFamily="34" charset="0"/>
              <a:buNone/>
              <a:defRPr/>
            </a:pPr>
            <a:r>
              <a:rPr lang="en-US" dirty="0" smtClean="0"/>
              <a:t>	-associated </a:t>
            </a:r>
            <a:r>
              <a:rPr lang="en-US" dirty="0" err="1" smtClean="0"/>
              <a:t>comorbid</a:t>
            </a:r>
            <a:r>
              <a:rPr lang="en-US" dirty="0" smtClean="0"/>
              <a:t> condition</a:t>
            </a:r>
          </a:p>
          <a:p>
            <a:pPr eaLnBrk="1" fontAlgn="auto" hangingPunct="1">
              <a:spcAft>
                <a:spcPts val="0"/>
              </a:spcAft>
              <a:buFont typeface="Arial" pitchFamily="34" charset="0"/>
              <a:buNone/>
              <a:defRPr/>
            </a:pPr>
            <a:r>
              <a:rPr lang="en-US" dirty="0" smtClean="0"/>
              <a:t>	-hypoxemia</a:t>
            </a:r>
          </a:p>
          <a:p>
            <a:pPr eaLnBrk="1" fontAlgn="auto" hangingPunct="1">
              <a:spcAft>
                <a:spcPts val="0"/>
              </a:spcAft>
              <a:buFont typeface="Arial" pitchFamily="34" charset="0"/>
              <a:buNone/>
              <a:defRPr/>
            </a:pPr>
            <a:r>
              <a:rPr lang="en-US" dirty="0" smtClean="0"/>
              <a:t>	-</a:t>
            </a:r>
            <a:r>
              <a:rPr lang="en-US" dirty="0" err="1" smtClean="0"/>
              <a:t>plueral</a:t>
            </a:r>
            <a:r>
              <a:rPr lang="en-US" dirty="0" smtClean="0"/>
              <a:t> effusion having complicated features</a:t>
            </a:r>
          </a:p>
          <a:p>
            <a:pPr eaLnBrk="1" fontAlgn="auto" hangingPunct="1">
              <a:spcAft>
                <a:spcPts val="0"/>
              </a:spcAft>
              <a:buFont typeface="Arial" pitchFamily="34" charset="0"/>
              <a:buNone/>
              <a:defRPr/>
            </a:pPr>
            <a:endParaRPr lang="en-US" dirty="0" smtClean="0"/>
          </a:p>
        </p:txBody>
      </p:sp>
    </p:spTree>
    <p:extLst>
      <p:ext uri="{BB962C8B-B14F-4D97-AF65-F5344CB8AC3E}">
        <p14:creationId xmlns:p14="http://schemas.microsoft.com/office/powerpoint/2010/main" val="22976291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214313"/>
            <a:ext cx="8229600" cy="6429375"/>
          </a:xfrm>
        </p:spPr>
        <p:txBody>
          <a:bodyPr/>
          <a:lstStyle/>
          <a:p>
            <a:pPr eaLnBrk="1" hangingPunct="1">
              <a:buFont typeface="Arial" charset="0"/>
              <a:buNone/>
            </a:pPr>
            <a:r>
              <a:rPr lang="en-US" smtClean="0"/>
              <a:t>2)Supportive treatment</a:t>
            </a:r>
          </a:p>
          <a:p>
            <a:pPr eaLnBrk="1" hangingPunct="1">
              <a:buFont typeface="Arial" charset="0"/>
              <a:buNone/>
            </a:pPr>
            <a:r>
              <a:rPr lang="en-US" smtClean="0"/>
              <a:t>	-adequate rest</a:t>
            </a:r>
            <a:r>
              <a:rPr lang="en-IN" smtClean="0"/>
              <a:t>,oxygenation and nutrition</a:t>
            </a:r>
          </a:p>
          <a:p>
            <a:pPr eaLnBrk="1" hangingPunct="1">
              <a:buFont typeface="Arial" charset="0"/>
              <a:buNone/>
            </a:pPr>
            <a:r>
              <a:rPr lang="en-US" smtClean="0"/>
              <a:t>	-antipyretics, analgesics, anti-tussive/expectorant</a:t>
            </a:r>
          </a:p>
          <a:p>
            <a:pPr eaLnBrk="1" hangingPunct="1">
              <a:buFont typeface="Arial" charset="0"/>
              <a:buNone/>
            </a:pPr>
            <a:r>
              <a:rPr lang="en-US" smtClean="0"/>
              <a:t>	-stop smoking, avoid alchohol, improve general condition of patient</a:t>
            </a:r>
          </a:p>
          <a:p>
            <a:pPr eaLnBrk="1" hangingPunct="1">
              <a:buFont typeface="Arial" charset="0"/>
              <a:buNone/>
            </a:pPr>
            <a:r>
              <a:rPr lang="en-US" smtClean="0"/>
              <a:t>	-treat other morbid condition</a:t>
            </a:r>
          </a:p>
          <a:p>
            <a:pPr eaLnBrk="1" hangingPunct="1">
              <a:buFont typeface="Arial" charset="0"/>
              <a:buNone/>
            </a:pPr>
            <a:r>
              <a:rPr lang="en-US" smtClean="0"/>
              <a:t>3)Antibiotic therapy</a:t>
            </a:r>
          </a:p>
          <a:p>
            <a:pPr eaLnBrk="1" hangingPunct="1">
              <a:buFont typeface="Arial" charset="0"/>
              <a:buNone/>
            </a:pPr>
            <a:r>
              <a:rPr lang="en-US" smtClean="0"/>
              <a:t>	-initially emprical therapy as per clinical situation and then according to etiological agents as found out through investigation</a:t>
            </a:r>
          </a:p>
        </p:txBody>
      </p:sp>
    </p:spTree>
    <p:extLst>
      <p:ext uri="{BB962C8B-B14F-4D97-AF65-F5344CB8AC3E}">
        <p14:creationId xmlns:p14="http://schemas.microsoft.com/office/powerpoint/2010/main" val="35937750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868362"/>
          </a:xfrm>
        </p:spPr>
        <p:txBody>
          <a:bodyPr/>
          <a:lstStyle/>
          <a:p>
            <a:pPr eaLnBrk="1" hangingPunct="1"/>
            <a:r>
              <a:rPr lang="en-US" smtClean="0"/>
              <a:t>Specific antibiotics</a:t>
            </a:r>
            <a:endParaRPr lang="en-IN" smtClean="0"/>
          </a:p>
        </p:txBody>
      </p:sp>
      <p:sp>
        <p:nvSpPr>
          <p:cNvPr id="3" name="Content Placeholder 2"/>
          <p:cNvSpPr>
            <a:spLocks noGrp="1"/>
          </p:cNvSpPr>
          <p:nvPr>
            <p:ph idx="1"/>
          </p:nvPr>
        </p:nvSpPr>
        <p:spPr>
          <a:xfrm>
            <a:off x="457200" y="1000125"/>
            <a:ext cx="8229600" cy="5715000"/>
          </a:xfrm>
        </p:spPr>
        <p:txBody>
          <a:bodyPr rtlCol="0">
            <a:normAutofit fontScale="92500" lnSpcReduction="10000"/>
          </a:bodyPr>
          <a:lstStyle/>
          <a:p>
            <a:pPr eaLnBrk="1" fontAlgn="auto" hangingPunct="1">
              <a:spcAft>
                <a:spcPts val="0"/>
              </a:spcAft>
              <a:buFont typeface="Arial" pitchFamily="34" charset="0"/>
              <a:buNone/>
              <a:defRPr/>
            </a:pPr>
            <a:r>
              <a:rPr lang="en-US" dirty="0" smtClean="0"/>
              <a:t>1)</a:t>
            </a:r>
            <a:r>
              <a:rPr lang="en-US" i="1" dirty="0" smtClean="0"/>
              <a:t>Outpatient (uncomplicated) </a:t>
            </a:r>
            <a:r>
              <a:rPr lang="en-US" dirty="0" smtClean="0"/>
              <a:t>– </a:t>
            </a:r>
            <a:r>
              <a:rPr lang="en-US" dirty="0" err="1" smtClean="0"/>
              <a:t>Macrolides</a:t>
            </a:r>
            <a:r>
              <a:rPr lang="en-US" dirty="0" smtClean="0"/>
              <a:t> (</a:t>
            </a:r>
            <a:r>
              <a:rPr lang="en-US" dirty="0" err="1" smtClean="0"/>
              <a:t>azithromycin</a:t>
            </a:r>
            <a:r>
              <a:rPr lang="en-US" dirty="0" smtClean="0"/>
              <a:t>/</a:t>
            </a:r>
            <a:r>
              <a:rPr lang="en-US" dirty="0" err="1" smtClean="0"/>
              <a:t>clarithromycin</a:t>
            </a:r>
            <a:r>
              <a:rPr lang="en-US" dirty="0" smtClean="0"/>
              <a:t>) or </a:t>
            </a:r>
            <a:r>
              <a:rPr lang="en-US" dirty="0" err="1" smtClean="0"/>
              <a:t>Doxycycline</a:t>
            </a:r>
            <a:endParaRPr lang="en-US" dirty="0" smtClean="0"/>
          </a:p>
          <a:p>
            <a:pPr eaLnBrk="1" fontAlgn="auto" hangingPunct="1">
              <a:spcAft>
                <a:spcPts val="0"/>
              </a:spcAft>
              <a:buFont typeface="Arial" pitchFamily="34" charset="0"/>
              <a:buNone/>
              <a:defRPr/>
            </a:pPr>
            <a:r>
              <a:rPr lang="en-US" dirty="0" smtClean="0"/>
              <a:t>2)</a:t>
            </a:r>
            <a:r>
              <a:rPr lang="en-US" i="1" dirty="0" smtClean="0"/>
              <a:t>Outpatient (at risk) </a:t>
            </a:r>
            <a:r>
              <a:rPr lang="en-US" dirty="0" smtClean="0"/>
              <a:t>– (</a:t>
            </a:r>
            <a:r>
              <a:rPr lang="en-US" dirty="0" err="1" smtClean="0"/>
              <a:t>Quinolones</a:t>
            </a:r>
            <a:r>
              <a:rPr lang="en-US" dirty="0" smtClean="0"/>
              <a:t>/B-</a:t>
            </a:r>
            <a:r>
              <a:rPr lang="en-US" dirty="0" err="1" smtClean="0"/>
              <a:t>lactam</a:t>
            </a:r>
            <a:r>
              <a:rPr lang="en-US" dirty="0" smtClean="0"/>
              <a:t>) plus (</a:t>
            </a:r>
            <a:r>
              <a:rPr lang="en-US" dirty="0" err="1" smtClean="0"/>
              <a:t>Macrolides</a:t>
            </a:r>
            <a:r>
              <a:rPr lang="en-US" dirty="0" smtClean="0"/>
              <a:t>/</a:t>
            </a:r>
            <a:r>
              <a:rPr lang="en-US" dirty="0" err="1" smtClean="0"/>
              <a:t>Doxycycline</a:t>
            </a:r>
            <a:r>
              <a:rPr lang="en-US" dirty="0" smtClean="0"/>
              <a:t>/</a:t>
            </a:r>
            <a:r>
              <a:rPr lang="en-US" dirty="0" err="1" smtClean="0"/>
              <a:t>Telithromycin</a:t>
            </a:r>
            <a:r>
              <a:rPr lang="en-US" dirty="0" smtClean="0"/>
              <a:t>)</a:t>
            </a:r>
          </a:p>
          <a:p>
            <a:pPr eaLnBrk="1" fontAlgn="auto" hangingPunct="1">
              <a:spcAft>
                <a:spcPts val="0"/>
              </a:spcAft>
              <a:buFont typeface="Arial" pitchFamily="34" charset="0"/>
              <a:buNone/>
              <a:defRPr/>
            </a:pPr>
            <a:r>
              <a:rPr lang="en-US" dirty="0" smtClean="0"/>
              <a:t>3)</a:t>
            </a:r>
            <a:r>
              <a:rPr lang="en-US" i="1" dirty="0" smtClean="0"/>
              <a:t>Hospital ward </a:t>
            </a:r>
            <a:r>
              <a:rPr lang="en-US" dirty="0" smtClean="0"/>
              <a:t>– (</a:t>
            </a:r>
            <a:r>
              <a:rPr lang="en-US" dirty="0" err="1" smtClean="0"/>
              <a:t>Cefuroxime</a:t>
            </a:r>
            <a:r>
              <a:rPr lang="en-US" dirty="0" smtClean="0"/>
              <a:t>/</a:t>
            </a:r>
            <a:r>
              <a:rPr lang="en-US" dirty="0" err="1" smtClean="0"/>
              <a:t>Ceftriaxone</a:t>
            </a:r>
            <a:r>
              <a:rPr lang="en-US" dirty="0" smtClean="0"/>
              <a:t>/</a:t>
            </a:r>
            <a:r>
              <a:rPr lang="en-US" dirty="0" err="1" smtClean="0"/>
              <a:t>Ampicillin-sulbactam</a:t>
            </a:r>
            <a:r>
              <a:rPr lang="en-US" dirty="0" smtClean="0"/>
              <a:t>) plus (</a:t>
            </a:r>
            <a:r>
              <a:rPr lang="en-US" dirty="0" err="1" smtClean="0"/>
              <a:t>Azithromycin</a:t>
            </a:r>
            <a:r>
              <a:rPr lang="en-IN" dirty="0" smtClean="0"/>
              <a:t>/</a:t>
            </a:r>
            <a:r>
              <a:rPr lang="en-IN" dirty="0" err="1" smtClean="0"/>
              <a:t>Quinilones</a:t>
            </a:r>
            <a:r>
              <a:rPr lang="en-IN" dirty="0" smtClean="0"/>
              <a:t>)</a:t>
            </a:r>
          </a:p>
          <a:p>
            <a:pPr eaLnBrk="1" fontAlgn="auto" hangingPunct="1">
              <a:spcAft>
                <a:spcPts val="0"/>
              </a:spcAft>
              <a:buFont typeface="Arial" pitchFamily="34" charset="0"/>
              <a:buNone/>
              <a:defRPr/>
            </a:pPr>
            <a:r>
              <a:rPr lang="en-US" dirty="0" smtClean="0"/>
              <a:t>4)</a:t>
            </a:r>
            <a:r>
              <a:rPr lang="en-US" i="1" dirty="0" smtClean="0"/>
              <a:t>ICU (no risk for Pseudomonas) </a:t>
            </a:r>
            <a:r>
              <a:rPr lang="en-US" dirty="0" smtClean="0"/>
              <a:t>– </a:t>
            </a:r>
            <a:r>
              <a:rPr lang="en-US" dirty="0" err="1" smtClean="0"/>
              <a:t>Azithromycin</a:t>
            </a:r>
            <a:r>
              <a:rPr lang="en-US" dirty="0" smtClean="0"/>
              <a:t> plus (</a:t>
            </a:r>
            <a:r>
              <a:rPr lang="en-US" dirty="0" err="1" smtClean="0"/>
              <a:t>Ceftriaxone</a:t>
            </a:r>
            <a:r>
              <a:rPr lang="en-US" dirty="0" smtClean="0"/>
              <a:t>/</a:t>
            </a:r>
            <a:r>
              <a:rPr lang="en-US" dirty="0" err="1" smtClean="0"/>
              <a:t>Cefotaxime</a:t>
            </a:r>
            <a:r>
              <a:rPr lang="en-US" dirty="0" smtClean="0"/>
              <a:t>/</a:t>
            </a:r>
            <a:r>
              <a:rPr lang="en-US" dirty="0" err="1" smtClean="0"/>
              <a:t>Quinilone</a:t>
            </a:r>
            <a:r>
              <a:rPr lang="en-US" dirty="0" smtClean="0"/>
              <a:t>)</a:t>
            </a:r>
          </a:p>
          <a:p>
            <a:pPr eaLnBrk="1" fontAlgn="auto" hangingPunct="1">
              <a:spcAft>
                <a:spcPts val="0"/>
              </a:spcAft>
              <a:buFont typeface="Arial" pitchFamily="34" charset="0"/>
              <a:buNone/>
              <a:defRPr/>
            </a:pPr>
            <a:r>
              <a:rPr lang="en-US" dirty="0" smtClean="0"/>
              <a:t>5)</a:t>
            </a:r>
            <a:r>
              <a:rPr lang="en-US" i="1" dirty="0" smtClean="0"/>
              <a:t>ICU (risk for Pseudomonas) </a:t>
            </a:r>
            <a:r>
              <a:rPr lang="en-US" dirty="0" smtClean="0"/>
              <a:t>– (</a:t>
            </a:r>
            <a:r>
              <a:rPr lang="en-US" dirty="0" err="1" smtClean="0"/>
              <a:t>Imipenem</a:t>
            </a:r>
            <a:r>
              <a:rPr lang="en-US" dirty="0" smtClean="0"/>
              <a:t>/</a:t>
            </a:r>
            <a:r>
              <a:rPr lang="en-US" dirty="0" err="1" smtClean="0"/>
              <a:t>meropenem</a:t>
            </a:r>
            <a:r>
              <a:rPr lang="en-US" dirty="0" smtClean="0"/>
              <a:t>/</a:t>
            </a:r>
            <a:r>
              <a:rPr lang="en-US" dirty="0" err="1" smtClean="0"/>
              <a:t>piperacillin-tazobactam</a:t>
            </a:r>
            <a:r>
              <a:rPr lang="en-US" dirty="0" smtClean="0"/>
              <a:t>) plus Ciprofloxacin </a:t>
            </a:r>
          </a:p>
        </p:txBody>
      </p:sp>
    </p:spTree>
    <p:extLst>
      <p:ext uri="{BB962C8B-B14F-4D97-AF65-F5344CB8AC3E}">
        <p14:creationId xmlns:p14="http://schemas.microsoft.com/office/powerpoint/2010/main" val="23128029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457200" y="285750"/>
            <a:ext cx="8229600" cy="6429375"/>
          </a:xfrm>
        </p:spPr>
        <p:txBody>
          <a:bodyPr/>
          <a:lstStyle/>
          <a:p>
            <a:pPr eaLnBrk="1" hangingPunct="1">
              <a:buFont typeface="Arial" charset="0"/>
              <a:buNone/>
            </a:pPr>
            <a:r>
              <a:rPr lang="en-US" smtClean="0"/>
              <a:t>6)</a:t>
            </a:r>
            <a:r>
              <a:rPr lang="en-US" i="1" smtClean="0"/>
              <a:t>Nursing home </a:t>
            </a:r>
            <a:r>
              <a:rPr lang="en-US" smtClean="0"/>
              <a:t>– Amoxicillin-clavulinic acid  plus (Quinolones/Ceftriaxone) plus Macrolides</a:t>
            </a:r>
          </a:p>
          <a:p>
            <a:pPr eaLnBrk="1" hangingPunct="1">
              <a:buFont typeface="Arial" charset="0"/>
              <a:buNone/>
            </a:pPr>
            <a:r>
              <a:rPr lang="en-US" smtClean="0"/>
              <a:t>7)</a:t>
            </a:r>
            <a:r>
              <a:rPr lang="en-US" i="1" smtClean="0"/>
              <a:t>Aspiration pneumonia </a:t>
            </a:r>
            <a:r>
              <a:rPr lang="en-US" smtClean="0"/>
              <a:t>– (Metronidazole/Piperacillin-tazobectam/imipenem) plus (Quinolones/Ceftriaxone/Cefotaxime)</a:t>
            </a:r>
            <a:endParaRPr lang="en-IN" smtClean="0"/>
          </a:p>
        </p:txBody>
      </p:sp>
    </p:spTree>
    <p:extLst>
      <p:ext uri="{BB962C8B-B14F-4D97-AF65-F5344CB8AC3E}">
        <p14:creationId xmlns:p14="http://schemas.microsoft.com/office/powerpoint/2010/main" val="2461887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4638"/>
            <a:ext cx="8229600" cy="796925"/>
          </a:xfrm>
        </p:spPr>
        <p:txBody>
          <a:bodyPr/>
          <a:lstStyle/>
          <a:p>
            <a:pPr eaLnBrk="1" hangingPunct="1"/>
            <a:r>
              <a:rPr lang="en-US" smtClean="0"/>
              <a:t>Duration of antibiotics</a:t>
            </a:r>
            <a:endParaRPr lang="en-IN" smtClean="0"/>
          </a:p>
        </p:txBody>
      </p:sp>
      <p:sp>
        <p:nvSpPr>
          <p:cNvPr id="25603" name="Content Placeholder 2"/>
          <p:cNvSpPr>
            <a:spLocks noGrp="1"/>
          </p:cNvSpPr>
          <p:nvPr>
            <p:ph idx="1"/>
          </p:nvPr>
        </p:nvSpPr>
        <p:spPr>
          <a:xfrm>
            <a:off x="457200" y="928688"/>
            <a:ext cx="8229600" cy="5715000"/>
          </a:xfrm>
        </p:spPr>
        <p:txBody>
          <a:bodyPr/>
          <a:lstStyle/>
          <a:p>
            <a:pPr eaLnBrk="1" hangingPunct="1"/>
            <a:r>
              <a:rPr lang="en-US" smtClean="0"/>
              <a:t>Standard duration for community acquired pneumonia is 10-14 days</a:t>
            </a:r>
          </a:p>
          <a:p>
            <a:pPr eaLnBrk="1" hangingPunct="1"/>
            <a:r>
              <a:rPr lang="en-US" smtClean="0"/>
              <a:t>For pseudomonas infection – atleast upto 21 days</a:t>
            </a:r>
          </a:p>
          <a:p>
            <a:pPr eaLnBrk="1" hangingPunct="1"/>
            <a:r>
              <a:rPr lang="en-US" smtClean="0"/>
              <a:t>Legionnaires’ diasease – 21 days</a:t>
            </a:r>
          </a:p>
          <a:p>
            <a:pPr eaLnBrk="1" hangingPunct="1"/>
            <a:r>
              <a:rPr lang="en-US" smtClean="0"/>
              <a:t>For ambulatory non complicated cases – 5 days will suffice</a:t>
            </a:r>
          </a:p>
          <a:p>
            <a:pPr eaLnBrk="1" hangingPunct="1">
              <a:buFont typeface="Arial" charset="0"/>
              <a:buNone/>
            </a:pPr>
            <a:endParaRPr lang="en-IN" smtClean="0"/>
          </a:p>
        </p:txBody>
      </p:sp>
    </p:spTree>
    <p:extLst>
      <p:ext uri="{BB962C8B-B14F-4D97-AF65-F5344CB8AC3E}">
        <p14:creationId xmlns:p14="http://schemas.microsoft.com/office/powerpoint/2010/main" val="6954003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rtlCol="0">
            <a:normAutofit fontScale="90000"/>
          </a:bodyPr>
          <a:lstStyle/>
          <a:p>
            <a:pPr eaLnBrk="1" fontAlgn="auto" hangingPunct="1">
              <a:spcAft>
                <a:spcPts val="0"/>
              </a:spcAft>
              <a:defRPr/>
            </a:pPr>
            <a:r>
              <a:rPr lang="en-US" dirty="0" smtClean="0"/>
              <a:t>Feature of pneumonia exacerbation</a:t>
            </a:r>
            <a:endParaRPr lang="en-IN" dirty="0" smtClean="0"/>
          </a:p>
        </p:txBody>
      </p:sp>
      <p:sp>
        <p:nvSpPr>
          <p:cNvPr id="26627" name="Content Placeholder 2"/>
          <p:cNvSpPr>
            <a:spLocks noGrp="1"/>
          </p:cNvSpPr>
          <p:nvPr>
            <p:ph idx="1"/>
          </p:nvPr>
        </p:nvSpPr>
        <p:spPr>
          <a:xfrm>
            <a:off x="457200" y="1071563"/>
            <a:ext cx="8229600" cy="5572125"/>
          </a:xfrm>
        </p:spPr>
        <p:txBody>
          <a:bodyPr/>
          <a:lstStyle/>
          <a:p>
            <a:pPr eaLnBrk="1" hangingPunct="1"/>
            <a:r>
              <a:rPr lang="en-US" smtClean="0"/>
              <a:t>Shortness of breath while walking on level ground</a:t>
            </a:r>
          </a:p>
          <a:p>
            <a:pPr eaLnBrk="1" hangingPunct="1"/>
            <a:r>
              <a:rPr lang="en-US" smtClean="0"/>
              <a:t>Fever inspite of 72 hours of antibiotic therapy</a:t>
            </a:r>
          </a:p>
          <a:p>
            <a:pPr eaLnBrk="1" hangingPunct="1"/>
            <a:r>
              <a:rPr lang="en-US" smtClean="0"/>
              <a:t>New onset confusion or pleuritic chest pain</a:t>
            </a:r>
          </a:p>
          <a:p>
            <a:pPr eaLnBrk="1" hangingPunct="1"/>
            <a:r>
              <a:rPr lang="en-US" smtClean="0"/>
              <a:t>hemoptysis</a:t>
            </a:r>
            <a:endParaRPr lang="en-IN" smtClean="0"/>
          </a:p>
        </p:txBody>
      </p:sp>
    </p:spTree>
    <p:extLst>
      <p:ext uri="{BB962C8B-B14F-4D97-AF65-F5344CB8AC3E}">
        <p14:creationId xmlns:p14="http://schemas.microsoft.com/office/powerpoint/2010/main" val="13335915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868362"/>
          </a:xfrm>
        </p:spPr>
        <p:txBody>
          <a:bodyPr/>
          <a:lstStyle/>
          <a:p>
            <a:pPr eaLnBrk="1" hangingPunct="1"/>
            <a:r>
              <a:rPr lang="en-US" smtClean="0"/>
              <a:t>Improvement</a:t>
            </a:r>
            <a:endParaRPr lang="en-IN" smtClean="0"/>
          </a:p>
        </p:txBody>
      </p:sp>
      <p:sp>
        <p:nvSpPr>
          <p:cNvPr id="27651" name="Content Placeholder 2"/>
          <p:cNvSpPr>
            <a:spLocks noGrp="1"/>
          </p:cNvSpPr>
          <p:nvPr>
            <p:ph idx="1"/>
          </p:nvPr>
        </p:nvSpPr>
        <p:spPr>
          <a:xfrm>
            <a:off x="457200" y="1071563"/>
            <a:ext cx="8229600" cy="5500687"/>
          </a:xfrm>
        </p:spPr>
        <p:txBody>
          <a:bodyPr/>
          <a:lstStyle/>
          <a:p>
            <a:pPr eaLnBrk="1" hangingPunct="1"/>
            <a:r>
              <a:rPr lang="en-US" smtClean="0"/>
              <a:t>Clinically, with 72 hours of antibiotic therapy</a:t>
            </a:r>
          </a:p>
          <a:p>
            <a:pPr eaLnBrk="1" hangingPunct="1"/>
            <a:r>
              <a:rPr lang="en-US" smtClean="0"/>
              <a:t>Radiologically, it may take upto 6 weeks for complete resolution of pneumonic patch</a:t>
            </a:r>
            <a:endParaRPr lang="en-IN" smtClean="0"/>
          </a:p>
        </p:txBody>
      </p:sp>
    </p:spTree>
    <p:extLst>
      <p:ext uri="{BB962C8B-B14F-4D97-AF65-F5344CB8AC3E}">
        <p14:creationId xmlns:p14="http://schemas.microsoft.com/office/powerpoint/2010/main" val="1221525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796925"/>
          </a:xfrm>
        </p:spPr>
        <p:txBody>
          <a:bodyPr/>
          <a:lstStyle/>
          <a:p>
            <a:pPr eaLnBrk="1" hangingPunct="1"/>
            <a:r>
              <a:rPr lang="en-US" smtClean="0"/>
              <a:t>Classification </a:t>
            </a:r>
            <a:endParaRPr lang="en-IN" smtClean="0"/>
          </a:p>
        </p:txBody>
      </p:sp>
      <p:sp>
        <p:nvSpPr>
          <p:cNvPr id="4099" name="Content Placeholder 2"/>
          <p:cNvSpPr>
            <a:spLocks noGrp="1"/>
          </p:cNvSpPr>
          <p:nvPr>
            <p:ph idx="1"/>
          </p:nvPr>
        </p:nvSpPr>
        <p:spPr>
          <a:xfrm>
            <a:off x="609600" y="1447800"/>
            <a:ext cx="8077200" cy="4876800"/>
          </a:xfrm>
        </p:spPr>
        <p:txBody>
          <a:bodyPr/>
          <a:lstStyle/>
          <a:p>
            <a:pPr eaLnBrk="1" hangingPunct="1"/>
            <a:r>
              <a:rPr lang="en-US" dirty="0" smtClean="0"/>
              <a:t>Community-acquired pneumonia</a:t>
            </a:r>
          </a:p>
          <a:p>
            <a:pPr eaLnBrk="1" hangingPunct="1"/>
            <a:r>
              <a:rPr lang="en-US" dirty="0" smtClean="0"/>
              <a:t>Hospital-acquired (nosocomial)</a:t>
            </a:r>
          </a:p>
          <a:p>
            <a:pPr eaLnBrk="1" hangingPunct="1">
              <a:buFont typeface="Arial" charset="0"/>
              <a:buNone/>
            </a:pPr>
            <a:r>
              <a:rPr lang="en-US" dirty="0" smtClean="0"/>
              <a:t>		-ventilator associated</a:t>
            </a:r>
          </a:p>
          <a:p>
            <a:pPr eaLnBrk="1" hangingPunct="1">
              <a:buFont typeface="Arial" charset="0"/>
              <a:buNone/>
            </a:pPr>
            <a:r>
              <a:rPr lang="en-US" dirty="0" smtClean="0"/>
              <a:t>		-health care-associated</a:t>
            </a:r>
          </a:p>
          <a:p>
            <a:pPr eaLnBrk="1" hangingPunct="1"/>
            <a:r>
              <a:rPr lang="en-US" dirty="0" smtClean="0"/>
              <a:t>Pneumonia in long-term-care facilities</a:t>
            </a:r>
          </a:p>
          <a:p>
            <a:pPr eaLnBrk="1" hangingPunct="1"/>
            <a:r>
              <a:rPr lang="en-US" dirty="0" smtClean="0"/>
              <a:t>Aspiration pneumonia</a:t>
            </a:r>
          </a:p>
          <a:p>
            <a:pPr eaLnBrk="1" hangingPunct="1"/>
            <a:r>
              <a:rPr lang="en-US" dirty="0" smtClean="0"/>
              <a:t>Pneumonia in </a:t>
            </a:r>
            <a:r>
              <a:rPr lang="en-US" dirty="0" err="1" smtClean="0"/>
              <a:t>immunocompromised</a:t>
            </a:r>
            <a:r>
              <a:rPr lang="en-US" dirty="0" smtClean="0"/>
              <a:t> host</a:t>
            </a:r>
          </a:p>
          <a:p>
            <a:pPr eaLnBrk="1" hangingPunct="1"/>
            <a:endParaRPr lang="en-IN" dirty="0" smtClean="0"/>
          </a:p>
        </p:txBody>
      </p:sp>
    </p:spTree>
    <p:extLst>
      <p:ext uri="{BB962C8B-B14F-4D97-AF65-F5344CB8AC3E}">
        <p14:creationId xmlns:p14="http://schemas.microsoft.com/office/powerpoint/2010/main" val="38266367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229600" cy="868362"/>
          </a:xfrm>
        </p:spPr>
        <p:txBody>
          <a:bodyPr/>
          <a:lstStyle/>
          <a:p>
            <a:pPr eaLnBrk="1" hangingPunct="1"/>
            <a:r>
              <a:rPr lang="en-US" smtClean="0"/>
              <a:t>Differential diagnosis</a:t>
            </a:r>
            <a:endParaRPr lang="en-IN" smtClean="0"/>
          </a:p>
        </p:txBody>
      </p:sp>
      <p:sp>
        <p:nvSpPr>
          <p:cNvPr id="28675" name="Content Placeholder 2"/>
          <p:cNvSpPr>
            <a:spLocks noGrp="1"/>
          </p:cNvSpPr>
          <p:nvPr>
            <p:ph idx="1"/>
          </p:nvPr>
        </p:nvSpPr>
        <p:spPr>
          <a:xfrm>
            <a:off x="457200" y="1071563"/>
            <a:ext cx="8229600" cy="5572125"/>
          </a:xfrm>
        </p:spPr>
        <p:txBody>
          <a:bodyPr/>
          <a:lstStyle/>
          <a:p>
            <a:pPr eaLnBrk="1" hangingPunct="1"/>
            <a:r>
              <a:rPr lang="en-US" smtClean="0"/>
              <a:t>Lung cancer</a:t>
            </a:r>
          </a:p>
          <a:p>
            <a:pPr eaLnBrk="1" hangingPunct="1"/>
            <a:r>
              <a:rPr lang="en-US" smtClean="0"/>
              <a:t>Pulmonary thromboembolic diseases with infarction</a:t>
            </a:r>
          </a:p>
          <a:p>
            <a:pPr eaLnBrk="1" hangingPunct="1"/>
            <a:r>
              <a:rPr lang="en-US" smtClean="0"/>
              <a:t>Collagen vascular diseases involving lungs</a:t>
            </a:r>
          </a:p>
          <a:p>
            <a:pPr eaLnBrk="1" hangingPunct="1"/>
            <a:r>
              <a:rPr lang="en-US" smtClean="0"/>
              <a:t>Hypersensitivity pneumonitis</a:t>
            </a:r>
          </a:p>
          <a:p>
            <a:pPr eaLnBrk="1" hangingPunct="1"/>
            <a:r>
              <a:rPr lang="en-US" smtClean="0"/>
              <a:t>Endocarditis</a:t>
            </a:r>
          </a:p>
          <a:p>
            <a:pPr eaLnBrk="1" hangingPunct="1"/>
            <a:r>
              <a:rPr lang="en-US" smtClean="0"/>
              <a:t>Infection with atypical pathogen</a:t>
            </a:r>
          </a:p>
        </p:txBody>
      </p:sp>
    </p:spTree>
    <p:extLst>
      <p:ext uri="{BB962C8B-B14F-4D97-AF65-F5344CB8AC3E}">
        <p14:creationId xmlns:p14="http://schemas.microsoft.com/office/powerpoint/2010/main" val="42861692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868362"/>
          </a:xfrm>
        </p:spPr>
        <p:txBody>
          <a:bodyPr/>
          <a:lstStyle/>
          <a:p>
            <a:pPr eaLnBrk="1" hangingPunct="1"/>
            <a:r>
              <a:rPr lang="en-US" smtClean="0"/>
              <a:t>Complications </a:t>
            </a:r>
            <a:endParaRPr lang="en-IN" smtClean="0"/>
          </a:p>
        </p:txBody>
      </p:sp>
      <p:sp>
        <p:nvSpPr>
          <p:cNvPr id="29699" name="Content Placeholder 2"/>
          <p:cNvSpPr>
            <a:spLocks noGrp="1"/>
          </p:cNvSpPr>
          <p:nvPr>
            <p:ph idx="1"/>
          </p:nvPr>
        </p:nvSpPr>
        <p:spPr>
          <a:xfrm>
            <a:off x="457200" y="1071563"/>
            <a:ext cx="8229600" cy="5572125"/>
          </a:xfrm>
        </p:spPr>
        <p:txBody>
          <a:bodyPr/>
          <a:lstStyle/>
          <a:p>
            <a:pPr eaLnBrk="1" hangingPunct="1"/>
            <a:r>
              <a:rPr lang="en-US" smtClean="0"/>
              <a:t>Complicated pleural effusion</a:t>
            </a:r>
          </a:p>
          <a:p>
            <a:pPr eaLnBrk="1" hangingPunct="1"/>
            <a:r>
              <a:rPr lang="en-US" smtClean="0"/>
              <a:t>Lung abscess</a:t>
            </a:r>
          </a:p>
          <a:p>
            <a:pPr eaLnBrk="1" hangingPunct="1"/>
            <a:r>
              <a:rPr lang="en-US" smtClean="0"/>
              <a:t>Recurrent pneumonia</a:t>
            </a:r>
          </a:p>
          <a:p>
            <a:pPr eaLnBrk="1" hangingPunct="1"/>
            <a:r>
              <a:rPr lang="en-US" smtClean="0"/>
              <a:t>Respiratory failure</a:t>
            </a:r>
          </a:p>
          <a:p>
            <a:pPr eaLnBrk="1" hangingPunct="1"/>
            <a:r>
              <a:rPr lang="en-US" smtClean="0"/>
              <a:t>ARDS</a:t>
            </a:r>
          </a:p>
          <a:p>
            <a:pPr eaLnBrk="1" hangingPunct="1"/>
            <a:r>
              <a:rPr lang="en-US" smtClean="0"/>
              <a:t>Shock</a:t>
            </a:r>
          </a:p>
          <a:p>
            <a:pPr eaLnBrk="1" hangingPunct="1"/>
            <a:r>
              <a:rPr lang="en-US" smtClean="0"/>
              <a:t>Septicemia</a:t>
            </a:r>
          </a:p>
          <a:p>
            <a:pPr eaLnBrk="1" hangingPunct="1"/>
            <a:r>
              <a:rPr lang="en-US" smtClean="0"/>
              <a:t>Renal insufficiency</a:t>
            </a:r>
          </a:p>
          <a:p>
            <a:pPr eaLnBrk="1" hangingPunct="1">
              <a:buFont typeface="Arial" charset="0"/>
              <a:buNone/>
            </a:pPr>
            <a:endParaRPr lang="en-IN" smtClean="0"/>
          </a:p>
        </p:txBody>
      </p:sp>
    </p:spTree>
    <p:extLst>
      <p:ext uri="{BB962C8B-B14F-4D97-AF65-F5344CB8AC3E}">
        <p14:creationId xmlns:p14="http://schemas.microsoft.com/office/powerpoint/2010/main" val="26000026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a:t>
            </a:r>
            <a:endParaRPr lang="en-US" dirty="0"/>
          </a:p>
        </p:txBody>
      </p:sp>
      <p:sp>
        <p:nvSpPr>
          <p:cNvPr id="3" name="Content Placeholder 2"/>
          <p:cNvSpPr>
            <a:spLocks noGrp="1"/>
          </p:cNvSpPr>
          <p:nvPr>
            <p:ph idx="1"/>
          </p:nvPr>
        </p:nvSpPr>
        <p:spPr>
          <a:xfrm>
            <a:off x="457200" y="1600200"/>
            <a:ext cx="8458200" cy="5029200"/>
          </a:xfrm>
        </p:spPr>
        <p:txBody>
          <a:bodyPr>
            <a:normAutofit fontScale="92500" lnSpcReduction="20000"/>
          </a:bodyPr>
          <a:lstStyle/>
          <a:p>
            <a:pPr marL="514350" indent="-514350">
              <a:buAutoNum type="arabicParenR"/>
            </a:pPr>
            <a:r>
              <a:rPr lang="en-US" dirty="0" smtClean="0"/>
              <a:t>Most common infecting organism in community acquired pneumonia is:-</a:t>
            </a:r>
          </a:p>
          <a:p>
            <a:pPr marL="0" indent="0">
              <a:buNone/>
            </a:pPr>
            <a:r>
              <a:rPr lang="en-US" dirty="0"/>
              <a:t> </a:t>
            </a:r>
            <a:r>
              <a:rPr lang="en-US" dirty="0" smtClean="0"/>
              <a:t>    a) staph </a:t>
            </a:r>
            <a:r>
              <a:rPr lang="en-US" dirty="0" err="1" smtClean="0"/>
              <a:t>aureus</a:t>
            </a:r>
            <a:r>
              <a:rPr lang="en-US" dirty="0" smtClean="0"/>
              <a:t>        b) legionella</a:t>
            </a:r>
          </a:p>
          <a:p>
            <a:pPr marL="0" indent="0">
              <a:buNone/>
            </a:pPr>
            <a:r>
              <a:rPr lang="en-US" dirty="0"/>
              <a:t> </a:t>
            </a:r>
            <a:r>
              <a:rPr lang="en-US" dirty="0" smtClean="0"/>
              <a:t>    c) </a:t>
            </a:r>
            <a:r>
              <a:rPr lang="en-US" dirty="0" err="1" smtClean="0"/>
              <a:t>strepto</a:t>
            </a:r>
            <a:r>
              <a:rPr lang="en-US" dirty="0" smtClean="0"/>
              <a:t> </a:t>
            </a:r>
            <a:r>
              <a:rPr lang="en-US" dirty="0" err="1" smtClean="0"/>
              <a:t>pneumoniae</a:t>
            </a:r>
            <a:r>
              <a:rPr lang="en-US" dirty="0" smtClean="0"/>
              <a:t> d)all</a:t>
            </a:r>
          </a:p>
          <a:p>
            <a:pPr marL="0" indent="0">
              <a:buNone/>
            </a:pPr>
            <a:r>
              <a:rPr lang="en-US" dirty="0" smtClean="0"/>
              <a:t>2) Breath sound in pneumonia is:-</a:t>
            </a:r>
          </a:p>
          <a:p>
            <a:pPr marL="0" indent="0">
              <a:buNone/>
            </a:pPr>
            <a:r>
              <a:rPr lang="en-US" dirty="0"/>
              <a:t> </a:t>
            </a:r>
            <a:r>
              <a:rPr lang="en-US" dirty="0" smtClean="0"/>
              <a:t>a) vesicular                   b) bronchial</a:t>
            </a:r>
          </a:p>
          <a:p>
            <a:pPr marL="0" indent="0">
              <a:buNone/>
            </a:pPr>
            <a:r>
              <a:rPr lang="en-US" dirty="0"/>
              <a:t> </a:t>
            </a:r>
            <a:r>
              <a:rPr lang="en-US" dirty="0" smtClean="0"/>
              <a:t>c) absent                       d) none</a:t>
            </a:r>
          </a:p>
          <a:p>
            <a:pPr marL="0" indent="0">
              <a:buNone/>
            </a:pPr>
            <a:r>
              <a:rPr lang="en-US" dirty="0" smtClean="0"/>
              <a:t>3) Protective mechanism for pneumonia is all except:-</a:t>
            </a:r>
          </a:p>
          <a:p>
            <a:pPr marL="0" indent="0">
              <a:buNone/>
            </a:pPr>
            <a:r>
              <a:rPr lang="en-US" dirty="0"/>
              <a:t> </a:t>
            </a:r>
            <a:r>
              <a:rPr lang="en-US" dirty="0" smtClean="0"/>
              <a:t> a) secretory IgA          b) Alveolar macrophages</a:t>
            </a:r>
          </a:p>
          <a:p>
            <a:pPr marL="0" indent="0">
              <a:buNone/>
            </a:pPr>
            <a:r>
              <a:rPr lang="en-US" dirty="0"/>
              <a:t> </a:t>
            </a:r>
            <a:r>
              <a:rPr lang="en-US" dirty="0" smtClean="0"/>
              <a:t> c) Nasal </a:t>
            </a:r>
            <a:r>
              <a:rPr lang="en-US" dirty="0" err="1" smtClean="0"/>
              <a:t>turbinates</a:t>
            </a:r>
            <a:r>
              <a:rPr lang="en-US" dirty="0" smtClean="0"/>
              <a:t>     d) diabetes</a:t>
            </a:r>
            <a:endParaRPr lang="en-US" dirty="0"/>
          </a:p>
        </p:txBody>
      </p:sp>
    </p:spTree>
    <p:extLst>
      <p:ext uri="{BB962C8B-B14F-4D97-AF65-F5344CB8AC3E}">
        <p14:creationId xmlns:p14="http://schemas.microsoft.com/office/powerpoint/2010/main" val="6669798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4) Severe pneumonia occur in all except:-</a:t>
            </a:r>
          </a:p>
          <a:p>
            <a:pPr marL="0" indent="0">
              <a:buNone/>
            </a:pPr>
            <a:r>
              <a:rPr lang="en-US" dirty="0"/>
              <a:t> </a:t>
            </a:r>
            <a:r>
              <a:rPr lang="en-US" dirty="0" smtClean="0"/>
              <a:t> a) systolic BP &gt;90 mm Hg</a:t>
            </a:r>
          </a:p>
          <a:p>
            <a:pPr marL="0" indent="0">
              <a:buNone/>
            </a:pPr>
            <a:r>
              <a:rPr lang="en-US" dirty="0"/>
              <a:t> </a:t>
            </a:r>
            <a:r>
              <a:rPr lang="en-US" dirty="0" smtClean="0"/>
              <a:t>  b) </a:t>
            </a:r>
            <a:r>
              <a:rPr lang="en-US" dirty="0" err="1" smtClean="0"/>
              <a:t>resp</a:t>
            </a:r>
            <a:r>
              <a:rPr lang="en-US" dirty="0" smtClean="0"/>
              <a:t> rate &gt;30    c) confusion</a:t>
            </a:r>
          </a:p>
          <a:p>
            <a:pPr marL="0" indent="0">
              <a:buNone/>
            </a:pPr>
            <a:r>
              <a:rPr lang="en-US" dirty="0"/>
              <a:t> </a:t>
            </a:r>
            <a:r>
              <a:rPr lang="en-US" dirty="0" smtClean="0"/>
              <a:t>   d) age &gt;65</a:t>
            </a:r>
          </a:p>
          <a:p>
            <a:pPr marL="0" indent="0">
              <a:buNone/>
            </a:pPr>
            <a:r>
              <a:rPr lang="en-US" dirty="0" smtClean="0"/>
              <a:t>5) Duration of treatment in pseudomonas infection is:-</a:t>
            </a:r>
          </a:p>
          <a:p>
            <a:pPr marL="0" indent="0">
              <a:buNone/>
            </a:pPr>
            <a:r>
              <a:rPr lang="en-US" dirty="0"/>
              <a:t> </a:t>
            </a:r>
            <a:r>
              <a:rPr lang="en-US" dirty="0" smtClean="0"/>
              <a:t>a) 7 days                   b) 10 days</a:t>
            </a:r>
          </a:p>
          <a:p>
            <a:pPr marL="0" indent="0">
              <a:buNone/>
            </a:pPr>
            <a:r>
              <a:rPr lang="en-US"/>
              <a:t> </a:t>
            </a:r>
            <a:r>
              <a:rPr lang="en-US" smtClean="0"/>
              <a:t>c)14 days                  d) 21 days</a:t>
            </a:r>
            <a:endParaRPr lang="en-US" dirty="0"/>
          </a:p>
        </p:txBody>
      </p:sp>
    </p:spTree>
    <p:extLst>
      <p:ext uri="{BB962C8B-B14F-4D97-AF65-F5344CB8AC3E}">
        <p14:creationId xmlns:p14="http://schemas.microsoft.com/office/powerpoint/2010/main" val="30328178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endParaRPr lang="en-US"/>
          </a:p>
        </p:txBody>
      </p:sp>
      <p:sp>
        <p:nvSpPr>
          <p:cNvPr id="3" name="Content Placeholder 2"/>
          <p:cNvSpPr>
            <a:spLocks noGrp="1"/>
          </p:cNvSpPr>
          <p:nvPr>
            <p:ph idx="1"/>
          </p:nvPr>
        </p:nvSpPr>
        <p:spPr>
          <a:xfrm>
            <a:off x="3276600" y="3429000"/>
            <a:ext cx="4495800" cy="1371600"/>
          </a:xfrm>
        </p:spPr>
        <p:txBody>
          <a:bodyPr>
            <a:normAutofit fontScale="92500" lnSpcReduction="10000"/>
          </a:bodyPr>
          <a:lstStyle/>
          <a:p>
            <a:pPr marL="0" indent="0">
              <a:buNone/>
            </a:pPr>
            <a:r>
              <a:rPr lang="en-US" sz="9600" b="1" i="1" dirty="0" smtClean="0">
                <a:solidFill>
                  <a:srgbClr val="002060"/>
                </a:solidFill>
              </a:rPr>
              <a:t>THANKS</a:t>
            </a:r>
            <a:endParaRPr lang="en-US" sz="9600" b="1" i="1" dirty="0">
              <a:solidFill>
                <a:srgbClr val="002060"/>
              </a:solidFill>
            </a:endParaRPr>
          </a:p>
        </p:txBody>
      </p:sp>
    </p:spTree>
    <p:extLst>
      <p:ext uri="{BB962C8B-B14F-4D97-AF65-F5344CB8AC3E}">
        <p14:creationId xmlns:p14="http://schemas.microsoft.com/office/powerpoint/2010/main" val="2840065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Acquired Pneumonia</a:t>
            </a:r>
            <a:endParaRPr lang="en-US" dirty="0"/>
          </a:p>
        </p:txBody>
      </p:sp>
      <p:sp>
        <p:nvSpPr>
          <p:cNvPr id="3" name="Content Placeholder 2"/>
          <p:cNvSpPr>
            <a:spLocks noGrp="1"/>
          </p:cNvSpPr>
          <p:nvPr>
            <p:ph idx="1"/>
          </p:nvPr>
        </p:nvSpPr>
        <p:spPr/>
        <p:txBody>
          <a:bodyPr/>
          <a:lstStyle/>
          <a:p>
            <a:r>
              <a:rPr lang="en-US" dirty="0" smtClean="0"/>
              <a:t>Most common type of pneumonia</a:t>
            </a:r>
          </a:p>
          <a:p>
            <a:r>
              <a:rPr lang="en-US" dirty="0" smtClean="0"/>
              <a:t>Spread usually by droplet infection &amp; occur in previously healthy individuals.</a:t>
            </a:r>
          </a:p>
          <a:p>
            <a:r>
              <a:rPr lang="en-US" i="1" dirty="0" smtClean="0"/>
              <a:t>Strep. </a:t>
            </a:r>
            <a:r>
              <a:rPr lang="en-US" i="1" dirty="0" err="1" smtClean="0"/>
              <a:t>Pneumoniae</a:t>
            </a:r>
            <a:r>
              <a:rPr lang="en-US" i="1" dirty="0" smtClean="0"/>
              <a:t> </a:t>
            </a:r>
            <a:r>
              <a:rPr lang="en-US" dirty="0" smtClean="0"/>
              <a:t>remains the most common infecting agent</a:t>
            </a:r>
          </a:p>
          <a:p>
            <a:r>
              <a:rPr lang="en-US" dirty="0" smtClean="0"/>
              <a:t>In children viral infections are imp. cause</a:t>
            </a:r>
            <a:endParaRPr lang="en-US" dirty="0"/>
          </a:p>
        </p:txBody>
      </p:sp>
    </p:spTree>
    <p:extLst>
      <p:ext uri="{BB962C8B-B14F-4D97-AF65-F5344CB8AC3E}">
        <p14:creationId xmlns:p14="http://schemas.microsoft.com/office/powerpoint/2010/main" val="165382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868362"/>
          </a:xfrm>
        </p:spPr>
        <p:txBody>
          <a:bodyPr/>
          <a:lstStyle/>
          <a:p>
            <a:pPr eaLnBrk="1" hangingPunct="1"/>
            <a:r>
              <a:rPr lang="en-US" smtClean="0"/>
              <a:t>Etiology </a:t>
            </a:r>
            <a:endParaRPr lang="en-IN" smtClean="0"/>
          </a:p>
        </p:txBody>
      </p:sp>
      <p:sp>
        <p:nvSpPr>
          <p:cNvPr id="3" name="Content Placeholder 2"/>
          <p:cNvSpPr>
            <a:spLocks noGrp="1"/>
          </p:cNvSpPr>
          <p:nvPr>
            <p:ph idx="1"/>
          </p:nvPr>
        </p:nvSpPr>
        <p:spPr>
          <a:xfrm>
            <a:off x="457200" y="1071563"/>
            <a:ext cx="8229600" cy="5572125"/>
          </a:xfrm>
        </p:spPr>
        <p:txBody>
          <a:bodyPr rtlCol="0">
            <a:normAutofit lnSpcReduction="10000"/>
          </a:bodyPr>
          <a:lstStyle/>
          <a:p>
            <a:pPr eaLnBrk="1" fontAlgn="auto" hangingPunct="1">
              <a:spcAft>
                <a:spcPts val="0"/>
              </a:spcAft>
              <a:buFont typeface="Arial" pitchFamily="34" charset="0"/>
              <a:buChar char="•"/>
              <a:defRPr/>
            </a:pPr>
            <a:r>
              <a:rPr lang="en-US" dirty="0" smtClean="0"/>
              <a:t>Bacterial, viral, fungal, parasitic, atypical</a:t>
            </a:r>
          </a:p>
          <a:p>
            <a:pPr eaLnBrk="1" fontAlgn="auto" hangingPunct="1">
              <a:spcAft>
                <a:spcPts val="0"/>
              </a:spcAft>
              <a:buFont typeface="Arial" pitchFamily="34" charset="0"/>
              <a:buChar char="•"/>
              <a:defRPr/>
            </a:pPr>
            <a:r>
              <a:rPr lang="en-US" dirty="0" smtClean="0"/>
              <a:t>Most common respiratory pathogen</a:t>
            </a:r>
          </a:p>
          <a:p>
            <a:pPr eaLnBrk="1" fontAlgn="auto" hangingPunct="1">
              <a:spcAft>
                <a:spcPts val="0"/>
              </a:spcAft>
              <a:buFont typeface="Arial" pitchFamily="34" charset="0"/>
              <a:buNone/>
              <a:defRPr/>
            </a:pPr>
            <a:r>
              <a:rPr lang="en-US" dirty="0" smtClean="0"/>
              <a:t>	-</a:t>
            </a:r>
            <a:r>
              <a:rPr lang="en-US" dirty="0" err="1" smtClean="0"/>
              <a:t>S.pneumoniae</a:t>
            </a:r>
            <a:r>
              <a:rPr lang="en-US" dirty="0" smtClean="0"/>
              <a:t>	-</a:t>
            </a:r>
            <a:r>
              <a:rPr lang="en-US" dirty="0" err="1" smtClean="0"/>
              <a:t>H.influenza</a:t>
            </a:r>
            <a:endParaRPr lang="en-US" dirty="0" smtClean="0"/>
          </a:p>
          <a:p>
            <a:pPr eaLnBrk="1" fontAlgn="auto" hangingPunct="1">
              <a:spcAft>
                <a:spcPts val="0"/>
              </a:spcAft>
              <a:buFont typeface="Arial" pitchFamily="34" charset="0"/>
              <a:buNone/>
              <a:defRPr/>
            </a:pPr>
            <a:r>
              <a:rPr lang="en-US" dirty="0" smtClean="0"/>
              <a:t>	-</a:t>
            </a:r>
            <a:r>
              <a:rPr lang="en-US" dirty="0" err="1" smtClean="0"/>
              <a:t>S.aureus</a:t>
            </a:r>
            <a:r>
              <a:rPr lang="en-US" dirty="0" smtClean="0"/>
              <a:t>		-</a:t>
            </a:r>
            <a:r>
              <a:rPr lang="en-US" dirty="0" err="1" smtClean="0"/>
              <a:t>M.pneumoniae</a:t>
            </a:r>
            <a:endParaRPr lang="en-US" dirty="0" smtClean="0"/>
          </a:p>
          <a:p>
            <a:pPr eaLnBrk="1" fontAlgn="auto" hangingPunct="1">
              <a:spcAft>
                <a:spcPts val="0"/>
              </a:spcAft>
              <a:buFont typeface="Arial" pitchFamily="34" charset="0"/>
              <a:buNone/>
              <a:defRPr/>
            </a:pPr>
            <a:r>
              <a:rPr lang="en-US" dirty="0" smtClean="0"/>
              <a:t>	-</a:t>
            </a:r>
            <a:r>
              <a:rPr lang="en-US" dirty="0" err="1" smtClean="0"/>
              <a:t>C.pneumoniae</a:t>
            </a:r>
            <a:r>
              <a:rPr lang="en-US" dirty="0" smtClean="0"/>
              <a:t>	-</a:t>
            </a:r>
            <a:r>
              <a:rPr lang="en-US" dirty="0" err="1" smtClean="0"/>
              <a:t>M.catarhalis</a:t>
            </a:r>
            <a:endParaRPr lang="en-US" dirty="0" smtClean="0"/>
          </a:p>
          <a:p>
            <a:pPr eaLnBrk="1" fontAlgn="auto" hangingPunct="1">
              <a:spcAft>
                <a:spcPts val="0"/>
              </a:spcAft>
              <a:buFont typeface="Arial" pitchFamily="34" charset="0"/>
              <a:buNone/>
              <a:defRPr/>
            </a:pPr>
            <a:r>
              <a:rPr lang="en-US" dirty="0" smtClean="0"/>
              <a:t>	-</a:t>
            </a:r>
            <a:r>
              <a:rPr lang="en-US" dirty="0" err="1" smtClean="0"/>
              <a:t>Legionella</a:t>
            </a:r>
            <a:r>
              <a:rPr lang="en-US" dirty="0" smtClean="0"/>
              <a:t>		-Aerobic Gm-negative</a:t>
            </a:r>
          </a:p>
          <a:p>
            <a:pPr eaLnBrk="1" fontAlgn="auto" hangingPunct="1">
              <a:spcAft>
                <a:spcPts val="0"/>
              </a:spcAft>
              <a:buFont typeface="Arial" pitchFamily="34" charset="0"/>
              <a:buNone/>
              <a:defRPr/>
            </a:pPr>
            <a:r>
              <a:rPr lang="en-US" dirty="0" smtClean="0"/>
              <a:t>	-Influenza viruses	-Adenoviruses</a:t>
            </a:r>
          </a:p>
          <a:p>
            <a:pPr eaLnBrk="1" fontAlgn="auto" hangingPunct="1">
              <a:spcAft>
                <a:spcPts val="0"/>
              </a:spcAft>
              <a:buFont typeface="Arial" pitchFamily="34" charset="0"/>
              <a:buNone/>
              <a:defRPr/>
            </a:pPr>
            <a:r>
              <a:rPr lang="en-US" dirty="0" smtClean="0"/>
              <a:t>	-</a:t>
            </a:r>
            <a:r>
              <a:rPr lang="en-US" dirty="0" err="1" smtClean="0"/>
              <a:t>Parainfluenza</a:t>
            </a:r>
            <a:r>
              <a:rPr lang="en-US" dirty="0" smtClean="0"/>
              <a:t>		-RSV</a:t>
            </a:r>
          </a:p>
          <a:p>
            <a:pPr eaLnBrk="1" fontAlgn="auto" hangingPunct="1">
              <a:spcAft>
                <a:spcPts val="0"/>
              </a:spcAft>
              <a:buFont typeface="Arial" pitchFamily="34" charset="0"/>
              <a:buChar char="•"/>
              <a:defRPr/>
            </a:pPr>
            <a:r>
              <a:rPr lang="en-US" i="1" u="sng" dirty="0" err="1" smtClean="0"/>
              <a:t>S.pneumoniae</a:t>
            </a:r>
            <a:r>
              <a:rPr lang="en-US" i="1" u="sng" dirty="0" smtClean="0"/>
              <a:t> account </a:t>
            </a:r>
            <a:r>
              <a:rPr lang="en-US" i="1" u="sng" dirty="0" err="1" smtClean="0"/>
              <a:t>fora</a:t>
            </a:r>
            <a:r>
              <a:rPr lang="en-US" i="1" u="sng" dirty="0" smtClean="0"/>
              <a:t> 50% of all cases of community acquired pneumonia</a:t>
            </a:r>
            <a:endParaRPr lang="en-IN" i="1" u="sng" dirty="0" smtClean="0"/>
          </a:p>
        </p:txBody>
      </p:sp>
    </p:spTree>
    <p:extLst>
      <p:ext uri="{BB962C8B-B14F-4D97-AF65-F5344CB8AC3E}">
        <p14:creationId xmlns:p14="http://schemas.microsoft.com/office/powerpoint/2010/main" val="3845780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796925"/>
          </a:xfrm>
        </p:spPr>
        <p:txBody>
          <a:bodyPr/>
          <a:lstStyle/>
          <a:p>
            <a:pPr eaLnBrk="1" hangingPunct="1"/>
            <a:r>
              <a:rPr lang="en-US" smtClean="0"/>
              <a:t>Risk factors</a:t>
            </a:r>
            <a:endParaRPr lang="en-IN" smtClean="0"/>
          </a:p>
        </p:txBody>
      </p:sp>
      <p:sp>
        <p:nvSpPr>
          <p:cNvPr id="12291" name="Content Placeholder 2"/>
          <p:cNvSpPr>
            <a:spLocks noGrp="1"/>
          </p:cNvSpPr>
          <p:nvPr>
            <p:ph idx="1"/>
          </p:nvPr>
        </p:nvSpPr>
        <p:spPr>
          <a:xfrm>
            <a:off x="457200" y="928688"/>
            <a:ext cx="8229600" cy="5715000"/>
          </a:xfrm>
        </p:spPr>
        <p:txBody>
          <a:bodyPr/>
          <a:lstStyle/>
          <a:p>
            <a:pPr eaLnBrk="1" hangingPunct="1"/>
            <a:r>
              <a:rPr lang="en-US" smtClean="0"/>
              <a:t>Old age, male gender</a:t>
            </a:r>
          </a:p>
          <a:p>
            <a:pPr eaLnBrk="1" hangingPunct="1"/>
            <a:r>
              <a:rPr lang="en-US" smtClean="0"/>
              <a:t>Smoking – strongest – active/passive</a:t>
            </a:r>
          </a:p>
          <a:p>
            <a:pPr eaLnBrk="1" hangingPunct="1"/>
            <a:r>
              <a:rPr lang="en-US" smtClean="0"/>
              <a:t>Alchoholism</a:t>
            </a:r>
          </a:p>
          <a:p>
            <a:pPr eaLnBrk="1" hangingPunct="1"/>
            <a:r>
              <a:rPr lang="en-US" smtClean="0"/>
              <a:t>Asthma, COPD and other chronic illnesses</a:t>
            </a:r>
          </a:p>
          <a:p>
            <a:pPr eaLnBrk="1" hangingPunct="1"/>
            <a:r>
              <a:rPr lang="en-US" smtClean="0"/>
              <a:t>Dementia, seizures, diabetes, CCF, CV stroke…</a:t>
            </a:r>
          </a:p>
          <a:p>
            <a:pPr eaLnBrk="1" hangingPunct="1"/>
            <a:r>
              <a:rPr lang="en-US" smtClean="0"/>
              <a:t>Previous hospital admission, antibiotic therapy</a:t>
            </a:r>
          </a:p>
          <a:p>
            <a:pPr eaLnBrk="1" hangingPunct="1"/>
            <a:r>
              <a:rPr lang="en-US" smtClean="0"/>
              <a:t>Aspiration in high risk individual</a:t>
            </a:r>
          </a:p>
          <a:p>
            <a:pPr eaLnBrk="1" hangingPunct="1"/>
            <a:endParaRPr lang="en-IN" smtClean="0"/>
          </a:p>
        </p:txBody>
      </p:sp>
    </p:spTree>
    <p:extLst>
      <p:ext uri="{BB962C8B-B14F-4D97-AF65-F5344CB8AC3E}">
        <p14:creationId xmlns:p14="http://schemas.microsoft.com/office/powerpoint/2010/main" val="2070567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796925"/>
          </a:xfrm>
        </p:spPr>
        <p:txBody>
          <a:bodyPr>
            <a:normAutofit fontScale="90000"/>
          </a:bodyPr>
          <a:lstStyle/>
          <a:p>
            <a:pPr eaLnBrk="1" hangingPunct="1"/>
            <a:r>
              <a:rPr lang="en-US" sz="4000" smtClean="0"/>
              <a:t>Host defence(Respiratory Defence) </a:t>
            </a:r>
            <a:br>
              <a:rPr lang="en-US" sz="4000" smtClean="0"/>
            </a:br>
            <a:endParaRPr lang="en-IN" sz="4000" smtClean="0"/>
          </a:p>
        </p:txBody>
      </p:sp>
      <p:sp>
        <p:nvSpPr>
          <p:cNvPr id="5123" name="Content Placeholder 2"/>
          <p:cNvSpPr>
            <a:spLocks noGrp="1"/>
          </p:cNvSpPr>
          <p:nvPr>
            <p:ph idx="1"/>
          </p:nvPr>
        </p:nvSpPr>
        <p:spPr>
          <a:xfrm>
            <a:off x="457200" y="928688"/>
            <a:ext cx="8229600" cy="5643562"/>
          </a:xfrm>
        </p:spPr>
        <p:txBody>
          <a:bodyPr/>
          <a:lstStyle/>
          <a:p>
            <a:pPr eaLnBrk="1" hangingPunct="1">
              <a:lnSpc>
                <a:spcPct val="90000"/>
              </a:lnSpc>
            </a:pPr>
            <a:r>
              <a:rPr lang="en-US" u="sng" smtClean="0"/>
              <a:t>Anatomical features of upper airways</a:t>
            </a:r>
          </a:p>
          <a:p>
            <a:pPr eaLnBrk="1" hangingPunct="1">
              <a:lnSpc>
                <a:spcPct val="90000"/>
              </a:lnSpc>
              <a:buFont typeface="Arial" charset="0"/>
              <a:buNone/>
            </a:pPr>
            <a:r>
              <a:rPr lang="en-US" smtClean="0"/>
              <a:t>	-nasal turbinates</a:t>
            </a:r>
          </a:p>
          <a:p>
            <a:pPr eaLnBrk="1" hangingPunct="1">
              <a:lnSpc>
                <a:spcPct val="90000"/>
              </a:lnSpc>
              <a:buFont typeface="Arial" charset="0"/>
              <a:buNone/>
            </a:pPr>
            <a:r>
              <a:rPr lang="en-US" smtClean="0"/>
              <a:t>	-mucocilliary clearance</a:t>
            </a:r>
          </a:p>
          <a:p>
            <a:pPr eaLnBrk="1" hangingPunct="1">
              <a:lnSpc>
                <a:spcPct val="90000"/>
              </a:lnSpc>
              <a:buFont typeface="Arial" charset="0"/>
              <a:buNone/>
            </a:pPr>
            <a:r>
              <a:rPr lang="en-US" smtClean="0"/>
              <a:t>	-mucus which produces mucins</a:t>
            </a:r>
          </a:p>
          <a:p>
            <a:pPr eaLnBrk="1" hangingPunct="1">
              <a:lnSpc>
                <a:spcPct val="90000"/>
              </a:lnSpc>
            </a:pPr>
            <a:r>
              <a:rPr lang="en-US" u="sng" smtClean="0"/>
              <a:t>Spcific protective mechanisms</a:t>
            </a:r>
          </a:p>
          <a:p>
            <a:pPr eaLnBrk="1" hangingPunct="1">
              <a:lnSpc>
                <a:spcPct val="90000"/>
              </a:lnSpc>
              <a:buFont typeface="Arial" charset="0"/>
              <a:buNone/>
            </a:pPr>
            <a:r>
              <a:rPr lang="en-US" smtClean="0"/>
              <a:t>	-secretory IgA</a:t>
            </a:r>
          </a:p>
          <a:p>
            <a:pPr eaLnBrk="1" hangingPunct="1">
              <a:lnSpc>
                <a:spcPct val="90000"/>
              </a:lnSpc>
              <a:buFont typeface="Arial" charset="0"/>
              <a:buNone/>
            </a:pPr>
            <a:r>
              <a:rPr lang="en-US" smtClean="0"/>
              <a:t>	-alveolar macrophages</a:t>
            </a:r>
          </a:p>
          <a:p>
            <a:pPr eaLnBrk="1" hangingPunct="1">
              <a:lnSpc>
                <a:spcPct val="90000"/>
              </a:lnSpc>
              <a:buFont typeface="Arial" charset="0"/>
              <a:buNone/>
            </a:pPr>
            <a:r>
              <a:rPr lang="en-US" smtClean="0"/>
              <a:t>	-epithelial cells</a:t>
            </a:r>
          </a:p>
          <a:p>
            <a:pPr eaLnBrk="1" hangingPunct="1">
              <a:lnSpc>
                <a:spcPct val="90000"/>
              </a:lnSpc>
              <a:buFont typeface="Arial" charset="0"/>
              <a:buNone/>
            </a:pPr>
            <a:r>
              <a:rPr lang="en-US" smtClean="0"/>
              <a:t>	-various cytokines, chemokines, surfactants and inflammatory cells</a:t>
            </a:r>
            <a:endParaRPr lang="en-IN" smtClean="0"/>
          </a:p>
        </p:txBody>
      </p:sp>
    </p:spTree>
    <p:extLst>
      <p:ext uri="{BB962C8B-B14F-4D97-AF65-F5344CB8AC3E}">
        <p14:creationId xmlns:p14="http://schemas.microsoft.com/office/powerpoint/2010/main" val="643374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74638"/>
            <a:ext cx="8229600" cy="868362"/>
          </a:xfrm>
        </p:spPr>
        <p:txBody>
          <a:bodyPr/>
          <a:lstStyle/>
          <a:p>
            <a:pPr eaLnBrk="1" hangingPunct="1"/>
            <a:r>
              <a:rPr lang="en-US" smtClean="0"/>
              <a:t>Pathogenesis </a:t>
            </a:r>
            <a:endParaRPr lang="en-IN" smtClean="0"/>
          </a:p>
        </p:txBody>
      </p:sp>
      <p:sp>
        <p:nvSpPr>
          <p:cNvPr id="6147" name="Content Placeholder 2"/>
          <p:cNvSpPr>
            <a:spLocks noGrp="1"/>
          </p:cNvSpPr>
          <p:nvPr>
            <p:ph idx="1"/>
          </p:nvPr>
        </p:nvSpPr>
        <p:spPr>
          <a:xfrm>
            <a:off x="457200" y="1000125"/>
            <a:ext cx="8229600" cy="5572125"/>
          </a:xfrm>
        </p:spPr>
        <p:txBody>
          <a:bodyPr/>
          <a:lstStyle/>
          <a:p>
            <a:pPr eaLnBrk="1" hangingPunct="1">
              <a:lnSpc>
                <a:spcPct val="90000"/>
              </a:lnSpc>
            </a:pPr>
            <a:r>
              <a:rPr lang="en-US" u="sng" smtClean="0"/>
              <a:t>Route of infection</a:t>
            </a:r>
          </a:p>
          <a:p>
            <a:pPr eaLnBrk="1" hangingPunct="1">
              <a:lnSpc>
                <a:spcPct val="90000"/>
              </a:lnSpc>
              <a:buFont typeface="Arial" charset="0"/>
              <a:buNone/>
            </a:pPr>
            <a:r>
              <a:rPr lang="en-US" smtClean="0"/>
              <a:t>	-gross aspiration</a:t>
            </a:r>
          </a:p>
          <a:p>
            <a:pPr eaLnBrk="1" hangingPunct="1">
              <a:lnSpc>
                <a:spcPct val="90000"/>
              </a:lnSpc>
              <a:buFont typeface="Arial" charset="0"/>
              <a:buNone/>
            </a:pPr>
            <a:r>
              <a:rPr lang="en-US" smtClean="0"/>
              <a:t>	-micro aspiration – most common</a:t>
            </a:r>
          </a:p>
          <a:p>
            <a:pPr eaLnBrk="1" hangingPunct="1">
              <a:lnSpc>
                <a:spcPct val="90000"/>
              </a:lnSpc>
              <a:buFont typeface="Arial" charset="0"/>
              <a:buNone/>
            </a:pPr>
            <a:r>
              <a:rPr lang="en-US" smtClean="0"/>
              <a:t>	-hematogenous spread – from distant sites</a:t>
            </a:r>
          </a:p>
          <a:p>
            <a:pPr eaLnBrk="1" hangingPunct="1">
              <a:lnSpc>
                <a:spcPct val="90000"/>
              </a:lnSpc>
              <a:buFont typeface="Arial" charset="0"/>
              <a:buNone/>
            </a:pPr>
            <a:r>
              <a:rPr lang="en-US" smtClean="0"/>
              <a:t>	-aerosolization</a:t>
            </a:r>
          </a:p>
          <a:p>
            <a:pPr eaLnBrk="1" hangingPunct="1">
              <a:lnSpc>
                <a:spcPct val="90000"/>
              </a:lnSpc>
              <a:buFont typeface="Arial" charset="0"/>
              <a:buNone/>
            </a:pPr>
            <a:r>
              <a:rPr lang="en-US" smtClean="0"/>
              <a:t>	-direct spread through contagious sites</a:t>
            </a:r>
          </a:p>
          <a:p>
            <a:pPr eaLnBrk="1" hangingPunct="1">
              <a:lnSpc>
                <a:spcPct val="90000"/>
              </a:lnSpc>
            </a:pPr>
            <a:r>
              <a:rPr lang="en-US" u="sng" smtClean="0"/>
              <a:t>Microbial factors</a:t>
            </a:r>
          </a:p>
          <a:p>
            <a:pPr eaLnBrk="1" hangingPunct="1">
              <a:lnSpc>
                <a:spcPct val="90000"/>
              </a:lnSpc>
              <a:buFont typeface="Arial" charset="0"/>
              <a:buNone/>
            </a:pPr>
            <a:r>
              <a:rPr lang="en-US" smtClean="0"/>
              <a:t>		each one has its own characteristics </a:t>
            </a:r>
          </a:p>
          <a:p>
            <a:pPr eaLnBrk="1" hangingPunct="1">
              <a:lnSpc>
                <a:spcPct val="90000"/>
              </a:lnSpc>
              <a:buFont typeface="Arial" charset="0"/>
              <a:buNone/>
            </a:pPr>
            <a:r>
              <a:rPr lang="en-US" smtClean="0"/>
              <a:t>	-bacterial--viral  -ricketssial-parasitic- fungal -atypical </a:t>
            </a:r>
          </a:p>
          <a:p>
            <a:pPr eaLnBrk="1" hangingPunct="1">
              <a:lnSpc>
                <a:spcPct val="90000"/>
              </a:lnSpc>
              <a:buFont typeface="Arial" charset="0"/>
              <a:buNone/>
            </a:pPr>
            <a:endParaRPr lang="en-IN" smtClean="0"/>
          </a:p>
        </p:txBody>
      </p:sp>
    </p:spTree>
    <p:extLst>
      <p:ext uri="{BB962C8B-B14F-4D97-AF65-F5344CB8AC3E}">
        <p14:creationId xmlns:p14="http://schemas.microsoft.com/office/powerpoint/2010/main" val="3846957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868362"/>
          </a:xfrm>
        </p:spPr>
        <p:txBody>
          <a:bodyPr/>
          <a:lstStyle/>
          <a:p>
            <a:pPr eaLnBrk="1" hangingPunct="1"/>
            <a:r>
              <a:rPr lang="en-US" smtClean="0"/>
              <a:t>Pathogenesis </a:t>
            </a:r>
            <a:endParaRPr lang="en-IN" smtClean="0"/>
          </a:p>
        </p:txBody>
      </p:sp>
      <p:sp>
        <p:nvSpPr>
          <p:cNvPr id="7171" name="Content Placeholder 2"/>
          <p:cNvSpPr>
            <a:spLocks noGrp="1"/>
          </p:cNvSpPr>
          <p:nvPr>
            <p:ph idx="1"/>
          </p:nvPr>
        </p:nvSpPr>
        <p:spPr>
          <a:xfrm>
            <a:off x="381000" y="1219200"/>
            <a:ext cx="8153400" cy="5410200"/>
          </a:xfrm>
        </p:spPr>
        <p:txBody>
          <a:bodyPr>
            <a:normAutofit/>
          </a:bodyPr>
          <a:lstStyle/>
          <a:p>
            <a:pPr eaLnBrk="1" hangingPunct="1">
              <a:lnSpc>
                <a:spcPct val="90000"/>
              </a:lnSpc>
            </a:pPr>
            <a:r>
              <a:rPr lang="en-US" sz="3000" u="sng" dirty="0" smtClean="0"/>
              <a:t>Host factors </a:t>
            </a:r>
            <a:r>
              <a:rPr lang="en-US" sz="3000" dirty="0" smtClean="0"/>
              <a:t>– more prone to pneumonia</a:t>
            </a:r>
          </a:p>
          <a:p>
            <a:pPr eaLnBrk="1" hangingPunct="1">
              <a:lnSpc>
                <a:spcPct val="90000"/>
              </a:lnSpc>
              <a:buFont typeface="Arial" charset="0"/>
              <a:buNone/>
            </a:pPr>
            <a:r>
              <a:rPr lang="en-US" sz="3000" dirty="0" smtClean="0"/>
              <a:t>	-</a:t>
            </a:r>
            <a:r>
              <a:rPr lang="en-US" sz="3000" dirty="0" err="1" smtClean="0"/>
              <a:t>hypogammaglobulinemia</a:t>
            </a:r>
            <a:endParaRPr lang="en-US" sz="3000" dirty="0" smtClean="0"/>
          </a:p>
          <a:p>
            <a:pPr eaLnBrk="1" hangingPunct="1">
              <a:lnSpc>
                <a:spcPct val="90000"/>
              </a:lnSpc>
              <a:buFont typeface="Arial" charset="0"/>
              <a:buNone/>
            </a:pPr>
            <a:r>
              <a:rPr lang="en-US" sz="3000" dirty="0" smtClean="0"/>
              <a:t>	-defects in phagocytosis, </a:t>
            </a:r>
            <a:r>
              <a:rPr lang="en-US" sz="3000" dirty="0" err="1" smtClean="0"/>
              <a:t>cilliary</a:t>
            </a:r>
            <a:r>
              <a:rPr lang="en-US" sz="3000" dirty="0" smtClean="0"/>
              <a:t> </a:t>
            </a:r>
            <a:r>
              <a:rPr lang="en-US" sz="3000" dirty="0" err="1" smtClean="0"/>
              <a:t>funtion</a:t>
            </a:r>
            <a:endParaRPr lang="en-US" sz="3000" dirty="0" smtClean="0"/>
          </a:p>
          <a:p>
            <a:pPr eaLnBrk="1" hangingPunct="1">
              <a:lnSpc>
                <a:spcPct val="90000"/>
              </a:lnSpc>
              <a:buFont typeface="Arial" charset="0"/>
              <a:buNone/>
            </a:pPr>
            <a:r>
              <a:rPr lang="en-US" sz="3000" dirty="0" smtClean="0"/>
              <a:t>	-neutropenia</a:t>
            </a:r>
          </a:p>
          <a:p>
            <a:pPr eaLnBrk="1" hangingPunct="1">
              <a:lnSpc>
                <a:spcPct val="90000"/>
              </a:lnSpc>
              <a:buFont typeface="Arial" charset="0"/>
              <a:buNone/>
            </a:pPr>
            <a:r>
              <a:rPr lang="en-US" sz="3000" dirty="0" smtClean="0"/>
              <a:t>	-</a:t>
            </a:r>
            <a:r>
              <a:rPr lang="en-US" sz="3000" dirty="0" err="1" smtClean="0"/>
              <a:t>asplenia</a:t>
            </a:r>
            <a:endParaRPr lang="en-US" sz="3000" dirty="0" smtClean="0"/>
          </a:p>
          <a:p>
            <a:pPr eaLnBrk="1" hangingPunct="1">
              <a:lnSpc>
                <a:spcPct val="90000"/>
              </a:lnSpc>
              <a:buFont typeface="Arial" charset="0"/>
              <a:buNone/>
            </a:pPr>
            <a:r>
              <a:rPr lang="en-US" sz="3000" dirty="0" smtClean="0"/>
              <a:t>	-reduction in CD4+ cells</a:t>
            </a:r>
          </a:p>
          <a:p>
            <a:pPr eaLnBrk="1" hangingPunct="1">
              <a:lnSpc>
                <a:spcPct val="90000"/>
              </a:lnSpc>
              <a:buFont typeface="Arial" charset="0"/>
              <a:buNone/>
            </a:pPr>
            <a:r>
              <a:rPr lang="en-US" sz="3000" dirty="0" smtClean="0"/>
              <a:t>	-HIV infection</a:t>
            </a:r>
          </a:p>
          <a:p>
            <a:pPr eaLnBrk="1" hangingPunct="1">
              <a:lnSpc>
                <a:spcPct val="90000"/>
              </a:lnSpc>
              <a:buFont typeface="Arial" charset="0"/>
              <a:buNone/>
            </a:pPr>
            <a:r>
              <a:rPr lang="en-US" sz="3000" dirty="0" smtClean="0"/>
              <a:t>	-anatomical defects</a:t>
            </a:r>
          </a:p>
          <a:p>
            <a:pPr eaLnBrk="1" hangingPunct="1">
              <a:lnSpc>
                <a:spcPct val="90000"/>
              </a:lnSpc>
              <a:buFont typeface="Arial" charset="0"/>
              <a:buNone/>
            </a:pPr>
            <a:r>
              <a:rPr lang="en-US" sz="3000" dirty="0" smtClean="0"/>
              <a:t>	</a:t>
            </a:r>
          </a:p>
          <a:p>
            <a:pPr eaLnBrk="1" hangingPunct="1">
              <a:lnSpc>
                <a:spcPct val="90000"/>
              </a:lnSpc>
              <a:buFont typeface="Arial" charset="0"/>
              <a:buNone/>
            </a:pPr>
            <a:r>
              <a:rPr lang="en-US" sz="3000" dirty="0" smtClean="0"/>
              <a:t>	</a:t>
            </a:r>
          </a:p>
        </p:txBody>
      </p:sp>
    </p:spTree>
    <p:extLst>
      <p:ext uri="{BB962C8B-B14F-4D97-AF65-F5344CB8AC3E}">
        <p14:creationId xmlns:p14="http://schemas.microsoft.com/office/powerpoint/2010/main" val="1842311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804</Words>
  <Application>Microsoft Office PowerPoint</Application>
  <PresentationFormat>On-screen Show (4:3)</PresentationFormat>
  <Paragraphs>243</Paragraphs>
  <Slides>34</Slides>
  <Notes>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PNEUMONIA</vt:lpstr>
      <vt:lpstr>Definition </vt:lpstr>
      <vt:lpstr>Classification </vt:lpstr>
      <vt:lpstr>Community Acquired Pneumonia</vt:lpstr>
      <vt:lpstr>Etiology </vt:lpstr>
      <vt:lpstr>Risk factors</vt:lpstr>
      <vt:lpstr>Host defence(Respiratory Defence)  </vt:lpstr>
      <vt:lpstr>Pathogenesis </vt:lpstr>
      <vt:lpstr>Pathogenesis </vt:lpstr>
      <vt:lpstr>Pathophysiology </vt:lpstr>
      <vt:lpstr>Pneumonia pathology</vt:lpstr>
      <vt:lpstr>Pneumonia: Pathophysiology Cont.</vt:lpstr>
      <vt:lpstr>Pathology </vt:lpstr>
      <vt:lpstr>PowerPoint Presentation</vt:lpstr>
      <vt:lpstr>PowerPoint Presentation</vt:lpstr>
      <vt:lpstr>Symptoms</vt:lpstr>
      <vt:lpstr>PowerPoint Presentation</vt:lpstr>
      <vt:lpstr>Signs </vt:lpstr>
      <vt:lpstr>Severe pneumonia</vt:lpstr>
      <vt:lpstr>diagnosis</vt:lpstr>
      <vt:lpstr>PowerPoint Presentation</vt:lpstr>
      <vt:lpstr>PowerPoint Presentation</vt:lpstr>
      <vt:lpstr>Management </vt:lpstr>
      <vt:lpstr>PowerPoint Presentation</vt:lpstr>
      <vt:lpstr>Specific antibiotics</vt:lpstr>
      <vt:lpstr>PowerPoint Presentation</vt:lpstr>
      <vt:lpstr>Duration of antibiotics</vt:lpstr>
      <vt:lpstr>Feature of pneumonia exacerbation</vt:lpstr>
      <vt:lpstr>Improvement</vt:lpstr>
      <vt:lpstr>Differential diagnosis</vt:lpstr>
      <vt:lpstr>Complications </vt:lpstr>
      <vt:lpstr>MCQ</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PNEUMONIA</dc:title>
  <dc:creator>SUNIL KUMAR</dc:creator>
  <cp:lastModifiedBy>SUNIL KUMAR</cp:lastModifiedBy>
  <cp:revision>21</cp:revision>
  <dcterms:created xsi:type="dcterms:W3CDTF">2015-09-08T02:11:49Z</dcterms:created>
  <dcterms:modified xsi:type="dcterms:W3CDTF">2016-02-10T06:16:56Z</dcterms:modified>
</cp:coreProperties>
</file>