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4" d="100"/>
          <a:sy n="84" d="100"/>
        </p:scale>
        <p:origin x="9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842999A-A188-49BB-B768-C1A01C13897E}" type="datetimeFigureOut">
              <a:rPr lang="en-IN" smtClean="0"/>
              <a:t>09-01-2020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3422738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842999A-A188-49BB-B768-C1A01C13897E}" type="datetimeFigureOut">
              <a:rPr lang="en-IN" smtClean="0"/>
              <a:t>09-01-2020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2399797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842999A-A188-49BB-B768-C1A01C13897E}" type="datetimeFigureOut">
              <a:rPr lang="en-IN" smtClean="0"/>
              <a:t>09-01-2020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1309968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842999A-A188-49BB-B768-C1A01C13897E}" type="datetimeFigureOut">
              <a:rPr lang="en-IN" smtClean="0"/>
              <a:t>09-01-2020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1377429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42999A-A188-49BB-B768-C1A01C13897E}" type="datetimeFigureOut">
              <a:rPr lang="en-IN" smtClean="0"/>
              <a:t>09-01-2020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1055047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842999A-A188-49BB-B768-C1A01C13897E}" type="datetimeFigureOut">
              <a:rPr lang="en-IN" smtClean="0"/>
              <a:t>09-01-2020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4227959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842999A-A188-49BB-B768-C1A01C13897E}" type="datetimeFigureOut">
              <a:rPr lang="en-IN" smtClean="0"/>
              <a:t>09-01-2020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3435441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842999A-A188-49BB-B768-C1A01C13897E}" type="datetimeFigureOut">
              <a:rPr lang="en-IN" smtClean="0"/>
              <a:t>09-01-2020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29514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42999A-A188-49BB-B768-C1A01C13897E}" type="datetimeFigureOut">
              <a:rPr lang="en-IN" smtClean="0"/>
              <a:t>09-01-2020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3809840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42999A-A188-49BB-B768-C1A01C13897E}" type="datetimeFigureOut">
              <a:rPr lang="en-IN" smtClean="0"/>
              <a:t>09-01-2020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451751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42999A-A188-49BB-B768-C1A01C13897E}" type="datetimeFigureOut">
              <a:rPr lang="en-IN" smtClean="0"/>
              <a:t>09-01-2020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5F27B0-C590-47E3-89C2-2162ED67E467}" type="slidenum">
              <a:rPr lang="en-IN" smtClean="0"/>
              <a:t>‹#›</a:t>
            </a:fld>
            <a:endParaRPr lang="en-IN"/>
          </a:p>
        </p:txBody>
      </p:sp>
    </p:spTree>
    <p:extLst>
      <p:ext uri="{BB962C8B-B14F-4D97-AF65-F5344CB8AC3E}">
        <p14:creationId xmlns:p14="http://schemas.microsoft.com/office/powerpoint/2010/main" val="1603881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42999A-A188-49BB-B768-C1A01C13897E}" type="datetimeFigureOut">
              <a:rPr lang="en-IN" smtClean="0"/>
              <a:t>09-01-2020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F27B0-C590-47E3-89C2-2162ED67E467}" type="slidenum">
              <a:rPr lang="en-IN" smtClean="0"/>
              <a:t>‹#›</a:t>
            </a:fld>
            <a:endParaRPr lang="en-IN"/>
          </a:p>
        </p:txBody>
      </p:sp>
    </p:spTree>
    <p:extLst>
      <p:ext uri="{BB962C8B-B14F-4D97-AF65-F5344CB8AC3E}">
        <p14:creationId xmlns:p14="http://schemas.microsoft.com/office/powerpoint/2010/main" val="2619631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956" y="200723"/>
            <a:ext cx="7605132" cy="1115121"/>
          </a:xfrm>
        </p:spPr>
        <p:txBody>
          <a:bodyPr>
            <a:normAutofit fontScale="90000"/>
          </a:bodyPr>
          <a:lstStyle/>
          <a:p>
            <a:r>
              <a:rPr lang="en-IN" b="1" dirty="0" smtClean="0"/>
              <a:t>PULMONARY EMBOLISM</a:t>
            </a:r>
            <a:endParaRPr lang="en-IN" b="1" dirty="0"/>
          </a:p>
        </p:txBody>
      </p:sp>
      <p:sp>
        <p:nvSpPr>
          <p:cNvPr id="3" name="Subtitle 2"/>
          <p:cNvSpPr>
            <a:spLocks noGrp="1"/>
          </p:cNvSpPr>
          <p:nvPr>
            <p:ph type="subTitle" idx="1"/>
          </p:nvPr>
        </p:nvSpPr>
        <p:spPr>
          <a:xfrm>
            <a:off x="6266986" y="4605454"/>
            <a:ext cx="4401014" cy="652346"/>
          </a:xfrm>
        </p:spPr>
        <p:txBody>
          <a:bodyPr>
            <a:normAutofit/>
          </a:bodyPr>
          <a:lstStyle/>
          <a:p>
            <a:r>
              <a:rPr lang="en-IN" sz="4000" b="1" dirty="0" smtClean="0"/>
              <a:t>DR SUNIL KUMAR</a:t>
            </a:r>
            <a:endParaRPr lang="en-IN" sz="4000" b="1" dirty="0"/>
          </a:p>
        </p:txBody>
      </p:sp>
    </p:spTree>
    <p:extLst>
      <p:ext uri="{BB962C8B-B14F-4D97-AF65-F5344CB8AC3E}">
        <p14:creationId xmlns:p14="http://schemas.microsoft.com/office/powerpoint/2010/main" val="850368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rmAutofit/>
          </a:bodyPr>
          <a:lstStyle/>
          <a:p>
            <a:pPr marL="0" indent="0">
              <a:buNone/>
            </a:pPr>
            <a:r>
              <a:rPr lang="en-IN" b="1" dirty="0" smtClean="0"/>
              <a:t>Surgical Management</a:t>
            </a:r>
          </a:p>
          <a:p>
            <a:pPr marL="0" indent="0">
              <a:buNone/>
            </a:pPr>
            <a:r>
              <a:rPr lang="en-IN" dirty="0" smtClean="0"/>
              <a:t>a)Pulmonary </a:t>
            </a:r>
            <a:r>
              <a:rPr lang="en-IN" dirty="0" err="1" smtClean="0"/>
              <a:t>Embolectomy</a:t>
            </a:r>
            <a:r>
              <a:rPr lang="en-IN" dirty="0" smtClean="0"/>
              <a:t>:-</a:t>
            </a:r>
          </a:p>
          <a:p>
            <a:pPr marL="0" indent="0">
              <a:buNone/>
            </a:pPr>
            <a:r>
              <a:rPr lang="en-IN" dirty="0" smtClean="0"/>
              <a:t>-It is the emergency surgical removal of emboli.</a:t>
            </a:r>
          </a:p>
          <a:p>
            <a:pPr marL="0" indent="0">
              <a:buNone/>
            </a:pPr>
            <a:r>
              <a:rPr lang="en-IN" dirty="0" smtClean="0"/>
              <a:t>-It involve removal of thrombi and is then referred to as </a:t>
            </a:r>
            <a:r>
              <a:rPr lang="en-IN" dirty="0" err="1" smtClean="0"/>
              <a:t>thrombectomy</a:t>
            </a:r>
            <a:r>
              <a:rPr lang="en-IN" dirty="0" smtClean="0"/>
              <a:t>.</a:t>
            </a:r>
          </a:p>
          <a:p>
            <a:pPr marL="0" indent="0">
              <a:buNone/>
            </a:pPr>
            <a:r>
              <a:rPr lang="en-IN" dirty="0" smtClean="0"/>
              <a:t>b)Catheter-based thrombus removal.</a:t>
            </a:r>
          </a:p>
          <a:p>
            <a:pPr marL="0" indent="0">
              <a:buNone/>
            </a:pPr>
            <a:endParaRPr lang="en-IN" dirty="0"/>
          </a:p>
          <a:p>
            <a:pPr marL="0" indent="0">
              <a:buNone/>
            </a:pPr>
            <a:r>
              <a:rPr lang="en-IN" b="1" dirty="0" smtClean="0"/>
              <a:t>Complications:</a:t>
            </a:r>
          </a:p>
          <a:p>
            <a:pPr marL="0" indent="0">
              <a:buNone/>
            </a:pPr>
            <a:r>
              <a:rPr lang="en-IN" dirty="0" smtClean="0"/>
              <a:t>a)Cardiac arrest and sudden death.</a:t>
            </a:r>
          </a:p>
          <a:p>
            <a:pPr marL="0" indent="0">
              <a:buNone/>
            </a:pPr>
            <a:r>
              <a:rPr lang="en-IN" dirty="0" smtClean="0"/>
              <a:t>b)Shock</a:t>
            </a:r>
          </a:p>
          <a:p>
            <a:pPr marL="0" indent="0">
              <a:buNone/>
            </a:pPr>
            <a:r>
              <a:rPr lang="en-IN" dirty="0" smtClean="0"/>
              <a:t>c)Abnormal heart rhythm</a:t>
            </a:r>
          </a:p>
          <a:p>
            <a:pPr marL="0" indent="0">
              <a:buNone/>
            </a:pPr>
            <a:r>
              <a:rPr lang="en-IN" dirty="0" smtClean="0"/>
              <a:t>d)Pulmonary Infarction</a:t>
            </a:r>
          </a:p>
          <a:p>
            <a:pPr marL="0" indent="0">
              <a:buNone/>
            </a:pPr>
            <a:r>
              <a:rPr lang="en-IN" dirty="0" smtClean="0"/>
              <a:t>e)Paradoxical embolism</a:t>
            </a:r>
          </a:p>
          <a:p>
            <a:pPr marL="0" indent="0">
              <a:buNone/>
            </a:pPr>
            <a:r>
              <a:rPr lang="en-IN" dirty="0" smtClean="0"/>
              <a:t>f)Pulmonary </a:t>
            </a:r>
            <a:r>
              <a:rPr lang="en-IN" dirty="0" err="1" smtClean="0"/>
              <a:t>hyprtension</a:t>
            </a:r>
            <a:endParaRPr lang="en-IN" dirty="0"/>
          </a:p>
        </p:txBody>
      </p:sp>
    </p:spTree>
    <p:extLst>
      <p:ext uri="{BB962C8B-B14F-4D97-AF65-F5344CB8AC3E}">
        <p14:creationId xmlns:p14="http://schemas.microsoft.com/office/powerpoint/2010/main" val="1635188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825625"/>
            <a:ext cx="10515600" cy="4351338"/>
          </a:xfrm>
        </p:spPr>
        <p:txBody>
          <a:bodyPr>
            <a:normAutofit/>
          </a:bodyPr>
          <a:lstStyle/>
          <a:p>
            <a:pPr marL="0" indent="0">
              <a:buNone/>
            </a:pPr>
            <a:endParaRPr lang="en-IN" sz="6600" b="1" i="1" dirty="0" smtClean="0"/>
          </a:p>
          <a:p>
            <a:pPr marL="0" indent="0">
              <a:buNone/>
            </a:pPr>
            <a:endParaRPr lang="en-IN" sz="6600" b="1" i="1" dirty="0"/>
          </a:p>
          <a:p>
            <a:pPr marL="0" indent="0">
              <a:buNone/>
            </a:pPr>
            <a:r>
              <a:rPr lang="en-IN" sz="6600" b="1" i="1" dirty="0" smtClean="0"/>
              <a:t>                            THANX</a:t>
            </a:r>
            <a:endParaRPr lang="en-IN" sz="6600" b="1" i="1" dirty="0"/>
          </a:p>
        </p:txBody>
      </p:sp>
    </p:spTree>
    <p:extLst>
      <p:ext uri="{BB962C8B-B14F-4D97-AF65-F5344CB8AC3E}">
        <p14:creationId xmlns:p14="http://schemas.microsoft.com/office/powerpoint/2010/main" val="378476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lstStyle/>
          <a:p>
            <a:pPr marL="0" indent="0">
              <a:buNone/>
            </a:pPr>
            <a:r>
              <a:rPr lang="en-IN" sz="3200" b="1" dirty="0" smtClean="0"/>
              <a:t>Definition:-</a:t>
            </a:r>
          </a:p>
          <a:p>
            <a:pPr marL="0" indent="0">
              <a:buNone/>
            </a:pPr>
            <a:r>
              <a:rPr lang="en-IN" dirty="0" smtClean="0"/>
              <a:t>-An embolus is a clot or plug that is carried by the blood stream from its point of origin to a smaller blood vessel, where it obstructs circulation.</a:t>
            </a:r>
          </a:p>
          <a:p>
            <a:pPr marL="0" indent="0">
              <a:buNone/>
            </a:pPr>
            <a:r>
              <a:rPr lang="en-IN" dirty="0" smtClean="0"/>
              <a:t>-It refer to the obstruction of the pulmonary artery or its branches by a thrombus (or thrombi) that originates some where in the venous system or in the right side of the heart.</a:t>
            </a:r>
          </a:p>
          <a:p>
            <a:pPr marL="0" indent="0">
              <a:buNone/>
            </a:pPr>
            <a:r>
              <a:rPr lang="en-IN" sz="3200" b="1" dirty="0" err="1" smtClean="0"/>
              <a:t>Etiology</a:t>
            </a:r>
            <a:r>
              <a:rPr lang="en-IN" sz="3200" b="1" dirty="0" smtClean="0"/>
              <a:t>:</a:t>
            </a:r>
          </a:p>
          <a:p>
            <a:pPr marL="0" indent="0">
              <a:buNone/>
            </a:pPr>
            <a:r>
              <a:rPr lang="en-IN" dirty="0" smtClean="0"/>
              <a:t>-Major surgeries especially hip, knee, abdominal and extensive procedures predispose the patients to thrombus formation.</a:t>
            </a:r>
          </a:p>
          <a:p>
            <a:pPr marL="0" indent="0">
              <a:buNone/>
            </a:pPr>
            <a:r>
              <a:rPr lang="en-IN" dirty="0" smtClean="0"/>
              <a:t>-Alteration in blood flow: immobilization after surgery, injury, pregnancy, obesity &amp; cancer.</a:t>
            </a:r>
          </a:p>
          <a:p>
            <a:pPr marL="0" indent="0">
              <a:buNone/>
            </a:pPr>
            <a:r>
              <a:rPr lang="en-IN" dirty="0" smtClean="0"/>
              <a:t>-Oral contraceptives and </a:t>
            </a:r>
            <a:r>
              <a:rPr lang="en-IN" dirty="0" err="1" smtClean="0"/>
              <a:t>estrogen</a:t>
            </a:r>
            <a:r>
              <a:rPr lang="en-IN" dirty="0" smtClean="0"/>
              <a:t> replacement therapy.</a:t>
            </a:r>
          </a:p>
          <a:p>
            <a:pPr marL="0" indent="0">
              <a:buNone/>
            </a:pPr>
            <a:r>
              <a:rPr lang="en-IN" dirty="0" smtClean="0"/>
              <a:t>-long time sitting.</a:t>
            </a:r>
          </a:p>
          <a:p>
            <a:pPr marL="0" indent="0">
              <a:buNone/>
            </a:pPr>
            <a:r>
              <a:rPr lang="en-IN" dirty="0" smtClean="0"/>
              <a:t>-Surgical and accidental traumas</a:t>
            </a:r>
          </a:p>
          <a:p>
            <a:pPr marL="0" indent="0">
              <a:buNone/>
            </a:pPr>
            <a:endParaRPr lang="en-IN" dirty="0"/>
          </a:p>
        </p:txBody>
      </p:sp>
    </p:spTree>
    <p:extLst>
      <p:ext uri="{BB962C8B-B14F-4D97-AF65-F5344CB8AC3E}">
        <p14:creationId xmlns:p14="http://schemas.microsoft.com/office/powerpoint/2010/main" val="418389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lstStyle/>
          <a:p>
            <a:pPr marL="0" indent="0">
              <a:buNone/>
            </a:pPr>
            <a:r>
              <a:rPr lang="en-IN" dirty="0" smtClean="0"/>
              <a:t>-Immobilisation and venous stasis</a:t>
            </a:r>
          </a:p>
          <a:p>
            <a:pPr marL="0" indent="0">
              <a:buNone/>
            </a:pPr>
            <a:r>
              <a:rPr lang="en-IN" dirty="0" smtClean="0"/>
              <a:t>-Hereditary factors:-</a:t>
            </a:r>
          </a:p>
          <a:p>
            <a:pPr marL="0" indent="0">
              <a:buNone/>
            </a:pPr>
            <a:r>
              <a:rPr lang="en-IN" dirty="0" smtClean="0"/>
              <a:t>*</a:t>
            </a:r>
            <a:r>
              <a:rPr lang="en-IN" dirty="0" err="1" smtClean="0"/>
              <a:t>Antithrombin</a:t>
            </a:r>
            <a:r>
              <a:rPr lang="en-IN" dirty="0" smtClean="0"/>
              <a:t> III deficiency</a:t>
            </a:r>
          </a:p>
          <a:p>
            <a:pPr marL="0" indent="0">
              <a:buNone/>
            </a:pPr>
            <a:r>
              <a:rPr lang="en-IN" dirty="0" smtClean="0"/>
              <a:t>*Factor V </a:t>
            </a:r>
            <a:r>
              <a:rPr lang="en-IN" dirty="0" err="1" smtClean="0"/>
              <a:t>leiden</a:t>
            </a:r>
            <a:endParaRPr lang="en-IN" dirty="0" smtClean="0"/>
          </a:p>
          <a:p>
            <a:pPr marL="0" indent="0">
              <a:buNone/>
            </a:pPr>
            <a:r>
              <a:rPr lang="en-IN" dirty="0" smtClean="0"/>
              <a:t>*</a:t>
            </a:r>
            <a:r>
              <a:rPr lang="en-IN" dirty="0" err="1" smtClean="0"/>
              <a:t>Protien</a:t>
            </a:r>
            <a:r>
              <a:rPr lang="en-IN" dirty="0" smtClean="0"/>
              <a:t> C deficiency</a:t>
            </a:r>
          </a:p>
          <a:p>
            <a:pPr marL="0" indent="0">
              <a:buNone/>
            </a:pPr>
            <a:r>
              <a:rPr lang="en-IN" dirty="0" smtClean="0"/>
              <a:t>*Plasminogen and plasminogen activator abnormality</a:t>
            </a:r>
          </a:p>
          <a:p>
            <a:pPr marL="0" indent="0">
              <a:buNone/>
            </a:pPr>
            <a:r>
              <a:rPr lang="en-IN" dirty="0" smtClean="0"/>
              <a:t>*Fibrinogen abnormality</a:t>
            </a:r>
          </a:p>
          <a:p>
            <a:pPr marL="0" indent="0">
              <a:buNone/>
            </a:pPr>
            <a:r>
              <a:rPr lang="en-IN" dirty="0" smtClean="0"/>
              <a:t>*Resistance to activated protein C</a:t>
            </a:r>
          </a:p>
          <a:p>
            <a:pPr marL="0" indent="0">
              <a:buNone/>
            </a:pPr>
            <a:r>
              <a:rPr lang="en-IN" sz="3200" b="1" dirty="0" smtClean="0"/>
              <a:t>TYPES:</a:t>
            </a:r>
          </a:p>
          <a:p>
            <a:pPr marL="0" indent="0">
              <a:buNone/>
            </a:pPr>
            <a:r>
              <a:rPr lang="en-IN" dirty="0" smtClean="0"/>
              <a:t>a)Thrombotic</a:t>
            </a:r>
          </a:p>
          <a:p>
            <a:pPr marL="0" indent="0">
              <a:buNone/>
            </a:pPr>
            <a:r>
              <a:rPr lang="en-IN" dirty="0" smtClean="0"/>
              <a:t>b)Non-thrombotic: fat, air, tumour, amniotic fluid</a:t>
            </a:r>
            <a:endParaRPr lang="en-IN" dirty="0"/>
          </a:p>
        </p:txBody>
      </p:sp>
    </p:spTree>
    <p:extLst>
      <p:ext uri="{BB962C8B-B14F-4D97-AF65-F5344CB8AC3E}">
        <p14:creationId xmlns:p14="http://schemas.microsoft.com/office/powerpoint/2010/main" val="1616671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lstStyle/>
          <a:p>
            <a:pPr marL="0" indent="0">
              <a:buNone/>
            </a:pPr>
            <a:r>
              <a:rPr lang="en-IN" sz="3200" b="1" dirty="0" smtClean="0"/>
              <a:t>Pathophysiology</a:t>
            </a:r>
          </a:p>
          <a:p>
            <a:pPr marL="0" indent="0">
              <a:buNone/>
            </a:pPr>
            <a:r>
              <a:rPr lang="en-IN" dirty="0" smtClean="0"/>
              <a:t>-when emboli travel to the lungs, they lodge in the pulmonary vasculature               the size and number of emboli determine the location                  Blood flow is obstructed, leading to decreased perfusion of the section of the lung supplied by the vessel               The client continues to ventilate the portion of the lung, but because the tissue is not perfused, resulting in hypoxemia                If an embolus lodges in a large pulmonary vessels, it increases proximal pulmonary vascular resistance, causes atelectasis, and eventually reduced cardiac output               The arterioles constrict because of platelet degranulation, accompanied by a release of histamine, serotonin, catecholamine and prostaglandins               these chemical agents result in bronchial and pulmonary artery constriction                </a:t>
            </a:r>
            <a:r>
              <a:rPr lang="en-IN" dirty="0" err="1" smtClean="0"/>
              <a:t>Vasocontriction</a:t>
            </a:r>
            <a:r>
              <a:rPr lang="en-IN" dirty="0" smtClean="0"/>
              <a:t> and pulmonary embolism.</a:t>
            </a:r>
            <a:endParaRPr lang="en-IN" dirty="0"/>
          </a:p>
        </p:txBody>
      </p:sp>
      <p:sp>
        <p:nvSpPr>
          <p:cNvPr id="4" name="Right Arrow 3"/>
          <p:cNvSpPr/>
          <p:nvPr/>
        </p:nvSpPr>
        <p:spPr>
          <a:xfrm>
            <a:off x="10893778" y="643467"/>
            <a:ext cx="978408" cy="2483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          </a:t>
            </a:r>
          </a:p>
        </p:txBody>
      </p:sp>
      <p:sp>
        <p:nvSpPr>
          <p:cNvPr id="5" name="Right Arrow 4"/>
          <p:cNvSpPr/>
          <p:nvPr/>
        </p:nvSpPr>
        <p:spPr>
          <a:xfrm>
            <a:off x="8026400" y="993422"/>
            <a:ext cx="1136452" cy="327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ight Arrow 5"/>
          <p:cNvSpPr/>
          <p:nvPr/>
        </p:nvSpPr>
        <p:spPr>
          <a:xfrm>
            <a:off x="1614311" y="1840089"/>
            <a:ext cx="978408" cy="1580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ight Arrow 6"/>
          <p:cNvSpPr/>
          <p:nvPr/>
        </p:nvSpPr>
        <p:spPr>
          <a:xfrm>
            <a:off x="8594626" y="2235200"/>
            <a:ext cx="978408" cy="1580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ight Arrow 7"/>
          <p:cNvSpPr/>
          <p:nvPr/>
        </p:nvSpPr>
        <p:spPr>
          <a:xfrm>
            <a:off x="10080978" y="2935111"/>
            <a:ext cx="978408" cy="2483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ight Arrow 8"/>
          <p:cNvSpPr/>
          <p:nvPr/>
        </p:nvSpPr>
        <p:spPr>
          <a:xfrm>
            <a:off x="8297333" y="3793067"/>
            <a:ext cx="978408" cy="1354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ight Arrow 9"/>
          <p:cNvSpPr/>
          <p:nvPr/>
        </p:nvSpPr>
        <p:spPr>
          <a:xfrm>
            <a:off x="8963378" y="4086578"/>
            <a:ext cx="978408"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092420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rmAutofit/>
          </a:bodyPr>
          <a:lstStyle/>
          <a:p>
            <a:pPr marL="0" indent="0">
              <a:buNone/>
            </a:pPr>
            <a:r>
              <a:rPr lang="en-IN" sz="3200" b="1" dirty="0" smtClean="0"/>
              <a:t>Clinical manifestations:-</a:t>
            </a:r>
          </a:p>
          <a:p>
            <a:pPr marL="0" indent="0">
              <a:buNone/>
            </a:pPr>
            <a:r>
              <a:rPr lang="en-IN" dirty="0" smtClean="0"/>
              <a:t>-Severity of clinical manifestations depends on the size of the emboli and the size and number of blood vessels occluded.</a:t>
            </a:r>
          </a:p>
          <a:p>
            <a:pPr marL="0" indent="0">
              <a:buNone/>
            </a:pPr>
            <a:r>
              <a:rPr lang="en-IN" dirty="0" smtClean="0"/>
              <a:t>-Anxiety</a:t>
            </a:r>
          </a:p>
          <a:p>
            <a:pPr marL="0" indent="0">
              <a:buNone/>
            </a:pPr>
            <a:r>
              <a:rPr lang="en-IN" dirty="0" smtClean="0"/>
              <a:t>-Sudden onset of unexplained </a:t>
            </a:r>
            <a:r>
              <a:rPr lang="en-IN" dirty="0" err="1" smtClean="0"/>
              <a:t>dyspnea</a:t>
            </a:r>
            <a:endParaRPr lang="en-IN" dirty="0" smtClean="0"/>
          </a:p>
          <a:p>
            <a:pPr marL="0" indent="0">
              <a:buNone/>
            </a:pPr>
            <a:r>
              <a:rPr lang="en-IN" dirty="0" smtClean="0"/>
              <a:t>-</a:t>
            </a:r>
            <a:r>
              <a:rPr lang="en-IN" dirty="0" err="1" smtClean="0"/>
              <a:t>Tachypnea</a:t>
            </a:r>
            <a:r>
              <a:rPr lang="en-IN" dirty="0" smtClean="0"/>
              <a:t> and tachycardia</a:t>
            </a:r>
          </a:p>
          <a:p>
            <a:pPr marL="0" indent="0">
              <a:buNone/>
            </a:pPr>
            <a:r>
              <a:rPr lang="en-IN" dirty="0" smtClean="0"/>
              <a:t>-Cough</a:t>
            </a:r>
          </a:p>
          <a:p>
            <a:pPr marL="0" indent="0">
              <a:buNone/>
            </a:pPr>
            <a:r>
              <a:rPr lang="en-IN" dirty="0" smtClean="0"/>
              <a:t>-</a:t>
            </a:r>
            <a:r>
              <a:rPr lang="en-IN" dirty="0" err="1" smtClean="0"/>
              <a:t>Pleuritic</a:t>
            </a:r>
            <a:r>
              <a:rPr lang="en-IN" dirty="0" smtClean="0"/>
              <a:t> chest pain</a:t>
            </a:r>
          </a:p>
          <a:p>
            <a:pPr marL="0" indent="0">
              <a:buNone/>
            </a:pPr>
            <a:r>
              <a:rPr lang="en-IN" dirty="0" smtClean="0"/>
              <a:t>-</a:t>
            </a:r>
            <a:r>
              <a:rPr lang="en-IN" dirty="0" err="1" smtClean="0"/>
              <a:t>Hemoptysis</a:t>
            </a:r>
            <a:endParaRPr lang="en-IN" dirty="0" smtClean="0"/>
          </a:p>
          <a:p>
            <a:pPr marL="0" indent="0">
              <a:buNone/>
            </a:pPr>
            <a:r>
              <a:rPr lang="en-IN" dirty="0" smtClean="0"/>
              <a:t>-Crackles</a:t>
            </a:r>
          </a:p>
          <a:p>
            <a:pPr marL="0" indent="0">
              <a:buNone/>
            </a:pPr>
            <a:r>
              <a:rPr lang="en-IN" dirty="0" smtClean="0"/>
              <a:t>-Fever </a:t>
            </a:r>
          </a:p>
          <a:p>
            <a:pPr marL="0" indent="0">
              <a:buNone/>
            </a:pPr>
            <a:r>
              <a:rPr lang="en-IN" dirty="0" smtClean="0"/>
              <a:t>-Accentuation of pulmonic heart sound</a:t>
            </a:r>
          </a:p>
          <a:p>
            <a:pPr marL="0" indent="0">
              <a:buNone/>
            </a:pPr>
            <a:r>
              <a:rPr lang="en-IN" dirty="0" smtClean="0"/>
              <a:t>-Sudden change in mental status as a result of hypoxemia.</a:t>
            </a:r>
            <a:endParaRPr lang="en-IN" dirty="0"/>
          </a:p>
        </p:txBody>
      </p:sp>
    </p:spTree>
    <p:extLst>
      <p:ext uri="{BB962C8B-B14F-4D97-AF65-F5344CB8AC3E}">
        <p14:creationId xmlns:p14="http://schemas.microsoft.com/office/powerpoint/2010/main" val="2239476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rmAutofit lnSpcReduction="10000"/>
          </a:bodyPr>
          <a:lstStyle/>
          <a:p>
            <a:pPr marL="0" indent="0">
              <a:buNone/>
            </a:pPr>
            <a:r>
              <a:rPr lang="en-IN" b="1" dirty="0" smtClean="0"/>
              <a:t>In Massive emboli:-</a:t>
            </a:r>
          </a:p>
          <a:p>
            <a:pPr marL="0" indent="0">
              <a:buNone/>
            </a:pPr>
            <a:r>
              <a:rPr lang="en-IN" dirty="0" smtClean="0"/>
              <a:t>-Shock</a:t>
            </a:r>
          </a:p>
          <a:p>
            <a:pPr marL="0" indent="0">
              <a:buNone/>
            </a:pPr>
            <a:r>
              <a:rPr lang="en-IN" dirty="0" smtClean="0"/>
              <a:t>-Pallor</a:t>
            </a:r>
          </a:p>
          <a:p>
            <a:pPr marL="0" indent="0">
              <a:buNone/>
            </a:pPr>
            <a:r>
              <a:rPr lang="en-IN" dirty="0" smtClean="0"/>
              <a:t>-Severe </a:t>
            </a:r>
            <a:r>
              <a:rPr lang="en-IN" dirty="0" err="1" smtClean="0"/>
              <a:t>dyspnea</a:t>
            </a:r>
            <a:endParaRPr lang="en-IN" dirty="0" smtClean="0"/>
          </a:p>
          <a:p>
            <a:pPr marL="0" indent="0">
              <a:buNone/>
            </a:pPr>
            <a:r>
              <a:rPr lang="en-IN" dirty="0" smtClean="0"/>
              <a:t>-Crushing chest pain</a:t>
            </a:r>
          </a:p>
          <a:p>
            <a:pPr marL="0" indent="0">
              <a:buNone/>
            </a:pPr>
            <a:r>
              <a:rPr lang="en-IN" dirty="0" smtClean="0"/>
              <a:t>-Pulse is rapid and weak</a:t>
            </a:r>
          </a:p>
          <a:p>
            <a:pPr marL="0" indent="0">
              <a:buNone/>
            </a:pPr>
            <a:r>
              <a:rPr lang="en-IN" dirty="0" smtClean="0"/>
              <a:t>-Hypotension</a:t>
            </a:r>
          </a:p>
          <a:p>
            <a:pPr marL="0" indent="0">
              <a:buNone/>
            </a:pPr>
            <a:r>
              <a:rPr lang="en-IN" dirty="0" smtClean="0"/>
              <a:t>-ECG indicates right ventricular strain</a:t>
            </a:r>
          </a:p>
          <a:p>
            <a:pPr marL="0" indent="0">
              <a:buNone/>
            </a:pPr>
            <a:r>
              <a:rPr lang="en-IN" b="1" dirty="0" smtClean="0"/>
              <a:t>Diagnostic </a:t>
            </a:r>
            <a:r>
              <a:rPr lang="en-IN" b="1" dirty="0" smtClean="0"/>
              <a:t>Test</a:t>
            </a:r>
          </a:p>
          <a:p>
            <a:pPr marL="0" indent="0">
              <a:buNone/>
            </a:pPr>
            <a:r>
              <a:rPr lang="en-IN" dirty="0" smtClean="0"/>
              <a:t>a)</a:t>
            </a:r>
            <a:r>
              <a:rPr lang="en-IN" dirty="0" smtClean="0"/>
              <a:t>History </a:t>
            </a:r>
            <a:r>
              <a:rPr lang="en-IN" dirty="0" smtClean="0"/>
              <a:t>and physical examination</a:t>
            </a:r>
          </a:p>
          <a:p>
            <a:pPr marL="0" indent="0">
              <a:buNone/>
            </a:pPr>
            <a:r>
              <a:rPr lang="en-IN" dirty="0" smtClean="0"/>
              <a:t>b)Lung scan:</a:t>
            </a:r>
          </a:p>
          <a:p>
            <a:pPr marL="0" indent="0">
              <a:buNone/>
            </a:pPr>
            <a:r>
              <a:rPr lang="en-IN" dirty="0" smtClean="0"/>
              <a:t>-Also called ventilation perfusion scan.</a:t>
            </a:r>
          </a:p>
          <a:p>
            <a:pPr marL="0" indent="0">
              <a:buNone/>
            </a:pPr>
            <a:r>
              <a:rPr lang="en-IN" dirty="0" smtClean="0"/>
              <a:t>-It uses small amounts of radioactive material to study airflow and blood flow in the lung</a:t>
            </a:r>
            <a:endParaRPr lang="en-IN" dirty="0" smtClean="0"/>
          </a:p>
        </p:txBody>
      </p:sp>
    </p:spTree>
    <p:extLst>
      <p:ext uri="{BB962C8B-B14F-4D97-AF65-F5344CB8AC3E}">
        <p14:creationId xmlns:p14="http://schemas.microsoft.com/office/powerpoint/2010/main" val="1377102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lstStyle/>
          <a:p>
            <a:pPr marL="0" indent="0">
              <a:buNone/>
            </a:pPr>
            <a:r>
              <a:rPr lang="en-IN" dirty="0" smtClean="0"/>
              <a:t>c)Pulmonary angiogram:</a:t>
            </a:r>
          </a:p>
          <a:p>
            <a:pPr marL="0" indent="0">
              <a:buNone/>
            </a:pPr>
            <a:r>
              <a:rPr lang="en-IN" dirty="0" smtClean="0"/>
              <a:t>-to show the blockage in pulmonary artery and its branches.</a:t>
            </a:r>
          </a:p>
          <a:p>
            <a:pPr marL="0" indent="0">
              <a:buNone/>
            </a:pPr>
            <a:r>
              <a:rPr lang="en-IN" dirty="0" smtClean="0"/>
              <a:t>-It also measures the pressure in the right side of the heart.</a:t>
            </a:r>
          </a:p>
          <a:p>
            <a:pPr marL="0" indent="0">
              <a:buNone/>
            </a:pPr>
            <a:r>
              <a:rPr lang="en-IN" dirty="0" smtClean="0"/>
              <a:t>d)Ultrasound:</a:t>
            </a:r>
          </a:p>
          <a:p>
            <a:pPr marL="0" indent="0">
              <a:buNone/>
            </a:pPr>
            <a:r>
              <a:rPr lang="en-IN" dirty="0" smtClean="0"/>
              <a:t>-Also called duplex venous ultrasonography.</a:t>
            </a:r>
          </a:p>
          <a:p>
            <a:pPr marL="0" indent="0">
              <a:buNone/>
            </a:pPr>
            <a:r>
              <a:rPr lang="en-IN" dirty="0" smtClean="0"/>
              <a:t>-It uses high-frequency sound waves to check for blood clots in your thigh veins.</a:t>
            </a:r>
          </a:p>
          <a:p>
            <a:pPr marL="0" indent="0">
              <a:buNone/>
            </a:pPr>
            <a:r>
              <a:rPr lang="en-IN" dirty="0" smtClean="0"/>
              <a:t>e)MRI:</a:t>
            </a:r>
          </a:p>
          <a:p>
            <a:pPr marL="0" indent="0">
              <a:buNone/>
            </a:pPr>
            <a:r>
              <a:rPr lang="en-IN" dirty="0" smtClean="0"/>
              <a:t>-It shows the detailed images of internal structures.</a:t>
            </a:r>
          </a:p>
          <a:p>
            <a:pPr marL="0" indent="0">
              <a:buNone/>
            </a:pPr>
            <a:r>
              <a:rPr lang="en-IN" dirty="0" smtClean="0"/>
              <a:t>f)D-dimer:</a:t>
            </a:r>
          </a:p>
          <a:p>
            <a:pPr marL="0" indent="0">
              <a:buNone/>
            </a:pPr>
            <a:r>
              <a:rPr lang="en-IN" dirty="0" smtClean="0"/>
              <a:t>-Normal is less than 250mcg/L.</a:t>
            </a:r>
          </a:p>
          <a:p>
            <a:pPr marL="0" indent="0">
              <a:buNone/>
            </a:pPr>
            <a:r>
              <a:rPr lang="en-IN" dirty="0" smtClean="0"/>
              <a:t>-Usually increased in case of pulmonary embolism.</a:t>
            </a:r>
          </a:p>
          <a:p>
            <a:pPr marL="0" indent="0">
              <a:buNone/>
            </a:pPr>
            <a:endParaRPr lang="en-IN" dirty="0" smtClean="0"/>
          </a:p>
        </p:txBody>
      </p:sp>
    </p:spTree>
    <p:extLst>
      <p:ext uri="{BB962C8B-B14F-4D97-AF65-F5344CB8AC3E}">
        <p14:creationId xmlns:p14="http://schemas.microsoft.com/office/powerpoint/2010/main" val="2427396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lstStyle/>
          <a:p>
            <a:pPr marL="0" indent="0">
              <a:buNone/>
            </a:pPr>
            <a:r>
              <a:rPr lang="en-IN" dirty="0" smtClean="0"/>
              <a:t>g)ECG:</a:t>
            </a:r>
          </a:p>
          <a:p>
            <a:pPr marL="0" indent="0">
              <a:buNone/>
            </a:pPr>
            <a:r>
              <a:rPr lang="en-IN" dirty="0" smtClean="0"/>
              <a:t>-In massive pulmonary embolism, evidence of right heart strain may be seen.</a:t>
            </a:r>
          </a:p>
          <a:p>
            <a:pPr marL="0" indent="0">
              <a:buNone/>
            </a:pPr>
            <a:r>
              <a:rPr lang="en-IN" dirty="0" smtClean="0"/>
              <a:t>-Rightward shift of the QRS axis, transient RBBB, T-wave inversion, SIQIIITIII pattern, P-</a:t>
            </a:r>
            <a:r>
              <a:rPr lang="en-IN" dirty="0" err="1" smtClean="0"/>
              <a:t>pulmonale</a:t>
            </a:r>
            <a:r>
              <a:rPr lang="en-IN" dirty="0" smtClean="0"/>
              <a:t>.</a:t>
            </a:r>
          </a:p>
          <a:p>
            <a:pPr marL="0" indent="0">
              <a:buNone/>
            </a:pPr>
            <a:r>
              <a:rPr lang="en-IN" dirty="0" smtClean="0"/>
              <a:t>-But these are non-specific.</a:t>
            </a:r>
          </a:p>
          <a:p>
            <a:pPr marL="0" indent="0">
              <a:buNone/>
            </a:pPr>
            <a:endParaRPr lang="en-IN" dirty="0"/>
          </a:p>
          <a:p>
            <a:pPr marL="0" indent="0">
              <a:buNone/>
            </a:pPr>
            <a:r>
              <a:rPr lang="en-IN" b="1" dirty="0" smtClean="0"/>
              <a:t>TREATMENT</a:t>
            </a:r>
          </a:p>
          <a:p>
            <a:pPr marL="0" indent="0">
              <a:buNone/>
            </a:pPr>
            <a:r>
              <a:rPr lang="en-IN" dirty="0" smtClean="0"/>
              <a:t>A)Pharmacological management</a:t>
            </a:r>
          </a:p>
          <a:p>
            <a:pPr marL="0" indent="0">
              <a:buNone/>
            </a:pPr>
            <a:r>
              <a:rPr lang="en-IN" dirty="0" smtClean="0"/>
              <a:t>-Anticoagulant is given.</a:t>
            </a:r>
          </a:p>
          <a:p>
            <a:pPr marL="0" indent="0">
              <a:buNone/>
            </a:pPr>
            <a:r>
              <a:rPr lang="en-IN" dirty="0" smtClean="0"/>
              <a:t>a)Injectable form such as Heparin</a:t>
            </a:r>
          </a:p>
          <a:p>
            <a:pPr marL="0" indent="0">
              <a:buNone/>
            </a:pPr>
            <a:r>
              <a:rPr lang="en-IN" dirty="0"/>
              <a:t>-</a:t>
            </a:r>
            <a:r>
              <a:rPr lang="en-IN" dirty="0" smtClean="0"/>
              <a:t>The initial treatment of PE is LMWH or UHF for at least 5 days, f/b warfarin.</a:t>
            </a:r>
          </a:p>
          <a:p>
            <a:pPr marL="0" indent="0">
              <a:buNone/>
            </a:pPr>
            <a:r>
              <a:rPr lang="en-IN" dirty="0" smtClean="0"/>
              <a:t>-Dose of UFH is 80U/kg/</a:t>
            </a:r>
            <a:r>
              <a:rPr lang="en-IN" dirty="0" err="1" smtClean="0"/>
              <a:t>hr</a:t>
            </a:r>
            <a:r>
              <a:rPr lang="en-IN" dirty="0" smtClean="0"/>
              <a:t> bolus f/b 18U/kg</a:t>
            </a:r>
          </a:p>
          <a:p>
            <a:pPr marL="0" indent="0">
              <a:buNone/>
            </a:pPr>
            <a:r>
              <a:rPr lang="en-IN" dirty="0" smtClean="0"/>
              <a:t>-Monitoring by APTT(1.5-3) times normal.</a:t>
            </a:r>
            <a:endParaRPr lang="en-IN" dirty="0"/>
          </a:p>
        </p:txBody>
      </p:sp>
    </p:spTree>
    <p:extLst>
      <p:ext uri="{BB962C8B-B14F-4D97-AF65-F5344CB8AC3E}">
        <p14:creationId xmlns:p14="http://schemas.microsoft.com/office/powerpoint/2010/main" val="176381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lstStyle/>
          <a:p>
            <a:pPr marL="0" indent="0">
              <a:buNone/>
            </a:pPr>
            <a:r>
              <a:rPr lang="en-IN" dirty="0" smtClean="0"/>
              <a:t>-It bind to endogenous </a:t>
            </a:r>
            <a:r>
              <a:rPr lang="en-IN" dirty="0" err="1" smtClean="0"/>
              <a:t>antithrombin</a:t>
            </a:r>
            <a:r>
              <a:rPr lang="en-IN" dirty="0" smtClean="0"/>
              <a:t>, this heparin-</a:t>
            </a:r>
            <a:r>
              <a:rPr lang="en-IN" dirty="0" err="1" smtClean="0"/>
              <a:t>antithrombin</a:t>
            </a:r>
            <a:r>
              <a:rPr lang="en-IN" dirty="0" smtClean="0"/>
              <a:t> complex </a:t>
            </a:r>
            <a:r>
              <a:rPr lang="en-IN" dirty="0" err="1" smtClean="0"/>
              <a:t>catalyzes</a:t>
            </a:r>
            <a:r>
              <a:rPr lang="en-IN" dirty="0" smtClean="0"/>
              <a:t> the inactivation of factor </a:t>
            </a:r>
            <a:r>
              <a:rPr lang="en-IN" dirty="0" err="1" smtClean="0"/>
              <a:t>Xa</a:t>
            </a:r>
            <a:r>
              <a:rPr lang="en-IN" dirty="0" smtClean="0"/>
              <a:t> and </a:t>
            </a:r>
            <a:r>
              <a:rPr lang="en-IN" dirty="0" err="1" smtClean="0"/>
              <a:t>IIa</a:t>
            </a:r>
            <a:r>
              <a:rPr lang="en-IN" dirty="0" smtClean="0"/>
              <a:t>.</a:t>
            </a:r>
          </a:p>
          <a:p>
            <a:pPr marL="0" indent="0">
              <a:buNone/>
            </a:pPr>
            <a:r>
              <a:rPr lang="en-IN" dirty="0" smtClean="0"/>
              <a:t>b)Oral anticoagulant:</a:t>
            </a:r>
          </a:p>
          <a:p>
            <a:pPr marL="0" indent="0">
              <a:buNone/>
            </a:pPr>
            <a:r>
              <a:rPr lang="en-IN" dirty="0" smtClean="0"/>
              <a:t>-It inhibits the gamma-carboxylation of the vitamin K-dependent coagulation factors II, VII, IX and X.</a:t>
            </a:r>
          </a:p>
          <a:p>
            <a:pPr marL="0" indent="0">
              <a:buNone/>
            </a:pPr>
            <a:r>
              <a:rPr lang="en-IN" dirty="0" smtClean="0"/>
              <a:t>-Warfarin and heparin can be started on the same day.</a:t>
            </a:r>
          </a:p>
          <a:p>
            <a:pPr marL="0" indent="0">
              <a:buNone/>
            </a:pPr>
            <a:r>
              <a:rPr lang="en-IN" dirty="0" smtClean="0"/>
              <a:t>-Other oral anticoagulants are </a:t>
            </a:r>
            <a:r>
              <a:rPr lang="en-IN" dirty="0" err="1" smtClean="0"/>
              <a:t>Apixaban</a:t>
            </a:r>
            <a:r>
              <a:rPr lang="en-IN" dirty="0" smtClean="0"/>
              <a:t>, </a:t>
            </a:r>
            <a:r>
              <a:rPr lang="en-IN" dirty="0" err="1" smtClean="0"/>
              <a:t>Dabigatran</a:t>
            </a:r>
            <a:r>
              <a:rPr lang="en-IN" dirty="0" smtClean="0"/>
              <a:t>, </a:t>
            </a:r>
            <a:r>
              <a:rPr lang="en-IN" dirty="0" err="1" smtClean="0"/>
              <a:t>Edoxaban</a:t>
            </a:r>
            <a:r>
              <a:rPr lang="en-IN" dirty="0" smtClean="0"/>
              <a:t>, </a:t>
            </a:r>
            <a:r>
              <a:rPr lang="en-IN" dirty="0" err="1" smtClean="0"/>
              <a:t>Rivaroxaban</a:t>
            </a:r>
            <a:r>
              <a:rPr lang="en-IN" dirty="0" smtClean="0"/>
              <a:t>.</a:t>
            </a:r>
          </a:p>
          <a:p>
            <a:pPr marL="0" indent="0">
              <a:buNone/>
            </a:pPr>
            <a:r>
              <a:rPr lang="en-IN" dirty="0" smtClean="0"/>
              <a:t>B)Inferior vena cava filter</a:t>
            </a:r>
          </a:p>
          <a:p>
            <a:pPr marL="0" indent="0">
              <a:buNone/>
            </a:pPr>
            <a:r>
              <a:rPr lang="en-IN" dirty="0" smtClean="0"/>
              <a:t>-It is a small cone-shaped device that is implanted in the inferior vena cava just below the kidneys.</a:t>
            </a:r>
          </a:p>
          <a:p>
            <a:pPr marL="0" indent="0">
              <a:buNone/>
            </a:pPr>
            <a:r>
              <a:rPr lang="en-IN" dirty="0" smtClean="0"/>
              <a:t>-It is designed to capture an embolism.</a:t>
            </a:r>
          </a:p>
          <a:p>
            <a:pPr marL="0" indent="0">
              <a:buNone/>
            </a:pPr>
            <a:r>
              <a:rPr lang="en-IN" dirty="0" smtClean="0"/>
              <a:t>C)Thrombolytic therapy</a:t>
            </a:r>
          </a:p>
          <a:p>
            <a:pPr marL="0" indent="0">
              <a:buNone/>
            </a:pPr>
            <a:r>
              <a:rPr lang="en-IN" dirty="0" smtClean="0"/>
              <a:t>-By Tissue plasminogen activator.</a:t>
            </a:r>
          </a:p>
          <a:p>
            <a:pPr marL="0" indent="0">
              <a:buNone/>
            </a:pPr>
            <a:r>
              <a:rPr lang="en-IN" dirty="0" smtClean="0"/>
              <a:t>-Best recommended.</a:t>
            </a:r>
            <a:endParaRPr lang="en-IN" dirty="0"/>
          </a:p>
        </p:txBody>
      </p:sp>
    </p:spTree>
    <p:extLst>
      <p:ext uri="{BB962C8B-B14F-4D97-AF65-F5344CB8AC3E}">
        <p14:creationId xmlns:p14="http://schemas.microsoft.com/office/powerpoint/2010/main" val="2961003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775</Words>
  <Application>Microsoft Office PowerPoint</Application>
  <PresentationFormat>Widescreen</PresentationFormat>
  <Paragraphs>100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PULMONARY EMBOLISM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EMBOLISM</dc:title>
  <dc:creator>Admin</dc:creator>
  <cp:lastModifiedBy>Admin</cp:lastModifiedBy>
  <cp:revision>26</cp:revision>
  <dcterms:created xsi:type="dcterms:W3CDTF">2020-01-06T06:03:00Z</dcterms:created>
  <dcterms:modified xsi:type="dcterms:W3CDTF">2020-01-09T14:10:24Z</dcterms:modified>
</cp:coreProperties>
</file>