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avif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57"/>
  </p:notesMasterIdLst>
  <p:sldIdLst>
    <p:sldId id="2202" r:id="rId2"/>
    <p:sldId id="2214" r:id="rId3"/>
    <p:sldId id="377" r:id="rId4"/>
    <p:sldId id="2161" r:id="rId5"/>
    <p:sldId id="261" r:id="rId6"/>
    <p:sldId id="2216" r:id="rId7"/>
    <p:sldId id="2193" r:id="rId8"/>
    <p:sldId id="1740" r:id="rId9"/>
    <p:sldId id="949" r:id="rId10"/>
    <p:sldId id="941" r:id="rId11"/>
    <p:sldId id="2162" r:id="rId12"/>
    <p:sldId id="1771" r:id="rId13"/>
    <p:sldId id="2197" r:id="rId14"/>
    <p:sldId id="2186" r:id="rId15"/>
    <p:sldId id="268" r:id="rId16"/>
    <p:sldId id="259" r:id="rId17"/>
    <p:sldId id="258" r:id="rId18"/>
    <p:sldId id="260" r:id="rId19"/>
    <p:sldId id="264" r:id="rId20"/>
    <p:sldId id="265" r:id="rId21"/>
    <p:sldId id="1549" r:id="rId22"/>
    <p:sldId id="280" r:id="rId23"/>
    <p:sldId id="282" r:id="rId24"/>
    <p:sldId id="2198" r:id="rId25"/>
    <p:sldId id="1801" r:id="rId26"/>
    <p:sldId id="2188" r:id="rId27"/>
    <p:sldId id="2163" r:id="rId28"/>
    <p:sldId id="2189" r:id="rId29"/>
    <p:sldId id="2168" r:id="rId30"/>
    <p:sldId id="2190" r:id="rId31"/>
    <p:sldId id="1522" r:id="rId32"/>
    <p:sldId id="1541" r:id="rId33"/>
    <p:sldId id="2172" r:id="rId34"/>
    <p:sldId id="2217" r:id="rId35"/>
    <p:sldId id="296" r:id="rId36"/>
    <p:sldId id="263" r:id="rId37"/>
    <p:sldId id="1799" r:id="rId38"/>
    <p:sldId id="1524" r:id="rId39"/>
    <p:sldId id="2199" r:id="rId40"/>
    <p:sldId id="2175" r:id="rId41"/>
    <p:sldId id="2205" r:id="rId42"/>
    <p:sldId id="2218" r:id="rId43"/>
    <p:sldId id="2207" r:id="rId44"/>
    <p:sldId id="2208" r:id="rId45"/>
    <p:sldId id="2176" r:id="rId46"/>
    <p:sldId id="2210" r:id="rId47"/>
    <p:sldId id="2212" r:id="rId48"/>
    <p:sldId id="2195" r:id="rId49"/>
    <p:sldId id="297" r:id="rId50"/>
    <p:sldId id="2171" r:id="rId51"/>
    <p:sldId id="302" r:id="rId52"/>
    <p:sldId id="2173" r:id="rId53"/>
    <p:sldId id="2201" r:id="rId54"/>
    <p:sldId id="2200" r:id="rId55"/>
    <p:sldId id="1517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C35"/>
    <a:srgbClr val="5F6EFB"/>
    <a:srgbClr val="CACCFA"/>
    <a:srgbClr val="7E8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5A121-49E8-46DD-A4EA-DC092EE4BDD1}" type="doc">
      <dgm:prSet loTypeId="urn:microsoft.com/office/officeart/2005/8/layout/target3" loCatId="relationship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n-IN"/>
        </a:p>
      </dgm:t>
    </dgm:pt>
    <dgm:pt modelId="{FB403B3A-378B-4C74-84EF-22C5D27D243C}">
      <dgm:prSet/>
      <dgm:spPr/>
      <dgm:t>
        <a:bodyPr/>
        <a:lstStyle/>
        <a:p>
          <a:r>
            <a:rPr lang="en-US" b="1"/>
            <a:t>Volume depletion/dehydration</a:t>
          </a:r>
          <a:endParaRPr lang="en-IN"/>
        </a:p>
      </dgm:t>
    </dgm:pt>
    <dgm:pt modelId="{EF1C4D9C-BC40-4D87-BB08-F88860A2351E}" type="parTrans" cxnId="{16B67912-9ED6-4A8B-80A7-881E31210E7E}">
      <dgm:prSet/>
      <dgm:spPr/>
      <dgm:t>
        <a:bodyPr/>
        <a:lstStyle/>
        <a:p>
          <a:endParaRPr lang="en-IN"/>
        </a:p>
      </dgm:t>
    </dgm:pt>
    <dgm:pt modelId="{E51135C8-FA31-4CE1-A643-A59DCFA5FE3B}" type="sibTrans" cxnId="{16B67912-9ED6-4A8B-80A7-881E31210E7E}">
      <dgm:prSet/>
      <dgm:spPr/>
      <dgm:t>
        <a:bodyPr/>
        <a:lstStyle/>
        <a:p>
          <a:endParaRPr lang="en-IN"/>
        </a:p>
      </dgm:t>
    </dgm:pt>
    <dgm:pt modelId="{EB83761C-EE9B-4405-B8FE-E2EC7BEA1BBA}">
      <dgm:prSet/>
      <dgm:spPr/>
      <dgm:t>
        <a:bodyPr/>
        <a:lstStyle/>
        <a:p>
          <a:r>
            <a:rPr lang="en-US" b="1" dirty="0"/>
            <a:t>Genital infections</a:t>
          </a:r>
          <a:endParaRPr lang="en-IN" dirty="0"/>
        </a:p>
      </dgm:t>
    </dgm:pt>
    <dgm:pt modelId="{40056BAE-F7F9-485E-BB15-5637DFEB0134}" type="parTrans" cxnId="{E0DEAFB2-AF4D-4D0B-BC0F-F6F23550C557}">
      <dgm:prSet/>
      <dgm:spPr/>
      <dgm:t>
        <a:bodyPr/>
        <a:lstStyle/>
        <a:p>
          <a:endParaRPr lang="en-IN"/>
        </a:p>
      </dgm:t>
    </dgm:pt>
    <dgm:pt modelId="{970C11DC-E7EE-45A3-A808-25013176322F}" type="sibTrans" cxnId="{E0DEAFB2-AF4D-4D0B-BC0F-F6F23550C557}">
      <dgm:prSet/>
      <dgm:spPr/>
      <dgm:t>
        <a:bodyPr/>
        <a:lstStyle/>
        <a:p>
          <a:endParaRPr lang="en-IN"/>
        </a:p>
      </dgm:t>
    </dgm:pt>
    <dgm:pt modelId="{FB2875FC-0985-4CC2-B370-0CB8FE09E26F}">
      <dgm:prSet/>
      <dgm:spPr/>
      <dgm:t>
        <a:bodyPr/>
        <a:lstStyle/>
        <a:p>
          <a:r>
            <a:rPr lang="en-US" b="1" i="1" dirty="0"/>
            <a:t>Euglycemic Ketoacidosis</a:t>
          </a:r>
          <a:endParaRPr lang="en-IN" dirty="0"/>
        </a:p>
      </dgm:t>
    </dgm:pt>
    <dgm:pt modelId="{58212A87-97ED-4649-8053-64F5D5CA7C58}" type="parTrans" cxnId="{99B98B5D-BCA1-4563-A62F-1C54ACAEAFF4}">
      <dgm:prSet/>
      <dgm:spPr/>
      <dgm:t>
        <a:bodyPr/>
        <a:lstStyle/>
        <a:p>
          <a:endParaRPr lang="en-IN"/>
        </a:p>
      </dgm:t>
    </dgm:pt>
    <dgm:pt modelId="{73B5D695-42A0-4A9C-B0FE-436D28DAAC6C}" type="sibTrans" cxnId="{99B98B5D-BCA1-4563-A62F-1C54ACAEAFF4}">
      <dgm:prSet/>
      <dgm:spPr/>
      <dgm:t>
        <a:bodyPr/>
        <a:lstStyle/>
        <a:p>
          <a:endParaRPr lang="en-IN"/>
        </a:p>
      </dgm:t>
    </dgm:pt>
    <dgm:pt modelId="{01F73DAC-51A6-4A11-8269-9F26ED4DD791}">
      <dgm:prSet/>
      <dgm:spPr/>
      <dgm:t>
        <a:bodyPr/>
        <a:lstStyle/>
        <a:p>
          <a:r>
            <a:rPr lang="en-IN" b="1" dirty="0" err="1"/>
            <a:t>Hypoglycemia</a:t>
          </a:r>
          <a:endParaRPr lang="en-IN" dirty="0"/>
        </a:p>
      </dgm:t>
    </dgm:pt>
    <dgm:pt modelId="{E72ECB15-7010-4D5D-B071-25A399AD0092}" type="parTrans" cxnId="{E48A5808-A99E-446B-893D-E4F4269B0BD9}">
      <dgm:prSet/>
      <dgm:spPr/>
      <dgm:t>
        <a:bodyPr/>
        <a:lstStyle/>
        <a:p>
          <a:endParaRPr lang="en-IN"/>
        </a:p>
      </dgm:t>
    </dgm:pt>
    <dgm:pt modelId="{12C568DA-6AB1-4160-AA76-A6A50AFA5A1A}" type="sibTrans" cxnId="{E48A5808-A99E-446B-893D-E4F4269B0BD9}">
      <dgm:prSet/>
      <dgm:spPr/>
      <dgm:t>
        <a:bodyPr/>
        <a:lstStyle/>
        <a:p>
          <a:endParaRPr lang="en-IN"/>
        </a:p>
      </dgm:t>
    </dgm:pt>
    <dgm:pt modelId="{41A4BB6A-4B40-4997-B563-F1ED57892AF7}" type="pres">
      <dgm:prSet presAssocID="{3E35A121-49E8-46DD-A4EA-DC092EE4BDD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780C508-E3E5-42EB-BC43-102616A1A307}" type="pres">
      <dgm:prSet presAssocID="{FB403B3A-378B-4C74-84EF-22C5D27D243C}" presName="circle1" presStyleLbl="node1" presStyleIdx="0" presStyleCnt="4"/>
      <dgm:spPr/>
    </dgm:pt>
    <dgm:pt modelId="{CE88ED99-6A35-46EF-A0C9-34C305BB8F1A}" type="pres">
      <dgm:prSet presAssocID="{FB403B3A-378B-4C74-84EF-22C5D27D243C}" presName="space" presStyleCnt="0"/>
      <dgm:spPr/>
    </dgm:pt>
    <dgm:pt modelId="{1D2A71EB-1454-47D0-B946-BCAE794FD266}" type="pres">
      <dgm:prSet presAssocID="{FB403B3A-378B-4C74-84EF-22C5D27D243C}" presName="rect1" presStyleLbl="alignAcc1" presStyleIdx="0" presStyleCnt="4"/>
      <dgm:spPr/>
    </dgm:pt>
    <dgm:pt modelId="{B66AD1E5-4648-49E3-B3D4-A05247AB9D6A}" type="pres">
      <dgm:prSet presAssocID="{EB83761C-EE9B-4405-B8FE-E2EC7BEA1BBA}" presName="vertSpace2" presStyleLbl="node1" presStyleIdx="0" presStyleCnt="4"/>
      <dgm:spPr/>
    </dgm:pt>
    <dgm:pt modelId="{A66BCC63-2467-4C8C-8999-60C36F334398}" type="pres">
      <dgm:prSet presAssocID="{EB83761C-EE9B-4405-B8FE-E2EC7BEA1BBA}" presName="circle2" presStyleLbl="node1" presStyleIdx="1" presStyleCnt="4"/>
      <dgm:spPr/>
    </dgm:pt>
    <dgm:pt modelId="{FBD32F48-02B7-47A6-ADBD-B6EE5685A345}" type="pres">
      <dgm:prSet presAssocID="{EB83761C-EE9B-4405-B8FE-E2EC7BEA1BBA}" presName="rect2" presStyleLbl="alignAcc1" presStyleIdx="1" presStyleCnt="4"/>
      <dgm:spPr/>
    </dgm:pt>
    <dgm:pt modelId="{DA37829A-37A8-45B4-9A6C-80BADDCCB112}" type="pres">
      <dgm:prSet presAssocID="{FB2875FC-0985-4CC2-B370-0CB8FE09E26F}" presName="vertSpace3" presStyleLbl="node1" presStyleIdx="1" presStyleCnt="4"/>
      <dgm:spPr/>
    </dgm:pt>
    <dgm:pt modelId="{6FEB77DD-6AEB-4851-97AF-2363F9ABED6E}" type="pres">
      <dgm:prSet presAssocID="{FB2875FC-0985-4CC2-B370-0CB8FE09E26F}" presName="circle3" presStyleLbl="node1" presStyleIdx="2" presStyleCnt="4"/>
      <dgm:spPr/>
    </dgm:pt>
    <dgm:pt modelId="{87C4130B-CB0E-4A31-ABEE-B1DFFF51F6AB}" type="pres">
      <dgm:prSet presAssocID="{FB2875FC-0985-4CC2-B370-0CB8FE09E26F}" presName="rect3" presStyleLbl="alignAcc1" presStyleIdx="2" presStyleCnt="4"/>
      <dgm:spPr/>
    </dgm:pt>
    <dgm:pt modelId="{8872EF34-FA76-400D-9699-DB79DC11329B}" type="pres">
      <dgm:prSet presAssocID="{01F73DAC-51A6-4A11-8269-9F26ED4DD791}" presName="vertSpace4" presStyleLbl="node1" presStyleIdx="2" presStyleCnt="4"/>
      <dgm:spPr/>
    </dgm:pt>
    <dgm:pt modelId="{02028BE1-DB2C-43A8-9E02-EA0CBCB4BCBA}" type="pres">
      <dgm:prSet presAssocID="{01F73DAC-51A6-4A11-8269-9F26ED4DD791}" presName="circle4" presStyleLbl="node1" presStyleIdx="3" presStyleCnt="4"/>
      <dgm:spPr/>
    </dgm:pt>
    <dgm:pt modelId="{997363E9-6932-4A3E-8460-AF8FCB3C1B1B}" type="pres">
      <dgm:prSet presAssocID="{01F73DAC-51A6-4A11-8269-9F26ED4DD791}" presName="rect4" presStyleLbl="alignAcc1" presStyleIdx="3" presStyleCnt="4"/>
      <dgm:spPr/>
    </dgm:pt>
    <dgm:pt modelId="{F006D72B-20EA-477B-842A-A2C317D12C3B}" type="pres">
      <dgm:prSet presAssocID="{FB403B3A-378B-4C74-84EF-22C5D27D243C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4F2A227F-1EC9-4B7E-9886-571C896268E8}" type="pres">
      <dgm:prSet presAssocID="{EB83761C-EE9B-4405-B8FE-E2EC7BEA1BBA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3D5DA98-33C7-4B70-9213-DE0F0E96048F}" type="pres">
      <dgm:prSet presAssocID="{FB2875FC-0985-4CC2-B370-0CB8FE09E26F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091301BA-885A-49D7-AD10-6A38FDE37BB6}" type="pres">
      <dgm:prSet presAssocID="{01F73DAC-51A6-4A11-8269-9F26ED4DD79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E48A5808-A99E-446B-893D-E4F4269B0BD9}" srcId="{3E35A121-49E8-46DD-A4EA-DC092EE4BDD1}" destId="{01F73DAC-51A6-4A11-8269-9F26ED4DD791}" srcOrd="3" destOrd="0" parTransId="{E72ECB15-7010-4D5D-B071-25A399AD0092}" sibTransId="{12C568DA-6AB1-4160-AA76-A6A50AFA5A1A}"/>
    <dgm:cxn modelId="{16B67912-9ED6-4A8B-80A7-881E31210E7E}" srcId="{3E35A121-49E8-46DD-A4EA-DC092EE4BDD1}" destId="{FB403B3A-378B-4C74-84EF-22C5D27D243C}" srcOrd="0" destOrd="0" parTransId="{EF1C4D9C-BC40-4D87-BB08-F88860A2351E}" sibTransId="{E51135C8-FA31-4CE1-A643-A59DCFA5FE3B}"/>
    <dgm:cxn modelId="{99B98B5D-BCA1-4563-A62F-1C54ACAEAFF4}" srcId="{3E35A121-49E8-46DD-A4EA-DC092EE4BDD1}" destId="{FB2875FC-0985-4CC2-B370-0CB8FE09E26F}" srcOrd="2" destOrd="0" parTransId="{58212A87-97ED-4649-8053-64F5D5CA7C58}" sibTransId="{73B5D695-42A0-4A9C-B0FE-436D28DAAC6C}"/>
    <dgm:cxn modelId="{60AD2261-7FFC-4381-877E-F35C8AC2DDCF}" type="presOf" srcId="{3E35A121-49E8-46DD-A4EA-DC092EE4BDD1}" destId="{41A4BB6A-4B40-4997-B563-F1ED57892AF7}" srcOrd="0" destOrd="0" presId="urn:microsoft.com/office/officeart/2005/8/layout/target3"/>
    <dgm:cxn modelId="{44F2C843-5C92-4CDA-AE9B-997B2DC7B0B6}" type="presOf" srcId="{01F73DAC-51A6-4A11-8269-9F26ED4DD791}" destId="{997363E9-6932-4A3E-8460-AF8FCB3C1B1B}" srcOrd="0" destOrd="0" presId="urn:microsoft.com/office/officeart/2005/8/layout/target3"/>
    <dgm:cxn modelId="{99F7894A-49B5-46B5-8109-93DF651B1FF5}" type="presOf" srcId="{01F73DAC-51A6-4A11-8269-9F26ED4DD791}" destId="{091301BA-885A-49D7-AD10-6A38FDE37BB6}" srcOrd="1" destOrd="0" presId="urn:microsoft.com/office/officeart/2005/8/layout/target3"/>
    <dgm:cxn modelId="{AECA5472-1C04-4B3E-B1EF-F798A8AD226D}" type="presOf" srcId="{EB83761C-EE9B-4405-B8FE-E2EC7BEA1BBA}" destId="{FBD32F48-02B7-47A6-ADBD-B6EE5685A345}" srcOrd="0" destOrd="0" presId="urn:microsoft.com/office/officeart/2005/8/layout/target3"/>
    <dgm:cxn modelId="{BE5A8878-4E5F-4E1E-8E8C-79E20D6E9B73}" type="presOf" srcId="{FB2875FC-0985-4CC2-B370-0CB8FE09E26F}" destId="{87C4130B-CB0E-4A31-ABEE-B1DFFF51F6AB}" srcOrd="0" destOrd="0" presId="urn:microsoft.com/office/officeart/2005/8/layout/target3"/>
    <dgm:cxn modelId="{78292F80-D6A5-481E-AA8C-ABD6243AAFE2}" type="presOf" srcId="{FB2875FC-0985-4CC2-B370-0CB8FE09E26F}" destId="{33D5DA98-33C7-4B70-9213-DE0F0E96048F}" srcOrd="1" destOrd="0" presId="urn:microsoft.com/office/officeart/2005/8/layout/target3"/>
    <dgm:cxn modelId="{9AD9049A-6F45-49D0-A649-19AB093404E1}" type="presOf" srcId="{EB83761C-EE9B-4405-B8FE-E2EC7BEA1BBA}" destId="{4F2A227F-1EC9-4B7E-9886-571C896268E8}" srcOrd="1" destOrd="0" presId="urn:microsoft.com/office/officeart/2005/8/layout/target3"/>
    <dgm:cxn modelId="{E0DEAFB2-AF4D-4D0B-BC0F-F6F23550C557}" srcId="{3E35A121-49E8-46DD-A4EA-DC092EE4BDD1}" destId="{EB83761C-EE9B-4405-B8FE-E2EC7BEA1BBA}" srcOrd="1" destOrd="0" parTransId="{40056BAE-F7F9-485E-BB15-5637DFEB0134}" sibTransId="{970C11DC-E7EE-45A3-A808-25013176322F}"/>
    <dgm:cxn modelId="{F01BF2D5-D123-4D33-BD93-8659FC3AAD8A}" type="presOf" srcId="{FB403B3A-378B-4C74-84EF-22C5D27D243C}" destId="{1D2A71EB-1454-47D0-B946-BCAE794FD266}" srcOrd="0" destOrd="0" presId="urn:microsoft.com/office/officeart/2005/8/layout/target3"/>
    <dgm:cxn modelId="{AF4E5ADD-E305-4953-985D-3910955FB8A2}" type="presOf" srcId="{FB403B3A-378B-4C74-84EF-22C5D27D243C}" destId="{F006D72B-20EA-477B-842A-A2C317D12C3B}" srcOrd="1" destOrd="0" presId="urn:microsoft.com/office/officeart/2005/8/layout/target3"/>
    <dgm:cxn modelId="{BE3A1B0F-3863-4A91-B9F6-E73608D64691}" type="presParOf" srcId="{41A4BB6A-4B40-4997-B563-F1ED57892AF7}" destId="{6780C508-E3E5-42EB-BC43-102616A1A307}" srcOrd="0" destOrd="0" presId="urn:microsoft.com/office/officeart/2005/8/layout/target3"/>
    <dgm:cxn modelId="{42F25829-E198-42CE-9B11-8786FFCB3365}" type="presParOf" srcId="{41A4BB6A-4B40-4997-B563-F1ED57892AF7}" destId="{CE88ED99-6A35-46EF-A0C9-34C305BB8F1A}" srcOrd="1" destOrd="0" presId="urn:microsoft.com/office/officeart/2005/8/layout/target3"/>
    <dgm:cxn modelId="{06767565-017E-4405-A115-EE235999E755}" type="presParOf" srcId="{41A4BB6A-4B40-4997-B563-F1ED57892AF7}" destId="{1D2A71EB-1454-47D0-B946-BCAE794FD266}" srcOrd="2" destOrd="0" presId="urn:microsoft.com/office/officeart/2005/8/layout/target3"/>
    <dgm:cxn modelId="{A88A79E7-38F8-4ADA-906C-A474DB5BC1F6}" type="presParOf" srcId="{41A4BB6A-4B40-4997-B563-F1ED57892AF7}" destId="{B66AD1E5-4648-49E3-B3D4-A05247AB9D6A}" srcOrd="3" destOrd="0" presId="urn:microsoft.com/office/officeart/2005/8/layout/target3"/>
    <dgm:cxn modelId="{FC2D4D67-BB68-4DCE-A67E-201D3003B5F6}" type="presParOf" srcId="{41A4BB6A-4B40-4997-B563-F1ED57892AF7}" destId="{A66BCC63-2467-4C8C-8999-60C36F334398}" srcOrd="4" destOrd="0" presId="urn:microsoft.com/office/officeart/2005/8/layout/target3"/>
    <dgm:cxn modelId="{EFE39C7A-6E8D-4724-B38F-6EE7A7176B27}" type="presParOf" srcId="{41A4BB6A-4B40-4997-B563-F1ED57892AF7}" destId="{FBD32F48-02B7-47A6-ADBD-B6EE5685A345}" srcOrd="5" destOrd="0" presId="urn:microsoft.com/office/officeart/2005/8/layout/target3"/>
    <dgm:cxn modelId="{FA528BA6-3359-4465-A886-AE241504B9A2}" type="presParOf" srcId="{41A4BB6A-4B40-4997-B563-F1ED57892AF7}" destId="{DA37829A-37A8-45B4-9A6C-80BADDCCB112}" srcOrd="6" destOrd="0" presId="urn:microsoft.com/office/officeart/2005/8/layout/target3"/>
    <dgm:cxn modelId="{63BC63BB-65F4-4C04-9BF8-E273B5D603E1}" type="presParOf" srcId="{41A4BB6A-4B40-4997-B563-F1ED57892AF7}" destId="{6FEB77DD-6AEB-4851-97AF-2363F9ABED6E}" srcOrd="7" destOrd="0" presId="urn:microsoft.com/office/officeart/2005/8/layout/target3"/>
    <dgm:cxn modelId="{E71D88A7-A168-4CAD-B9BC-027129E4B6E2}" type="presParOf" srcId="{41A4BB6A-4B40-4997-B563-F1ED57892AF7}" destId="{87C4130B-CB0E-4A31-ABEE-B1DFFF51F6AB}" srcOrd="8" destOrd="0" presId="urn:microsoft.com/office/officeart/2005/8/layout/target3"/>
    <dgm:cxn modelId="{64C5CB57-6045-4567-8D0E-6AA849B2FE30}" type="presParOf" srcId="{41A4BB6A-4B40-4997-B563-F1ED57892AF7}" destId="{8872EF34-FA76-400D-9699-DB79DC11329B}" srcOrd="9" destOrd="0" presId="urn:microsoft.com/office/officeart/2005/8/layout/target3"/>
    <dgm:cxn modelId="{683F01EA-190C-4B0E-A6A5-1C15337CB877}" type="presParOf" srcId="{41A4BB6A-4B40-4997-B563-F1ED57892AF7}" destId="{02028BE1-DB2C-43A8-9E02-EA0CBCB4BCBA}" srcOrd="10" destOrd="0" presId="urn:microsoft.com/office/officeart/2005/8/layout/target3"/>
    <dgm:cxn modelId="{4C19A508-3394-41C3-AC4E-82CFEBC507D3}" type="presParOf" srcId="{41A4BB6A-4B40-4997-B563-F1ED57892AF7}" destId="{997363E9-6932-4A3E-8460-AF8FCB3C1B1B}" srcOrd="11" destOrd="0" presId="urn:microsoft.com/office/officeart/2005/8/layout/target3"/>
    <dgm:cxn modelId="{B85C6D51-4E33-4D4F-ABF9-73724EA3035C}" type="presParOf" srcId="{41A4BB6A-4B40-4997-B563-F1ED57892AF7}" destId="{F006D72B-20EA-477B-842A-A2C317D12C3B}" srcOrd="12" destOrd="0" presId="urn:microsoft.com/office/officeart/2005/8/layout/target3"/>
    <dgm:cxn modelId="{5678F871-78C3-404B-B8F1-366DF04A93E9}" type="presParOf" srcId="{41A4BB6A-4B40-4997-B563-F1ED57892AF7}" destId="{4F2A227F-1EC9-4B7E-9886-571C896268E8}" srcOrd="13" destOrd="0" presId="urn:microsoft.com/office/officeart/2005/8/layout/target3"/>
    <dgm:cxn modelId="{5A15137A-A766-42EA-88EE-63D1868DA1FC}" type="presParOf" srcId="{41A4BB6A-4B40-4997-B563-F1ED57892AF7}" destId="{33D5DA98-33C7-4B70-9213-DE0F0E96048F}" srcOrd="14" destOrd="0" presId="urn:microsoft.com/office/officeart/2005/8/layout/target3"/>
    <dgm:cxn modelId="{AABD9697-0478-4979-B782-3A506397BEAA}" type="presParOf" srcId="{41A4BB6A-4B40-4997-B563-F1ED57892AF7}" destId="{091301BA-885A-49D7-AD10-6A38FDE37BB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0C508-E3E5-42EB-BC43-102616A1A307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A71EB-1454-47D0-B946-BCAE794FD266}">
      <dsp:nvSpPr>
        <dsp:cNvPr id="0" name=""/>
        <dsp:cNvSpPr/>
      </dsp:nvSpPr>
      <dsp:spPr>
        <a:xfrm>
          <a:off x="2175669" y="0"/>
          <a:ext cx="8075473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Volume depletion/dehydration</a:t>
          </a:r>
          <a:endParaRPr lang="en-IN" sz="4100" kern="1200"/>
        </a:p>
      </dsp:txBody>
      <dsp:txXfrm>
        <a:off x="2175669" y="0"/>
        <a:ext cx="8075473" cy="924659"/>
      </dsp:txXfrm>
    </dsp:sp>
    <dsp:sp modelId="{A66BCC63-2467-4C8C-8999-60C36F334398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208108"/>
            <a:satOff val="-4739"/>
            <a:lumOff val="216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D32F48-02B7-47A6-ADBD-B6EE5685A345}">
      <dsp:nvSpPr>
        <dsp:cNvPr id="0" name=""/>
        <dsp:cNvSpPr/>
      </dsp:nvSpPr>
      <dsp:spPr>
        <a:xfrm>
          <a:off x="2175669" y="924659"/>
          <a:ext cx="8075473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Genital infections</a:t>
          </a:r>
          <a:endParaRPr lang="en-IN" sz="4100" kern="1200" dirty="0"/>
        </a:p>
      </dsp:txBody>
      <dsp:txXfrm>
        <a:off x="2175669" y="924659"/>
        <a:ext cx="8075473" cy="924659"/>
      </dsp:txXfrm>
    </dsp:sp>
    <dsp:sp modelId="{6FEB77DD-6AEB-4851-97AF-2363F9ABED6E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416215"/>
            <a:satOff val="-9478"/>
            <a:lumOff val="432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C4130B-CB0E-4A31-ABEE-B1DFFF51F6AB}">
      <dsp:nvSpPr>
        <dsp:cNvPr id="0" name=""/>
        <dsp:cNvSpPr/>
      </dsp:nvSpPr>
      <dsp:spPr>
        <a:xfrm>
          <a:off x="2175669" y="1849318"/>
          <a:ext cx="8075473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1" kern="1200" dirty="0"/>
            <a:t>Euglycemic Ketoacidosis</a:t>
          </a:r>
          <a:endParaRPr lang="en-IN" sz="4100" kern="1200" dirty="0"/>
        </a:p>
      </dsp:txBody>
      <dsp:txXfrm>
        <a:off x="2175669" y="1849318"/>
        <a:ext cx="8075473" cy="924659"/>
      </dsp:txXfrm>
    </dsp:sp>
    <dsp:sp modelId="{02028BE1-DB2C-43A8-9E02-EA0CBCB4BCBA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208108"/>
            <a:satOff val="-4739"/>
            <a:lumOff val="216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363E9-6932-4A3E-8460-AF8FCB3C1B1B}">
      <dsp:nvSpPr>
        <dsp:cNvPr id="0" name=""/>
        <dsp:cNvSpPr/>
      </dsp:nvSpPr>
      <dsp:spPr>
        <a:xfrm>
          <a:off x="2175669" y="2773977"/>
          <a:ext cx="8075473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100" b="1" kern="1200" dirty="0" err="1"/>
            <a:t>Hypoglycemia</a:t>
          </a:r>
          <a:endParaRPr lang="en-IN" sz="4100" kern="1200" dirty="0"/>
        </a:p>
      </dsp:txBody>
      <dsp:txXfrm>
        <a:off x="2175669" y="2773977"/>
        <a:ext cx="8075473" cy="924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0T12:51:48.913"/>
    </inkml:context>
    <inkml:brush xml:id="br0">
      <inkml:brushProperty name="width" value="0.2" units="cm"/>
      <inkml:brushProperty name="height" value="0.4" units="cm"/>
      <inkml:brushProperty name="color" value="#FFFF4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74,'59'22,"475"-20,-287-16,8-28,-83 4,234 34,68 4,-278 51,-48-26,75-2,120-8,-36-3,-193-15,59-22,74 0,443 26,-518-26,934 26,285-1,-1149 25,-21-1,159 26,-189-25,77-27,-72-23,-11 11,61-20,-222 27,1 1,-1 1,1 1,0 1,0 1,0 2,22 1,111-9,-75-3,1 4,0 4,70 6,-10 0,2339-3,-2457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0T12:52:03.180"/>
    </inkml:context>
    <inkml:brush xml:id="br0">
      <inkml:brushProperty name="width" value="0.2" units="cm"/>
      <inkml:brushProperty name="height" value="0.4" units="cm"/>
      <inkml:brushProperty name="color" value="#FFFF4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52,'8'5,"0"-2,-1 1,1-1,0 0,1 0,-1-1,0-1,1 1,-1-1,1 0,-1-1,1 0,-1-1,7 0,6 1,480-1,-273-25,13 1,164 41,-25-3,-236-16,175 22,-121 7,255-21,61-5,-273 25,256-27,-249-22,99-26,-42 11,3 27,-189 15,133 12,-191-6,62 12,2-6,104-1,-185-10,-28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0T12:52:14.215"/>
    </inkml:context>
    <inkml:brush xml:id="br0">
      <inkml:brushProperty name="width" value="0.2" units="cm"/>
      <inkml:brushProperty name="height" value="0.4" units="cm"/>
      <inkml:brushProperty name="color" value="#FFFF4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64,'2'3,"0"-1,0 0,0 0,1 0,-1 0,1 0,-1-1,1 1,0-1,-1 0,1 0,0 0,0 0,0 0,0 0,0-1,0 1,0-1,0 0,0 0,0 0,0-1,1 1,1 0,197-25,142 11,-19 4,72 62,-132-74,-94-5,-170 27,0 0,0 0,0 0,0-1,0 1,0 0,0-1,0 1,-1-1,1 1,0-1,0 1,0-1,-1 0,1 1,0-1,-1 0,1 0,-1 1,1-1,-1 0,1 0,-1 0,1 0,-1 0,0 0,1 0,-1 1,0-1,0 0,0 0,0 0,0 0,0 0,0 0,0 0,0 0,-1 0,1 0,0 0,0 0,-1 0,1 0,-1 0,1 1,-9-10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0T12:52:31.732"/>
    </inkml:context>
    <inkml:brush xml:id="br0">
      <inkml:brushProperty name="width" value="0.2" units="cm"/>
      <inkml:brushProperty name="height" value="0.4" units="cm"/>
      <inkml:brushProperty name="color" value="#FFFF4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1 173,'135'-52,"-97"37,0 2,1 1,1 2,-1 2,1 1,1 2,-1 2,26 2,999 4,-854 21,-41 16,114-20,125 63,20-78,-422-5,17 1,1 0,-1-2,1-1,-1-2,1 0,-1-1,0-1,11-6,137-13,-73 18,278-5,-230 15,966-3,-875-27,54 3,-16-1,1128 26,-941 49,112-50,-320 26,1200-27,-1235-25,-55 12,101-28,-48 21,-63 15,253-11,-286 19,124 24,29-8,151-13,140-6,-313-23,4-1,-65 2,189 23,-82 25,-69 22,32-20,247-27,-313 25,22 0,255-26,-429-4,-28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89E90-F83D-4FB1-9268-3A72709FF493}" type="datetimeFigureOut">
              <a:rPr lang="en-IN" smtClean="0"/>
              <a:t>16-11-2023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EB82C-A426-4EFA-BC97-8AC4E2C8D3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80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1835</a:t>
            </a:r>
            <a:r>
              <a:rPr lang="en-IN" dirty="0">
                <a:sym typeface="Wingdings" panose="05000000000000000000" pitchFamily="2" charset="2"/>
              </a:rPr>
              <a:t>196020002012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B82C-A426-4EFA-BC97-8AC4E2C8D32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136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327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27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25" dirty="0">
                <a:latin typeface="+mn-lt"/>
                <a:cs typeface="Calibri"/>
              </a:rPr>
              <a:t>AACE/ACE </a:t>
            </a:r>
            <a:r>
              <a:rPr lang="en-GB" sz="1200" b="1" spc="-10" dirty="0">
                <a:latin typeface="+mn-lt"/>
                <a:cs typeface="Calibri"/>
              </a:rPr>
              <a:t>reported that </a:t>
            </a:r>
            <a:r>
              <a:rPr lang="en-GB" sz="1200" b="1" spc="-5" dirty="0">
                <a:latin typeface="+mn-lt"/>
                <a:cs typeface="Calibri"/>
              </a:rPr>
              <a:t>incidence </a:t>
            </a:r>
            <a:r>
              <a:rPr lang="en-GB" sz="1200" b="1" dirty="0">
                <a:latin typeface="+mn-lt"/>
                <a:cs typeface="Calibri"/>
              </a:rPr>
              <a:t>of </a:t>
            </a:r>
            <a:r>
              <a:rPr lang="en-GB" sz="1200" b="1" spc="-5" dirty="0">
                <a:latin typeface="+mn-lt"/>
                <a:cs typeface="Calibri"/>
              </a:rPr>
              <a:t>DKA </a:t>
            </a:r>
            <a:r>
              <a:rPr lang="en-GB" sz="1200" b="1" dirty="0">
                <a:latin typeface="+mn-lt"/>
                <a:cs typeface="Calibri"/>
              </a:rPr>
              <a:t>in </a:t>
            </a:r>
            <a:r>
              <a:rPr lang="en-GB" sz="1200" b="1" spc="-5" dirty="0">
                <a:latin typeface="+mn-lt"/>
                <a:cs typeface="Calibri"/>
              </a:rPr>
              <a:t>clinical trials </a:t>
            </a:r>
            <a:r>
              <a:rPr lang="en-GB" sz="1200" b="1" dirty="0">
                <a:latin typeface="+mn-lt"/>
                <a:cs typeface="Calibri"/>
              </a:rPr>
              <a:t>of </a:t>
            </a:r>
            <a:r>
              <a:rPr lang="en-GB" sz="1200" b="1" spc="-35" dirty="0">
                <a:latin typeface="+mn-lt"/>
                <a:cs typeface="Calibri"/>
              </a:rPr>
              <a:t>SGLT2i </a:t>
            </a:r>
            <a:r>
              <a:rPr lang="en-GB" sz="1200" b="1" spc="-530" dirty="0">
                <a:latin typeface="+mn-lt"/>
                <a:cs typeface="Calibri"/>
              </a:rPr>
              <a:t> </a:t>
            </a:r>
            <a:r>
              <a:rPr lang="en-GB" sz="1200" b="1" dirty="0">
                <a:latin typeface="+mn-lt"/>
                <a:cs typeface="Calibri"/>
              </a:rPr>
              <a:t>in </a:t>
            </a:r>
            <a:r>
              <a:rPr lang="en-GB" sz="1200" b="1" spc="-5" dirty="0">
                <a:latin typeface="+mn-lt"/>
                <a:cs typeface="Calibri"/>
              </a:rPr>
              <a:t>T2DM </a:t>
            </a:r>
            <a:r>
              <a:rPr lang="en-GB" sz="1200" b="1" spc="-10" dirty="0">
                <a:latin typeface="+mn-lt"/>
                <a:cs typeface="Calibri"/>
              </a:rPr>
              <a:t>was </a:t>
            </a:r>
            <a:r>
              <a:rPr lang="en-GB" sz="1200" b="1" dirty="0">
                <a:latin typeface="+mn-lt"/>
                <a:cs typeface="Calibri"/>
              </a:rPr>
              <a:t>low and </a:t>
            </a:r>
            <a:r>
              <a:rPr lang="en-GB" sz="1200" b="1" spc="-5" dirty="0">
                <a:latin typeface="+mn-lt"/>
                <a:cs typeface="Calibri"/>
              </a:rPr>
              <a:t>majority </a:t>
            </a:r>
            <a:r>
              <a:rPr lang="en-GB" sz="1200" b="1" dirty="0">
                <a:latin typeface="+mn-lt"/>
                <a:cs typeface="Calibri"/>
              </a:rPr>
              <a:t>of </a:t>
            </a:r>
            <a:r>
              <a:rPr lang="en-GB" sz="1200" b="1" spc="-5" dirty="0">
                <a:latin typeface="+mn-lt"/>
                <a:cs typeface="Calibri"/>
              </a:rPr>
              <a:t>the </a:t>
            </a:r>
            <a:r>
              <a:rPr lang="en-GB" sz="1200" b="1" spc="-10" dirty="0">
                <a:latin typeface="+mn-lt"/>
                <a:cs typeface="Calibri"/>
              </a:rPr>
              <a:t>reported </a:t>
            </a:r>
            <a:r>
              <a:rPr lang="en-GB" sz="1200" b="1" spc="-5" dirty="0">
                <a:latin typeface="+mn-lt"/>
                <a:cs typeface="Calibri"/>
              </a:rPr>
              <a:t>cases </a:t>
            </a:r>
            <a:r>
              <a:rPr lang="en-GB" sz="1200" b="1" spc="-15" dirty="0">
                <a:latin typeface="+mn-lt"/>
                <a:cs typeface="Calibri"/>
              </a:rPr>
              <a:t>were </a:t>
            </a:r>
            <a:r>
              <a:rPr lang="en-GB" sz="1200" b="1" dirty="0">
                <a:latin typeface="+mn-lt"/>
                <a:cs typeface="Calibri"/>
              </a:rPr>
              <a:t>in </a:t>
            </a:r>
            <a:r>
              <a:rPr lang="en-GB" sz="1200" b="1" spc="-5" dirty="0">
                <a:latin typeface="+mn-lt"/>
                <a:cs typeface="Calibri"/>
              </a:rPr>
              <a:t>TIDM </a:t>
            </a:r>
            <a:r>
              <a:rPr lang="en-GB" sz="1200" b="1" dirty="0">
                <a:latin typeface="+mn-lt"/>
                <a:cs typeface="Calibri"/>
              </a:rPr>
              <a:t> in</a:t>
            </a:r>
            <a:r>
              <a:rPr lang="en-GB" sz="1200" b="1" spc="-15" dirty="0">
                <a:latin typeface="+mn-lt"/>
                <a:cs typeface="Calibri"/>
              </a:rPr>
              <a:t> </a:t>
            </a:r>
            <a:r>
              <a:rPr lang="en-GB" sz="1200" b="1" spc="-5" dirty="0">
                <a:latin typeface="+mn-lt"/>
                <a:cs typeface="Calibri"/>
              </a:rPr>
              <a:t>whom</a:t>
            </a:r>
            <a:r>
              <a:rPr lang="en-GB" sz="1200" b="1" spc="-15" dirty="0">
                <a:latin typeface="+mn-lt"/>
                <a:cs typeface="Calibri"/>
              </a:rPr>
              <a:t> </a:t>
            </a:r>
            <a:r>
              <a:rPr lang="en-GB" sz="1200" b="1" spc="-35" dirty="0">
                <a:latin typeface="+mn-lt"/>
                <a:cs typeface="Calibri"/>
              </a:rPr>
              <a:t>SGLT2i</a:t>
            </a:r>
            <a:r>
              <a:rPr lang="en-GB" sz="1200" b="1" spc="-25" dirty="0">
                <a:latin typeface="+mn-lt"/>
                <a:cs typeface="Calibri"/>
              </a:rPr>
              <a:t> </a:t>
            </a:r>
            <a:r>
              <a:rPr lang="en-GB" sz="1200" b="1" dirty="0">
                <a:latin typeface="+mn-lt"/>
                <a:cs typeface="Calibri"/>
              </a:rPr>
              <a:t>use</a:t>
            </a:r>
            <a:r>
              <a:rPr lang="en-GB" sz="1200" b="1" spc="10" dirty="0">
                <a:latin typeface="+mn-lt"/>
                <a:cs typeface="Calibri"/>
              </a:rPr>
              <a:t> </a:t>
            </a:r>
            <a:r>
              <a:rPr lang="en-GB" sz="1200" b="1" dirty="0">
                <a:latin typeface="+mn-lt"/>
                <a:cs typeface="Calibri"/>
              </a:rPr>
              <a:t>is </a:t>
            </a:r>
            <a:r>
              <a:rPr lang="en-GB" sz="1200" b="1" spc="-5" dirty="0">
                <a:latin typeface="+mn-lt"/>
                <a:cs typeface="Calibri"/>
              </a:rPr>
              <a:t>not </a:t>
            </a:r>
            <a:r>
              <a:rPr lang="en-GB" sz="1200" b="1" spc="-10" dirty="0">
                <a:latin typeface="+mn-lt"/>
                <a:cs typeface="Calibri"/>
              </a:rPr>
              <a:t>approved.</a:t>
            </a:r>
            <a:endParaRPr lang="en-GB" sz="1200" dirty="0">
              <a:latin typeface="+mn-lt"/>
              <a:cs typeface="Calibri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3E046-154C-49C2-8F7B-1E9DFF7B9005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93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82058" tIns="41029" rIns="82058" bIns="41029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9575" algn="l"/>
                <a:tab pos="819150" algn="l"/>
                <a:tab pos="1230630" algn="l"/>
                <a:tab pos="1640205" algn="l"/>
                <a:tab pos="2051050" algn="l"/>
                <a:tab pos="2460625" algn="l"/>
                <a:tab pos="2872105" algn="l"/>
                <a:tab pos="3281680" algn="l"/>
                <a:tab pos="3692525" algn="l"/>
                <a:tab pos="4102100" algn="l"/>
                <a:tab pos="4511675" algn="l"/>
                <a:tab pos="4923155" algn="l"/>
                <a:tab pos="5332730" algn="l"/>
                <a:tab pos="5743575" algn="l"/>
                <a:tab pos="6153150" algn="l"/>
                <a:tab pos="6564630" algn="l"/>
                <a:tab pos="6974205" algn="l"/>
                <a:tab pos="7385050" algn="l"/>
                <a:tab pos="7794625" algn="l"/>
                <a:tab pos="8206105" algn="l"/>
              </a:tabLst>
              <a:defRPr/>
            </a:pPr>
            <a:fld id="{9A0DB2DC-4C9A-4742-B13C-FB6460FD3503}" type="slidenum"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09575" algn="l"/>
                  <a:tab pos="819150" algn="l"/>
                  <a:tab pos="1230630" algn="l"/>
                  <a:tab pos="1640205" algn="l"/>
                  <a:tab pos="2051050" algn="l"/>
                  <a:tab pos="2460625" algn="l"/>
                  <a:tab pos="2872105" algn="l"/>
                  <a:tab pos="3281680" algn="l"/>
                  <a:tab pos="3692525" algn="l"/>
                  <a:tab pos="4102100" algn="l"/>
                  <a:tab pos="4511675" algn="l"/>
                  <a:tab pos="4923155" algn="l"/>
                  <a:tab pos="5332730" algn="l"/>
                  <a:tab pos="5743575" algn="l"/>
                  <a:tab pos="6153150" algn="l"/>
                  <a:tab pos="6564630" algn="l"/>
                  <a:tab pos="6974205" algn="l"/>
                  <a:tab pos="7385050" algn="l"/>
                  <a:tab pos="7794625" algn="l"/>
                  <a:tab pos="8206105" algn="l"/>
                </a:tabLst>
                <a:defRPr/>
              </a:pPr>
              <a:t>55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728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7284" name="Text Box 2"/>
          <p:cNvSpPr txBox="1"/>
          <p:nvPr/>
        </p:nvSpPr>
        <p:spPr>
          <a:xfrm>
            <a:off x="685800" y="4341813"/>
            <a:ext cx="5487988" cy="4114800"/>
          </a:xfrm>
          <a:prstGeom prst="rect">
            <a:avLst/>
          </a:prstGeom>
          <a:noFill/>
          <a:ln w="9525">
            <a:noFill/>
          </a:ln>
        </p:spPr>
        <p:txBody>
          <a:bodyPr wrap="none" lIns="82058" tIns="41029" rIns="82058" bIns="41029" anchor="ctr" anchorCtr="0"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76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Notes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r>
              <a:rPr lang="en-GB" b="0" dirty="0"/>
              <a:t>In Module C we looked at the CV effects of older T2D</a:t>
            </a:r>
            <a:r>
              <a:rPr lang="en-GB" b="0" baseline="0" dirty="0"/>
              <a:t> agents (pre-2000 – note that metformin wasn’t licensed in the USA until 1995). In this module, the CV effects of the newer GLP1 agonists, DPP4 inhibitors and SGLT2 inhibitors will be examined.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endParaRPr lang="en-GB" b="0" baseline="0" dirty="0"/>
          </a:p>
          <a:p>
            <a:r>
              <a:rPr lang="en-GB" b="1" dirty="0"/>
              <a:t>Abbreviations</a:t>
            </a:r>
            <a:endParaRPr lang="en-GB" b="0" dirty="0"/>
          </a:p>
          <a:p>
            <a:r>
              <a:rPr lang="it-IT" dirty="0"/>
              <a:t>CV, </a:t>
            </a:r>
            <a:r>
              <a:rPr lang="it-IT" dirty="0" err="1"/>
              <a:t>cardiovascular</a:t>
            </a:r>
            <a:r>
              <a:rPr lang="it-IT" dirty="0"/>
              <a:t>; DPP4, d</a:t>
            </a:r>
            <a:r>
              <a:rPr lang="en-GB" dirty="0" err="1"/>
              <a:t>ipeptidyl</a:t>
            </a:r>
            <a:r>
              <a:rPr lang="en-GB" dirty="0"/>
              <a:t> peptidase 4; </a:t>
            </a:r>
            <a:r>
              <a:rPr lang="it-IT" dirty="0"/>
              <a:t>GLP1, glucagon-like peptide 1; SGLT2, sodium glucose cotransporter 2; SU, sulphonylurea; T2D, Type 2 Diabetes; TZD,</a:t>
            </a:r>
            <a:r>
              <a:rPr lang="it-IT" baseline="0" dirty="0"/>
              <a:t> </a:t>
            </a:r>
            <a:r>
              <a:rPr lang="en-GB" dirty="0">
                <a:effectLst/>
              </a:rPr>
              <a:t>thiazolidinedione.</a:t>
            </a:r>
          </a:p>
          <a:p>
            <a:endParaRPr lang="en-GB" dirty="0">
              <a:effectLst/>
            </a:endParaRPr>
          </a:p>
          <a:p>
            <a:r>
              <a:rPr lang="en-GB" b="1" dirty="0">
                <a:effectLst/>
              </a:rPr>
              <a:t>Copyright</a:t>
            </a:r>
          </a:p>
          <a:p>
            <a:r>
              <a:rPr lang="en-GB" sz="11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Kirby. Br J Diabetes </a:t>
            </a:r>
            <a:r>
              <a:rPr lang="en-GB" sz="11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Vasc</a:t>
            </a:r>
            <a:r>
              <a:rPr lang="en-GB" sz="11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 2012;12:315–20. Figure 1</a:t>
            </a:r>
            <a:r>
              <a:rPr lang="en-GB" dirty="0"/>
              <a:t>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96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E99C2-FE15-4FA5-8FE1-E51D4F8BAB8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15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Notes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r>
              <a:rPr lang="en-GB" b="0" dirty="0"/>
              <a:t>In Module C we looked at the CV effects of older T2D</a:t>
            </a:r>
            <a:r>
              <a:rPr lang="en-GB" b="0" baseline="0" dirty="0"/>
              <a:t> agents (pre-2000 – note that metformin wasn’t licensed in the USA until 1995). In this module, the CV effects of the newer GLP1 agonists, DPP4 inhibitors and SGLT2 inhibitors will be examined.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endParaRPr lang="en-GB" b="0" baseline="0" dirty="0"/>
          </a:p>
          <a:p>
            <a:r>
              <a:rPr lang="en-GB" b="1" dirty="0"/>
              <a:t>Abbreviations</a:t>
            </a:r>
            <a:endParaRPr lang="en-GB" b="0" dirty="0"/>
          </a:p>
          <a:p>
            <a:r>
              <a:rPr lang="it-IT" dirty="0"/>
              <a:t>CV, </a:t>
            </a:r>
            <a:r>
              <a:rPr lang="it-IT" dirty="0" err="1"/>
              <a:t>cardiovascular</a:t>
            </a:r>
            <a:r>
              <a:rPr lang="it-IT" dirty="0"/>
              <a:t>; DPP4, d</a:t>
            </a:r>
            <a:r>
              <a:rPr lang="en-GB" dirty="0" err="1"/>
              <a:t>ipeptidyl</a:t>
            </a:r>
            <a:r>
              <a:rPr lang="en-GB" dirty="0"/>
              <a:t> peptidase 4; </a:t>
            </a:r>
            <a:r>
              <a:rPr lang="it-IT" dirty="0"/>
              <a:t>GLP1, glucagon-like peptide 1; SGLT2, sodium glucose cotransporter 2; SU, sulphonylurea; T2D, Type 2 Diabetes; TZD,</a:t>
            </a:r>
            <a:r>
              <a:rPr lang="it-IT" baseline="0" dirty="0"/>
              <a:t> </a:t>
            </a:r>
            <a:r>
              <a:rPr lang="en-GB" dirty="0">
                <a:effectLst/>
              </a:rPr>
              <a:t>thiazolidinedione.</a:t>
            </a:r>
          </a:p>
          <a:p>
            <a:endParaRPr lang="en-GB" dirty="0">
              <a:effectLst/>
            </a:endParaRPr>
          </a:p>
          <a:p>
            <a:r>
              <a:rPr lang="en-GB" b="1" dirty="0">
                <a:effectLst/>
              </a:rPr>
              <a:t>Copyright</a:t>
            </a:r>
          </a:p>
          <a:p>
            <a:r>
              <a:rPr lang="en-GB" sz="11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Kirby. Br J Diabetes </a:t>
            </a:r>
            <a:r>
              <a:rPr lang="en-GB" sz="11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Vasc</a:t>
            </a:r>
            <a:r>
              <a:rPr lang="en-GB" sz="11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 2012;12:315–20. Figure 1</a:t>
            </a:r>
            <a:r>
              <a:rPr lang="en-GB" dirty="0"/>
              <a:t>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7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Notes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r>
              <a:rPr lang="en-GB" b="0" dirty="0"/>
              <a:t>This overview indicates</a:t>
            </a:r>
            <a:r>
              <a:rPr lang="en-GB" b="0" baseline="0" dirty="0"/>
              <a:t> all of the ongoing (and two completed – SAVOR-TIMI 53 and EXAMINE) CVOTs for the newer T2D agents.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r>
              <a:rPr lang="en-GB" b="0" baseline="0" dirty="0"/>
              <a:t>The trial name, the estimated recruitment and the primary outcome are indicated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r>
              <a:rPr lang="en-GB" b="0" baseline="0" dirty="0"/>
              <a:t>The timings indicate the estimated completion dates of the trial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r>
              <a:rPr lang="en-GB" b="0" baseline="0" dirty="0"/>
              <a:t>Planned or actual event rates are indicated in some cases (e.g. EXAMINE, ELIXA etc)</a:t>
            </a:r>
          </a:p>
          <a:p>
            <a:pPr marL="184684" indent="-184684">
              <a:buFont typeface="Arial" panose="020B0604020202020204" pitchFamily="34" charset="0"/>
              <a:buChar char="•"/>
            </a:pPr>
            <a:endParaRPr lang="en-GB" b="0" baseline="0" dirty="0"/>
          </a:p>
          <a:p>
            <a:r>
              <a:rPr lang="en-US" sz="1200" b="1" dirty="0"/>
              <a:t>Abbreviations</a:t>
            </a:r>
          </a:p>
          <a:p>
            <a:r>
              <a:rPr lang="en-US" sz="1200" dirty="0"/>
              <a:t>CANVAS, Canagliflozin Cardiovascular Assessment Study</a:t>
            </a:r>
          </a:p>
          <a:p>
            <a:r>
              <a:rPr lang="en-US" sz="1200" dirty="0"/>
              <a:t>CANVAS-R, Study of the Effects of Canagliflozin on Renal Endpoints in Adult Subjects with T2DM</a:t>
            </a:r>
          </a:p>
          <a:p>
            <a:r>
              <a:rPr lang="en-US" sz="1200" dirty="0"/>
              <a:t>CARMELINA</a:t>
            </a:r>
            <a:r>
              <a:rPr lang="en-US" sz="1200" baseline="30000" dirty="0"/>
              <a:t>®</a:t>
            </a:r>
            <a:r>
              <a:rPr lang="en-US" sz="1200" dirty="0"/>
              <a:t>, Cardiovascular Safety &amp; Renal Microvascular Outcome Study with Linagliptin</a:t>
            </a:r>
          </a:p>
          <a:p>
            <a:r>
              <a:rPr lang="en-US" sz="1200" dirty="0"/>
              <a:t>CAROLINA</a:t>
            </a:r>
            <a:r>
              <a:rPr lang="en-US" sz="1200" baseline="30000" dirty="0"/>
              <a:t>®</a:t>
            </a:r>
            <a:r>
              <a:rPr lang="en-US" sz="1200" dirty="0"/>
              <a:t>, Cardiovascular Outcome Study of Linagliptin Versus Glimepiride in Patients With Type 2 Diabetes </a:t>
            </a:r>
          </a:p>
          <a:p>
            <a:r>
              <a:rPr lang="en-US" sz="1200" dirty="0"/>
              <a:t>CREDENCE,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 of the Effects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Canagliflozin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Renal and Cardiovascular Outcomes in Participants With Diabetic Nephropathy</a:t>
            </a:r>
            <a:endParaRPr lang="en-US" sz="1200" dirty="0"/>
          </a:p>
          <a:p>
            <a:r>
              <a:rPr lang="en-US" sz="1200" dirty="0"/>
              <a:t>CVOT, cardiovascular outcomes trial</a:t>
            </a:r>
          </a:p>
          <a:p>
            <a:r>
              <a:rPr lang="en-US" sz="1200" dirty="0"/>
              <a:t>DPP4, </a:t>
            </a:r>
            <a:r>
              <a:rPr lang="en-US" sz="1200" dirty="0" err="1"/>
              <a:t>dipeptidyl</a:t>
            </a:r>
            <a:r>
              <a:rPr lang="en-US" sz="1200" dirty="0"/>
              <a:t> peptidase 4</a:t>
            </a:r>
          </a:p>
          <a:p>
            <a:r>
              <a:rPr lang="en-US" sz="1200" dirty="0"/>
              <a:t>DECLARE-TIMI,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Multicenter Trial to Evaluate the Effect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Dapagliflozin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Incidence of Cardiovascular Events</a:t>
            </a:r>
            <a:endParaRPr lang="en-US" sz="1200" dirty="0"/>
          </a:p>
          <a:p>
            <a:r>
              <a:rPr lang="en-US" sz="1200" dirty="0"/>
              <a:t>ELIXA, Evaluation of Lixisenatide in Acute Coronary Syndrome </a:t>
            </a:r>
          </a:p>
          <a:p>
            <a:r>
              <a:rPr lang="en-US" sz="1200" dirty="0"/>
              <a:t>EMPA-REG OUTCOME</a:t>
            </a:r>
            <a:r>
              <a:rPr lang="en-GB" sz="1200" baseline="30000" dirty="0"/>
              <a:t>®</a:t>
            </a:r>
            <a:r>
              <a:rPr lang="en-US" sz="1200" dirty="0"/>
              <a:t> [cardiovascular outcomes trial of </a:t>
            </a:r>
            <a:r>
              <a:rPr lang="en-US" sz="1200" dirty="0" err="1"/>
              <a:t>empagliflozin</a:t>
            </a:r>
            <a:r>
              <a:rPr lang="en-US" sz="1200" dirty="0"/>
              <a:t>]</a:t>
            </a:r>
          </a:p>
          <a:p>
            <a:r>
              <a:rPr lang="en-US" sz="1200" dirty="0"/>
              <a:t>EXAMINE,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Examination of Cardiovascular Outcomes with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Alogliptin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versus Standard of Care</a:t>
            </a:r>
            <a:endParaRPr lang="en-US" sz="1200" dirty="0"/>
          </a:p>
          <a:p>
            <a:r>
              <a:rPr lang="en-US" sz="1200" dirty="0"/>
              <a:t>EXSCEL, The </a:t>
            </a:r>
            <a:r>
              <a:rPr lang="en-US" sz="1200" dirty="0" err="1"/>
              <a:t>EXenatide</a:t>
            </a:r>
            <a:r>
              <a:rPr lang="en-US" sz="1200" dirty="0"/>
              <a:t> Study of Cardiovascular Event Lowering</a:t>
            </a:r>
          </a:p>
          <a:p>
            <a:r>
              <a:rPr lang="en-US" sz="1200" dirty="0"/>
              <a:t>GLP1, glucagon-like peptide 1</a:t>
            </a:r>
          </a:p>
          <a:p>
            <a:r>
              <a:rPr lang="en-US" sz="1200" dirty="0"/>
              <a:t>LEADER</a:t>
            </a:r>
            <a:r>
              <a:rPr lang="en-US" sz="1200" baseline="30000" dirty="0"/>
              <a:t>®</a:t>
            </a:r>
            <a:r>
              <a:rPr lang="en-US" sz="1200" dirty="0"/>
              <a:t>, Liraglutide Effect and Action in Diabetes: Evaluation of Cardiovascular Outcome Results</a:t>
            </a:r>
          </a:p>
          <a:p>
            <a:r>
              <a:rPr lang="en-US" sz="1200" dirty="0"/>
              <a:t>OMNEON™ [randomised, double-blind, placebo-controlled, multicenter study to assess cardiovascular outcomes following treatment] </a:t>
            </a:r>
          </a:p>
          <a:p>
            <a:r>
              <a:rPr lang="en-US" sz="1200" dirty="0"/>
              <a:t>REWIND, Researching Cardiovascular Events With a Weekly Incretin in Diabetes</a:t>
            </a:r>
          </a:p>
          <a:p>
            <a:r>
              <a:rPr lang="en-US" sz="1200" dirty="0"/>
              <a:t>SAVOR-TIMI, Saxagliptin Assessment of Vascular Outcomes Recorded in Patients with Diabetes Mellitus 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Thrombolysis in Myocardial Infarction</a:t>
            </a:r>
            <a:endParaRPr lang="en-US" sz="1200" dirty="0"/>
          </a:p>
          <a:p>
            <a:r>
              <a:rPr lang="en-US" sz="1200" dirty="0"/>
              <a:t>SGLT2, sodium glucose </a:t>
            </a:r>
            <a:r>
              <a:rPr lang="en-US" sz="1200" dirty="0" err="1"/>
              <a:t>cotransporter</a:t>
            </a:r>
            <a:r>
              <a:rPr lang="en-US" sz="1200" dirty="0"/>
              <a:t> 2</a:t>
            </a:r>
          </a:p>
          <a:p>
            <a:r>
              <a:rPr lang="en-US" sz="1200" dirty="0"/>
              <a:t>SUSTAIN,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to Evaluate Cardiovascular and Other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Longterm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Outcomes With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Semaglutide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Subjects With Type 2 Diabetes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T2D, Type 2 diabetes</a:t>
            </a:r>
          </a:p>
          <a:p>
            <a:r>
              <a:rPr lang="en-US" sz="1200" dirty="0"/>
              <a:t>TECOS, Trial Evaluating Cardiovascular Outcomes with Sitagliptin</a:t>
            </a:r>
          </a:p>
          <a:p>
            <a:r>
              <a:rPr lang="en-GB" sz="1200" dirty="0"/>
              <a:t>3P-MACE, 3-point major adverse cardiovascular events (CV death, non-fatal myocardial infarction or non-fatal stroke)</a:t>
            </a:r>
          </a:p>
          <a:p>
            <a:r>
              <a:rPr lang="en-GB" sz="1200" dirty="0"/>
              <a:t>4P-MACE, 4-point major adverse cardiovascular events (CV death, non-fatal myocardial infarction, non-fatal stroke or unstable angina requiring hospitalisation)</a:t>
            </a:r>
          </a:p>
          <a:p>
            <a:endParaRPr lang="it-IT" dirty="0">
              <a:solidFill>
                <a:srgbClr val="53575E"/>
              </a:solidFill>
            </a:endParaRPr>
          </a:p>
          <a:p>
            <a:pPr defTabSz="465887"/>
            <a:r>
              <a:rPr lang="en-GB" b="1" dirty="0"/>
              <a:t>References</a:t>
            </a:r>
          </a:p>
          <a:p>
            <a:endParaRPr lang="de-DE" dirty="0"/>
          </a:p>
          <a:p>
            <a:r>
              <a:rPr lang="de-DE" dirty="0"/>
              <a:t>1. </a:t>
            </a:r>
            <a:r>
              <a:rPr lang="en-GB" sz="1200" dirty="0" err="1"/>
              <a:t>Scirica</a:t>
            </a:r>
            <a:r>
              <a:rPr lang="en-GB" sz="1200" dirty="0"/>
              <a:t> et al. N </a:t>
            </a:r>
            <a:r>
              <a:rPr lang="en-GB" sz="1200" dirty="0" err="1"/>
              <a:t>Engl</a:t>
            </a:r>
            <a:r>
              <a:rPr lang="en-GB" sz="1200" dirty="0"/>
              <a:t> J Med 2013;369:1317–26. </a:t>
            </a:r>
            <a:endParaRPr lang="de-DE" dirty="0"/>
          </a:p>
          <a:p>
            <a:r>
              <a:rPr lang="de-DE" dirty="0"/>
              <a:t>2. </a:t>
            </a:r>
            <a:r>
              <a:rPr lang="en-GB" sz="1200" dirty="0"/>
              <a:t>White et al. N </a:t>
            </a:r>
            <a:r>
              <a:rPr lang="en-GB" sz="1200" dirty="0" err="1"/>
              <a:t>Engl</a:t>
            </a:r>
            <a:r>
              <a:rPr lang="en-GB" sz="1200" dirty="0"/>
              <a:t> J Med 2013;369:1327–35</a:t>
            </a:r>
            <a:endParaRPr lang="de-DE" dirty="0"/>
          </a:p>
          <a:p>
            <a:r>
              <a:rPr lang="de-DE" dirty="0"/>
              <a:t>3.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Bentley-Lewis et al.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 Heart J 2015;0:1</a:t>
            </a:r>
            <a:r>
              <a:rPr lang="en-GB" sz="1200" dirty="0"/>
              <a:t>–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8.e7.</a:t>
            </a:r>
            <a:endParaRPr lang="de-D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4. Bethel et al. Diabetes </a:t>
            </a:r>
            <a:r>
              <a:rPr lang="de-DE" dirty="0" err="1"/>
              <a:t>Obes</a:t>
            </a:r>
            <a:r>
              <a:rPr lang="de-DE" dirty="0"/>
              <a:t> </a:t>
            </a:r>
            <a:r>
              <a:rPr lang="de-DE" dirty="0" err="1"/>
              <a:t>Metab</a:t>
            </a:r>
            <a:r>
              <a:rPr lang="de-DE" dirty="0"/>
              <a:t> 2015;17:</a:t>
            </a:r>
            <a:r>
              <a:rPr lang="en-GB" sz="1200" dirty="0"/>
              <a:t>1395–402</a:t>
            </a:r>
            <a:endParaRPr lang="de-DE" dirty="0"/>
          </a:p>
          <a:p>
            <a:r>
              <a:rPr lang="de-DE" dirty="0"/>
              <a:t>5. </a:t>
            </a:r>
            <a:r>
              <a:rPr lang="en-GB" dirty="0" err="1"/>
              <a:t>Zinman</a:t>
            </a:r>
            <a:r>
              <a:rPr lang="en-GB" dirty="0"/>
              <a:t> et al. </a:t>
            </a:r>
            <a:r>
              <a:rPr lang="en-GB" dirty="0" err="1"/>
              <a:t>Cardiovasc</a:t>
            </a:r>
            <a:r>
              <a:rPr lang="en-GB" dirty="0"/>
              <a:t> </a:t>
            </a:r>
            <a:r>
              <a:rPr lang="en-GB" dirty="0" err="1"/>
              <a:t>Diabetol</a:t>
            </a:r>
            <a:r>
              <a:rPr lang="en-GB" i="1" dirty="0"/>
              <a:t> </a:t>
            </a:r>
            <a:r>
              <a:rPr lang="en-GB" dirty="0"/>
              <a:t>2014;13:102</a:t>
            </a:r>
            <a:endParaRPr lang="de-DE" dirty="0"/>
          </a:p>
          <a:p>
            <a:r>
              <a:rPr lang="de-DE" dirty="0"/>
              <a:t>6.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NCT01179048</a:t>
            </a:r>
            <a:endParaRPr lang="de-DE" dirty="0"/>
          </a:p>
          <a:p>
            <a:r>
              <a:rPr lang="de-DE" dirty="0"/>
              <a:t>7.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NCT01720446</a:t>
            </a:r>
            <a:endParaRPr lang="de-DE" dirty="0"/>
          </a:p>
          <a:p>
            <a:r>
              <a:rPr lang="de-DE" dirty="0"/>
              <a:t>8.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NCT01989754</a:t>
            </a:r>
            <a:endParaRPr lang="de-DE" dirty="0"/>
          </a:p>
          <a:p>
            <a:r>
              <a:rPr lang="de-DE" dirty="0"/>
              <a:t>9.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NCT01455896</a:t>
            </a:r>
            <a:endParaRPr lang="de-DE" dirty="0"/>
          </a:p>
          <a:p>
            <a:r>
              <a:rPr lang="de-DE" dirty="0"/>
              <a:t>10.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NCT01032629</a:t>
            </a:r>
            <a:endParaRPr lang="de-DE" dirty="0"/>
          </a:p>
          <a:p>
            <a:r>
              <a:rPr lang="de-DE" dirty="0"/>
              <a:t>11.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NCT01243424</a:t>
            </a:r>
            <a:endParaRPr lang="de-DE" dirty="0"/>
          </a:p>
          <a:p>
            <a:r>
              <a:rPr lang="de-DE" dirty="0"/>
              <a:t>12.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NCT01897532</a:t>
            </a:r>
            <a:endParaRPr lang="de-DE" dirty="0"/>
          </a:p>
          <a:p>
            <a:r>
              <a:rPr lang="de-DE" dirty="0"/>
              <a:t>13.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NCT01703208</a:t>
            </a:r>
            <a:endParaRPr lang="de-DE" dirty="0"/>
          </a:p>
          <a:p>
            <a:r>
              <a:rPr lang="de-DE" dirty="0"/>
              <a:t>14.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NCT01144338</a:t>
            </a:r>
            <a:endParaRPr lang="de-DE" dirty="0"/>
          </a:p>
          <a:p>
            <a:r>
              <a:rPr lang="de-DE" dirty="0"/>
              <a:t>15.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NCT01730534</a:t>
            </a:r>
            <a:endParaRPr lang="de-DE" dirty="0"/>
          </a:p>
          <a:p>
            <a:r>
              <a:rPr lang="de-DE" dirty="0"/>
              <a:t>16.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NCT01394952</a:t>
            </a:r>
            <a:endParaRPr lang="de-DE" dirty="0"/>
          </a:p>
          <a:p>
            <a:r>
              <a:rPr lang="de-DE" dirty="0"/>
              <a:t>17.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NCT02065791</a:t>
            </a:r>
            <a:endParaRPr lang="de-DE" dirty="0"/>
          </a:p>
          <a:p>
            <a:r>
              <a:rPr lang="de-DE" dirty="0"/>
              <a:t>18.</a:t>
            </a:r>
            <a:r>
              <a:rPr lang="de-DE" baseline="0" dirty="0"/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NCT01986881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 </a:t>
            </a:r>
            <a:r>
              <a:rPr lang="en-GB" dirty="0">
                <a:effectLst/>
              </a:rPr>
              <a:t>NCT02465515</a:t>
            </a:r>
          </a:p>
          <a:p>
            <a:endParaRPr lang="en-GB" dirty="0">
              <a:effectLst/>
            </a:endParaRPr>
          </a:p>
          <a:p>
            <a:r>
              <a:rPr lang="en-GB" b="1" dirty="0">
                <a:effectLst/>
              </a:rPr>
              <a:t>Copyright</a:t>
            </a:r>
          </a:p>
          <a:p>
            <a:r>
              <a:rPr lang="en-GB" sz="11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Johansen. World J Diabetes 2015; 6:1092–96</a:t>
            </a:r>
            <a:r>
              <a:rPr lang="en-GB" dirty="0"/>
              <a:t> </a:t>
            </a:r>
            <a:endParaRPr lang="de-D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50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Although the centrality of </a:t>
            </a:r>
            <a:r>
              <a:rPr lang="en-US" dirty="0" err="1"/>
              <a:t>hyperglycaemia</a:t>
            </a:r>
            <a:r>
              <a:rPr lang="en-US" dirty="0"/>
              <a:t>, impaired β‐cell function and insulin resistance is undebated, the list of pathological derangement has expanded in recent years from a triad, to become an ‘ominous octet’. In short, in addition to the muscle, β‐cell and liver dysfunction discussed above, the fat cell (accelerated lipolysis), gastrointestinal tract (incretin resistance), </a:t>
            </a:r>
            <a:r>
              <a:rPr lang="el-GR" dirty="0"/>
              <a:t>α‐</a:t>
            </a:r>
            <a:r>
              <a:rPr lang="en-US" dirty="0"/>
              <a:t>cell (</a:t>
            </a:r>
            <a:r>
              <a:rPr lang="en-US" dirty="0" err="1"/>
              <a:t>hyperglucagonaemia</a:t>
            </a:r>
            <a:r>
              <a:rPr lang="en-US" dirty="0"/>
              <a:t>), kidney (increased glucose reabsorption) and brain (insulin resistance) can all play important roles in the development of glucose intolerance in Type 2 diabetic individuals. Collectively, these eight factors comprise the ominous octet. </a:t>
            </a:r>
          </a:p>
          <a:p>
            <a:pPr algn="just"/>
            <a:r>
              <a:rPr lang="en-US" dirty="0"/>
              <a:t>Please keep in mind when </a:t>
            </a:r>
            <a:r>
              <a:rPr lang="en-US" dirty="0" err="1"/>
              <a:t>dicsussing</a:t>
            </a:r>
            <a:r>
              <a:rPr lang="en-US" dirty="0"/>
              <a:t> the “octet”. The increase in glucose reabsorption, due to upregulation of SGLT2 is surely not one of the major players in this octet leading to Hyperglycemia but surely play a  certain role. The MOA of SGLT2-inhibition is supra-physiological and is not a correction of something which is pathophysiological disturbed in Type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0E60-5914-4C59-98A3-C6D8AEC1F2B8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4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5200" y="142875"/>
            <a:ext cx="8726488" cy="4910138"/>
          </a:xfrm>
          <a:ln/>
        </p:spPr>
      </p:sp>
      <p:sp>
        <p:nvSpPr>
          <p:cNvPr id="161795" name="Notes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24297" y="5207816"/>
            <a:ext cx="6549081" cy="449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7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5200" y="142875"/>
            <a:ext cx="8726488" cy="4910138"/>
          </a:xfrm>
          <a:ln/>
        </p:spPr>
      </p:sp>
      <p:sp>
        <p:nvSpPr>
          <p:cNvPr id="161795" name="Notes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24297" y="5207816"/>
            <a:ext cx="6549081" cy="449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4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3613" y="149225"/>
            <a:ext cx="8726488" cy="4910138"/>
          </a:xfrm>
          <a:ln/>
        </p:spPr>
      </p:sp>
      <p:sp>
        <p:nvSpPr>
          <p:cNvPr id="161795" name="Notes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24297" y="5214552"/>
            <a:ext cx="6549081" cy="449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en-US" b="1" dirty="0">
              <a:latin typeface="Calibri" panose="020F0502020204030204" pitchFamily="34" charset="0"/>
            </a:endParaRPr>
          </a:p>
          <a:p>
            <a:endParaRPr lang="en-GB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4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99B-77B4-461F-8C8E-B3CF2069796C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98A4-FABA-4494-92D4-7B6487C6C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408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99B-77B4-461F-8C8E-B3CF2069796C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98A4-FABA-4494-92D4-7B6487C6C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91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99B-77B4-461F-8C8E-B3CF2069796C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98A4-FABA-4494-92D4-7B6487C6C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5347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100584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734800" y="6153474"/>
            <a:ext cx="4572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268" y="6310631"/>
            <a:ext cx="3430209" cy="352424"/>
          </a:xfrm>
        </p:spPr>
        <p:txBody>
          <a:bodyPr/>
          <a:lstStyle/>
          <a:p>
            <a:r>
              <a:rPr lang="en-US" dirty="0"/>
              <a:t>FOR INTERNAL USE ONLY,</a:t>
            </a:r>
            <a:br>
              <a:rPr lang="en-US" dirty="0"/>
            </a:br>
            <a:r>
              <a:rPr lang="en-US" dirty="0"/>
              <a:t>DO NOT DETAIL OR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67451"/>
            <a:ext cx="846667" cy="365125"/>
          </a:xfrm>
        </p:spPr>
        <p:txBody>
          <a:bodyPr/>
          <a:lstStyle/>
          <a:p>
            <a:fld id="{1E3D6C54-B124-AC41-90C1-F7EEF34AA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75300"/>
            <a:ext cx="94488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/>
              <a:t>*Reference copy goes here in Arial Regular 10pts</a:t>
            </a:r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21" y="6124923"/>
            <a:ext cx="1228945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28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4917" y="6311956"/>
            <a:ext cx="10945283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8871890" y="3113673"/>
            <a:ext cx="5899380" cy="431801"/>
          </a:xfrm>
        </p:spPr>
        <p:txBody>
          <a:bodyPr/>
          <a:lstStyle>
            <a:lvl1pPr marL="0" indent="0">
              <a:buFontTx/>
              <a:buNone/>
              <a:defRPr sz="1867" b="1">
                <a:solidFill>
                  <a:schemeClr val="accent4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285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4917" y="6311956"/>
            <a:ext cx="10945283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8871890" y="3113673"/>
            <a:ext cx="5899380" cy="431801"/>
          </a:xfrm>
        </p:spPr>
        <p:txBody>
          <a:bodyPr/>
          <a:lstStyle>
            <a:lvl1pPr marL="0" indent="0">
              <a:buFontTx/>
              <a:buNone/>
              <a:defRPr sz="1867" b="1">
                <a:solidFill>
                  <a:schemeClr val="accent4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719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4917" y="6311956"/>
            <a:ext cx="10945283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8871890" y="3113673"/>
            <a:ext cx="5899380" cy="431801"/>
          </a:xfrm>
        </p:spPr>
        <p:txBody>
          <a:bodyPr/>
          <a:lstStyle>
            <a:lvl1pPr marL="0" indent="0">
              <a:buFontTx/>
              <a:buNone/>
              <a:defRPr sz="1867" b="1">
                <a:solidFill>
                  <a:schemeClr val="accent4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088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100584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734800" y="6153474"/>
            <a:ext cx="4572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10" descr="ACROSS_T2D_BM_P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94"/>
          <a:stretch/>
        </p:blipFill>
        <p:spPr>
          <a:xfrm>
            <a:off x="10910311" y="6153474"/>
            <a:ext cx="723503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268" y="6310631"/>
            <a:ext cx="3430209" cy="352424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FOR INTERNAL USE ONLY,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DO NOT DETAIL OR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67451"/>
            <a:ext cx="846667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75300"/>
            <a:ext cx="94488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/>
              <a:t>*Reference copy goes here in Arial Regular 10pts</a:t>
            </a:r>
          </a:p>
        </p:txBody>
      </p:sp>
    </p:spTree>
    <p:extLst>
      <p:ext uri="{BB962C8B-B14F-4D97-AF65-F5344CB8AC3E}">
        <p14:creationId xmlns:p14="http://schemas.microsoft.com/office/powerpoint/2010/main" val="2941735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100584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734800" y="6153474"/>
            <a:ext cx="4572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268" y="6310631"/>
            <a:ext cx="3430209" cy="352424"/>
          </a:xfrm>
        </p:spPr>
        <p:txBody>
          <a:bodyPr/>
          <a:lstStyle/>
          <a:p>
            <a:r>
              <a:rPr lang="en-US" dirty="0"/>
              <a:t>FOR INTERNAL USE ONLY,</a:t>
            </a:r>
            <a:br>
              <a:rPr lang="en-US" dirty="0"/>
            </a:br>
            <a:r>
              <a:rPr lang="en-US" dirty="0"/>
              <a:t>DO NOT DETAIL OR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67451"/>
            <a:ext cx="846667" cy="365125"/>
          </a:xfrm>
        </p:spPr>
        <p:txBody>
          <a:bodyPr/>
          <a:lstStyle/>
          <a:p>
            <a:fld id="{1E3D6C54-B124-AC41-90C1-F7EEF34AA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75300"/>
            <a:ext cx="94488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/>
              <a:t>*Reference copy goes here in Arial Regular 10pts</a:t>
            </a:r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21" y="6124923"/>
            <a:ext cx="1228945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7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100584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734800" y="6153474"/>
            <a:ext cx="4572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10" descr="ACROSS_T2D_BM_P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94"/>
          <a:stretch/>
        </p:blipFill>
        <p:spPr>
          <a:xfrm>
            <a:off x="10910311" y="6153474"/>
            <a:ext cx="723503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268" y="6310631"/>
            <a:ext cx="3430209" cy="352424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FOR INTERNAL USE ONLY,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DO NOT DETAIL OR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67451"/>
            <a:ext cx="846667" cy="365125"/>
          </a:xfrm>
        </p:spPr>
        <p:txBody>
          <a:bodyPr/>
          <a:lstStyle/>
          <a:p>
            <a:fld id="{1E3D6C54-B124-AC41-90C1-F7EEF34AAC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75300"/>
            <a:ext cx="94488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/>
              <a:t>*Reference copy goes here in Arial Regular 10pts</a:t>
            </a:r>
          </a:p>
        </p:txBody>
      </p:sp>
    </p:spTree>
    <p:extLst>
      <p:ext uri="{BB962C8B-B14F-4D97-AF65-F5344CB8AC3E}">
        <p14:creationId xmlns:p14="http://schemas.microsoft.com/office/powerpoint/2010/main" val="4171723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100584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734800" y="6153474"/>
            <a:ext cx="4572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268" y="6310631"/>
            <a:ext cx="3430209" cy="352424"/>
          </a:xfrm>
        </p:spPr>
        <p:txBody>
          <a:bodyPr/>
          <a:lstStyle/>
          <a:p>
            <a:r>
              <a:rPr lang="en-US" dirty="0"/>
              <a:t>FOR INTERNAL USE ONLY,</a:t>
            </a:r>
            <a:br>
              <a:rPr lang="en-US" dirty="0"/>
            </a:br>
            <a:r>
              <a:rPr lang="en-US" dirty="0"/>
              <a:t>DO NOT DETAIL OR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67451"/>
            <a:ext cx="846667" cy="365125"/>
          </a:xfrm>
        </p:spPr>
        <p:txBody>
          <a:bodyPr/>
          <a:lstStyle/>
          <a:p>
            <a:fld id="{1E3D6C54-B124-AC41-90C1-F7EEF34AA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75300"/>
            <a:ext cx="94488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/>
              <a:t>*Reference copy goes here in Arial Regular 10pts</a:t>
            </a:r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21" y="6124923"/>
            <a:ext cx="1228945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85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99B-77B4-461F-8C8E-B3CF2069796C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98A4-FABA-4494-92D4-7B6487C6C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9495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100584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734800" y="6153474"/>
            <a:ext cx="4572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268" y="6310631"/>
            <a:ext cx="3430209" cy="352424"/>
          </a:xfrm>
        </p:spPr>
        <p:txBody>
          <a:bodyPr/>
          <a:lstStyle/>
          <a:p>
            <a:r>
              <a:rPr lang="en-US" dirty="0"/>
              <a:t>FOR INTERNAL USE ONLY,</a:t>
            </a:r>
            <a:br>
              <a:rPr lang="en-US" dirty="0"/>
            </a:br>
            <a:r>
              <a:rPr lang="en-US" dirty="0"/>
              <a:t>DO NOT DETAIL OR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67451"/>
            <a:ext cx="846667" cy="365125"/>
          </a:xfrm>
        </p:spPr>
        <p:txBody>
          <a:bodyPr/>
          <a:lstStyle/>
          <a:p>
            <a:fld id="{1E3D6C54-B124-AC41-90C1-F7EEF34AA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75300"/>
            <a:ext cx="94488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/>
              <a:t>*Reference copy goes here in Arial Regular 10pts</a:t>
            </a:r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21" y="6124923"/>
            <a:ext cx="1228945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46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99B-77B4-461F-8C8E-B3CF2069796C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98A4-FABA-4494-92D4-7B6487C6C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8973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99B-77B4-461F-8C8E-B3CF2069796C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98A4-FABA-4494-92D4-7B6487C6C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548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99B-77B4-461F-8C8E-B3CF2069796C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98A4-FABA-4494-92D4-7B6487C6C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017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99B-77B4-461F-8C8E-B3CF2069796C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98A4-FABA-4494-92D4-7B6487C6C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6742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99B-77B4-461F-8C8E-B3CF2069796C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98A4-FABA-4494-92D4-7B6487C6C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334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99B-77B4-461F-8C8E-B3CF2069796C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98A4-FABA-4494-92D4-7B6487C6C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297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99B-77B4-461F-8C8E-B3CF2069796C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98A4-FABA-4494-92D4-7B6487C6C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081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1206" marR="4483">
              <a:lnSpc>
                <a:spcPts val="794"/>
              </a:lnSpc>
              <a:spcBef>
                <a:spcPts val="207"/>
              </a:spcBef>
            </a:pPr>
            <a:r>
              <a:rPr lang="en-US" spc="-18"/>
              <a:t>This</a:t>
            </a:r>
            <a:r>
              <a:rPr lang="en-US"/>
              <a:t> </a:t>
            </a:r>
            <a:r>
              <a:rPr lang="en-US" spc="4"/>
              <a:t>document</a:t>
            </a:r>
            <a:r>
              <a:rPr lang="en-US"/>
              <a:t> </a:t>
            </a:r>
            <a:r>
              <a:rPr lang="en-US" spc="-13"/>
              <a:t>has</a:t>
            </a:r>
            <a:r>
              <a:rPr lang="en-US"/>
              <a:t> </a:t>
            </a:r>
            <a:r>
              <a:rPr lang="en-US" spc="-9"/>
              <a:t>been</a:t>
            </a:r>
            <a:r>
              <a:rPr lang="en-US"/>
              <a:t> </a:t>
            </a:r>
            <a:r>
              <a:rPr lang="en-US" spc="-9"/>
              <a:t>exclusively</a:t>
            </a:r>
            <a:r>
              <a:rPr lang="en-US"/>
              <a:t> </a:t>
            </a:r>
            <a:r>
              <a:rPr lang="en-US" spc="-4"/>
              <a:t>developed</a:t>
            </a:r>
            <a:r>
              <a:rPr lang="en-US"/>
              <a:t> </a:t>
            </a:r>
            <a:r>
              <a:rPr lang="en-US" spc="-4"/>
              <a:t>and</a:t>
            </a:r>
            <a:r>
              <a:rPr lang="en-US"/>
              <a:t> </a:t>
            </a:r>
            <a:r>
              <a:rPr lang="en-US" spc="-4"/>
              <a:t>approved</a:t>
            </a:r>
            <a:r>
              <a:rPr lang="en-US" spc="4"/>
              <a:t> </a:t>
            </a:r>
            <a:r>
              <a:rPr lang="en-US" spc="9"/>
              <a:t>by</a:t>
            </a:r>
            <a:r>
              <a:rPr lang="en-US"/>
              <a:t> </a:t>
            </a:r>
            <a:r>
              <a:rPr lang="en-US" spc="-4"/>
              <a:t>the</a:t>
            </a:r>
            <a:r>
              <a:rPr lang="en-US"/>
              <a:t> </a:t>
            </a:r>
            <a:r>
              <a:rPr lang="en-US" spc="-18"/>
              <a:t>CHFS.</a:t>
            </a:r>
            <a:r>
              <a:rPr lang="en-US"/>
              <a:t> </a:t>
            </a:r>
            <a:r>
              <a:rPr lang="en-US" spc="-22"/>
              <a:t>CHFS</a:t>
            </a:r>
            <a:r>
              <a:rPr lang="en-US"/>
              <a:t> </a:t>
            </a:r>
            <a:r>
              <a:rPr lang="en-US" spc="-13"/>
              <a:t>has</a:t>
            </a:r>
            <a:r>
              <a:rPr lang="en-US"/>
              <a:t> </a:t>
            </a:r>
            <a:r>
              <a:rPr lang="en-US" spc="-9"/>
              <a:t>received</a:t>
            </a:r>
            <a:r>
              <a:rPr lang="en-US"/>
              <a:t> </a:t>
            </a:r>
            <a:r>
              <a:rPr lang="en-US" spc="-4"/>
              <a:t>unrestricted</a:t>
            </a:r>
            <a:r>
              <a:rPr lang="en-US" spc="4"/>
              <a:t> </a:t>
            </a:r>
            <a:r>
              <a:rPr lang="en-US" spc="-9"/>
              <a:t>financial</a:t>
            </a:r>
            <a:r>
              <a:rPr lang="en-US"/>
              <a:t> </a:t>
            </a:r>
            <a:r>
              <a:rPr lang="en-US" spc="4"/>
              <a:t>support</a:t>
            </a:r>
            <a:r>
              <a:rPr lang="en-US"/>
              <a:t> from </a:t>
            </a:r>
            <a:r>
              <a:rPr lang="en-US" spc="-13"/>
              <a:t>AstraZeneca</a:t>
            </a:r>
            <a:r>
              <a:rPr lang="en-US"/>
              <a:t> </a:t>
            </a:r>
            <a:r>
              <a:rPr lang="en-US" spc="-4"/>
              <a:t>and</a:t>
            </a:r>
            <a:r>
              <a:rPr lang="en-US"/>
              <a:t> </a:t>
            </a:r>
            <a:r>
              <a:rPr lang="en-US" spc="-4"/>
              <a:t>the </a:t>
            </a:r>
            <a:r>
              <a:rPr lang="en-US" spc="-207"/>
              <a:t> </a:t>
            </a:r>
            <a:r>
              <a:rPr lang="en-US" spc="-9"/>
              <a:t>Boehringer-Ingelheim</a:t>
            </a:r>
            <a:r>
              <a:rPr lang="en-US" spc="-22"/>
              <a:t> </a:t>
            </a:r>
            <a:r>
              <a:rPr lang="en-US" spc="44"/>
              <a:t>-</a:t>
            </a:r>
            <a:r>
              <a:rPr lang="en-US" spc="-18"/>
              <a:t> </a:t>
            </a:r>
            <a:r>
              <a:rPr lang="en-US" spc="-9"/>
              <a:t>Lilly</a:t>
            </a:r>
            <a:r>
              <a:rPr lang="en-US" spc="-18"/>
              <a:t> </a:t>
            </a:r>
            <a:r>
              <a:rPr lang="en-US" spc="-13"/>
              <a:t>Alliance.</a:t>
            </a:r>
            <a:endParaRPr lang="en-US" spc="-1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2331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7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s://www.medicines.org.uk/emc/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eb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eb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av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3.png"/><Relationship Id="rId11" Type="http://schemas.microsoft.com/office/2007/relationships/hdphoto" Target="../media/hdphoto2.wdp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3939525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customXml" Target="../ink/ink2.xml"/><Relationship Id="rId10" Type="http://schemas.openxmlformats.org/officeDocument/2006/relationships/image" Target="../media/image70.png"/><Relationship Id="rId4" Type="http://schemas.openxmlformats.org/officeDocument/2006/relationships/image" Target="../media/image61.png"/><Relationship Id="rId9" Type="http://schemas.openxmlformats.org/officeDocument/2006/relationships/customXml" Target="../ink/ink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drcinosh@gmail.com" TargetMode="External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C928C-B6FD-4086-AF3A-81707451B8B6}"/>
              </a:ext>
            </a:extLst>
          </p:cNvPr>
          <p:cNvSpPr/>
          <p:nvPr/>
        </p:nvSpPr>
        <p:spPr>
          <a:xfrm>
            <a:off x="0" y="1200091"/>
            <a:ext cx="122689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US" sz="6600" dirty="0">
                <a:latin typeface="Roboto Light" panose="02000000000000000000" pitchFamily="2" charset="0"/>
                <a:ea typeface="Roboto Light" panose="02000000000000000000" pitchFamily="2" charset="0"/>
              </a:rPr>
              <a:t>SGLT2 inhibitors:</a:t>
            </a:r>
          </a:p>
          <a:p>
            <a:pPr algn="ctr"/>
            <a:r>
              <a:rPr lang="en-GB" sz="4400" dirty="0">
                <a:latin typeface="Roboto Light" panose="02000000000000000000" pitchFamily="2" charset="0"/>
                <a:ea typeface="Roboto Light" panose="02000000000000000000" pitchFamily="2" charset="0"/>
              </a:rPr>
              <a:t>D</a:t>
            </a:r>
            <a:r>
              <a:rPr lang="en-IN" sz="4400" dirty="0">
                <a:latin typeface="Roboto Light" panose="02000000000000000000" pitchFamily="2" charset="0"/>
                <a:ea typeface="Roboto Light" panose="02000000000000000000" pitchFamily="2" charset="0"/>
              </a:rPr>
              <a:t>ual Attack On Heart Failure </a:t>
            </a:r>
          </a:p>
          <a:p>
            <a:pPr algn="ctr"/>
            <a:r>
              <a:rPr lang="en-IN" sz="4400" dirty="0">
                <a:latin typeface="Roboto Light" panose="02000000000000000000" pitchFamily="2" charset="0"/>
                <a:ea typeface="Roboto Light" panose="02000000000000000000" pitchFamily="2" charset="0"/>
              </a:rPr>
              <a:t>And Diabetes Mellitus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ABFB7-3895-4D9F-8D9B-07B172F3816E}"/>
              </a:ext>
            </a:extLst>
          </p:cNvPr>
          <p:cNvSpPr/>
          <p:nvPr/>
        </p:nvSpPr>
        <p:spPr>
          <a:xfrm>
            <a:off x="5729288" y="450374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>
              <a:defRPr/>
            </a:pPr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en-GB" sz="2400" dirty="0" err="1"/>
              <a:t>Cinosh</a:t>
            </a:r>
            <a:r>
              <a:rPr lang="en-GB" sz="2400" dirty="0"/>
              <a:t> Mathew</a:t>
            </a:r>
          </a:p>
          <a:p>
            <a:pPr lvl="0" algn="r" defTabSz="914400">
              <a:defRPr/>
            </a:pPr>
            <a:r>
              <a:rPr lang="en-GB" sz="2000" i="1" dirty="0"/>
              <a:t>MD, DM(Cardiology), FACC</a:t>
            </a:r>
          </a:p>
          <a:p>
            <a:pPr lvl="0" algn="r" defTabSz="914400">
              <a:defRPr/>
            </a:pPr>
            <a:r>
              <a:rPr lang="en-GB" sz="2000" i="1" dirty="0"/>
              <a:t>Professor &amp; Head of Department</a:t>
            </a:r>
          </a:p>
          <a:p>
            <a:pPr lvl="0" algn="r" defTabSz="914400">
              <a:defRPr/>
            </a:pPr>
            <a:r>
              <a:rPr lang="en-GB" sz="2000" i="1" dirty="0"/>
              <a:t>Dept of Cardiology</a:t>
            </a:r>
          </a:p>
          <a:p>
            <a:pPr lvl="0" algn="r" defTabSz="914400">
              <a:defRPr/>
            </a:pPr>
            <a:r>
              <a:rPr lang="en-GB" sz="2000" i="1" dirty="0"/>
              <a:t>SBKS Medical Institute &amp; Research Centre,</a:t>
            </a:r>
          </a:p>
          <a:p>
            <a:pPr lvl="0" algn="r" defTabSz="914400">
              <a:defRPr/>
            </a:pPr>
            <a:r>
              <a:rPr lang="en-GB" sz="2000" i="1" dirty="0" err="1"/>
              <a:t>Sumandeep</a:t>
            </a:r>
            <a:r>
              <a:rPr lang="en-GB" sz="2000" i="1" dirty="0"/>
              <a:t> Vidyapeeth Deemed to be University </a:t>
            </a:r>
          </a:p>
          <a:p>
            <a:pPr lvl="0" algn="r" defTabSz="914400">
              <a:defRPr/>
            </a:pPr>
            <a:r>
              <a:rPr lang="en-GB" sz="2000" i="1" dirty="0"/>
              <a:t>12/07/23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B39966-9652-4068-AEEC-F7F30DDFD78D}"/>
              </a:ext>
            </a:extLst>
          </p:cNvPr>
          <p:cNvCxnSpPr/>
          <p:nvPr/>
        </p:nvCxnSpPr>
        <p:spPr>
          <a:xfrm>
            <a:off x="0" y="3744484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061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496F73-9C9A-4A80-962F-9BA70B1ED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5F4E7-E189-4C6C-8A8F-2778BF6DA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2112" y="1776413"/>
            <a:ext cx="8867775" cy="44005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BE009AE-F5DA-498C-A6ED-8AB60D01E712}"/>
              </a:ext>
            </a:extLst>
          </p:cNvPr>
          <p:cNvSpPr txBox="1">
            <a:spLocks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Regulatory Obligations for Anti DM post 2008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2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2138363" y="1335232"/>
            <a:ext cx="8120063" cy="155257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52650" y="1731471"/>
            <a:ext cx="4551248" cy="75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348662" y="1481667"/>
            <a:ext cx="0" cy="4717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00312" y="2270834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19412" y="2270835"/>
            <a:ext cx="0" cy="1760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41890" y="2270834"/>
            <a:ext cx="0" cy="25898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6362" y="2270834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02525" y="2270834"/>
            <a:ext cx="3856" cy="1760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95571" y="2270834"/>
            <a:ext cx="0" cy="2588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89610" y="2270834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34209" y="2270834"/>
            <a:ext cx="0" cy="25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83631" y="2270834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closer look at CV effects of 21st century </a:t>
            </a:r>
            <a:br>
              <a:rPr lang="en-GB" dirty="0"/>
            </a:br>
            <a:r>
              <a:rPr lang="en-GB" dirty="0"/>
              <a:t>T2D agents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D6C54-B124-AC41-90C1-F7EEF34AA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81200" y="5575300"/>
            <a:ext cx="8102600" cy="482600"/>
          </a:xfrm>
        </p:spPr>
        <p:txBody>
          <a:bodyPr/>
          <a:lstStyle/>
          <a:p>
            <a:r>
              <a:rPr lang="en-GB" dirty="0"/>
              <a:t>Adapted from 1. Kirby. </a:t>
            </a:r>
            <a:r>
              <a:rPr lang="en-US" dirty="0"/>
              <a:t>Br J Diabetes </a:t>
            </a:r>
            <a:r>
              <a:rPr lang="en-US" dirty="0" err="1"/>
              <a:t>Vasc</a:t>
            </a:r>
            <a:r>
              <a:rPr lang="en-US" dirty="0"/>
              <a:t> Dis 2012;12:315–20. 2. Lantus</a:t>
            </a:r>
            <a:r>
              <a:rPr lang="en-US" baseline="30000" dirty="0"/>
              <a:t>®</a:t>
            </a:r>
            <a:r>
              <a:rPr lang="en-US" dirty="0"/>
              <a:t> SPC. FDA 2015.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076451" y="1936894"/>
          <a:ext cx="7524747" cy="370840"/>
        </p:xfrm>
        <a:graphic>
          <a:graphicData uri="http://schemas.openxmlformats.org/drawingml/2006/table">
            <a:tbl>
              <a:tblPr firstRow="1" bandRow="1"/>
              <a:tblGrid>
                <a:gridCol w="83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1950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1960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1970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1980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1990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74385" y="2973531"/>
            <a:ext cx="1228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Lente class of insulins produced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9944" y="4021668"/>
            <a:ext cx="1503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 first used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1979" y="4863685"/>
            <a:ext cx="1059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Metformin introduced in the UK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8935" y="2973531"/>
            <a:ext cx="1503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Recombinant human insulin produced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4369" y="4031654"/>
            <a:ext cx="150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2nd generation SUs available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2149" y="4863685"/>
            <a:ext cx="3122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Three new classes introduced: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-glucosidase inhibitors, meglitinides and TZDs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5570" y="2992581"/>
            <a:ext cx="158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Glimepiride: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3rd generation SU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5593" y="958446"/>
            <a:ext cx="10972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DPP4 inhibitors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1991" y="2512117"/>
            <a:ext cx="146304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GLP1 receptor agonists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91564" y="958446"/>
            <a:ext cx="10972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SGLT2 inhibitors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61606" y="2973531"/>
            <a:ext cx="106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Insulin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degludec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12018" y="1693371"/>
            <a:ext cx="1874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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Older T2D agents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86538" y="1693371"/>
            <a:ext cx="1874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Newer T2D agents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750206" y="2270834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50207" y="3496751"/>
            <a:ext cx="0" cy="8127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84972" y="4319459"/>
            <a:ext cx="188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Insulin glargine available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215187" y="1500717"/>
            <a:ext cx="0" cy="4717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lèche vers le bas 54"/>
          <p:cNvSpPr/>
          <p:nvPr/>
        </p:nvSpPr>
        <p:spPr>
          <a:xfrm rot="10800000">
            <a:off x="8914030" y="2810409"/>
            <a:ext cx="144000" cy="1891815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-38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CV safety trials are being conducted for each compound within the newer 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D6C54-B124-AC41-90C1-F7EEF34AA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Timings represent estimated completion dates as per ClinicalTrials.gov.</a:t>
            </a:r>
          </a:p>
          <a:p>
            <a:r>
              <a:rPr lang="nb-NO" dirty="0"/>
              <a:t>Adapted from Johansen. World J Diabetes 2015;6:1092–96. (references 1–19 expanded in slide notes)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715895" y="1400123"/>
            <a:ext cx="8727852" cy="3524535"/>
            <a:chOff x="339948" y="1617847"/>
            <a:chExt cx="8727852" cy="3524535"/>
          </a:xfrm>
        </p:grpSpPr>
        <p:sp>
          <p:nvSpPr>
            <p:cNvPr id="56" name="Flèche vers le bas 40"/>
            <p:cNvSpPr/>
            <p:nvPr/>
          </p:nvSpPr>
          <p:spPr>
            <a:xfrm>
              <a:off x="5778516" y="2093611"/>
              <a:ext cx="171495" cy="648416"/>
            </a:xfrm>
            <a:prstGeom prst="down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lèche vers le bas 40"/>
            <p:cNvSpPr/>
            <p:nvPr/>
          </p:nvSpPr>
          <p:spPr>
            <a:xfrm>
              <a:off x="6904371" y="2093611"/>
              <a:ext cx="171495" cy="648416"/>
            </a:xfrm>
            <a:prstGeom prst="down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lèche vers le bas 56"/>
            <p:cNvSpPr/>
            <p:nvPr/>
          </p:nvSpPr>
          <p:spPr>
            <a:xfrm rot="10800000">
              <a:off x="5289824" y="3023444"/>
              <a:ext cx="174366" cy="1901078"/>
            </a:xfrm>
            <a:prstGeom prst="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52045" y="4710382"/>
              <a:ext cx="1068983" cy="432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CANVAS-R</a:t>
              </a:r>
              <a:r>
                <a:rPr kumimoji="0" lang="fr-FR" sz="1000" b="0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  <a:endParaRPr kumimoji="0" lang="fr-FR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5700)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Albuminuria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lèche vers le bas 54"/>
            <p:cNvSpPr/>
            <p:nvPr/>
          </p:nvSpPr>
          <p:spPr>
            <a:xfrm rot="10800000">
              <a:off x="3472664" y="3023444"/>
              <a:ext cx="171495" cy="1127586"/>
            </a:xfrm>
            <a:prstGeom prst="down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lèche vers le bas 58"/>
            <p:cNvSpPr/>
            <p:nvPr/>
          </p:nvSpPr>
          <p:spPr>
            <a:xfrm rot="10800000">
              <a:off x="7654536" y="3023444"/>
              <a:ext cx="171495" cy="686186"/>
            </a:xfrm>
            <a:prstGeom prst="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lèche vers le bas 56"/>
            <p:cNvSpPr/>
            <p:nvPr/>
          </p:nvSpPr>
          <p:spPr>
            <a:xfrm rot="10800000">
              <a:off x="5758021" y="3023444"/>
              <a:ext cx="171495" cy="1215316"/>
            </a:xfrm>
            <a:prstGeom prst="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lèche vers le bas 46"/>
            <p:cNvSpPr/>
            <p:nvPr/>
          </p:nvSpPr>
          <p:spPr>
            <a:xfrm>
              <a:off x="739887" y="2481549"/>
              <a:ext cx="171495" cy="260510"/>
            </a:xfrm>
            <a:prstGeom prst="down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1799" y="2767373"/>
              <a:ext cx="1080281" cy="228660"/>
            </a:xfrm>
            <a:prstGeom prst="rect">
              <a:avLst/>
            </a:prstGeom>
            <a:solidFill>
              <a:srgbClr val="4D4F53"/>
            </a:solidFill>
            <a:ln w="10795" cap="flat" cmpd="sng" algn="ctr">
              <a:solidFill>
                <a:srgbClr val="3638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2013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13679" y="2767373"/>
              <a:ext cx="1080281" cy="228660"/>
            </a:xfrm>
            <a:prstGeom prst="rect">
              <a:avLst/>
            </a:prstGeom>
            <a:solidFill>
              <a:srgbClr val="4D4F53"/>
            </a:solidFill>
            <a:ln w="10795" cap="flat" cmpd="sng" algn="ctr">
              <a:solidFill>
                <a:srgbClr val="3638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2014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685559" y="2767373"/>
              <a:ext cx="1080281" cy="228660"/>
            </a:xfrm>
            <a:prstGeom prst="rect">
              <a:avLst/>
            </a:prstGeom>
            <a:solidFill>
              <a:srgbClr val="4D4F53"/>
            </a:solidFill>
            <a:ln w="10795" cap="flat" cmpd="sng" algn="ctr">
              <a:solidFill>
                <a:srgbClr val="3638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2015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857439" y="2767373"/>
              <a:ext cx="1080281" cy="228660"/>
            </a:xfrm>
            <a:prstGeom prst="rect">
              <a:avLst/>
            </a:prstGeom>
            <a:solidFill>
              <a:srgbClr val="4D4F53"/>
            </a:solidFill>
            <a:ln w="10795" cap="flat" cmpd="sng" algn="ctr">
              <a:solidFill>
                <a:srgbClr val="3638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2016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029319" y="2767373"/>
              <a:ext cx="1080281" cy="228660"/>
            </a:xfrm>
            <a:prstGeom prst="rect">
              <a:avLst/>
            </a:prstGeom>
            <a:solidFill>
              <a:srgbClr val="4D4F53"/>
            </a:solidFill>
            <a:ln w="10795" cap="flat" cmpd="sng" algn="ctr">
              <a:solidFill>
                <a:srgbClr val="3638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2017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201199" y="2767373"/>
              <a:ext cx="1080281" cy="228660"/>
            </a:xfrm>
            <a:prstGeom prst="rect">
              <a:avLst/>
            </a:prstGeom>
            <a:solidFill>
              <a:srgbClr val="4D4F53"/>
            </a:solidFill>
            <a:ln w="10795" cap="flat" cmpd="sng" algn="ctr">
              <a:solidFill>
                <a:srgbClr val="3638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2018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373080" y="2767373"/>
              <a:ext cx="1080281" cy="228660"/>
            </a:xfrm>
            <a:prstGeom prst="rect">
              <a:avLst/>
            </a:prstGeom>
            <a:solidFill>
              <a:srgbClr val="4D4F53"/>
            </a:solidFill>
            <a:ln w="10795" cap="flat" cmpd="sng" algn="ctr">
              <a:solidFill>
                <a:srgbClr val="3638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lèche droite 13"/>
            <p:cNvSpPr/>
            <p:nvPr/>
          </p:nvSpPr>
          <p:spPr>
            <a:xfrm>
              <a:off x="8532335" y="2653043"/>
              <a:ext cx="498526" cy="457319"/>
            </a:xfrm>
            <a:prstGeom prst="rightArrow">
              <a:avLst/>
            </a:prstGeom>
            <a:solidFill>
              <a:srgbClr val="4D4F53"/>
            </a:solidFill>
            <a:ln w="10795" cap="flat" cmpd="sng" algn="ctr">
              <a:solidFill>
                <a:srgbClr val="3638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9948" y="1617847"/>
              <a:ext cx="1044000" cy="432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SAVOR-TIMI 53</a:t>
              </a:r>
              <a:r>
                <a:rPr kumimoji="0" lang="fr-FR" sz="1000" b="1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fr-FR" sz="1000" b="1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16,492)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1,222 3P-MACE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1812" y="2094201"/>
              <a:ext cx="1044000" cy="432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EXAMINE</a:t>
              </a:r>
              <a:r>
                <a:rPr kumimoji="0" lang="fr-FR" sz="1000" b="1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fr-FR" sz="1000" b="1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5380)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621 3P-MACE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71655" y="2122776"/>
              <a:ext cx="1068983" cy="396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TECOS</a:t>
              </a:r>
              <a:r>
                <a:rPr kumimoji="0" lang="fr-FR" sz="1000" b="1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fr-FR" sz="1000" b="1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14,724)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1300 4P-MACE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91505" y="4021305"/>
              <a:ext cx="1068983" cy="432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LEADER</a:t>
              </a:r>
              <a:r>
                <a:rPr kumimoji="0" lang="fr-FR" sz="1000" b="1" i="0" u="none" strike="noStrike" kern="0" cap="none" spc="-38" normalizeH="0" baseline="3000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fr-FR" sz="1000" b="1" i="0" u="none" strike="noStrike" kern="0" cap="none" spc="-38" normalizeH="0" baseline="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9340)</a:t>
              </a:r>
              <a:b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611 3P-MACE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878042" y="3288646"/>
              <a:ext cx="1068983" cy="432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SUSTAIN-6</a:t>
              </a:r>
              <a:r>
                <a:rPr kumimoji="0" lang="fr-FR" sz="1000" b="1" i="0" u="none" strike="noStrike" kern="0" cap="none" spc="-38" normalizeH="0" baseline="3000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3297)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656684" y="3717458"/>
              <a:ext cx="1008000" cy="432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DECLARE-TIMI 58</a:t>
              </a:r>
              <a:r>
                <a:rPr kumimoji="0" lang="fr-FR" sz="1000" b="0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</a:t>
              </a:r>
              <a:endParaRPr kumimoji="0" lang="fr-FR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17,150)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1390 3P-MACE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lèche vers le bas 47"/>
            <p:cNvSpPr/>
            <p:nvPr/>
          </p:nvSpPr>
          <p:spPr>
            <a:xfrm>
              <a:off x="2845046" y="2491042"/>
              <a:ext cx="171495" cy="260510"/>
            </a:xfrm>
            <a:prstGeom prst="down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lèche vers le bas 50"/>
            <p:cNvSpPr/>
            <p:nvPr/>
          </p:nvSpPr>
          <p:spPr>
            <a:xfrm rot="10800000">
              <a:off x="2836330" y="3023444"/>
              <a:ext cx="171495" cy="260510"/>
            </a:xfrm>
            <a:prstGeom prst="down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lèche vers le bas 51"/>
            <p:cNvSpPr/>
            <p:nvPr/>
          </p:nvSpPr>
          <p:spPr>
            <a:xfrm rot="10800000">
              <a:off x="3878043" y="3023444"/>
              <a:ext cx="171495" cy="260510"/>
            </a:xfrm>
            <a:prstGeom prst="down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lèche vers le bas 52"/>
            <p:cNvSpPr/>
            <p:nvPr/>
          </p:nvSpPr>
          <p:spPr>
            <a:xfrm rot="10800000">
              <a:off x="5988737" y="3023444"/>
              <a:ext cx="171495" cy="260510"/>
            </a:xfrm>
            <a:prstGeom prst="down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lèche vers le bas 53"/>
            <p:cNvSpPr/>
            <p:nvPr/>
          </p:nvSpPr>
          <p:spPr>
            <a:xfrm rot="10800000">
              <a:off x="7752172" y="3023444"/>
              <a:ext cx="171495" cy="260510"/>
            </a:xfrm>
            <a:prstGeom prst="down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lèche vers le bas 55"/>
            <p:cNvSpPr/>
            <p:nvPr/>
          </p:nvSpPr>
          <p:spPr>
            <a:xfrm rot="10800000">
              <a:off x="3137206" y="3023444"/>
              <a:ext cx="171495" cy="1637337"/>
            </a:xfrm>
            <a:prstGeom prst="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lèche vers le bas 57"/>
            <p:cNvSpPr/>
            <p:nvPr/>
          </p:nvSpPr>
          <p:spPr>
            <a:xfrm rot="10800000">
              <a:off x="6744954" y="3023444"/>
              <a:ext cx="171495" cy="663932"/>
            </a:xfrm>
            <a:prstGeom prst="down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lèche vers le bas 59"/>
            <p:cNvSpPr/>
            <p:nvPr/>
          </p:nvSpPr>
          <p:spPr>
            <a:xfrm rot="10800000">
              <a:off x="7434077" y="3023444"/>
              <a:ext cx="144000" cy="1181655"/>
            </a:xfrm>
            <a:prstGeom prst="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227638" y="4513051"/>
              <a:ext cx="1188309" cy="540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EMPA-REG OUTCOME®</a:t>
              </a:r>
              <a:r>
                <a:rPr kumimoji="0" lang="fr-FR" sz="1000" b="1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7034)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</a:t>
              </a:r>
              <a:r>
                <a:rPr kumimoji="0" lang="en-US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691 3P-MACE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623545" y="4214014"/>
              <a:ext cx="1068983" cy="432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CANVAS</a:t>
              </a:r>
              <a:r>
                <a:rPr kumimoji="0" lang="fr-FR" sz="1000" b="0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  <a:endParaRPr kumimoji="0" lang="fr-FR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4365)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420 3P-MACE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777691" y="4161393"/>
              <a:ext cx="1068983" cy="432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CREDENCE</a:t>
              </a:r>
              <a:r>
                <a:rPr kumimoji="0" lang="fr-FR" sz="1000" b="0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</a:t>
              </a:r>
              <a:endParaRPr kumimoji="0" lang="fr-FR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3700)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Renal</a:t>
              </a: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+ 5P-MACE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00338" y="1697317"/>
              <a:ext cx="1068983" cy="396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CAROLINA®</a:t>
              </a:r>
              <a:r>
                <a:rPr kumimoji="0" lang="fr-FR" sz="1000" b="0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6000)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631 4P-MACE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390902" y="3720646"/>
              <a:ext cx="971803" cy="43579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ITCA CVOT</a:t>
              </a:r>
              <a:r>
                <a:rPr kumimoji="0" lang="fr-FR" sz="1000" b="0" i="0" u="none" strike="noStrike" kern="0" cap="none" spc="-38" normalizeH="0" baseline="3000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  <a:endParaRPr kumimoji="0" lang="fr-FR" sz="1000" b="0" i="0" u="none" strike="noStrike" kern="0" cap="none" spc="-38" normalizeH="0" baseline="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4000)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025618" y="3257473"/>
              <a:ext cx="1058081" cy="392332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EXSCEL</a:t>
              </a:r>
              <a:r>
                <a:rPr kumimoji="0" lang="fr-FR" sz="1000" b="0" i="0" u="none" strike="noStrike" kern="0" cap="none" spc="-38" normalizeH="0" baseline="3000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</a:t>
              </a:r>
              <a:endParaRPr kumimoji="0" lang="fr-FR" sz="1000" b="0" i="0" u="none" strike="noStrike" kern="0" cap="none" spc="-38" normalizeH="0" baseline="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14,000)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1591 3P-MACE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lèche vers le bas 48"/>
            <p:cNvSpPr/>
            <p:nvPr/>
          </p:nvSpPr>
          <p:spPr>
            <a:xfrm>
              <a:off x="6242151" y="2482486"/>
              <a:ext cx="171495" cy="260510"/>
            </a:xfrm>
            <a:prstGeom prst="down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0454" y="4044343"/>
              <a:ext cx="1080000" cy="324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DPP4 inhibitor CVOTs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0454" y="4401146"/>
              <a:ext cx="1080000" cy="324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SGLT2 inhibitor CVOTs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40454" y="4757949"/>
              <a:ext cx="1080000" cy="324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GLP1 CVOTs</a:t>
              </a:r>
            </a:p>
          </p:txBody>
        </p:sp>
        <p:sp>
          <p:nvSpPr>
            <p:cNvPr id="97" name="Flèche vers le bas 58"/>
            <p:cNvSpPr/>
            <p:nvPr/>
          </p:nvSpPr>
          <p:spPr>
            <a:xfrm rot="10800000">
              <a:off x="8823935" y="3023444"/>
              <a:ext cx="206925" cy="1663636"/>
            </a:xfrm>
            <a:prstGeom prst="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-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854141" y="4687696"/>
              <a:ext cx="1175881" cy="432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Ertugliflozin</a:t>
              </a: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CVOT</a:t>
              </a:r>
              <a:r>
                <a:rPr kumimoji="0" lang="fr-FR" sz="1000" b="0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</a:t>
              </a:r>
              <a:endParaRPr kumimoji="0" lang="fr-FR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3900)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76291" y="1697317"/>
              <a:ext cx="708025" cy="396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OMNEON</a:t>
              </a:r>
              <a:r>
                <a:rPr kumimoji="0" lang="fr-FR" sz="1000" b="0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</a:t>
              </a:r>
              <a:endParaRPr kumimoji="0" lang="fr-FR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4000)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015899" y="2143836"/>
              <a:ext cx="1068983" cy="396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CARMELINA</a:t>
              </a:r>
              <a:r>
                <a:rPr kumimoji="0" lang="fr-FR" sz="1000" b="0" i="0" u="none" strike="noStrike" kern="0" cap="none" spc="-38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8300)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4P-MACE</a:t>
              </a:r>
              <a:r>
                <a:rPr kumimoji="0" lang="en-US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</a:t>
              </a:r>
              <a:r>
                <a:rPr kumimoji="0" lang="fr-FR" sz="1000" b="0" i="0" u="none" strike="noStrike" kern="0" cap="none" spc="-38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renal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01291" y="3263137"/>
              <a:ext cx="887744" cy="396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REWIND</a:t>
              </a:r>
              <a:r>
                <a:rPr kumimoji="0" lang="fr-FR" sz="1000" b="0" i="0" u="none" strike="noStrike" kern="0" cap="none" spc="-38" normalizeH="0" baseline="3000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</a:t>
              </a:r>
              <a:endParaRPr kumimoji="0" lang="fr-FR" sz="1000" b="0" i="0" u="none" strike="noStrike" kern="0" cap="none" spc="-38" normalizeH="0" baseline="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9622)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1067 3P-MACE</a:t>
              </a:r>
              <a:endParaRPr kumimoji="0" lang="en-US" sz="1000" b="0" i="0" u="none" strike="noStrike" kern="0" cap="none" spc="-38" normalizeH="0" baseline="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96300" y="2729273"/>
              <a:ext cx="5715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030305" y="3217805"/>
              <a:ext cx="1068983" cy="432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ELIXA</a:t>
              </a:r>
              <a:r>
                <a:rPr kumimoji="0" lang="fr-FR" sz="1000" b="1" i="0" u="none" strike="noStrike" kern="0" cap="none" spc="-38" normalizeH="0" baseline="3000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fr-FR" sz="1000" b="1" i="0" u="none" strike="noStrike" kern="0" cap="none" spc="-38" normalizeH="0" baseline="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6068)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38" normalizeH="0" baseline="0" noProof="0" dirty="0">
                  <a:ln>
                    <a:noFill/>
                  </a:ln>
                  <a:solidFill>
                    <a:srgbClr val="262729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844 4P-MACE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7973575" y="4708657"/>
            <a:ext cx="1147957" cy="45526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-38" normalizeH="0" baseline="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HARMONY Outcomes</a:t>
            </a:r>
            <a:r>
              <a:rPr kumimoji="0" lang="fr-FR" sz="1000" b="0" i="0" u="none" strike="noStrike" kern="0" cap="none" spc="-38" normalizeH="0" baseline="3000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-38" normalizeH="0" baseline="0" noProof="0" dirty="0">
                <a:ln>
                  <a:noFill/>
                </a:ln>
                <a:solidFill>
                  <a:srgbClr val="26272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 = 9400) 3P-MACE</a:t>
            </a:r>
            <a:endParaRPr kumimoji="0" lang="en-US" sz="1000" b="0" i="0" u="none" strike="noStrike" kern="0" cap="none" spc="-38" normalizeH="0" baseline="0" noProof="0" dirty="0">
              <a:ln>
                <a:noFill/>
              </a:ln>
              <a:solidFill>
                <a:srgbClr val="262729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F7DF-CDD5-4EF5-ACC9-D137F804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we will discuss..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144CC-7616-44F3-A5FE-35B8EAAF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SGLT2 inhibitors: history, development &amp; New Roles for a known drug?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Mechanism of action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CV outcome trials, Updated guidelines </a:t>
            </a:r>
          </a:p>
          <a:p>
            <a:pPr marL="0" indent="0">
              <a:buNone/>
            </a:pP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Real world experience, side effects, when and when not to use them, how to use them in my practice</a:t>
            </a:r>
          </a:p>
          <a:p>
            <a:endParaRPr lang="en-IN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B70F75-0E4A-6AAD-6A71-56F0E416061F}"/>
              </a:ext>
            </a:extLst>
          </p:cNvPr>
          <p:cNvCxnSpPr/>
          <p:nvPr/>
        </p:nvCxnSpPr>
        <p:spPr>
          <a:xfrm>
            <a:off x="0" y="1454046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0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7" descr="S:\Avant_Division\Avant Job Folders\2008\Lilly\2492 Diabetes Platform Slide Kit\MMDS\Artwork\Pics\Transparent Pics\blood_vessel_transparent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52" y="806880"/>
            <a:ext cx="240506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14</a:t>
            </a:fld>
            <a:endParaRPr lang="en-GB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51506" y="-25784"/>
            <a:ext cx="9064625" cy="877888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From the triumvirate to the ominous octet 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272" y="2773387"/>
            <a:ext cx="122015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03" y="3654174"/>
            <a:ext cx="9048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510540" y="3341156"/>
            <a:ext cx="1173143" cy="29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133" b="1" dirty="0">
                <a:solidFill>
                  <a:srgbClr val="267836"/>
                </a:solidFill>
                <a:latin typeface="Calibri"/>
              </a:rPr>
              <a:t>Islet α-cell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46287" y="3654174"/>
            <a:ext cx="1676400" cy="8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133" b="1" dirty="0">
                <a:solidFill>
                  <a:srgbClr val="267836"/>
                </a:solidFill>
                <a:latin typeface="Calibri"/>
              </a:rPr>
              <a:t>Increased glucagon secretion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223984" y="5484034"/>
            <a:ext cx="2222624" cy="59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133" b="1" dirty="0">
                <a:solidFill>
                  <a:srgbClr val="267836"/>
                </a:solidFill>
                <a:latin typeface="Calibri"/>
              </a:rPr>
              <a:t>Increased hepatic glucose production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191027" y="1440969"/>
            <a:ext cx="1733550" cy="8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133" b="1" dirty="0">
                <a:solidFill>
                  <a:srgbClr val="267836"/>
                </a:solidFill>
                <a:latin typeface="Calibri"/>
              </a:rPr>
              <a:t>Decreased </a:t>
            </a:r>
            <a:br>
              <a:rPr lang="en-GB" sz="2133" b="1" dirty="0">
                <a:solidFill>
                  <a:srgbClr val="267836"/>
                </a:solidFill>
                <a:latin typeface="Calibri"/>
              </a:rPr>
            </a:br>
            <a:r>
              <a:rPr lang="en-GB" sz="2133" b="1" dirty="0">
                <a:solidFill>
                  <a:srgbClr val="267836"/>
                </a:solidFill>
                <a:latin typeface="Calibri"/>
              </a:rPr>
              <a:t>insulin secretion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35563" y="3478628"/>
            <a:ext cx="213360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400" b="1">
                <a:solidFill>
                  <a:srgbClr val="4D4D4F"/>
                </a:solidFill>
                <a:latin typeface="Calibri"/>
              </a:rPr>
              <a:t>Hyperglycaemia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882089" y="999995"/>
            <a:ext cx="1733550" cy="59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133" b="1" dirty="0">
                <a:solidFill>
                  <a:srgbClr val="267836"/>
                </a:solidFill>
                <a:latin typeface="Calibri"/>
              </a:rPr>
              <a:t>Decreased </a:t>
            </a:r>
            <a:br>
              <a:rPr lang="en-GB" sz="2133" b="1" dirty="0">
                <a:solidFill>
                  <a:srgbClr val="267836"/>
                </a:solidFill>
                <a:latin typeface="Calibri"/>
              </a:rPr>
            </a:br>
            <a:r>
              <a:rPr lang="en-GB" sz="2133" b="1" dirty="0">
                <a:solidFill>
                  <a:srgbClr val="267836"/>
                </a:solidFill>
                <a:latin typeface="Calibri"/>
              </a:rPr>
              <a:t>incretin effect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7806479" y="1266843"/>
            <a:ext cx="1733550" cy="59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133" b="1" dirty="0">
                <a:solidFill>
                  <a:srgbClr val="267836"/>
                </a:solidFill>
                <a:latin typeface="Calibri"/>
              </a:rPr>
              <a:t>Increased </a:t>
            </a:r>
            <a:br>
              <a:rPr lang="en-GB" sz="2133" b="1" dirty="0">
                <a:solidFill>
                  <a:srgbClr val="267836"/>
                </a:solidFill>
                <a:latin typeface="Calibri"/>
              </a:rPr>
            </a:br>
            <a:r>
              <a:rPr lang="en-GB" sz="2133" b="1" dirty="0">
                <a:solidFill>
                  <a:srgbClr val="267836"/>
                </a:solidFill>
                <a:latin typeface="Calibri"/>
              </a:rPr>
              <a:t>lipolysis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7785755" y="2963897"/>
            <a:ext cx="1676400" cy="8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133" b="1" dirty="0">
                <a:solidFill>
                  <a:srgbClr val="267836"/>
                </a:solidFill>
                <a:latin typeface="Calibri"/>
              </a:rPr>
              <a:t>Increased </a:t>
            </a:r>
            <a:br>
              <a:rPr lang="en-GB" sz="2133" b="1" dirty="0">
                <a:solidFill>
                  <a:srgbClr val="267836"/>
                </a:solidFill>
                <a:latin typeface="Calibri"/>
              </a:rPr>
            </a:br>
            <a:r>
              <a:rPr lang="en-GB" sz="2133" b="1" dirty="0">
                <a:solidFill>
                  <a:srgbClr val="267836"/>
                </a:solidFill>
                <a:latin typeface="Calibri"/>
              </a:rPr>
              <a:t>glucose </a:t>
            </a:r>
            <a:br>
              <a:rPr lang="en-GB" sz="2133" b="1" dirty="0">
                <a:solidFill>
                  <a:srgbClr val="267836"/>
                </a:solidFill>
                <a:latin typeface="Calibri"/>
              </a:rPr>
            </a:br>
            <a:r>
              <a:rPr lang="en-GB" sz="2133" b="1" dirty="0">
                <a:solidFill>
                  <a:srgbClr val="267836"/>
                </a:solidFill>
                <a:latin typeface="Calibri"/>
              </a:rPr>
              <a:t>re-absorption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8362950" y="5051985"/>
            <a:ext cx="1676400" cy="8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133" b="1" dirty="0">
                <a:solidFill>
                  <a:srgbClr val="267836"/>
                </a:solidFill>
                <a:latin typeface="Calibri"/>
              </a:rPr>
              <a:t>Decreased </a:t>
            </a:r>
            <a:br>
              <a:rPr lang="en-GB" sz="2133" b="1" dirty="0">
                <a:solidFill>
                  <a:srgbClr val="267836"/>
                </a:solidFill>
                <a:latin typeface="Calibri"/>
              </a:rPr>
            </a:br>
            <a:r>
              <a:rPr lang="en-GB" sz="2133" b="1" dirty="0">
                <a:solidFill>
                  <a:srgbClr val="267836"/>
                </a:solidFill>
                <a:latin typeface="Calibri"/>
              </a:rPr>
              <a:t>glucose </a:t>
            </a:r>
            <a:br>
              <a:rPr lang="en-GB" sz="2133" b="1" dirty="0">
                <a:solidFill>
                  <a:srgbClr val="267836"/>
                </a:solidFill>
                <a:latin typeface="Calibri"/>
              </a:rPr>
            </a:br>
            <a:r>
              <a:rPr lang="en-GB" sz="2133" b="1" dirty="0">
                <a:solidFill>
                  <a:srgbClr val="267836"/>
                </a:solidFill>
                <a:latin typeface="Calibri"/>
              </a:rPr>
              <a:t>uptake</a:t>
            </a:r>
          </a:p>
        </p:txBody>
      </p:sp>
      <p:pic>
        <p:nvPicPr>
          <p:cNvPr id="19" name="Picture 64" descr="S:\Avant_Division\Avant Job Folders\2008\Lilly\2492 Diabetes Platform Slide Kit\MMDS\Artwork\Pics\pancreas_I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3027">
            <a:off x="1650979" y="828303"/>
            <a:ext cx="1557338" cy="106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9" descr="Adipose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18" y="852235"/>
            <a:ext cx="136366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2" descr="S:\Avant_Division\Avant Job Folders\2008\Lilly\2492 Diabetes Platform Slide Kit\MMDS\Artwork\Pics\Transparent Pics\muscle_transpa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745">
            <a:off x="9225364" y="5603772"/>
            <a:ext cx="12477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4" descr="S:\Avant_Division\Avant Job Folders\2008\Lilly\2492 Diabetes Platform Slide Kit\MMDS\Artwork\Pics\Transparent Pics\Brain_transpar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08" y="5127382"/>
            <a:ext cx="125253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2546_liver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698">
            <a:off x="1654392" y="6039977"/>
            <a:ext cx="1406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AutoShape 31"/>
          <p:cNvCxnSpPr>
            <a:cxnSpLocks noChangeShapeType="1"/>
          </p:cNvCxnSpPr>
          <p:nvPr/>
        </p:nvCxnSpPr>
        <p:spPr bwMode="auto">
          <a:xfrm rot="16200000" flipV="1">
            <a:off x="5922045" y="4069671"/>
            <a:ext cx="948995" cy="82437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26" name="AutoShape 32"/>
          <p:cNvCxnSpPr>
            <a:cxnSpLocks noChangeShapeType="1"/>
          </p:cNvCxnSpPr>
          <p:nvPr/>
        </p:nvCxnSpPr>
        <p:spPr bwMode="auto">
          <a:xfrm flipV="1">
            <a:off x="3949824" y="3924717"/>
            <a:ext cx="1420690" cy="1202664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27" name="AutoShape 35"/>
          <p:cNvCxnSpPr>
            <a:cxnSpLocks noChangeShapeType="1"/>
          </p:cNvCxnSpPr>
          <p:nvPr/>
        </p:nvCxnSpPr>
        <p:spPr bwMode="auto">
          <a:xfrm rot="16200000" flipH="1">
            <a:off x="3901416" y="2166689"/>
            <a:ext cx="1280984" cy="116191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28" name="AutoShape 36"/>
          <p:cNvCxnSpPr>
            <a:cxnSpLocks noChangeShapeType="1"/>
          </p:cNvCxnSpPr>
          <p:nvPr/>
        </p:nvCxnSpPr>
        <p:spPr bwMode="auto">
          <a:xfrm rot="5400000">
            <a:off x="5855137" y="2561829"/>
            <a:ext cx="921124" cy="46796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29" name="AutoShape 37"/>
          <p:cNvCxnSpPr>
            <a:cxnSpLocks noChangeShapeType="1"/>
          </p:cNvCxnSpPr>
          <p:nvPr/>
        </p:nvCxnSpPr>
        <p:spPr bwMode="auto">
          <a:xfrm rot="5400000">
            <a:off x="6950454" y="2039666"/>
            <a:ext cx="1586225" cy="1291699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30" name="AutoShape 38"/>
          <p:cNvCxnSpPr>
            <a:cxnSpLocks noChangeShapeType="1"/>
          </p:cNvCxnSpPr>
          <p:nvPr/>
        </p:nvCxnSpPr>
        <p:spPr bwMode="auto">
          <a:xfrm rot="10800000" flipV="1">
            <a:off x="7269166" y="3309334"/>
            <a:ext cx="820669" cy="33626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31" name="AutoShape 39"/>
          <p:cNvCxnSpPr>
            <a:cxnSpLocks noChangeShapeType="1"/>
          </p:cNvCxnSpPr>
          <p:nvPr/>
        </p:nvCxnSpPr>
        <p:spPr bwMode="auto">
          <a:xfrm rot="10800000">
            <a:off x="7129977" y="3879487"/>
            <a:ext cx="1630321" cy="107686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32" name="AutoShape 41"/>
          <p:cNvCxnSpPr>
            <a:cxnSpLocks noChangeShapeType="1"/>
          </p:cNvCxnSpPr>
          <p:nvPr/>
        </p:nvCxnSpPr>
        <p:spPr bwMode="auto">
          <a:xfrm flipV="1">
            <a:off x="3715110" y="3561177"/>
            <a:ext cx="1190266" cy="33796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</p:cxn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697415" y="6174789"/>
            <a:ext cx="2222624" cy="59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133" b="1" dirty="0">
                <a:solidFill>
                  <a:srgbClr val="267836"/>
                </a:solidFill>
                <a:latin typeface="Calibri"/>
              </a:rPr>
              <a:t>Neurotransmitter dysfunction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F6547C0-3FAB-428A-AD4B-9C01A9991A7C}"/>
              </a:ext>
            </a:extLst>
          </p:cNvPr>
          <p:cNvCxnSpPr/>
          <p:nvPr/>
        </p:nvCxnSpPr>
        <p:spPr>
          <a:xfrm>
            <a:off x="-14285" y="716303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578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1CD350-7A8A-432D-B32B-143C5713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263" y="70582"/>
            <a:ext cx="8555739" cy="1083373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Renal glucose handling in the nephron of the healthy individual</a:t>
            </a:r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2204F0B-A796-4C0B-85DF-EF7C28B774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91" y="1785359"/>
            <a:ext cx="5334615" cy="36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ight Arrow 15">
            <a:extLst>
              <a:ext uri="{FF2B5EF4-FFF2-40B4-BE49-F238E27FC236}">
                <a16:creationId xmlns:a16="http://schemas.microsoft.com/office/drawing/2014/main" id="{F790A24B-9867-4274-A724-434B5DFDCE57}"/>
              </a:ext>
            </a:extLst>
          </p:cNvPr>
          <p:cNvSpPr/>
          <p:nvPr/>
        </p:nvSpPr>
        <p:spPr bwMode="auto">
          <a:xfrm>
            <a:off x="2321357" y="2135445"/>
            <a:ext cx="1914532" cy="10376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60">
              <a:defRPr/>
            </a:pPr>
            <a:r>
              <a:rPr lang="en-GB" sz="1867" b="1" kern="0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 filtration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D86FC1AA-838E-47C9-A582-4ABDF1D34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140" y="4430948"/>
            <a:ext cx="745480" cy="8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60">
              <a:spcAft>
                <a:spcPct val="0"/>
              </a:spcAft>
              <a:defRPr/>
            </a:pPr>
            <a:r>
              <a:rPr lang="en-GB" altLang="en-US" sz="1733" kern="0" dirty="0">
                <a:solidFill>
                  <a:srgbClr val="000000"/>
                </a:solidFill>
                <a:cs typeface="Arial" panose="020B0604020202020204" pitchFamily="34" charset="0"/>
              </a:rPr>
              <a:t>Loop of</a:t>
            </a:r>
            <a:br>
              <a:rPr lang="en-GB" altLang="en-US" sz="1733" kern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733" kern="0" dirty="0">
                <a:solidFill>
                  <a:srgbClr val="000000"/>
                </a:solidFill>
                <a:cs typeface="Arial" panose="020B0604020202020204" pitchFamily="34" charset="0"/>
              </a:rPr>
              <a:t>Henle</a:t>
            </a:r>
          </a:p>
        </p:txBody>
      </p:sp>
      <p:sp>
        <p:nvSpPr>
          <p:cNvPr id="44" name="TextBox 23">
            <a:extLst>
              <a:ext uri="{FF2B5EF4-FFF2-40B4-BE49-F238E27FC236}">
                <a16:creationId xmlns:a16="http://schemas.microsoft.com/office/drawing/2014/main" id="{204C5E35-17D8-4776-B64F-D2125972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090" y="2815336"/>
            <a:ext cx="6351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60">
              <a:spcAft>
                <a:spcPct val="0"/>
              </a:spcAft>
              <a:defRPr/>
            </a:pPr>
            <a:r>
              <a:rPr lang="en-GB" altLang="en-US" sz="1400" kern="0" dirty="0">
                <a:solidFill>
                  <a:srgbClr val="FAFAFA"/>
                </a:solidFill>
              </a:rPr>
              <a:t>SGLT2</a:t>
            </a: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0D10C56F-4F23-493F-9EC6-59F04FD957CA}"/>
              </a:ext>
            </a:extLst>
          </p:cNvPr>
          <p:cNvSpPr txBox="1"/>
          <p:nvPr/>
        </p:nvSpPr>
        <p:spPr>
          <a:xfrm>
            <a:off x="6393606" y="2835332"/>
            <a:ext cx="635110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60">
              <a:defRPr/>
            </a:pPr>
            <a:r>
              <a:rPr lang="en-GB" sz="1400" kern="0" dirty="0">
                <a:solidFill>
                  <a:srgbClr val="FAFAFA"/>
                </a:solidFill>
              </a:rPr>
              <a:t>SGLT1</a:t>
            </a:r>
          </a:p>
        </p:txBody>
      </p:sp>
      <p:sp>
        <p:nvSpPr>
          <p:cNvPr id="46" name="Down Arrow 25">
            <a:extLst>
              <a:ext uri="{FF2B5EF4-FFF2-40B4-BE49-F238E27FC236}">
                <a16:creationId xmlns:a16="http://schemas.microsoft.com/office/drawing/2014/main" id="{284188A5-E858-43C7-AC2A-73AC391D214C}"/>
              </a:ext>
            </a:extLst>
          </p:cNvPr>
          <p:cNvSpPr/>
          <p:nvPr/>
        </p:nvSpPr>
        <p:spPr bwMode="auto">
          <a:xfrm>
            <a:off x="9234005" y="4340635"/>
            <a:ext cx="437328" cy="829127"/>
          </a:xfrm>
          <a:prstGeom prst="downArrow">
            <a:avLst>
              <a:gd name="adj1" fmla="val 50000"/>
              <a:gd name="adj2" fmla="val 43333"/>
            </a:avLst>
          </a:prstGeom>
          <a:solidFill>
            <a:schemeClr val="accent4">
              <a:alpha val="10000"/>
            </a:schemeClr>
          </a:solidFill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60">
              <a:defRPr/>
            </a:pP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B28FF7-D5F5-4D9F-BB4C-020D1DB5CFDB}"/>
              </a:ext>
            </a:extLst>
          </p:cNvPr>
          <p:cNvSpPr txBox="1"/>
          <p:nvPr/>
        </p:nvSpPr>
        <p:spPr>
          <a:xfrm>
            <a:off x="4444792" y="1482367"/>
            <a:ext cx="1229825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33" dirty="0"/>
              <a:t>Glomerulus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C63A8-ED77-44F2-9F47-80C89F47D752}"/>
              </a:ext>
            </a:extLst>
          </p:cNvPr>
          <p:cNvSpPr txBox="1"/>
          <p:nvPr/>
        </p:nvSpPr>
        <p:spPr>
          <a:xfrm>
            <a:off x="5853022" y="1482367"/>
            <a:ext cx="1604991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33" dirty="0"/>
              <a:t>Proximal tubule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55F82-BA98-4196-8FD4-30ADB276930F}"/>
              </a:ext>
            </a:extLst>
          </p:cNvPr>
          <p:cNvSpPr txBox="1"/>
          <p:nvPr/>
        </p:nvSpPr>
        <p:spPr>
          <a:xfrm>
            <a:off x="7788056" y="1482367"/>
            <a:ext cx="1320811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33" dirty="0"/>
              <a:t>Distal tubule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CE35E-6275-426D-8D32-885D596CA638}"/>
              </a:ext>
            </a:extLst>
          </p:cNvPr>
          <p:cNvSpPr txBox="1"/>
          <p:nvPr/>
        </p:nvSpPr>
        <p:spPr>
          <a:xfrm>
            <a:off x="8920656" y="1482367"/>
            <a:ext cx="1526380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33" dirty="0"/>
              <a:t>Collecting duct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4AD1D-0E76-48CD-8047-45D1A14DC6EA}"/>
              </a:ext>
            </a:extLst>
          </p:cNvPr>
          <p:cNvSpPr/>
          <p:nvPr/>
        </p:nvSpPr>
        <p:spPr>
          <a:xfrm>
            <a:off x="8754741" y="5198765"/>
            <a:ext cx="1418617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060">
              <a:defRPr/>
            </a:pPr>
            <a:r>
              <a:rPr lang="en-GB" sz="1867" b="1" kern="0" dirty="0"/>
              <a:t>Minimal glucose excretion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7A03CFC-B25D-47C7-BF00-5D0C56DAEB69}"/>
              </a:ext>
            </a:extLst>
          </p:cNvPr>
          <p:cNvSpPr txBox="1">
            <a:spLocks/>
          </p:cNvSpPr>
          <p:nvPr/>
        </p:nvSpPr>
        <p:spPr>
          <a:xfrm>
            <a:off x="1524001" y="6280557"/>
            <a:ext cx="4621529" cy="5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6000" tIns="60960" rIns="121920" bIns="168000" rtlCol="0" anchor="b" anchorCtr="0">
            <a:spAutoFit/>
          </a:bodyPr>
          <a:lstStyle>
            <a:lvl1pPr marL="206375" indent="-206375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063" indent="-23336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80000"/>
              <a:buFont typeface="Calibri" panose="020F050202020403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06375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Calibri" panose="020F050202020403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00000"/>
              </a:lnSpc>
              <a:spcBef>
                <a:spcPts val="267"/>
              </a:spcBef>
              <a:buNone/>
            </a:pPr>
            <a:r>
              <a:rPr lang="en-GB" altLang="en-US" sz="1000" b="1" dirty="0">
                <a:latin typeface="Arial" charset="0"/>
                <a:ea typeface="ＭＳ Ｐゴシック" charset="0"/>
              </a:rPr>
              <a:t>SGLT: sodium–glucose co-transporter.</a:t>
            </a:r>
          </a:p>
          <a:p>
            <a:pPr marL="0" indent="0" defTabSz="609585">
              <a:lnSpc>
                <a:spcPct val="100000"/>
              </a:lnSpc>
              <a:spcBef>
                <a:spcPts val="267"/>
              </a:spcBef>
              <a:buNone/>
            </a:pPr>
            <a:r>
              <a:rPr lang="en-GB" altLang="en-US" sz="1000" dirty="0">
                <a:latin typeface="Arial" charset="0"/>
                <a:ea typeface="ＭＳ Ｐゴシック" charset="0"/>
              </a:rPr>
              <a:t>Figure adapted from: Bailey CJ. </a:t>
            </a:r>
            <a:r>
              <a:rPr lang="en-GB" altLang="en-US" sz="1000" i="1" dirty="0">
                <a:latin typeface="Arial" charset="0"/>
                <a:ea typeface="ＭＳ Ｐゴシック" charset="0"/>
              </a:rPr>
              <a:t>Trends Pharmacol Sci. </a:t>
            </a:r>
            <a:r>
              <a:rPr lang="en-GB" altLang="en-US" sz="1000" dirty="0">
                <a:latin typeface="Arial" charset="0"/>
                <a:ea typeface="ＭＳ Ｐゴシック" charset="0"/>
              </a:rPr>
              <a:t>2011;32:63–71.</a:t>
            </a: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FF4E5F59-05A2-4C1A-B77A-58B5A06320B2}"/>
              </a:ext>
            </a:extLst>
          </p:cNvPr>
          <p:cNvGrpSpPr/>
          <p:nvPr/>
        </p:nvGrpSpPr>
        <p:grpSpPr>
          <a:xfrm>
            <a:off x="3483654" y="3169918"/>
            <a:ext cx="3306718" cy="1524739"/>
            <a:chOff x="1959653" y="2377437"/>
            <a:chExt cx="3306718" cy="1143554"/>
          </a:xfrm>
        </p:grpSpPr>
        <p:sp>
          <p:nvSpPr>
            <p:cNvPr id="52" name="Left Arrow 12">
              <a:extLst>
                <a:ext uri="{FF2B5EF4-FFF2-40B4-BE49-F238E27FC236}">
                  <a16:creationId xmlns:a16="http://schemas.microsoft.com/office/drawing/2014/main" id="{9AEE81B4-D044-4789-B286-438D6410218E}"/>
                </a:ext>
              </a:extLst>
            </p:cNvPr>
            <p:cNvSpPr/>
            <p:nvPr/>
          </p:nvSpPr>
          <p:spPr bwMode="auto">
            <a:xfrm>
              <a:off x="1959653" y="2657475"/>
              <a:ext cx="1819711" cy="863516"/>
            </a:xfrm>
            <a:prstGeom prst="leftArrow">
              <a:avLst>
                <a:gd name="adj1" fmla="val 50000"/>
                <a:gd name="adj2" fmla="val 48438"/>
              </a:avLst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060">
                <a:lnSpc>
                  <a:spcPct val="90000"/>
                </a:lnSpc>
                <a:defRPr/>
              </a:pPr>
              <a:r>
                <a:rPr lang="en-GB" sz="1867" b="1" kern="0" dirty="0">
                  <a:solidFill>
                    <a:srgbClr val="FAFAF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Glucose reabsorption</a:t>
              </a:r>
            </a:p>
          </p:txBody>
        </p:sp>
        <p:sp>
          <p:nvSpPr>
            <p:cNvPr id="54" name="TextBox 18">
              <a:extLst>
                <a:ext uri="{FF2B5EF4-FFF2-40B4-BE49-F238E27FC236}">
                  <a16:creationId xmlns:a16="http://schemas.microsoft.com/office/drawing/2014/main" id="{94A662C4-5926-47B1-894E-D546D2FF8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189" y="2496010"/>
              <a:ext cx="615294" cy="269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9060">
                <a:spcAft>
                  <a:spcPct val="0"/>
                </a:spcAft>
                <a:defRPr/>
              </a:pPr>
              <a:r>
                <a:rPr lang="en-GB" altLang="en-US" sz="173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90%</a:t>
              </a:r>
            </a:p>
          </p:txBody>
        </p:sp>
        <p:sp>
          <p:nvSpPr>
            <p:cNvPr id="55" name="TextBox 18">
              <a:extLst>
                <a:ext uri="{FF2B5EF4-FFF2-40B4-BE49-F238E27FC236}">
                  <a16:creationId xmlns:a16="http://schemas.microsoft.com/office/drawing/2014/main" id="{D3E60CDA-E25D-4463-8B81-B1332C4F7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8985" y="2496010"/>
              <a:ext cx="615294" cy="269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9060">
                <a:spcAft>
                  <a:spcPct val="0"/>
                </a:spcAft>
                <a:defRPr/>
              </a:pPr>
              <a:r>
                <a:rPr lang="en-GB" altLang="en-US" sz="173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78C6F12E-8EE5-401D-8897-992DA350E88D}"/>
                </a:ext>
              </a:extLst>
            </p:cNvPr>
            <p:cNvSpPr/>
            <p:nvPr/>
          </p:nvSpPr>
          <p:spPr>
            <a:xfrm rot="10800000">
              <a:off x="3752735" y="2377439"/>
              <a:ext cx="750684" cy="777240"/>
            </a:xfrm>
            <a:prstGeom prst="bentArrow">
              <a:avLst>
                <a:gd name="adj1" fmla="val 37056"/>
                <a:gd name="adj2" fmla="val 18827"/>
                <a:gd name="adj3" fmla="val 0"/>
                <a:gd name="adj4" fmla="val 437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Arrow: Bent 35">
              <a:extLst>
                <a:ext uri="{FF2B5EF4-FFF2-40B4-BE49-F238E27FC236}">
                  <a16:creationId xmlns:a16="http://schemas.microsoft.com/office/drawing/2014/main" id="{C9445AD9-FFB6-4F16-9C77-BE9AC4F5D94F}"/>
                </a:ext>
              </a:extLst>
            </p:cNvPr>
            <p:cNvSpPr/>
            <p:nvPr/>
          </p:nvSpPr>
          <p:spPr>
            <a:xfrm rot="10800000">
              <a:off x="3754755" y="2377437"/>
              <a:ext cx="1511616" cy="1091567"/>
            </a:xfrm>
            <a:prstGeom prst="bentArrow">
              <a:avLst>
                <a:gd name="adj1" fmla="val 7668"/>
                <a:gd name="adj2" fmla="val 18827"/>
                <a:gd name="adj3" fmla="val 0"/>
                <a:gd name="adj4" fmla="val 437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Content Placeholder 12">
            <a:extLst>
              <a:ext uri="{FF2B5EF4-FFF2-40B4-BE49-F238E27FC236}">
                <a16:creationId xmlns:a16="http://schemas.microsoft.com/office/drawing/2014/main" id="{0C238A56-9910-45D8-B719-574919DA937F}"/>
              </a:ext>
            </a:extLst>
          </p:cNvPr>
          <p:cNvSpPr txBox="1">
            <a:spLocks/>
          </p:cNvSpPr>
          <p:nvPr/>
        </p:nvSpPr>
        <p:spPr>
          <a:xfrm>
            <a:off x="1970418" y="5056444"/>
            <a:ext cx="8251166" cy="1189813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206375" indent="-206375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063" indent="-23336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80000"/>
              <a:buFont typeface="Calibri" panose="020F050202020403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06375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Calibri" panose="020F050202020403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733" dirty="0"/>
              <a:t>Plasma glucose concentration: 90-100mg/dl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733" dirty="0"/>
              <a:t>Plasma filtered: 180 L/day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733" dirty="0"/>
              <a:t>Glucose filtered: 160–180 g/day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733" dirty="0"/>
              <a:t>Glucose excreted: Minimal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02A65D-7C94-49BB-BDFA-AAA39E6277D9}"/>
              </a:ext>
            </a:extLst>
          </p:cNvPr>
          <p:cNvCxnSpPr/>
          <p:nvPr/>
        </p:nvCxnSpPr>
        <p:spPr>
          <a:xfrm>
            <a:off x="0" y="1177800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1570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1CD350-7A8A-432D-B32B-143C5713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87"/>
            <a:ext cx="12333524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SGLT2 inhibition lowers the elevated renal threshold </a:t>
            </a:r>
            <a:br>
              <a:rPr lang="en-GB" altLang="en-US" sz="3600" dirty="0"/>
            </a:br>
            <a:r>
              <a:rPr lang="en-GB" altLang="en-US" sz="3600" dirty="0"/>
              <a:t>for glucose in type 2 diabetes</a:t>
            </a:r>
            <a:endParaRPr lang="en-GB" sz="36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43F31B-A4F5-4315-972E-B25383E0B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418" y="4819321"/>
            <a:ext cx="8251166" cy="11900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733" dirty="0"/>
              <a:t>Plasma glucose concentration: 180 mg/dl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733" dirty="0"/>
              <a:t>Plasma filtered: 180 L/day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733" dirty="0"/>
              <a:t>Glucose filtered: ~320 g/day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733" dirty="0"/>
              <a:t>Glucose excreted: ~70–119 g/day (equivalent to ~280–476 kcal/day)</a:t>
            </a:r>
            <a:r>
              <a:rPr lang="en-GB" altLang="en-US" sz="1733" baseline="30000" dirty="0"/>
              <a:t>2-4</a:t>
            </a:r>
            <a:endParaRPr lang="en-GB" altLang="en-US" sz="1733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2204F0B-A796-4C0B-85DF-EF7C28B774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91" y="1785359"/>
            <a:ext cx="5334615" cy="36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ight Arrow 15">
            <a:extLst>
              <a:ext uri="{FF2B5EF4-FFF2-40B4-BE49-F238E27FC236}">
                <a16:creationId xmlns:a16="http://schemas.microsoft.com/office/drawing/2014/main" id="{F790A24B-9867-4274-A724-434B5DFDCE57}"/>
              </a:ext>
            </a:extLst>
          </p:cNvPr>
          <p:cNvSpPr/>
          <p:nvPr/>
        </p:nvSpPr>
        <p:spPr bwMode="auto">
          <a:xfrm>
            <a:off x="2321357" y="2135445"/>
            <a:ext cx="1914532" cy="10376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60">
              <a:defRPr/>
            </a:pPr>
            <a:r>
              <a:rPr lang="en-GB" sz="1867" b="1" kern="0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 filtration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D86FC1AA-838E-47C9-A582-4ABDF1D34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140" y="4430948"/>
            <a:ext cx="745480" cy="8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60">
              <a:spcAft>
                <a:spcPct val="0"/>
              </a:spcAft>
              <a:defRPr/>
            </a:pPr>
            <a:r>
              <a:rPr lang="en-GB" altLang="en-US" sz="1733" kern="0" dirty="0">
                <a:solidFill>
                  <a:srgbClr val="000000"/>
                </a:solidFill>
                <a:cs typeface="Arial" panose="020B0604020202020204" pitchFamily="34" charset="0"/>
              </a:rPr>
              <a:t>Loop of</a:t>
            </a:r>
            <a:br>
              <a:rPr lang="en-GB" altLang="en-US" sz="1733" kern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733" kern="0" dirty="0">
                <a:solidFill>
                  <a:srgbClr val="000000"/>
                </a:solidFill>
                <a:cs typeface="Arial" panose="020B0604020202020204" pitchFamily="34" charset="0"/>
              </a:rPr>
              <a:t>Henle</a:t>
            </a:r>
          </a:p>
        </p:txBody>
      </p:sp>
      <p:sp>
        <p:nvSpPr>
          <p:cNvPr id="44" name="TextBox 23">
            <a:extLst>
              <a:ext uri="{FF2B5EF4-FFF2-40B4-BE49-F238E27FC236}">
                <a16:creationId xmlns:a16="http://schemas.microsoft.com/office/drawing/2014/main" id="{204C5E35-17D8-4776-B64F-D2125972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090" y="2815336"/>
            <a:ext cx="6351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60">
              <a:spcAft>
                <a:spcPct val="0"/>
              </a:spcAft>
              <a:defRPr/>
            </a:pPr>
            <a:r>
              <a:rPr lang="en-GB" altLang="en-US" sz="1400" kern="0" dirty="0">
                <a:solidFill>
                  <a:srgbClr val="FAFAFA"/>
                </a:solidFill>
              </a:rPr>
              <a:t>SGLT2</a:t>
            </a: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0D10C56F-4F23-493F-9EC6-59F04FD957CA}"/>
              </a:ext>
            </a:extLst>
          </p:cNvPr>
          <p:cNvSpPr txBox="1"/>
          <p:nvPr/>
        </p:nvSpPr>
        <p:spPr>
          <a:xfrm>
            <a:off x="6393606" y="2835332"/>
            <a:ext cx="635110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60">
              <a:defRPr/>
            </a:pPr>
            <a:r>
              <a:rPr lang="en-GB" sz="1400" kern="0" dirty="0">
                <a:solidFill>
                  <a:srgbClr val="FAFAFA"/>
                </a:solidFill>
              </a:rPr>
              <a:t>SGLT1</a:t>
            </a:r>
          </a:p>
        </p:txBody>
      </p:sp>
      <p:sp>
        <p:nvSpPr>
          <p:cNvPr id="46" name="Down Arrow 25">
            <a:extLst>
              <a:ext uri="{FF2B5EF4-FFF2-40B4-BE49-F238E27FC236}">
                <a16:creationId xmlns:a16="http://schemas.microsoft.com/office/drawing/2014/main" id="{284188A5-E858-43C7-AC2A-73AC391D214C}"/>
              </a:ext>
            </a:extLst>
          </p:cNvPr>
          <p:cNvSpPr/>
          <p:nvPr/>
        </p:nvSpPr>
        <p:spPr bwMode="auto">
          <a:xfrm>
            <a:off x="8563995" y="4024543"/>
            <a:ext cx="1883041" cy="2106968"/>
          </a:xfrm>
          <a:prstGeom prst="downArrow">
            <a:avLst>
              <a:gd name="adj1" fmla="val 59794"/>
              <a:gd name="adj2" fmla="val 43333"/>
            </a:avLst>
          </a:prstGeom>
          <a:solidFill>
            <a:srgbClr val="962891"/>
          </a:solidFill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60">
              <a:defRPr/>
            </a:pPr>
            <a:r>
              <a:rPr lang="en-GB" sz="1867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Marked</a:t>
            </a:r>
            <a:br>
              <a:rPr lang="en-GB" sz="1867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67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</a:t>
            </a:r>
            <a:br>
              <a:rPr lang="en-GB" sz="1867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67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  <a:br>
              <a:rPr lang="en-GB" sz="1867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67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excretion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B28FF7-D5F5-4D9F-BB4C-020D1DB5CFDB}"/>
              </a:ext>
            </a:extLst>
          </p:cNvPr>
          <p:cNvSpPr txBox="1"/>
          <p:nvPr/>
        </p:nvSpPr>
        <p:spPr>
          <a:xfrm>
            <a:off x="4444792" y="1482367"/>
            <a:ext cx="1229825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33" dirty="0"/>
              <a:t>Glomerulus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C63A8-ED77-44F2-9F47-80C89F47D752}"/>
              </a:ext>
            </a:extLst>
          </p:cNvPr>
          <p:cNvSpPr txBox="1"/>
          <p:nvPr/>
        </p:nvSpPr>
        <p:spPr>
          <a:xfrm>
            <a:off x="5853022" y="1482367"/>
            <a:ext cx="1604991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33" dirty="0"/>
              <a:t>Proximal tubule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55F82-BA98-4196-8FD4-30ADB276930F}"/>
              </a:ext>
            </a:extLst>
          </p:cNvPr>
          <p:cNvSpPr txBox="1"/>
          <p:nvPr/>
        </p:nvSpPr>
        <p:spPr>
          <a:xfrm>
            <a:off x="7788056" y="1482367"/>
            <a:ext cx="1320811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33" dirty="0"/>
              <a:t>Distal tubule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CE35E-6275-426D-8D32-885D596CA638}"/>
              </a:ext>
            </a:extLst>
          </p:cNvPr>
          <p:cNvSpPr txBox="1"/>
          <p:nvPr/>
        </p:nvSpPr>
        <p:spPr>
          <a:xfrm>
            <a:off x="8920656" y="1482367"/>
            <a:ext cx="1526380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33" dirty="0"/>
              <a:t>Collecting duct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7A03CFC-B25D-47C7-BF00-5D0C56DAEB69}"/>
              </a:ext>
            </a:extLst>
          </p:cNvPr>
          <p:cNvSpPr txBox="1">
            <a:spLocks/>
          </p:cNvSpPr>
          <p:nvPr/>
        </p:nvSpPr>
        <p:spPr>
          <a:xfrm>
            <a:off x="1524001" y="5972781"/>
            <a:ext cx="11410246" cy="88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6000" tIns="60960" rIns="121920" bIns="168000" rtlCol="0" anchor="b" anchorCtr="0">
            <a:spAutoFit/>
          </a:bodyPr>
          <a:lstStyle>
            <a:lvl1pPr marL="206375" indent="-206375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063" indent="-23336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80000"/>
              <a:buFont typeface="Calibri" panose="020F050202020403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06375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Calibri" panose="020F050202020403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00000"/>
              </a:lnSpc>
              <a:spcBef>
                <a:spcPts val="267"/>
              </a:spcBef>
              <a:buNone/>
            </a:pPr>
            <a:r>
              <a:rPr lang="en-GB" altLang="en-US" sz="1000" b="1" dirty="0">
                <a:latin typeface="Arial" charset="0"/>
                <a:ea typeface="ＭＳ Ｐゴシック" charset="0"/>
              </a:rPr>
              <a:t>SGLT: sodium–glucose co-transporter.</a:t>
            </a:r>
          </a:p>
          <a:p>
            <a:pPr marL="0" indent="0" defTabSz="609585">
              <a:lnSpc>
                <a:spcPct val="100000"/>
              </a:lnSpc>
              <a:spcBef>
                <a:spcPts val="267"/>
              </a:spcBef>
              <a:buNone/>
            </a:pPr>
            <a:r>
              <a:rPr lang="en-GB" altLang="en-US" sz="1000" dirty="0">
                <a:latin typeface="Arial" charset="0"/>
                <a:ea typeface="ＭＳ Ｐゴシック" charset="0"/>
              </a:rPr>
              <a:t>Figure adapted from: Bailey CJ. </a:t>
            </a:r>
            <a:r>
              <a:rPr lang="en-GB" altLang="en-US" sz="1000" i="1" dirty="0">
                <a:latin typeface="Arial" charset="0"/>
                <a:ea typeface="ＭＳ Ｐゴシック" charset="0"/>
              </a:rPr>
              <a:t>Trends Pharmacol Sci. </a:t>
            </a:r>
            <a:r>
              <a:rPr lang="en-GB" altLang="en-US" sz="1000" dirty="0">
                <a:latin typeface="Arial" charset="0"/>
                <a:ea typeface="ＭＳ Ｐゴシック" charset="0"/>
              </a:rPr>
              <a:t>2011;32:63–71.</a:t>
            </a:r>
            <a:b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DeFronzo RA </a:t>
            </a:r>
            <a:r>
              <a:rPr lang="en-GB" altLang="en-US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Diabetes Obes Metab.</a:t>
            </a:r>
            <a: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2012;14:5–14; 2. Invokana (canagliflozin). Summary of Product Characteristics;</a:t>
            </a:r>
            <a:r>
              <a:rPr lang="en-GB" altLang="en-US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Jardiance (empagliflozin). Summary of Product Characteristics; 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Forxiga (dapagliflozin). Summary of Product Characteristics.</a:t>
            </a:r>
            <a: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SmPCs available at: </a:t>
            </a:r>
            <a: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https://www.medicines.org.uk/emc/</a:t>
            </a:r>
            <a: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(accessed April 2018).</a:t>
            </a:r>
            <a:endParaRPr lang="en-GB" altLang="en-US" sz="1000" dirty="0">
              <a:latin typeface="Arial" charset="0"/>
              <a:ea typeface="ＭＳ Ｐゴシック" charset="0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CD0715AE-A75E-49C1-8D78-1BEB2E27D252}"/>
              </a:ext>
            </a:extLst>
          </p:cNvPr>
          <p:cNvGrpSpPr/>
          <p:nvPr/>
        </p:nvGrpSpPr>
        <p:grpSpPr>
          <a:xfrm>
            <a:off x="3483654" y="3169918"/>
            <a:ext cx="3306718" cy="1524739"/>
            <a:chOff x="1959653" y="2377437"/>
            <a:chExt cx="3306718" cy="1143554"/>
          </a:xfrm>
        </p:grpSpPr>
        <p:sp>
          <p:nvSpPr>
            <p:cNvPr id="52" name="Left Arrow 12">
              <a:extLst>
                <a:ext uri="{FF2B5EF4-FFF2-40B4-BE49-F238E27FC236}">
                  <a16:creationId xmlns:a16="http://schemas.microsoft.com/office/drawing/2014/main" id="{9AEE81B4-D044-4789-B286-438D6410218E}"/>
                </a:ext>
              </a:extLst>
            </p:cNvPr>
            <p:cNvSpPr/>
            <p:nvPr/>
          </p:nvSpPr>
          <p:spPr bwMode="auto">
            <a:xfrm>
              <a:off x="1959653" y="2657475"/>
              <a:ext cx="1819711" cy="863516"/>
            </a:xfrm>
            <a:prstGeom prst="leftArrow">
              <a:avLst>
                <a:gd name="adj1" fmla="val 50000"/>
                <a:gd name="adj2" fmla="val 48438"/>
              </a:avLst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060">
                <a:lnSpc>
                  <a:spcPct val="90000"/>
                </a:lnSpc>
                <a:defRPr/>
              </a:pPr>
              <a:r>
                <a:rPr lang="en-GB" sz="1867" b="1" kern="0" dirty="0">
                  <a:solidFill>
                    <a:srgbClr val="FAFAF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Glucose reabsorption</a:t>
              </a:r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78C6F12E-8EE5-401D-8897-992DA350E88D}"/>
                </a:ext>
              </a:extLst>
            </p:cNvPr>
            <p:cNvSpPr/>
            <p:nvPr/>
          </p:nvSpPr>
          <p:spPr>
            <a:xfrm rot="10800000">
              <a:off x="3752735" y="2377439"/>
              <a:ext cx="750684" cy="777240"/>
            </a:xfrm>
            <a:prstGeom prst="bentArrow">
              <a:avLst>
                <a:gd name="adj1" fmla="val 37056"/>
                <a:gd name="adj2" fmla="val 18827"/>
                <a:gd name="adj3" fmla="val 0"/>
                <a:gd name="adj4" fmla="val 43750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7000">
                  <a:schemeClr val="bg1">
                    <a:alpha val="0"/>
                  </a:schemeClr>
                </a:gs>
                <a:gs pos="92000">
                  <a:schemeClr val="accent2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Arrow: Bent 35">
              <a:extLst>
                <a:ext uri="{FF2B5EF4-FFF2-40B4-BE49-F238E27FC236}">
                  <a16:creationId xmlns:a16="http://schemas.microsoft.com/office/drawing/2014/main" id="{C9445AD9-FFB6-4F16-9C77-BE9AC4F5D94F}"/>
                </a:ext>
              </a:extLst>
            </p:cNvPr>
            <p:cNvSpPr/>
            <p:nvPr/>
          </p:nvSpPr>
          <p:spPr>
            <a:xfrm rot="10800000">
              <a:off x="3754755" y="2377437"/>
              <a:ext cx="1511616" cy="1091567"/>
            </a:xfrm>
            <a:prstGeom prst="bentArrow">
              <a:avLst>
                <a:gd name="adj1" fmla="val 7668"/>
                <a:gd name="adj2" fmla="val 18827"/>
                <a:gd name="adj3" fmla="val 0"/>
                <a:gd name="adj4" fmla="val 437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895978-60F9-479D-B639-970D35B2EFE9}"/>
              </a:ext>
            </a:extLst>
          </p:cNvPr>
          <p:cNvSpPr/>
          <p:nvPr/>
        </p:nvSpPr>
        <p:spPr>
          <a:xfrm>
            <a:off x="5323644" y="3444537"/>
            <a:ext cx="1236954" cy="6865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SGLT2</a:t>
            </a:r>
            <a:br>
              <a:rPr lang="en-GB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CB5376-DB03-4572-B36C-AD778161949F}"/>
              </a:ext>
            </a:extLst>
          </p:cNvPr>
          <p:cNvCxnSpPr/>
          <p:nvPr/>
        </p:nvCxnSpPr>
        <p:spPr>
          <a:xfrm>
            <a:off x="0" y="1177800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6141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Glucose Homeostasis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99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11F7DE0-6E2F-4CA7-954A-4E37036234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9" b="49308"/>
          <a:stretch/>
        </p:blipFill>
        <p:spPr bwMode="auto">
          <a:xfrm>
            <a:off x="2503893" y="1656453"/>
            <a:ext cx="5817266" cy="389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rrow: Bent 24">
            <a:extLst>
              <a:ext uri="{FF2B5EF4-FFF2-40B4-BE49-F238E27FC236}">
                <a16:creationId xmlns:a16="http://schemas.microsoft.com/office/drawing/2014/main" id="{7EC69621-E1AB-43A0-9A6D-2D8EAB5D78F6}"/>
              </a:ext>
            </a:extLst>
          </p:cNvPr>
          <p:cNvSpPr/>
          <p:nvPr/>
        </p:nvSpPr>
        <p:spPr>
          <a:xfrm flipV="1">
            <a:off x="7846425" y="5550751"/>
            <a:ext cx="833293" cy="858759"/>
          </a:xfrm>
          <a:prstGeom prst="bentArrow">
            <a:avLst>
              <a:gd name="adj1" fmla="val 18626"/>
              <a:gd name="adj2" fmla="val 19205"/>
              <a:gd name="adj3" fmla="val 36010"/>
              <a:gd name="adj4" fmla="val 4375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5" name="Arrow: Bent 84">
            <a:extLst>
              <a:ext uri="{FF2B5EF4-FFF2-40B4-BE49-F238E27FC236}">
                <a16:creationId xmlns:a16="http://schemas.microsoft.com/office/drawing/2014/main" id="{47B565B9-3CCB-4077-B63A-0E05E0700936}"/>
              </a:ext>
            </a:extLst>
          </p:cNvPr>
          <p:cNvSpPr/>
          <p:nvPr/>
        </p:nvSpPr>
        <p:spPr>
          <a:xfrm flipV="1">
            <a:off x="7846425" y="5157620"/>
            <a:ext cx="833293" cy="858759"/>
          </a:xfrm>
          <a:prstGeom prst="bentArrow">
            <a:avLst>
              <a:gd name="adj1" fmla="val 18626"/>
              <a:gd name="adj2" fmla="val 19205"/>
              <a:gd name="adj3" fmla="val 36010"/>
              <a:gd name="adj4" fmla="val 4375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175142-7503-464D-8706-A9C79DE4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263" y="310647"/>
            <a:ext cx="8323603" cy="603243"/>
          </a:xfrm>
        </p:spPr>
        <p:txBody>
          <a:bodyPr>
            <a:normAutofit fontScale="90000"/>
          </a:bodyPr>
          <a:lstStyle/>
          <a:p>
            <a:r>
              <a:rPr lang="en-GB" dirty="0"/>
              <a:t>SGLT2 inhibitors lead to dual inhibition</a:t>
            </a:r>
          </a:p>
        </p:txBody>
      </p:sp>
      <p:sp>
        <p:nvSpPr>
          <p:cNvPr id="112644" name="Text Placeholder 5"/>
          <p:cNvSpPr>
            <a:spLocks noGrp="1"/>
          </p:cNvSpPr>
          <p:nvPr>
            <p:ph idx="1"/>
          </p:nvPr>
        </p:nvSpPr>
        <p:spPr>
          <a:xfrm>
            <a:off x="1524001" y="6295944"/>
            <a:ext cx="7860877" cy="5620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6000" tIns="45720" rIns="91440" bIns="168000" rtlCol="0" anchor="b" anchorCtr="0">
            <a:spAutoFit/>
          </a:bodyPr>
          <a:lstStyle/>
          <a:p>
            <a:pPr marL="0" indent="0" defTabSz="609585">
              <a:lnSpc>
                <a:spcPct val="100000"/>
              </a:lnSpc>
              <a:spcBef>
                <a:spcPts val="267"/>
              </a:spcBef>
              <a:buNone/>
            </a:pPr>
            <a:r>
              <a:rPr lang="en-GB" altLang="en-US" sz="1000" b="1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SGLT: sodium–glucose co-transporter.</a:t>
            </a:r>
          </a:p>
          <a:p>
            <a:pPr marL="0" indent="0" defTabSz="609585">
              <a:lnSpc>
                <a:spcPct val="100000"/>
              </a:lnSpc>
              <a:spcBef>
                <a:spcPts val="267"/>
              </a:spcBef>
              <a:buNone/>
            </a:pPr>
            <a:r>
              <a:rPr lang="en-GB" altLang="en-US" sz="1000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1. Figure adapted from: Bailey CJ. </a:t>
            </a:r>
            <a:r>
              <a:rPr lang="en-GB" altLang="en-US" sz="1000" i="1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Trends Pharmacol Sci.</a:t>
            </a:r>
            <a:r>
              <a:rPr lang="en-GB" altLang="en-US" sz="1000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 2011;32:63–71; 2. Heerspink HJL, </a:t>
            </a:r>
            <a:r>
              <a:rPr lang="en-GB" altLang="en-US" sz="1000" i="1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et al. Circulation </a:t>
            </a:r>
            <a:r>
              <a:rPr lang="en-GB" altLang="en-US" sz="1000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2016;134:752–772.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75412D-2D6C-426E-B098-843A93FCFED3}"/>
              </a:ext>
            </a:extLst>
          </p:cNvPr>
          <p:cNvSpPr txBox="1"/>
          <p:nvPr/>
        </p:nvSpPr>
        <p:spPr>
          <a:xfrm>
            <a:off x="3224782" y="145464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Glomerulus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CE3EB-CA44-4545-918A-A254F4446AC2}"/>
              </a:ext>
            </a:extLst>
          </p:cNvPr>
          <p:cNvSpPr txBox="1"/>
          <p:nvPr/>
        </p:nvSpPr>
        <p:spPr>
          <a:xfrm>
            <a:off x="5708594" y="2291679"/>
            <a:ext cx="166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Proximal tubule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EC269DEB-54FD-4F86-BF41-3C6A50DF7C07}"/>
              </a:ext>
            </a:extLst>
          </p:cNvPr>
          <p:cNvGrpSpPr/>
          <p:nvPr/>
        </p:nvGrpSpPr>
        <p:grpSpPr>
          <a:xfrm>
            <a:off x="4979194" y="3540131"/>
            <a:ext cx="2845592" cy="1114423"/>
            <a:chOff x="3455194" y="2655096"/>
            <a:chExt cx="2845592" cy="83581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E7A290-FEB9-49B0-AE06-9D3FACCF9EB6}"/>
                </a:ext>
              </a:extLst>
            </p:cNvPr>
            <p:cNvSpPr/>
            <p:nvPr/>
          </p:nvSpPr>
          <p:spPr>
            <a:xfrm>
              <a:off x="3455194" y="2655096"/>
              <a:ext cx="1595437" cy="809625"/>
            </a:xfrm>
            <a:custGeom>
              <a:avLst/>
              <a:gdLst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50006 w 1595437"/>
                <a:gd name="connsiteY9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5437" h="809625">
                  <a:moveTo>
                    <a:pt x="50006" y="266700"/>
                  </a:moveTo>
                  <a:cubicBezTo>
                    <a:pt x="137318" y="273844"/>
                    <a:pt x="198437" y="254794"/>
                    <a:pt x="261937" y="216693"/>
                  </a:cubicBezTo>
                  <a:cubicBezTo>
                    <a:pt x="415131" y="111124"/>
                    <a:pt x="606425" y="3174"/>
                    <a:pt x="735806" y="0"/>
                  </a:cubicBezTo>
                  <a:cubicBezTo>
                    <a:pt x="942182" y="10318"/>
                    <a:pt x="984251" y="246856"/>
                    <a:pt x="1169194" y="245268"/>
                  </a:cubicBezTo>
                  <a:cubicBezTo>
                    <a:pt x="1355724" y="237331"/>
                    <a:pt x="1439862" y="134144"/>
                    <a:pt x="1564481" y="57150"/>
                  </a:cubicBezTo>
                  <a:lnTo>
                    <a:pt x="1595437" y="90487"/>
                  </a:lnTo>
                  <a:lnTo>
                    <a:pt x="1595437" y="809625"/>
                  </a:lnTo>
                  <a:lnTo>
                    <a:pt x="0" y="809625"/>
                  </a:lnTo>
                  <a:cubicBezTo>
                    <a:pt x="794" y="790575"/>
                    <a:pt x="2381" y="752475"/>
                    <a:pt x="2381" y="752475"/>
                  </a:cubicBezTo>
                  <a:lnTo>
                    <a:pt x="14287" y="304800"/>
                  </a:lnTo>
                  <a:lnTo>
                    <a:pt x="50006" y="2667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43E948-6E8D-4599-A8C6-07F759D1419D}"/>
                </a:ext>
              </a:extLst>
            </p:cNvPr>
            <p:cNvSpPr/>
            <p:nvPr/>
          </p:nvSpPr>
          <p:spPr>
            <a:xfrm>
              <a:off x="5245892" y="2831307"/>
              <a:ext cx="1054894" cy="659606"/>
            </a:xfrm>
            <a:custGeom>
              <a:avLst/>
              <a:gdLst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4894" h="659606">
                  <a:moveTo>
                    <a:pt x="919163" y="35719"/>
                  </a:moveTo>
                  <a:lnTo>
                    <a:pt x="957263" y="95250"/>
                  </a:lnTo>
                  <a:cubicBezTo>
                    <a:pt x="958850" y="256382"/>
                    <a:pt x="950913" y="424656"/>
                    <a:pt x="990600" y="528638"/>
                  </a:cubicBezTo>
                  <a:cubicBezTo>
                    <a:pt x="1012031" y="560388"/>
                    <a:pt x="1052513" y="589757"/>
                    <a:pt x="1054894" y="623888"/>
                  </a:cubicBezTo>
                  <a:lnTo>
                    <a:pt x="1014413" y="659606"/>
                  </a:lnTo>
                  <a:lnTo>
                    <a:pt x="0" y="659606"/>
                  </a:lnTo>
                  <a:lnTo>
                    <a:pt x="2382" y="533400"/>
                  </a:lnTo>
                  <a:lnTo>
                    <a:pt x="2382" y="0"/>
                  </a:lnTo>
                  <a:lnTo>
                    <a:pt x="397669" y="28575"/>
                  </a:lnTo>
                  <a:cubicBezTo>
                    <a:pt x="539750" y="112712"/>
                    <a:pt x="608013" y="82550"/>
                    <a:pt x="702469" y="16669"/>
                  </a:cubicBezTo>
                  <a:lnTo>
                    <a:pt x="919163" y="357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/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F18A1BB5-8A0F-4094-8551-BF69F9657335}"/>
              </a:ext>
            </a:extLst>
          </p:cNvPr>
          <p:cNvGrpSpPr/>
          <p:nvPr/>
        </p:nvGrpSpPr>
        <p:grpSpPr>
          <a:xfrm>
            <a:off x="5005283" y="3600772"/>
            <a:ext cx="404376" cy="539168"/>
            <a:chOff x="3511019" y="2670843"/>
            <a:chExt cx="404376" cy="404376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3109049-1153-4E30-BBD8-51B9D79EB99B}"/>
                </a:ext>
              </a:extLst>
            </p:cNvPr>
            <p:cNvGrpSpPr/>
            <p:nvPr/>
          </p:nvGrpSpPr>
          <p:grpSpPr>
            <a:xfrm>
              <a:off x="3555791" y="2695837"/>
              <a:ext cx="298899" cy="351456"/>
              <a:chOff x="3505648" y="2757265"/>
              <a:chExt cx="298899" cy="351456"/>
            </a:xfrm>
            <a:solidFill>
              <a:schemeClr val="accent2"/>
            </a:solidFill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57BD88A-37DE-464E-B11B-98BFE26894A9}"/>
                  </a:ext>
                </a:extLst>
              </p:cNvPr>
              <p:cNvSpPr/>
              <p:nvPr/>
            </p:nvSpPr>
            <p:spPr>
              <a:xfrm>
                <a:off x="3505648" y="2762472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1EFB2BA-97BD-46E8-9713-A5A84CD8D0AA}"/>
                  </a:ext>
                </a:extLst>
              </p:cNvPr>
              <p:cNvSpPr/>
              <p:nvPr/>
            </p:nvSpPr>
            <p:spPr>
              <a:xfrm>
                <a:off x="3653096" y="2757265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" name="Multiplication Sign 3">
              <a:extLst>
                <a:ext uri="{FF2B5EF4-FFF2-40B4-BE49-F238E27FC236}">
                  <a16:creationId xmlns:a16="http://schemas.microsoft.com/office/drawing/2014/main" id="{94A61EA4-E6C5-474A-BF82-307EBC627659}"/>
                </a:ext>
              </a:extLst>
            </p:cNvPr>
            <p:cNvSpPr/>
            <p:nvPr/>
          </p:nvSpPr>
          <p:spPr>
            <a:xfrm>
              <a:off x="3511019" y="2670843"/>
              <a:ext cx="404376" cy="404376"/>
            </a:xfrm>
            <a:prstGeom prst="mathMultiply">
              <a:avLst>
                <a:gd name="adj1" fmla="val 1631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glow rad="50800">
                <a:schemeClr val="bg1"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  <p:grpSp>
        <p:nvGrpSpPr>
          <p:cNvPr id="7" name="Group 55">
            <a:extLst>
              <a:ext uri="{FF2B5EF4-FFF2-40B4-BE49-F238E27FC236}">
                <a16:creationId xmlns:a16="http://schemas.microsoft.com/office/drawing/2014/main" id="{24BA27B8-E522-4323-A8BD-16021B117002}"/>
              </a:ext>
            </a:extLst>
          </p:cNvPr>
          <p:cNvGrpSpPr/>
          <p:nvPr/>
        </p:nvGrpSpPr>
        <p:grpSpPr>
          <a:xfrm>
            <a:off x="5414161" y="3422353"/>
            <a:ext cx="404376" cy="539168"/>
            <a:chOff x="3511019" y="2670843"/>
            <a:chExt cx="404376" cy="404376"/>
          </a:xfrm>
        </p:grpSpPr>
        <p:grpSp>
          <p:nvGrpSpPr>
            <p:cNvPr id="8" name="Group 56">
              <a:extLst>
                <a:ext uri="{FF2B5EF4-FFF2-40B4-BE49-F238E27FC236}">
                  <a16:creationId xmlns:a16="http://schemas.microsoft.com/office/drawing/2014/main" id="{193FA640-6304-49DC-A1EF-FE974544938A}"/>
                </a:ext>
              </a:extLst>
            </p:cNvPr>
            <p:cNvGrpSpPr/>
            <p:nvPr/>
          </p:nvGrpSpPr>
          <p:grpSpPr>
            <a:xfrm>
              <a:off x="3555791" y="2695837"/>
              <a:ext cx="298899" cy="351456"/>
              <a:chOff x="3505648" y="2757265"/>
              <a:chExt cx="298899" cy="351456"/>
            </a:xfrm>
            <a:solidFill>
              <a:schemeClr val="accent2"/>
            </a:solidFill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066824E-B89B-4A75-9129-A6A351CA5F8A}"/>
                  </a:ext>
                </a:extLst>
              </p:cNvPr>
              <p:cNvSpPr/>
              <p:nvPr/>
            </p:nvSpPr>
            <p:spPr>
              <a:xfrm>
                <a:off x="3505648" y="2762472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948D555-861A-42E0-B6A0-C6714F07A0BE}"/>
                  </a:ext>
                </a:extLst>
              </p:cNvPr>
              <p:cNvSpPr/>
              <p:nvPr/>
            </p:nvSpPr>
            <p:spPr>
              <a:xfrm>
                <a:off x="3653096" y="2757265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8" name="Multiplication Sign 57">
              <a:extLst>
                <a:ext uri="{FF2B5EF4-FFF2-40B4-BE49-F238E27FC236}">
                  <a16:creationId xmlns:a16="http://schemas.microsoft.com/office/drawing/2014/main" id="{F8718788-10B3-4D6B-9B3F-C76840EF4B46}"/>
                </a:ext>
              </a:extLst>
            </p:cNvPr>
            <p:cNvSpPr/>
            <p:nvPr/>
          </p:nvSpPr>
          <p:spPr>
            <a:xfrm>
              <a:off x="3511019" y="2670843"/>
              <a:ext cx="404376" cy="404376"/>
            </a:xfrm>
            <a:prstGeom prst="mathMultiply">
              <a:avLst>
                <a:gd name="adj1" fmla="val 1631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glow rad="50800">
                <a:schemeClr val="bg1"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  <p:grpSp>
        <p:nvGrpSpPr>
          <p:cNvPr id="10" name="Group 60">
            <a:extLst>
              <a:ext uri="{FF2B5EF4-FFF2-40B4-BE49-F238E27FC236}">
                <a16:creationId xmlns:a16="http://schemas.microsoft.com/office/drawing/2014/main" id="{D2329044-4055-4A0C-8C91-59100829A698}"/>
              </a:ext>
            </a:extLst>
          </p:cNvPr>
          <p:cNvGrpSpPr/>
          <p:nvPr/>
        </p:nvGrpSpPr>
        <p:grpSpPr>
          <a:xfrm>
            <a:off x="5830473" y="3580948"/>
            <a:ext cx="404376" cy="539168"/>
            <a:chOff x="3511019" y="2670843"/>
            <a:chExt cx="404376" cy="404376"/>
          </a:xfrm>
        </p:grpSpPr>
        <p:grpSp>
          <p:nvGrpSpPr>
            <p:cNvPr id="13" name="Group 61">
              <a:extLst>
                <a:ext uri="{FF2B5EF4-FFF2-40B4-BE49-F238E27FC236}">
                  <a16:creationId xmlns:a16="http://schemas.microsoft.com/office/drawing/2014/main" id="{086218D3-D3C5-4E48-B5F7-8CBA73854C87}"/>
                </a:ext>
              </a:extLst>
            </p:cNvPr>
            <p:cNvGrpSpPr/>
            <p:nvPr/>
          </p:nvGrpSpPr>
          <p:grpSpPr>
            <a:xfrm>
              <a:off x="3555791" y="2695837"/>
              <a:ext cx="298899" cy="351456"/>
              <a:chOff x="3505648" y="2757265"/>
              <a:chExt cx="298899" cy="351456"/>
            </a:xfrm>
            <a:solidFill>
              <a:schemeClr val="accent2"/>
            </a:solidFill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B47E9C0-9458-4F3E-AFDF-855D3D8B4B86}"/>
                  </a:ext>
                </a:extLst>
              </p:cNvPr>
              <p:cNvSpPr/>
              <p:nvPr/>
            </p:nvSpPr>
            <p:spPr>
              <a:xfrm>
                <a:off x="3505648" y="2762472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01DF49B-7834-436F-9F52-BEA4A178A24B}"/>
                  </a:ext>
                </a:extLst>
              </p:cNvPr>
              <p:cNvSpPr/>
              <p:nvPr/>
            </p:nvSpPr>
            <p:spPr>
              <a:xfrm>
                <a:off x="3653096" y="2757265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3" name="Multiplication Sign 62">
              <a:extLst>
                <a:ext uri="{FF2B5EF4-FFF2-40B4-BE49-F238E27FC236}">
                  <a16:creationId xmlns:a16="http://schemas.microsoft.com/office/drawing/2014/main" id="{74BCE1E4-EA0E-4D8A-AFC6-FBAA477CC47D}"/>
                </a:ext>
              </a:extLst>
            </p:cNvPr>
            <p:cNvSpPr/>
            <p:nvPr/>
          </p:nvSpPr>
          <p:spPr>
            <a:xfrm>
              <a:off x="3511019" y="2670843"/>
              <a:ext cx="404376" cy="404376"/>
            </a:xfrm>
            <a:prstGeom prst="mathMultiply">
              <a:avLst>
                <a:gd name="adj1" fmla="val 1631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glow rad="50800">
                <a:schemeClr val="bg1"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  <p:grpSp>
        <p:nvGrpSpPr>
          <p:cNvPr id="14" name="Group 65">
            <a:extLst>
              <a:ext uri="{FF2B5EF4-FFF2-40B4-BE49-F238E27FC236}">
                <a16:creationId xmlns:a16="http://schemas.microsoft.com/office/drawing/2014/main" id="{96C53544-745C-4480-B508-D137CCD80CA5}"/>
              </a:ext>
            </a:extLst>
          </p:cNvPr>
          <p:cNvGrpSpPr/>
          <p:nvPr/>
        </p:nvGrpSpPr>
        <p:grpSpPr>
          <a:xfrm>
            <a:off x="6306258" y="3521475"/>
            <a:ext cx="404376" cy="539168"/>
            <a:chOff x="3511019" y="2670843"/>
            <a:chExt cx="404376" cy="404376"/>
          </a:xfrm>
        </p:grpSpPr>
        <p:grpSp>
          <p:nvGrpSpPr>
            <p:cNvPr id="16" name="Group 66">
              <a:extLst>
                <a:ext uri="{FF2B5EF4-FFF2-40B4-BE49-F238E27FC236}">
                  <a16:creationId xmlns:a16="http://schemas.microsoft.com/office/drawing/2014/main" id="{FD9D2956-48CA-47C9-A252-F27BB54B8451}"/>
                </a:ext>
              </a:extLst>
            </p:cNvPr>
            <p:cNvGrpSpPr/>
            <p:nvPr/>
          </p:nvGrpSpPr>
          <p:grpSpPr>
            <a:xfrm>
              <a:off x="3555791" y="2695837"/>
              <a:ext cx="298899" cy="351456"/>
              <a:chOff x="3505648" y="2757265"/>
              <a:chExt cx="298899" cy="351456"/>
            </a:xfrm>
            <a:solidFill>
              <a:schemeClr val="accent2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DC07FC2-2FF0-49E3-B795-D69863D203C0}"/>
                  </a:ext>
                </a:extLst>
              </p:cNvPr>
              <p:cNvSpPr/>
              <p:nvPr/>
            </p:nvSpPr>
            <p:spPr>
              <a:xfrm>
                <a:off x="3505648" y="2762472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89FD025-1C25-4C9D-A265-3131CA01851E}"/>
                  </a:ext>
                </a:extLst>
              </p:cNvPr>
              <p:cNvSpPr/>
              <p:nvPr/>
            </p:nvSpPr>
            <p:spPr>
              <a:xfrm>
                <a:off x="3653096" y="2757265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8" name="Multiplication Sign 67">
              <a:extLst>
                <a:ext uri="{FF2B5EF4-FFF2-40B4-BE49-F238E27FC236}">
                  <a16:creationId xmlns:a16="http://schemas.microsoft.com/office/drawing/2014/main" id="{BB8DD345-93B8-4F6F-BD1B-9F2B062BB771}"/>
                </a:ext>
              </a:extLst>
            </p:cNvPr>
            <p:cNvSpPr/>
            <p:nvPr/>
          </p:nvSpPr>
          <p:spPr>
            <a:xfrm>
              <a:off x="3511019" y="2670843"/>
              <a:ext cx="404376" cy="404376"/>
            </a:xfrm>
            <a:prstGeom prst="mathMultiply">
              <a:avLst>
                <a:gd name="adj1" fmla="val 1631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glow rad="50800">
                <a:schemeClr val="bg1"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  <p:sp>
        <p:nvSpPr>
          <p:cNvPr id="18" name="TextBox 26">
            <a:extLst>
              <a:ext uri="{FF2B5EF4-FFF2-40B4-BE49-F238E27FC236}">
                <a16:creationId xmlns:a16="http://schemas.microsoft.com/office/drawing/2014/main" id="{83B41674-758F-49C3-B24B-817FD2ECD45E}"/>
              </a:ext>
            </a:extLst>
          </p:cNvPr>
          <p:cNvSpPr txBox="1"/>
          <p:nvPr/>
        </p:nvSpPr>
        <p:spPr bwMode="auto">
          <a:xfrm>
            <a:off x="5434859" y="4415332"/>
            <a:ext cx="1182105" cy="70246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30">
              <a:defRPr/>
            </a:pPr>
            <a:r>
              <a:rPr lang="en-GB" sz="1763" b="1" kern="0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SGLT2 inhibitor</a:t>
            </a:r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A2E37E3D-C052-420A-8DE4-7394EC4F7767}"/>
              </a:ext>
            </a:extLst>
          </p:cNvPr>
          <p:cNvSpPr/>
          <p:nvPr/>
        </p:nvSpPr>
        <p:spPr>
          <a:xfrm>
            <a:off x="5237874" y="4479284"/>
            <a:ext cx="404376" cy="539168"/>
          </a:xfrm>
          <a:prstGeom prst="mathMultiply">
            <a:avLst>
              <a:gd name="adj1" fmla="val 16313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glow rad="50800">
              <a:schemeClr val="bg1">
                <a:alpha val="50000"/>
              </a:schemeClr>
            </a:glo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036AD8-5735-4940-937D-B20B9E634B50}"/>
              </a:ext>
            </a:extLst>
          </p:cNvPr>
          <p:cNvSpPr/>
          <p:nvPr/>
        </p:nvSpPr>
        <p:spPr>
          <a:xfrm>
            <a:off x="8784001" y="6073871"/>
            <a:ext cx="245327" cy="32710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E1FF9A5-7AD5-4659-8D08-94C669A24DAA}"/>
              </a:ext>
            </a:extLst>
          </p:cNvPr>
          <p:cNvSpPr/>
          <p:nvPr/>
        </p:nvSpPr>
        <p:spPr>
          <a:xfrm>
            <a:off x="8784001" y="5685289"/>
            <a:ext cx="245327" cy="3271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147737B-7970-4CD3-831F-25257BA8659E}"/>
              </a:ext>
            </a:extLst>
          </p:cNvPr>
          <p:cNvSpPr/>
          <p:nvPr/>
        </p:nvSpPr>
        <p:spPr>
          <a:xfrm>
            <a:off x="7803786" y="4341033"/>
            <a:ext cx="245327" cy="3271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73C2FF4-2CA9-40D2-B42D-46B12D4701E3}"/>
              </a:ext>
            </a:extLst>
          </p:cNvPr>
          <p:cNvSpPr/>
          <p:nvPr/>
        </p:nvSpPr>
        <p:spPr>
          <a:xfrm>
            <a:off x="7781790" y="3972340"/>
            <a:ext cx="245327" cy="3271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D05076A-EB6D-4BEC-B25E-F96A9CF3932B}"/>
              </a:ext>
            </a:extLst>
          </p:cNvPr>
          <p:cNvSpPr/>
          <p:nvPr/>
        </p:nvSpPr>
        <p:spPr>
          <a:xfrm>
            <a:off x="7759794" y="3557560"/>
            <a:ext cx="245327" cy="3271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7A5D399-D219-4B77-87D7-40ED5E4D2E6D}"/>
              </a:ext>
            </a:extLst>
          </p:cNvPr>
          <p:cNvSpPr/>
          <p:nvPr/>
        </p:nvSpPr>
        <p:spPr>
          <a:xfrm>
            <a:off x="7357583" y="3138591"/>
            <a:ext cx="245327" cy="3271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156FE84-D69E-4277-A44B-79A7D1D30428}"/>
              </a:ext>
            </a:extLst>
          </p:cNvPr>
          <p:cNvSpPr/>
          <p:nvPr/>
        </p:nvSpPr>
        <p:spPr>
          <a:xfrm>
            <a:off x="6867389" y="3167919"/>
            <a:ext cx="245327" cy="3271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F03ECEC-878C-45D9-A758-5015D7919E81}"/>
              </a:ext>
            </a:extLst>
          </p:cNvPr>
          <p:cNvSpPr/>
          <p:nvPr/>
        </p:nvSpPr>
        <p:spPr>
          <a:xfrm>
            <a:off x="6518597" y="2950055"/>
            <a:ext cx="245327" cy="3271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FA02B99-F890-439A-BA25-17018890766F}"/>
              </a:ext>
            </a:extLst>
          </p:cNvPr>
          <p:cNvSpPr/>
          <p:nvPr/>
        </p:nvSpPr>
        <p:spPr>
          <a:xfrm>
            <a:off x="7593254" y="2924917"/>
            <a:ext cx="245327" cy="32710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D8DE6FA-D2EE-416B-9E8A-4C3552BAC841}"/>
              </a:ext>
            </a:extLst>
          </p:cNvPr>
          <p:cNvSpPr/>
          <p:nvPr/>
        </p:nvSpPr>
        <p:spPr>
          <a:xfrm>
            <a:off x="7165906" y="3444439"/>
            <a:ext cx="245327" cy="32710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EFE85D9-C27C-4A5F-9215-69CA99B698B4}"/>
              </a:ext>
            </a:extLst>
          </p:cNvPr>
          <p:cNvSpPr/>
          <p:nvPr/>
        </p:nvSpPr>
        <p:spPr>
          <a:xfrm>
            <a:off x="6100677" y="3281041"/>
            <a:ext cx="245327" cy="32710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04E7F57-D061-4FB5-B63D-73E74F2C6230}"/>
              </a:ext>
            </a:extLst>
          </p:cNvPr>
          <p:cNvSpPr/>
          <p:nvPr/>
        </p:nvSpPr>
        <p:spPr>
          <a:xfrm>
            <a:off x="5676469" y="2937485"/>
            <a:ext cx="245327" cy="3271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DC1A49B-1E8D-4B04-AF29-0DD5DFBE2342}"/>
              </a:ext>
            </a:extLst>
          </p:cNvPr>
          <p:cNvSpPr/>
          <p:nvPr/>
        </p:nvSpPr>
        <p:spPr>
          <a:xfrm>
            <a:off x="5293112" y="3146969"/>
            <a:ext cx="245327" cy="3271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463667E-14D4-4BDC-8ADF-FEE271621570}"/>
              </a:ext>
            </a:extLst>
          </p:cNvPr>
          <p:cNvSpPr/>
          <p:nvPr/>
        </p:nvSpPr>
        <p:spPr>
          <a:xfrm>
            <a:off x="4818632" y="3310368"/>
            <a:ext cx="245327" cy="32710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9B3FE2-FA8C-4BF1-9910-90CD7808D77E}"/>
              </a:ext>
            </a:extLst>
          </p:cNvPr>
          <p:cNvSpPr txBox="1"/>
          <p:nvPr/>
        </p:nvSpPr>
        <p:spPr>
          <a:xfrm>
            <a:off x="9029283" y="5644034"/>
            <a:ext cx="12942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377"/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Glycosuria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CAF46C3-5120-46AC-879D-158ED5FEAA72}"/>
              </a:ext>
            </a:extLst>
          </p:cNvPr>
          <p:cNvSpPr txBox="1"/>
          <p:nvPr/>
        </p:nvSpPr>
        <p:spPr>
          <a:xfrm>
            <a:off x="9029283" y="6040658"/>
            <a:ext cx="13431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377"/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Natriuresis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C229137-4737-496A-B22F-D066E55E528C}"/>
              </a:ext>
            </a:extLst>
          </p:cNvPr>
          <p:cNvCxnSpPr/>
          <p:nvPr/>
        </p:nvCxnSpPr>
        <p:spPr>
          <a:xfrm>
            <a:off x="0" y="1035899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734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chemeClr val="accent5"/>
                </a:solidFill>
                <a:cs typeface="Calibri"/>
              </a:rPr>
              <a:t>Renal Threshold for Glucose Excretion </a:t>
            </a:r>
            <a:endParaRPr lang="en-GB" sz="3200" dirty="0">
              <a:solidFill>
                <a:schemeClr val="accent5"/>
              </a:solidFill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-13565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BB58B1-2B94-44E2-9B21-8667CF0C7A9D}"/>
              </a:ext>
            </a:extLst>
          </p:cNvPr>
          <p:cNvSpPr/>
          <p:nvPr/>
        </p:nvSpPr>
        <p:spPr>
          <a:xfrm>
            <a:off x="2783632" y="1052736"/>
            <a:ext cx="7452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Kidney is an ‘active player’ in Hyperglycemia- Up-regulation of  SGLT-2 protein is a Mal-adaptive response to body perceiving lose of glucose as a risk for insufficient glucose for brain function</a:t>
            </a:r>
          </a:p>
        </p:txBody>
      </p:sp>
    </p:spTree>
    <p:extLst>
      <p:ext uri="{BB962C8B-B14F-4D97-AF65-F5344CB8AC3E}">
        <p14:creationId xmlns:p14="http://schemas.microsoft.com/office/powerpoint/2010/main" val="16026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705643-E8F0-4DD0-89E4-255B41B7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00B0F0"/>
                </a:solidFill>
              </a:rPr>
              <a:t>SGLT-2</a:t>
            </a:r>
            <a:r>
              <a:rPr lang="en-GB" sz="6600" b="1" dirty="0"/>
              <a:t> Inhibitors</a:t>
            </a:r>
            <a:endParaRPr lang="en-IN" sz="6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CA09A8-6111-4C01-B57F-CBF5ACE4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4800" dirty="0">
                <a:solidFill>
                  <a:srgbClr val="00B0F0"/>
                </a:solidFill>
              </a:rPr>
              <a:t> S</a:t>
            </a:r>
            <a:r>
              <a:rPr lang="en-GB" sz="4000" dirty="0"/>
              <a:t>odium </a:t>
            </a:r>
            <a:r>
              <a:rPr lang="en-GB" sz="4800" dirty="0">
                <a:solidFill>
                  <a:srgbClr val="00B0F0"/>
                </a:solidFill>
              </a:rPr>
              <a:t>G</a:t>
            </a:r>
            <a:r>
              <a:rPr lang="en-GB" sz="4000" dirty="0"/>
              <a:t>lucose </a:t>
            </a:r>
            <a:r>
              <a:rPr lang="en-GB" sz="4800" dirty="0">
                <a:solidFill>
                  <a:srgbClr val="00B0F0"/>
                </a:solidFill>
              </a:rPr>
              <a:t>L</a:t>
            </a:r>
            <a:r>
              <a:rPr lang="en-GB" sz="4000" dirty="0"/>
              <a:t>inked [Co] </a:t>
            </a:r>
            <a:r>
              <a:rPr lang="en-GB" sz="4800" dirty="0">
                <a:solidFill>
                  <a:srgbClr val="00B0F0"/>
                </a:solidFill>
              </a:rPr>
              <a:t>T</a:t>
            </a:r>
            <a:r>
              <a:rPr lang="en-GB" sz="4000" dirty="0"/>
              <a:t>ransporter – </a:t>
            </a:r>
            <a:r>
              <a:rPr lang="en-GB" sz="4800" dirty="0">
                <a:solidFill>
                  <a:srgbClr val="00B0F0"/>
                </a:solidFill>
              </a:rPr>
              <a:t>2</a:t>
            </a:r>
            <a:r>
              <a:rPr lang="en-GB" sz="4800" dirty="0"/>
              <a:t> </a:t>
            </a:r>
            <a:r>
              <a:rPr lang="en-GB" sz="4000" dirty="0"/>
              <a:t>inhibitors</a:t>
            </a:r>
          </a:p>
          <a:p>
            <a:pPr marL="0" indent="0">
              <a:buNone/>
            </a:pPr>
            <a:endParaRPr lang="en-GB" sz="4000" dirty="0"/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4000" dirty="0"/>
              <a:t>Empa – glif - lozin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4000" dirty="0"/>
              <a:t>Dapa – glif - lozin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4000" dirty="0"/>
              <a:t>Cana – glif - lozin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6511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chemeClr val="accent5"/>
                </a:solidFill>
                <a:cs typeface="Calibri"/>
              </a:rPr>
              <a:t>Inhibiting SGLT2 Promotes Urinary Glucose Excretion</a:t>
            </a:r>
            <a:endParaRPr lang="en-GB" sz="3200" dirty="0">
              <a:solidFill>
                <a:schemeClr val="accent5"/>
              </a:solidFill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SGLT2 Therapy: Clinical Benefits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367186A-DFFD-4711-B7EC-901B72D0D566}"/>
              </a:ext>
            </a:extLst>
          </p:cNvPr>
          <p:cNvCxnSpPr>
            <a:cxnSpLocks/>
          </p:cNvCxnSpPr>
          <p:nvPr/>
        </p:nvCxnSpPr>
        <p:spPr>
          <a:xfrm>
            <a:off x="9883697" y="3756724"/>
            <a:ext cx="0" cy="22798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CC59A5E-68EE-4F79-93FC-0EDC4075CDF2}"/>
              </a:ext>
            </a:extLst>
          </p:cNvPr>
          <p:cNvCxnSpPr/>
          <p:nvPr/>
        </p:nvCxnSpPr>
        <p:spPr>
          <a:xfrm>
            <a:off x="3616712" y="4728120"/>
            <a:ext cx="0" cy="130840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C54F1A2-0B12-4170-86CD-54C496B7D62E}"/>
              </a:ext>
            </a:extLst>
          </p:cNvPr>
          <p:cNvCxnSpPr/>
          <p:nvPr/>
        </p:nvCxnSpPr>
        <p:spPr>
          <a:xfrm>
            <a:off x="9028770" y="4728120"/>
            <a:ext cx="0" cy="130840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E928EE9-31CB-43B7-8F9E-40DA5BFEF874}"/>
              </a:ext>
            </a:extLst>
          </p:cNvPr>
          <p:cNvCxnSpPr/>
          <p:nvPr/>
        </p:nvCxnSpPr>
        <p:spPr>
          <a:xfrm>
            <a:off x="7950819" y="4728120"/>
            <a:ext cx="0" cy="130840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9AEDF0B0-D1DF-4488-815B-BA7A206A1529}"/>
              </a:ext>
            </a:extLst>
          </p:cNvPr>
          <p:cNvSpPr/>
          <p:nvPr/>
        </p:nvSpPr>
        <p:spPr>
          <a:xfrm>
            <a:off x="4709532" y="1407534"/>
            <a:ext cx="2772936" cy="5125729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E8F735F-9A07-4742-AC0B-C8F3B9EB100A}"/>
              </a:ext>
            </a:extLst>
          </p:cNvPr>
          <p:cNvCxnSpPr/>
          <p:nvPr/>
        </p:nvCxnSpPr>
        <p:spPr>
          <a:xfrm>
            <a:off x="2538761" y="4728120"/>
            <a:ext cx="0" cy="130840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84B72FB-BA7C-49B1-A24B-26F3844896B4}"/>
              </a:ext>
            </a:extLst>
          </p:cNvPr>
          <p:cNvCxnSpPr>
            <a:cxnSpLocks/>
          </p:cNvCxnSpPr>
          <p:nvPr/>
        </p:nvCxnSpPr>
        <p:spPr>
          <a:xfrm>
            <a:off x="5965903" y="5481446"/>
            <a:ext cx="0" cy="55508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5C4A0A1-56B8-4BC2-9C02-28D1738B318C}"/>
              </a:ext>
            </a:extLst>
          </p:cNvPr>
          <p:cNvCxnSpPr>
            <a:cxnSpLocks/>
          </p:cNvCxnSpPr>
          <p:nvPr/>
        </p:nvCxnSpPr>
        <p:spPr>
          <a:xfrm>
            <a:off x="7043854" y="5481446"/>
            <a:ext cx="0" cy="55508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EA97B77-C579-4AD4-B418-751E70CB32AE}"/>
              </a:ext>
            </a:extLst>
          </p:cNvPr>
          <p:cNvSpPr/>
          <p:nvPr/>
        </p:nvSpPr>
        <p:spPr>
          <a:xfrm>
            <a:off x="5443584" y="4746644"/>
            <a:ext cx="99060" cy="732503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577A1F8-AE7A-4A8C-A946-8CB1F022D726}"/>
              </a:ext>
            </a:extLst>
          </p:cNvPr>
          <p:cNvSpPr/>
          <p:nvPr/>
        </p:nvSpPr>
        <p:spPr>
          <a:xfrm>
            <a:off x="6522741" y="4746644"/>
            <a:ext cx="99060" cy="732503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6DEB3-A569-4E87-B026-92D6A9DD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263" y="52115"/>
            <a:ext cx="8255479" cy="1120307"/>
          </a:xfrm>
        </p:spPr>
        <p:txBody>
          <a:bodyPr>
            <a:normAutofit/>
          </a:bodyPr>
          <a:lstStyle/>
          <a:p>
            <a:r>
              <a:rPr lang="en-GB" sz="3600" dirty="0"/>
              <a:t>Multiple mechanisms may contribute to CV benefits with SGLT2 inhibitors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A7B7E-61BC-4980-82A1-2B391ECE11CA}"/>
              </a:ext>
            </a:extLst>
          </p:cNvPr>
          <p:cNvSpPr txBox="1">
            <a:spLocks/>
          </p:cNvSpPr>
          <p:nvPr/>
        </p:nvSpPr>
        <p:spPr>
          <a:xfrm>
            <a:off x="1524001" y="6488308"/>
            <a:ext cx="6637785" cy="36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000" bIns="168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sz="1000" dirty="0"/>
              <a:t>1. Heerspink HJL, </a:t>
            </a:r>
            <a:r>
              <a:rPr lang="en-GB" altLang="en-US" sz="1000" i="1" dirty="0"/>
              <a:t>et al. Circulation </a:t>
            </a:r>
            <a:r>
              <a:rPr lang="en-GB" altLang="en-US" sz="1000" dirty="0"/>
              <a:t>2016;134:752–72; 2. Baartscheer A, </a:t>
            </a:r>
            <a:r>
              <a:rPr lang="en-GB" altLang="en-US" sz="1000" i="1" dirty="0"/>
              <a:t>et al. Diabetologia </a:t>
            </a:r>
            <a:r>
              <a:rPr lang="en-GB" altLang="en-US" sz="1000" dirty="0"/>
              <a:t>2017;60:568–73.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58104DA-A26C-4995-B1EE-41F31ED9FC7E}"/>
              </a:ext>
            </a:extLst>
          </p:cNvPr>
          <p:cNvSpPr/>
          <p:nvPr/>
        </p:nvSpPr>
        <p:spPr>
          <a:xfrm>
            <a:off x="1888275" y="6076175"/>
            <a:ext cx="8430321" cy="396492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rgbClr val="6482C3"/>
              </a:gs>
              <a:gs pos="100000">
                <a:srgbClr val="019999"/>
              </a:gs>
            </a:gsLst>
            <a:lin ang="0" scaled="1"/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GB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CV benefits</a:t>
            </a:r>
            <a:endParaRPr lang="en-GB" sz="1867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DBD20A5-132E-48BA-976B-3EF54440888B}"/>
              </a:ext>
            </a:extLst>
          </p:cNvPr>
          <p:cNvSpPr/>
          <p:nvPr/>
        </p:nvSpPr>
        <p:spPr>
          <a:xfrm>
            <a:off x="6523464" y="1892854"/>
            <a:ext cx="0" cy="384116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356BE47-2C74-4C01-8CFF-0F724A44B120}"/>
              </a:ext>
            </a:extLst>
          </p:cNvPr>
          <p:cNvSpPr/>
          <p:nvPr/>
        </p:nvSpPr>
        <p:spPr>
          <a:xfrm>
            <a:off x="6304156" y="3670514"/>
            <a:ext cx="0" cy="482380"/>
          </a:xfrm>
          <a:custGeom>
            <a:avLst/>
            <a:gdLst>
              <a:gd name="connsiteX0" fmla="*/ 0 w 0"/>
              <a:gd name="connsiteY0" fmla="*/ 401444 h 401444"/>
              <a:gd name="connsiteX1" fmla="*/ 0 w 0"/>
              <a:gd name="connsiteY1" fmla="*/ 0 h 4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1444">
                <a:moveTo>
                  <a:pt x="0" y="40144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BF238A3-A570-45AF-B2D5-241CDCC2A37D}"/>
              </a:ext>
            </a:extLst>
          </p:cNvPr>
          <p:cNvSpPr/>
          <p:nvPr/>
        </p:nvSpPr>
        <p:spPr>
          <a:xfrm>
            <a:off x="3397406" y="2276973"/>
            <a:ext cx="4163122" cy="321587"/>
          </a:xfrm>
          <a:custGeom>
            <a:avLst/>
            <a:gdLst>
              <a:gd name="connsiteX0" fmla="*/ 0 w 4163122"/>
              <a:gd name="connsiteY0" fmla="*/ 170986 h 267630"/>
              <a:gd name="connsiteX1" fmla="*/ 0 w 4163122"/>
              <a:gd name="connsiteY1" fmla="*/ 0 h 267630"/>
              <a:gd name="connsiteX2" fmla="*/ 4163122 w 4163122"/>
              <a:gd name="connsiteY2" fmla="*/ 0 h 267630"/>
              <a:gd name="connsiteX3" fmla="*/ 4163122 w 4163122"/>
              <a:gd name="connsiteY3" fmla="*/ 267630 h 26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22" h="267630">
                <a:moveTo>
                  <a:pt x="0" y="170986"/>
                </a:moveTo>
                <a:lnTo>
                  <a:pt x="0" y="0"/>
                </a:lnTo>
                <a:lnTo>
                  <a:pt x="4163122" y="0"/>
                </a:lnTo>
                <a:lnTo>
                  <a:pt x="4163122" y="26763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6300C50-5E4E-4992-A98C-7B3ACDC3E62E}"/>
              </a:ext>
            </a:extLst>
          </p:cNvPr>
          <p:cNvSpPr/>
          <p:nvPr/>
        </p:nvSpPr>
        <p:spPr>
          <a:xfrm>
            <a:off x="7597698" y="2268040"/>
            <a:ext cx="2059258" cy="357319"/>
          </a:xfrm>
          <a:custGeom>
            <a:avLst/>
            <a:gdLst>
              <a:gd name="connsiteX0" fmla="*/ 0 w 2059258"/>
              <a:gd name="connsiteY0" fmla="*/ 0 h 297366"/>
              <a:gd name="connsiteX1" fmla="*/ 2059258 w 2059258"/>
              <a:gd name="connsiteY1" fmla="*/ 0 h 297366"/>
              <a:gd name="connsiteX2" fmla="*/ 2059258 w 2059258"/>
              <a:gd name="connsiteY2" fmla="*/ 297366 h 29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9258" h="297366">
                <a:moveTo>
                  <a:pt x="0" y="0"/>
                </a:moveTo>
                <a:lnTo>
                  <a:pt x="2059258" y="0"/>
                </a:lnTo>
                <a:lnTo>
                  <a:pt x="2059258" y="297366"/>
                </a:lnTo>
              </a:path>
            </a:pathLst>
          </a:custGeom>
          <a:noFill/>
          <a:ln w="38100" cap="rnd">
            <a:solidFill>
              <a:schemeClr val="accent6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C36ACE2-491D-48F3-9631-C88DA7914607}"/>
              </a:ext>
            </a:extLst>
          </p:cNvPr>
          <p:cNvSpPr/>
          <p:nvPr/>
        </p:nvSpPr>
        <p:spPr>
          <a:xfrm>
            <a:off x="6311592" y="3241731"/>
            <a:ext cx="2490439" cy="267988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72C07E3-FFBE-453E-BF80-41F28DBACA1E}"/>
              </a:ext>
            </a:extLst>
          </p:cNvPr>
          <p:cNvSpPr/>
          <p:nvPr/>
        </p:nvSpPr>
        <p:spPr>
          <a:xfrm>
            <a:off x="7553093" y="2893348"/>
            <a:ext cx="0" cy="348385"/>
          </a:xfrm>
          <a:custGeom>
            <a:avLst/>
            <a:gdLst>
              <a:gd name="connsiteX0" fmla="*/ 0 w 0"/>
              <a:gd name="connsiteY0" fmla="*/ 289932 h 289932"/>
              <a:gd name="connsiteX1" fmla="*/ 0 w 0"/>
              <a:gd name="connsiteY1" fmla="*/ 0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9932">
                <a:moveTo>
                  <a:pt x="0" y="28993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49FA74A-E0CC-40D3-94B5-A9E47F82AD9B}"/>
              </a:ext>
            </a:extLst>
          </p:cNvPr>
          <p:cNvSpPr/>
          <p:nvPr/>
        </p:nvSpPr>
        <p:spPr>
          <a:xfrm>
            <a:off x="7731512" y="3241731"/>
            <a:ext cx="0" cy="384116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91A5863-1EDD-41FF-AC36-932C41641FCC}"/>
              </a:ext>
            </a:extLst>
          </p:cNvPr>
          <p:cNvSpPr/>
          <p:nvPr/>
        </p:nvSpPr>
        <p:spPr>
          <a:xfrm>
            <a:off x="3397405" y="2973742"/>
            <a:ext cx="0" cy="553844"/>
          </a:xfrm>
          <a:custGeom>
            <a:avLst/>
            <a:gdLst>
              <a:gd name="connsiteX0" fmla="*/ 0 w 0"/>
              <a:gd name="connsiteY0" fmla="*/ 0 h 460918"/>
              <a:gd name="connsiteX1" fmla="*/ 0 w 0"/>
              <a:gd name="connsiteY1" fmla="*/ 460918 h 4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918">
                <a:moveTo>
                  <a:pt x="0" y="0"/>
                </a:moveTo>
                <a:lnTo>
                  <a:pt x="0" y="46091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EDD1142-AC07-4577-A973-B9B71E5E89F5}"/>
              </a:ext>
            </a:extLst>
          </p:cNvPr>
          <p:cNvSpPr/>
          <p:nvPr/>
        </p:nvSpPr>
        <p:spPr>
          <a:xfrm>
            <a:off x="5768898" y="4152894"/>
            <a:ext cx="1077951" cy="267988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036E9F8B-38D0-4BEB-ACE5-1C65AE187EF3}"/>
              </a:ext>
            </a:extLst>
          </p:cNvPr>
          <p:cNvSpPr/>
          <p:nvPr/>
        </p:nvSpPr>
        <p:spPr>
          <a:xfrm>
            <a:off x="9361170" y="2960345"/>
            <a:ext cx="99060" cy="732503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CD42241-8F41-4CF1-8902-54886D6CCCF3}"/>
              </a:ext>
            </a:extLst>
          </p:cNvPr>
          <p:cNvSpPr/>
          <p:nvPr/>
        </p:nvSpPr>
        <p:spPr>
          <a:xfrm>
            <a:off x="8507730" y="3887365"/>
            <a:ext cx="99060" cy="732503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8D13E41-AB3A-412D-B6F0-7ED995BE5C23}"/>
              </a:ext>
            </a:extLst>
          </p:cNvPr>
          <p:cNvSpPr/>
          <p:nvPr/>
        </p:nvSpPr>
        <p:spPr>
          <a:xfrm>
            <a:off x="7433310" y="3887365"/>
            <a:ext cx="99060" cy="732503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EE7A673-4866-4C3B-A020-0DBEAAF0908B}"/>
              </a:ext>
            </a:extLst>
          </p:cNvPr>
          <p:cNvSpPr/>
          <p:nvPr/>
        </p:nvSpPr>
        <p:spPr>
          <a:xfrm>
            <a:off x="4175760" y="3887365"/>
            <a:ext cx="99060" cy="732503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F0D30E0-D066-43BC-AB4E-E2A812B888A0}"/>
              </a:ext>
            </a:extLst>
          </p:cNvPr>
          <p:cNvSpPr/>
          <p:nvPr/>
        </p:nvSpPr>
        <p:spPr>
          <a:xfrm>
            <a:off x="3093720" y="3887365"/>
            <a:ext cx="99060" cy="732503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21FA3FF-998B-4D3D-A756-922741AB0833}"/>
              </a:ext>
            </a:extLst>
          </p:cNvPr>
          <p:cNvSpPr/>
          <p:nvPr/>
        </p:nvSpPr>
        <p:spPr>
          <a:xfrm>
            <a:off x="2011680" y="3887365"/>
            <a:ext cx="99060" cy="732503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421393-BB3D-4349-A4B6-E427FE566C58}"/>
              </a:ext>
            </a:extLst>
          </p:cNvPr>
          <p:cNvSpPr/>
          <p:nvPr/>
        </p:nvSpPr>
        <p:spPr>
          <a:xfrm>
            <a:off x="9448802" y="3366796"/>
            <a:ext cx="869795" cy="652105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Increased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mitochondrial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calcium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4767A2-219E-4C89-982B-A025AE9EB34A}"/>
              </a:ext>
            </a:extLst>
          </p:cNvPr>
          <p:cNvSpPr/>
          <p:nvPr/>
        </p:nvSpPr>
        <p:spPr>
          <a:xfrm>
            <a:off x="8370851" y="3366796"/>
            <a:ext cx="869795" cy="652105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Tubuloglo-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merular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124014-B09A-45F6-A210-71540D9306A4}"/>
              </a:ext>
            </a:extLst>
          </p:cNvPr>
          <p:cNvSpPr/>
          <p:nvPr/>
        </p:nvSpPr>
        <p:spPr>
          <a:xfrm>
            <a:off x="7292900" y="3366796"/>
            <a:ext cx="869795" cy="652105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50FC01-46E4-4DAB-9B30-DC3EFA1638B3}"/>
              </a:ext>
            </a:extLst>
          </p:cNvPr>
          <p:cNvSpPr/>
          <p:nvPr/>
        </p:nvSpPr>
        <p:spPr>
          <a:xfrm>
            <a:off x="4036744" y="3366796"/>
            <a:ext cx="869795" cy="652105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</a:p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uricosuria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80AF62-A0F1-4441-9CD0-4FAEF7A314DD}"/>
              </a:ext>
            </a:extLst>
          </p:cNvPr>
          <p:cNvSpPr/>
          <p:nvPr/>
        </p:nvSpPr>
        <p:spPr>
          <a:xfrm>
            <a:off x="2958793" y="3366796"/>
            <a:ext cx="869795" cy="652105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fat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224D23-C447-4A72-834F-37E24BDC95D1}"/>
              </a:ext>
            </a:extLst>
          </p:cNvPr>
          <p:cNvSpPr/>
          <p:nvPr/>
        </p:nvSpPr>
        <p:spPr>
          <a:xfrm>
            <a:off x="1880842" y="3366796"/>
            <a:ext cx="869795" cy="652105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en-GB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3D0E79-3FD6-4ADB-8AE7-7DA389D5A95D}"/>
              </a:ext>
            </a:extLst>
          </p:cNvPr>
          <p:cNvSpPr/>
          <p:nvPr/>
        </p:nvSpPr>
        <p:spPr>
          <a:xfrm>
            <a:off x="8593875" y="4295824"/>
            <a:ext cx="869795" cy="652105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Reduced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renal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damage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3F8AF1-DB0A-4E33-870E-3D77CA420625}"/>
              </a:ext>
            </a:extLst>
          </p:cNvPr>
          <p:cNvSpPr/>
          <p:nvPr/>
        </p:nvSpPr>
        <p:spPr>
          <a:xfrm>
            <a:off x="7515924" y="4295824"/>
            <a:ext cx="869795" cy="652105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Reduced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arterial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stiffness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BC9B54-C46B-4457-A739-7BC83928D64D}"/>
              </a:ext>
            </a:extLst>
          </p:cNvPr>
          <p:cNvSpPr/>
          <p:nvPr/>
        </p:nvSpPr>
        <p:spPr>
          <a:xfrm>
            <a:off x="3181817" y="4295824"/>
            <a:ext cx="869795" cy="652105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Ketone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utilisation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B75742-07EF-4150-8796-C40CE9D7252C}"/>
              </a:ext>
            </a:extLst>
          </p:cNvPr>
          <p:cNvSpPr/>
          <p:nvPr/>
        </p:nvSpPr>
        <p:spPr>
          <a:xfrm>
            <a:off x="6408237" y="4295824"/>
            <a:ext cx="869795" cy="652105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Reduced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preload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7A604E-42ED-49BF-AD3A-8F9ECF88426C}"/>
              </a:ext>
            </a:extLst>
          </p:cNvPr>
          <p:cNvSpPr/>
          <p:nvPr/>
        </p:nvSpPr>
        <p:spPr>
          <a:xfrm>
            <a:off x="5330286" y="4295824"/>
            <a:ext cx="869795" cy="652105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Increased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haematocrit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D76C83B-1F38-4FEF-9EDB-B044A1F425A9}"/>
              </a:ext>
            </a:extLst>
          </p:cNvPr>
          <p:cNvSpPr/>
          <p:nvPr/>
        </p:nvSpPr>
        <p:spPr>
          <a:xfrm>
            <a:off x="5869262" y="3366796"/>
            <a:ext cx="869795" cy="652105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7775D7-9337-4496-BBEB-26F6FF1DA77C}"/>
              </a:ext>
            </a:extLst>
          </p:cNvPr>
          <p:cNvSpPr/>
          <p:nvPr/>
        </p:nvSpPr>
        <p:spPr>
          <a:xfrm>
            <a:off x="9218344" y="2437768"/>
            <a:ext cx="869795" cy="652105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</a:t>
            </a:r>
            <a:r>
              <a:rPr lang="en-GB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exchanger</a:t>
            </a:r>
            <a:r>
              <a:rPr lang="en-GB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B6B1639-7BB2-4DD4-899A-119DB1B6C9F7}"/>
              </a:ext>
            </a:extLst>
          </p:cNvPr>
          <p:cNvSpPr/>
          <p:nvPr/>
        </p:nvSpPr>
        <p:spPr>
          <a:xfrm>
            <a:off x="7120056" y="2437768"/>
            <a:ext cx="869795" cy="652105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Natriuresis</a:t>
            </a:r>
            <a:r>
              <a:rPr lang="en-GB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5F1757E-1481-44BC-9E36-78127EC2E57C}"/>
              </a:ext>
            </a:extLst>
          </p:cNvPr>
          <p:cNvSpPr/>
          <p:nvPr/>
        </p:nvSpPr>
        <p:spPr>
          <a:xfrm>
            <a:off x="2958793" y="2437768"/>
            <a:ext cx="869795" cy="652105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Glycosuria</a:t>
            </a:r>
            <a:r>
              <a:rPr lang="en-GB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E530EC3-DD75-45FD-A1AE-33027D2470BA}"/>
              </a:ext>
            </a:extLst>
          </p:cNvPr>
          <p:cNvSpPr/>
          <p:nvPr/>
        </p:nvSpPr>
        <p:spPr>
          <a:xfrm>
            <a:off x="6088569" y="1437276"/>
            <a:ext cx="869795" cy="652105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SGL2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A6E0F19-DB73-46E5-9688-8A05AF2F03D5}"/>
              </a:ext>
            </a:extLst>
          </p:cNvPr>
          <p:cNvSpPr/>
          <p:nvPr/>
        </p:nvSpPr>
        <p:spPr>
          <a:xfrm>
            <a:off x="2103866" y="4295824"/>
            <a:ext cx="869795" cy="652105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400" b="1" spc="-53" dirty="0">
                <a:solidFill>
                  <a:srgbClr val="FF0000"/>
                </a:solidFill>
              </a:rPr>
              <a:t>Reduced</a:t>
            </a:r>
            <a:br>
              <a:rPr lang="en-GB" sz="1400" b="1" spc="-53" dirty="0">
                <a:solidFill>
                  <a:srgbClr val="FF0000"/>
                </a:solidFill>
              </a:rPr>
            </a:br>
            <a:r>
              <a:rPr lang="en-GB" sz="1400" b="1" spc="-53" dirty="0">
                <a:solidFill>
                  <a:srgbClr val="FF0000"/>
                </a:solidFill>
              </a:rPr>
              <a:t>glucotoxicity</a:t>
            </a:r>
            <a:br>
              <a:rPr lang="en-GB" sz="1400" b="1" spc="-53" dirty="0">
                <a:solidFill>
                  <a:srgbClr val="FF0000"/>
                </a:solidFill>
              </a:rPr>
            </a:br>
            <a:r>
              <a:rPr lang="en-GB" sz="1400" b="1" spc="-53" dirty="0">
                <a:solidFill>
                  <a:srgbClr val="FF0000"/>
                </a:solidFill>
              </a:rPr>
              <a:t>&amp; inflammation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B35CEFC-88A6-4061-BF89-B9B5A1BA477F}"/>
              </a:ext>
            </a:extLst>
          </p:cNvPr>
          <p:cNvSpPr/>
          <p:nvPr/>
        </p:nvSpPr>
        <p:spPr>
          <a:xfrm>
            <a:off x="5531008" y="5156444"/>
            <a:ext cx="869795" cy="652105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Increased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oxygen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delivery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A623CC5-3819-4900-86D2-16E4F2959949}"/>
              </a:ext>
            </a:extLst>
          </p:cNvPr>
          <p:cNvSpPr/>
          <p:nvPr/>
        </p:nvSpPr>
        <p:spPr>
          <a:xfrm>
            <a:off x="6608959" y="5156444"/>
            <a:ext cx="869795" cy="652105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Reduced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myocardial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wall stretch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3A3CB4CE-50DA-4C87-821A-CC5F9959D654}"/>
              </a:ext>
            </a:extLst>
          </p:cNvPr>
          <p:cNvCxnSpPr/>
          <p:nvPr/>
        </p:nvCxnSpPr>
        <p:spPr>
          <a:xfrm rot="16200000" flipH="1">
            <a:off x="3794204" y="2689358"/>
            <a:ext cx="276923" cy="1077951"/>
          </a:xfrm>
          <a:prstGeom prst="bentConnector3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F1B3F546-CADE-4673-9600-D29E06862D7C}"/>
              </a:ext>
            </a:extLst>
          </p:cNvPr>
          <p:cNvCxnSpPr>
            <a:cxnSpLocks/>
          </p:cNvCxnSpPr>
          <p:nvPr/>
        </p:nvCxnSpPr>
        <p:spPr>
          <a:xfrm rot="5400000">
            <a:off x="2716254" y="2689359"/>
            <a:ext cx="276923" cy="107795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68B4022-D4ED-477B-910C-A70325331964}"/>
              </a:ext>
            </a:extLst>
          </p:cNvPr>
          <p:cNvSpPr/>
          <p:nvPr/>
        </p:nvSpPr>
        <p:spPr>
          <a:xfrm>
            <a:off x="4248617" y="4281323"/>
            <a:ext cx="869795" cy="652105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oxidative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B018234-AF37-4F3C-AA3E-F202002CCC31}"/>
              </a:ext>
            </a:extLst>
          </p:cNvPr>
          <p:cNvCxnSpPr/>
          <p:nvPr/>
        </p:nvCxnSpPr>
        <p:spPr>
          <a:xfrm>
            <a:off x="4694663" y="4728120"/>
            <a:ext cx="0" cy="130840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668414-8FA6-4678-8545-621E7E0A2DED}"/>
              </a:ext>
            </a:extLst>
          </p:cNvPr>
          <p:cNvSpPr/>
          <p:nvPr/>
        </p:nvSpPr>
        <p:spPr>
          <a:xfrm>
            <a:off x="4259768" y="4284939"/>
            <a:ext cx="869795" cy="652105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Reduce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oxidative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1531622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627" y="323414"/>
            <a:ext cx="5918689" cy="6345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24000" y="5805265"/>
            <a:ext cx="9036496" cy="1014379"/>
          </a:xfrm>
          <a:prstGeom prst="rect">
            <a:avLst/>
          </a:prstGeom>
          <a:ln w="6096">
            <a:solidFill>
              <a:srgbClr val="EC7C3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34340" indent="-343535" algn="ctr">
              <a:spcBef>
                <a:spcPts val="229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SGLT2-i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agent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↓</a:t>
            </a:r>
            <a:r>
              <a:rPr sz="1600" baseline="24904" dirty="0">
                <a:solidFill>
                  <a:srgbClr val="FFFFFF"/>
                </a:solidFill>
                <a:latin typeface="Calibri"/>
                <a:cs typeface="Calibri"/>
              </a:rPr>
              <a:t>ses</a:t>
            </a:r>
            <a:r>
              <a:rPr sz="1600" spc="240" baseline="249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2-fold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greater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endParaRPr sz="1600" dirty="0">
              <a:latin typeface="Calibri"/>
              <a:cs typeface="Calibri"/>
            </a:endParaRPr>
          </a:p>
          <a:p>
            <a:pPr marL="434340" indent="-343535" algn="ctr"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Loop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diuretic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↓</a:t>
            </a:r>
            <a:r>
              <a:rPr sz="1600" spc="7" baseline="24904" dirty="0">
                <a:solidFill>
                  <a:srgbClr val="FFFFFF"/>
                </a:solidFill>
                <a:latin typeface="Calibri"/>
                <a:cs typeface="Calibri"/>
              </a:rPr>
              <a:t>ses</a:t>
            </a:r>
            <a:r>
              <a:rPr sz="1600" spc="262" baseline="249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IF volume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only 78%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endParaRPr lang="en-GB" sz="16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34340" indent="-343535" algn="ctr"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lang="en-GB" sz="1600" dirty="0"/>
              <a:t>Loop diuretics exacerbate low blood volume leading to lower cardiac output and worsening heart failure</a:t>
            </a:r>
            <a:endParaRPr lang="en-IN" sz="1600" dirty="0"/>
          </a:p>
          <a:p>
            <a:pPr marL="434340" indent="-343535" algn="ctr">
              <a:buFont typeface="Arial MT"/>
              <a:buChar char="•"/>
              <a:tabLst>
                <a:tab pos="433705" algn="l"/>
                <a:tab pos="434340" algn="l"/>
              </a:tabLst>
            </a:pPr>
            <a:endParaRPr sz="16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7946" y="1724581"/>
            <a:ext cx="2428455" cy="39641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7641" y="1670908"/>
            <a:ext cx="2427842" cy="399032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07945" y="965517"/>
            <a:ext cx="1881664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B0F0"/>
                </a:solidFill>
                <a:latin typeface="Calibri"/>
                <a:cs typeface="Calibri"/>
              </a:rPr>
              <a:t>SGLT2-i</a:t>
            </a:r>
            <a:r>
              <a:rPr sz="2400" b="1" spc="-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B0F0"/>
                </a:solidFill>
                <a:latin typeface="Calibri"/>
                <a:cs typeface="Calibri"/>
              </a:rPr>
              <a:t>agent</a:t>
            </a:r>
            <a:r>
              <a:rPr sz="2400" b="1" spc="-3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B0F0"/>
                </a:solidFill>
                <a:latin typeface="Calibri"/>
                <a:cs typeface="Calibri"/>
              </a:rPr>
              <a:t>Effect</a:t>
            </a:r>
            <a:endParaRPr sz="24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8134" y="892546"/>
            <a:ext cx="18683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Loop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Diuretic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Effect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F7DF-CDD5-4EF5-ACC9-D137F804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we will discuss..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144CC-7616-44F3-A5FE-35B8EAAF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SGLT2 inhibitors: history, development &amp; New Roles for a known drug?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Mechanism of action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CV outcome trials, Updated guidelines </a:t>
            </a:r>
          </a:p>
          <a:p>
            <a:pPr marL="0" indent="0">
              <a:buNone/>
            </a:pP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Real world experience, side effects, when and when not to use them, how to use them in my practice</a:t>
            </a:r>
          </a:p>
          <a:p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B681F0-E939-46B3-B942-8CD737E61184}"/>
              </a:ext>
            </a:extLst>
          </p:cNvPr>
          <p:cNvCxnSpPr/>
          <p:nvPr/>
        </p:nvCxnSpPr>
        <p:spPr>
          <a:xfrm>
            <a:off x="0" y="1479783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71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D6FC-1496-41CD-903A-56442201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MAJOR TRIALS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CA66A2-D815-49A3-9F0A-C5F05BDB9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1" y="1973398"/>
            <a:ext cx="11802458" cy="3177441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21A36E-CD9B-4E0D-BC8E-53B73789084D}"/>
              </a:ext>
            </a:extLst>
          </p:cNvPr>
          <p:cNvCxnSpPr/>
          <p:nvPr/>
        </p:nvCxnSpPr>
        <p:spPr>
          <a:xfrm>
            <a:off x="0" y="1479783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DE25-3E45-401F-A7CB-673981D6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600130-C886-4930-858C-41885EC39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7" y="131047"/>
            <a:ext cx="11551414" cy="6726953"/>
          </a:xfrm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FDA1EE6D-373D-4B47-A808-0A716A2F4F1F}"/>
              </a:ext>
            </a:extLst>
          </p:cNvPr>
          <p:cNvSpPr/>
          <p:nvPr/>
        </p:nvSpPr>
        <p:spPr>
          <a:xfrm>
            <a:off x="4823669" y="679508"/>
            <a:ext cx="2818701" cy="520118"/>
          </a:xfrm>
          <a:prstGeom prst="donut">
            <a:avLst>
              <a:gd name="adj" fmla="val 72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2D21127-B5FA-47E1-B9AF-9D0BF53E3B56}"/>
              </a:ext>
            </a:extLst>
          </p:cNvPr>
          <p:cNvSpPr/>
          <p:nvPr/>
        </p:nvSpPr>
        <p:spPr>
          <a:xfrm>
            <a:off x="7986319" y="3137482"/>
            <a:ext cx="159391" cy="570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77021A9-D21A-4AFA-8B2C-131E4EAAFADD}"/>
              </a:ext>
            </a:extLst>
          </p:cNvPr>
          <p:cNvSpPr/>
          <p:nvPr/>
        </p:nvSpPr>
        <p:spPr>
          <a:xfrm>
            <a:off x="9732627" y="3113711"/>
            <a:ext cx="159391" cy="570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70645E8-29F5-436B-AC7C-58550548C269}"/>
              </a:ext>
            </a:extLst>
          </p:cNvPr>
          <p:cNvSpPr/>
          <p:nvPr/>
        </p:nvSpPr>
        <p:spPr>
          <a:xfrm>
            <a:off x="11478935" y="3113710"/>
            <a:ext cx="159391" cy="570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AA7DC5F0-6C65-44DC-89B2-BEF4FD8AE091}"/>
              </a:ext>
            </a:extLst>
          </p:cNvPr>
          <p:cNvSpPr/>
          <p:nvPr/>
        </p:nvSpPr>
        <p:spPr>
          <a:xfrm>
            <a:off x="6790887" y="4420998"/>
            <a:ext cx="4897773" cy="327172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1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7C26-B83E-409E-AA75-128A3198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4DDC6F-1E46-4F9A-BC26-A12486933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9" y="197141"/>
            <a:ext cx="12050741" cy="6660859"/>
          </a:xfr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44ED8E3E-AFB9-411E-B81D-778C82EC0BCF}"/>
              </a:ext>
            </a:extLst>
          </p:cNvPr>
          <p:cNvSpPr/>
          <p:nvPr/>
        </p:nvSpPr>
        <p:spPr>
          <a:xfrm>
            <a:off x="8809837" y="3429000"/>
            <a:ext cx="159391" cy="570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145F6D0A-7EB3-47EE-9774-07A093D6AE10}"/>
              </a:ext>
            </a:extLst>
          </p:cNvPr>
          <p:cNvSpPr/>
          <p:nvPr/>
        </p:nvSpPr>
        <p:spPr>
          <a:xfrm>
            <a:off x="4572000" y="897622"/>
            <a:ext cx="2818701" cy="520118"/>
          </a:xfrm>
          <a:prstGeom prst="donut">
            <a:avLst>
              <a:gd name="adj" fmla="val 72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68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55F7-12E0-4F6C-A503-D5B5A6B2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6BF813-5D38-4AD1-B9A4-C66C4E759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38694"/>
            <a:ext cx="11476139" cy="6454181"/>
          </a:xfrm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DDA72C80-96D4-4CA3-BE40-9A5CAAD10CD9}"/>
              </a:ext>
            </a:extLst>
          </p:cNvPr>
          <p:cNvSpPr/>
          <p:nvPr/>
        </p:nvSpPr>
        <p:spPr>
          <a:xfrm>
            <a:off x="8279933" y="5209563"/>
            <a:ext cx="2818701" cy="520118"/>
          </a:xfrm>
          <a:prstGeom prst="donut">
            <a:avLst>
              <a:gd name="adj" fmla="val 72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AB84573-853F-4442-9D3C-300D90A59F02}"/>
              </a:ext>
            </a:extLst>
          </p:cNvPr>
          <p:cNvSpPr/>
          <p:nvPr/>
        </p:nvSpPr>
        <p:spPr>
          <a:xfrm>
            <a:off x="7919207" y="4457350"/>
            <a:ext cx="159391" cy="570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9DB1CF0-24F2-4FF7-9BC6-FAC8905FCC9F}"/>
              </a:ext>
            </a:extLst>
          </p:cNvPr>
          <p:cNvSpPr/>
          <p:nvPr/>
        </p:nvSpPr>
        <p:spPr>
          <a:xfrm>
            <a:off x="9850073" y="4463693"/>
            <a:ext cx="159391" cy="570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E6C7FE3-37B8-49BF-8ABE-DF09D02D6E9B}"/>
              </a:ext>
            </a:extLst>
          </p:cNvPr>
          <p:cNvSpPr/>
          <p:nvPr/>
        </p:nvSpPr>
        <p:spPr>
          <a:xfrm>
            <a:off x="11274104" y="4457350"/>
            <a:ext cx="159391" cy="570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1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FAF2-394A-478F-A74B-B1E97B75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BE112C-B0E3-4046-AC8D-0ACFD7660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7" y="198161"/>
            <a:ext cx="11399758" cy="6412364"/>
          </a:xfr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9F7884D-9181-4120-A70F-EEEF4B7A2B2E}"/>
              </a:ext>
            </a:extLst>
          </p:cNvPr>
          <p:cNvSpPr/>
          <p:nvPr/>
        </p:nvSpPr>
        <p:spPr>
          <a:xfrm>
            <a:off x="8728045" y="3143774"/>
            <a:ext cx="159391" cy="570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E932FFC-C134-4E81-A8BF-56A053DA407A}"/>
              </a:ext>
            </a:extLst>
          </p:cNvPr>
          <p:cNvSpPr/>
          <p:nvPr/>
        </p:nvSpPr>
        <p:spPr>
          <a:xfrm>
            <a:off x="11039212" y="3428999"/>
            <a:ext cx="159391" cy="570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4D79DDA1-4831-482A-B48E-6EE2E6B3C9E6}"/>
              </a:ext>
            </a:extLst>
          </p:cNvPr>
          <p:cNvSpPr/>
          <p:nvPr/>
        </p:nvSpPr>
        <p:spPr>
          <a:xfrm>
            <a:off x="2759977" y="247474"/>
            <a:ext cx="6753139" cy="650147"/>
          </a:xfrm>
          <a:prstGeom prst="donut">
            <a:avLst>
              <a:gd name="adj" fmla="val 72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93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F7DF-CDD5-4EF5-ACC9-D137F804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we will discuss..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144CC-7616-44F3-A5FE-35B8EAAFA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825625"/>
            <a:ext cx="10939462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SGLT2 inhibitors: History, Development &amp; New Roles for a known drug?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Mechanism of action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CV outcome trials, Updated guidelines </a:t>
            </a:r>
          </a:p>
          <a:p>
            <a:pPr marL="0" indent="0">
              <a:buNone/>
            </a:pP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Real world experience, side effects, when and when not to use them, how to use them in my practice</a:t>
            </a:r>
          </a:p>
          <a:p>
            <a:endParaRPr lang="en-IN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B70F75-0E4A-6AAD-6A71-56F0E416061F}"/>
              </a:ext>
            </a:extLst>
          </p:cNvPr>
          <p:cNvCxnSpPr/>
          <p:nvPr/>
        </p:nvCxnSpPr>
        <p:spPr>
          <a:xfrm>
            <a:off x="0" y="1454046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641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2AAB-7034-4580-BB57-DAD1A710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7B9A41-031E-4E79-A651-70FB99C3F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5" y="129162"/>
            <a:ext cx="11175730" cy="6288211"/>
          </a:xfr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8D17098-979A-44D1-963F-994278ACD101}"/>
              </a:ext>
            </a:extLst>
          </p:cNvPr>
          <p:cNvSpPr/>
          <p:nvPr/>
        </p:nvSpPr>
        <p:spPr>
          <a:xfrm>
            <a:off x="5473117" y="4586681"/>
            <a:ext cx="159391" cy="570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DB24FC5B-BAAF-C24F-B16C-55E50C267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482531"/>
              </p:ext>
            </p:extLst>
          </p:nvPr>
        </p:nvGraphicFramePr>
        <p:xfrm>
          <a:off x="1250179" y="906437"/>
          <a:ext cx="9732896" cy="47745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33533">
                  <a:extLst>
                    <a:ext uri="{9D8B030D-6E8A-4147-A177-3AD203B41FA5}">
                      <a16:colId xmlns:a16="http://schemas.microsoft.com/office/drawing/2014/main" val="1209607640"/>
                    </a:ext>
                  </a:extLst>
                </a:gridCol>
                <a:gridCol w="2599363">
                  <a:extLst>
                    <a:ext uri="{9D8B030D-6E8A-4147-A177-3AD203B41FA5}">
                      <a16:colId xmlns:a16="http://schemas.microsoft.com/office/drawing/2014/main" val="499976908"/>
                    </a:ext>
                  </a:extLst>
                </a:gridCol>
              </a:tblGrid>
              <a:tr h="659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484" marR="90484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484" marR="90484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4968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1831975" indent="0">
                        <a:tabLst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Primary Endpoint</a:t>
                      </a: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831975" indent="0">
                        <a:tabLst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Composite of cardiovascular death</a:t>
                      </a:r>
                    </a:p>
                    <a:p>
                      <a:pPr marL="1831975" indent="0">
                        <a:tabLst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heart failure hospitalization</a:t>
                      </a:r>
                    </a:p>
                  </a:txBody>
                  <a:tcPr marL="89059" marR="89059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    in risk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0.001</a:t>
                      </a:r>
                    </a:p>
                  </a:txBody>
                  <a:tcPr marL="71248" marR="71248" marT="60960" marB="6096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49549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1831975" marR="0" lvl="0" indent="-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First Secondary Endpoint</a:t>
                      </a: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831975" indent="-9525">
                        <a:tabLst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(first and recurrent</a:t>
                      </a:r>
                    </a:p>
                    <a:p>
                      <a:pPr marL="1831975" indent="-9525">
                        <a:tabLst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heart failure hospitalizations)</a:t>
                      </a:r>
                    </a:p>
                  </a:txBody>
                  <a:tcPr marL="89059" marR="89059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     in risk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0.001</a:t>
                      </a:r>
                    </a:p>
                  </a:txBody>
                  <a:tcPr marL="71248" marR="71248" marT="60960" marB="6096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1196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1831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Second Secondary Endpoint</a:t>
                      </a: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831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lope of decline in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glomerular filtration rate over time</a:t>
                      </a:r>
                      <a:endParaRPr lang="en-GB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059" marR="89059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0.001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(50%     in renal events)</a:t>
                      </a:r>
                    </a:p>
                  </a:txBody>
                  <a:tcPr marL="71248" marR="71248" marT="60960" marB="6096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5054"/>
                  </a:ext>
                </a:extLst>
              </a:tr>
            </a:tbl>
          </a:graphicData>
        </a:graphic>
      </p:graphicFrame>
      <p:pic>
        <p:nvPicPr>
          <p:cNvPr id="7" name="Picture 23">
            <a:hlinkClick r:id="" action="ppaction://noaction"/>
            <a:extLst>
              <a:ext uri="{FF2B5EF4-FFF2-40B4-BE49-F238E27FC236}">
                <a16:creationId xmlns:a16="http://schemas.microsoft.com/office/drawing/2014/main" id="{B15F22AC-EB74-2F41-B4B7-1772D3AD04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66" y="2999881"/>
            <a:ext cx="1114059" cy="1114059"/>
          </a:xfrm>
          <a:prstGeom prst="rect">
            <a:avLst/>
          </a:prstGeom>
        </p:spPr>
      </p:pic>
      <p:grpSp>
        <p:nvGrpSpPr>
          <p:cNvPr id="8" name="Gruppieren 2">
            <a:extLst>
              <a:ext uri="{FF2B5EF4-FFF2-40B4-BE49-F238E27FC236}">
                <a16:creationId xmlns:a16="http://schemas.microsoft.com/office/drawing/2014/main" id="{625D2598-B3CD-0D4D-9706-9732FB2A0419}"/>
              </a:ext>
            </a:extLst>
          </p:cNvPr>
          <p:cNvGrpSpPr/>
          <p:nvPr/>
        </p:nvGrpSpPr>
        <p:grpSpPr>
          <a:xfrm>
            <a:off x="1286858" y="1699435"/>
            <a:ext cx="1133475" cy="986164"/>
            <a:chOff x="310544" y="1674301"/>
            <a:chExt cx="816755" cy="572284"/>
          </a:xfrm>
        </p:grpSpPr>
        <p:pic>
          <p:nvPicPr>
            <p:cNvPr id="9" name="Picture 24" descr="EMPA_Icons-02.png">
              <a:hlinkClick r:id="" action="ppaction://noaction"/>
              <a:extLst>
                <a:ext uri="{FF2B5EF4-FFF2-40B4-BE49-F238E27FC236}">
                  <a16:creationId xmlns:a16="http://schemas.microsoft.com/office/drawing/2014/main" id="{D9235A2B-6B64-7646-B26D-F94532E54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9" t="13156" r="19407" b="10148"/>
            <a:stretch/>
          </p:blipFill>
          <p:spPr>
            <a:xfrm>
              <a:off x="682619" y="1674301"/>
              <a:ext cx="444680" cy="395167"/>
            </a:xfrm>
            <a:prstGeom prst="rect">
              <a:avLst/>
            </a:prstGeom>
          </p:spPr>
        </p:pic>
        <p:pic>
          <p:nvPicPr>
            <p:cNvPr id="10" name="Picture 25">
              <a:hlinkClick r:id="" action="ppaction://noaction"/>
              <a:extLst>
                <a:ext uri="{FF2B5EF4-FFF2-40B4-BE49-F238E27FC236}">
                  <a16:creationId xmlns:a16="http://schemas.microsoft.com/office/drawing/2014/main" id="{2EA8D29D-8E84-E342-AC31-32A8BFEF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44" y="1786899"/>
              <a:ext cx="459686" cy="459686"/>
            </a:xfrm>
            <a:prstGeom prst="rect">
              <a:avLst/>
            </a:prstGeom>
          </p:spPr>
        </p:pic>
      </p:grpSp>
      <p:pic>
        <p:nvPicPr>
          <p:cNvPr id="11" name="Graphic 27">
            <a:hlinkClick r:id="" action="ppaction://noaction"/>
            <a:extLst>
              <a:ext uri="{FF2B5EF4-FFF2-40B4-BE49-F238E27FC236}">
                <a16:creationId xmlns:a16="http://schemas.microsoft.com/office/drawing/2014/main" id="{52C90219-CF80-0748-B04E-D31D57E6D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5792" y="4524380"/>
            <a:ext cx="1015607" cy="10156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A1799E-5443-8144-93DB-1651D6F41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50"/>
            <a:ext cx="12192000" cy="1241950"/>
          </a:xfrm>
          <a:prstGeom prst="rect">
            <a:avLst/>
          </a:prstGeom>
          <a:solidFill>
            <a:srgbClr val="25406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r>
              <a:rPr lang="en-US" sz="3200" dirty="0">
                <a:solidFill>
                  <a:srgbClr val="FFFFFF"/>
                </a:solidFill>
                <a:latin typeface="Times" charset="0"/>
                <a:ea typeface="ＭＳ Ｐゴシック" charset="0"/>
                <a:cs typeface="Times" charset="0"/>
              </a:rPr>
              <a:t>SGLT2 Inhibition With Empagliflozin Is Effective in Heart Failure</a:t>
            </a:r>
          </a:p>
          <a:p>
            <a:pPr algn="ctr">
              <a:lnSpc>
                <a:spcPts val="3400"/>
              </a:lnSpc>
              <a:defRPr/>
            </a:pPr>
            <a:r>
              <a:rPr lang="en-US" sz="3200" dirty="0">
                <a:solidFill>
                  <a:srgbClr val="FFFFFF"/>
                </a:solidFill>
                <a:latin typeface="Times" charset="0"/>
                <a:ea typeface="ＭＳ Ｐゴシック" charset="0"/>
                <a:cs typeface="Times" charset="0"/>
              </a:rPr>
              <a:t>With a Reduced Ejection Fraction With or Without Diabetes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9127FF-D156-6D4B-8667-26FA2EED92F1}"/>
              </a:ext>
            </a:extLst>
          </p:cNvPr>
          <p:cNvCxnSpPr/>
          <p:nvPr/>
        </p:nvCxnSpPr>
        <p:spPr>
          <a:xfrm>
            <a:off x="9535887" y="1732093"/>
            <a:ext cx="0" cy="499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5EE862-2297-0744-B7CA-17331DC8873C}"/>
              </a:ext>
            </a:extLst>
          </p:cNvPr>
          <p:cNvCxnSpPr/>
          <p:nvPr/>
        </p:nvCxnSpPr>
        <p:spPr>
          <a:xfrm>
            <a:off x="9481459" y="4780094"/>
            <a:ext cx="0" cy="499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882A8-E16A-EB47-ADF7-88D79E0F1F63}"/>
              </a:ext>
            </a:extLst>
          </p:cNvPr>
          <p:cNvCxnSpPr/>
          <p:nvPr/>
        </p:nvCxnSpPr>
        <p:spPr>
          <a:xfrm>
            <a:off x="9525001" y="3113946"/>
            <a:ext cx="0" cy="499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6624F2-527B-F24D-8040-3FF2800FCF08}"/>
              </a:ext>
            </a:extLst>
          </p:cNvPr>
          <p:cNvSpPr txBox="1"/>
          <p:nvPr/>
        </p:nvSpPr>
        <p:spPr>
          <a:xfrm>
            <a:off x="375557" y="5977342"/>
            <a:ext cx="114408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achieved success on composite renal endpoint, KCCQ clinical summary score,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total number of hospitalizations for any reason (all nominal P &lt; 0.01)</a:t>
            </a:r>
          </a:p>
        </p:txBody>
      </p:sp>
    </p:spTree>
    <p:extLst>
      <p:ext uri="{BB962C8B-B14F-4D97-AF65-F5344CB8AC3E}">
        <p14:creationId xmlns:p14="http://schemas.microsoft.com/office/powerpoint/2010/main" val="28459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Outcome of EMPA-REG (but not to be Found in the Published Papers)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9C0DFB-55B9-4CB5-B359-385E972C1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440" y="5415105"/>
            <a:ext cx="5157787" cy="7013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Cardio and  </a:t>
            </a:r>
            <a:r>
              <a:rPr lang="en-GB" sz="2000" b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Nephro</a:t>
            </a:r>
            <a:r>
              <a:rPr lang="en-GB" sz="20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 fighting over diuretics and other medications causing increasing S. Creatinine</a:t>
            </a:r>
            <a:endParaRPr lang="en-IN" sz="2000" b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6BECEAB-9E20-4AD4-9BF1-9BF2376AF5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4596" y="1904081"/>
            <a:ext cx="4972229" cy="2796317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6E4321-3F6C-4D65-AA8B-4B85A3972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9774" y="5297183"/>
            <a:ext cx="5183188" cy="5839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b="0" dirty="0">
                <a:latin typeface="Cambria Math" panose="02040503050406030204" pitchFamily="18" charset="0"/>
                <a:ea typeface="Cambria Math" panose="02040503050406030204" pitchFamily="18" charset="0"/>
              </a:rPr>
              <a:t>Now  we are friends with a common drug both would like to prescribe </a:t>
            </a:r>
            <a:endParaRPr lang="en-IN" b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57A0E-BB13-47CD-A586-F9EB12D3C4FE}"/>
              </a:ext>
            </a:extLst>
          </p:cNvPr>
          <p:cNvSpPr txBox="1"/>
          <p:nvPr/>
        </p:nvSpPr>
        <p:spPr>
          <a:xfrm>
            <a:off x="1174459" y="226503"/>
            <a:ext cx="9706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One major outcome of these trials </a:t>
            </a:r>
          </a:p>
          <a:p>
            <a:pPr algn="ctr"/>
            <a:r>
              <a:rPr lang="en-GB" sz="3600" b="1" dirty="0"/>
              <a:t>(not found in any journals or articles )</a:t>
            </a:r>
          </a:p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9733CF-E548-4156-984F-E828622EB8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r="25245"/>
          <a:stretch/>
        </p:blipFill>
        <p:spPr>
          <a:xfrm>
            <a:off x="9171368" y="1662401"/>
            <a:ext cx="3075115" cy="30379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96BCB2-BD94-4C5A-9760-BBE0EBF4E5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4" r="15454"/>
          <a:stretch/>
        </p:blipFill>
        <p:spPr>
          <a:xfrm>
            <a:off x="6742435" y="1662400"/>
            <a:ext cx="2428933" cy="303799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59EB66-64B9-45D1-9677-B07F916DE361}"/>
              </a:ext>
            </a:extLst>
          </p:cNvPr>
          <p:cNvCxnSpPr/>
          <p:nvPr/>
        </p:nvCxnSpPr>
        <p:spPr>
          <a:xfrm>
            <a:off x="0" y="1464304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73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2">
            <a:extLst>
              <a:ext uri="{FF2B5EF4-FFF2-40B4-BE49-F238E27FC236}">
                <a16:creationId xmlns:a16="http://schemas.microsoft.com/office/drawing/2014/main" id="{7BD12FEF-E116-4E2A-986C-9A468012D36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4" b="40958"/>
          <a:stretch/>
        </p:blipFill>
        <p:spPr>
          <a:xfrm>
            <a:off x="2775285" y="1292851"/>
            <a:ext cx="6749716" cy="391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886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0F048-4BEC-48EA-AFAD-474FDDA30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My patient is </a:t>
            </a: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stable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on current treatment (asymptomatic)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Patient is in </a:t>
            </a: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Mild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heart failure, doesn’t need 4 medications, will add when disease progresses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Pill burden/ </a:t>
            </a: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Cost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burden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Inconvenience  for </a:t>
            </a: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doctors to monitor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all therapies and side effects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General hesitation to start new and </a:t>
            </a: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unknown therapy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till it becomes main stream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Patients outlook- Morbidity due to disease acceptable&gt;&gt;&gt; </a:t>
            </a: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side effects due to treatment </a:t>
            </a:r>
          </a:p>
          <a:p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DF0A6B-D48F-4F99-BEBE-B535EEF7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365125"/>
            <a:ext cx="1105195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Barriers to Prescribe SGLT2i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We doctors say (or don’t say)</a:t>
            </a:r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846E84-0ADF-457A-983F-D7B7833178BE}"/>
              </a:ext>
            </a:extLst>
          </p:cNvPr>
          <p:cNvCxnSpPr/>
          <p:nvPr/>
        </p:nvCxnSpPr>
        <p:spPr>
          <a:xfrm>
            <a:off x="0" y="1499814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10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object 2"/>
          <p:cNvSpPr/>
          <p:nvPr/>
        </p:nvSpPr>
        <p:spPr>
          <a:xfrm>
            <a:off x="1524000" y="6148387"/>
            <a:ext cx="9144000" cy="709931"/>
          </a:xfrm>
          <a:custGeom>
            <a:avLst/>
            <a:gdLst/>
            <a:ahLst/>
            <a:cxnLst/>
            <a:rect l="l" t="t" r="r" b="b"/>
            <a:pathLst>
              <a:path w="12192000" h="709929">
                <a:moveTo>
                  <a:pt x="12191999" y="709614"/>
                </a:moveTo>
                <a:lnTo>
                  <a:pt x="12191999" y="0"/>
                </a:lnTo>
                <a:lnTo>
                  <a:pt x="0" y="0"/>
                </a:lnTo>
                <a:lnTo>
                  <a:pt x="0" y="709614"/>
                </a:lnTo>
                <a:lnTo>
                  <a:pt x="12191999" y="709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8797" name="object 3"/>
          <p:cNvSpPr/>
          <p:nvPr/>
        </p:nvSpPr>
        <p:spPr>
          <a:xfrm>
            <a:off x="1524000" y="6148385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1270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8799" name="object 8"/>
          <p:cNvSpPr/>
          <p:nvPr/>
        </p:nvSpPr>
        <p:spPr>
          <a:xfrm>
            <a:off x="3924300" y="1790698"/>
            <a:ext cx="4704382" cy="3873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8800" name="object 11"/>
          <p:cNvSpPr/>
          <p:nvPr/>
        </p:nvSpPr>
        <p:spPr>
          <a:xfrm>
            <a:off x="2209802" y="2197100"/>
            <a:ext cx="1307253" cy="2931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8801" name="object 12"/>
          <p:cNvSpPr/>
          <p:nvPr/>
        </p:nvSpPr>
        <p:spPr>
          <a:xfrm>
            <a:off x="1524000" y="1689095"/>
            <a:ext cx="2948688" cy="42744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8802" name="object 13"/>
          <p:cNvSpPr/>
          <p:nvPr/>
        </p:nvSpPr>
        <p:spPr>
          <a:xfrm>
            <a:off x="8810625" y="1866905"/>
            <a:ext cx="1425364" cy="3625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8803" name="object 14"/>
          <p:cNvSpPr/>
          <p:nvPr/>
        </p:nvSpPr>
        <p:spPr>
          <a:xfrm>
            <a:off x="2761201" y="4196717"/>
            <a:ext cx="1367743" cy="1673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8804" name="object 15"/>
          <p:cNvSpPr/>
          <p:nvPr/>
        </p:nvSpPr>
        <p:spPr>
          <a:xfrm>
            <a:off x="3938564" y="4191003"/>
            <a:ext cx="4693920" cy="1666875"/>
          </a:xfrm>
          <a:custGeom>
            <a:avLst/>
            <a:gdLst/>
            <a:ahLst/>
            <a:cxnLst/>
            <a:rect l="l" t="t" r="r" b="b"/>
            <a:pathLst>
              <a:path w="6258559" h="1666875">
                <a:moveTo>
                  <a:pt x="5980145" y="0"/>
                </a:moveTo>
                <a:lnTo>
                  <a:pt x="277794" y="0"/>
                </a:lnTo>
                <a:lnTo>
                  <a:pt x="255009" y="920"/>
                </a:lnTo>
                <a:lnTo>
                  <a:pt x="211032" y="8074"/>
                </a:lnTo>
                <a:lnTo>
                  <a:pt x="169658" y="21832"/>
                </a:lnTo>
                <a:lnTo>
                  <a:pt x="131457" y="41624"/>
                </a:lnTo>
                <a:lnTo>
                  <a:pt x="97002" y="66876"/>
                </a:lnTo>
                <a:lnTo>
                  <a:pt x="66865" y="97018"/>
                </a:lnTo>
                <a:lnTo>
                  <a:pt x="41616" y="131476"/>
                </a:lnTo>
                <a:lnTo>
                  <a:pt x="21828" y="169680"/>
                </a:lnTo>
                <a:lnTo>
                  <a:pt x="8072" y="211056"/>
                </a:lnTo>
                <a:lnTo>
                  <a:pt x="920" y="255033"/>
                </a:lnTo>
                <a:lnTo>
                  <a:pt x="0" y="277819"/>
                </a:lnTo>
                <a:lnTo>
                  <a:pt x="0" y="1389055"/>
                </a:lnTo>
                <a:lnTo>
                  <a:pt x="3635" y="1434119"/>
                </a:lnTo>
                <a:lnTo>
                  <a:pt x="14160" y="1476867"/>
                </a:lnTo>
                <a:lnTo>
                  <a:pt x="31004" y="1516728"/>
                </a:lnTo>
                <a:lnTo>
                  <a:pt x="53594" y="1553131"/>
                </a:lnTo>
                <a:lnTo>
                  <a:pt x="81358" y="1585502"/>
                </a:lnTo>
                <a:lnTo>
                  <a:pt x="113726" y="1613271"/>
                </a:lnTo>
                <a:lnTo>
                  <a:pt x="150125" y="1635864"/>
                </a:lnTo>
                <a:lnTo>
                  <a:pt x="189984" y="1652711"/>
                </a:lnTo>
                <a:lnTo>
                  <a:pt x="232731" y="1663238"/>
                </a:lnTo>
                <a:lnTo>
                  <a:pt x="277794" y="1666874"/>
                </a:lnTo>
                <a:lnTo>
                  <a:pt x="5980145" y="1666874"/>
                </a:lnTo>
                <a:lnTo>
                  <a:pt x="6025209" y="1663238"/>
                </a:lnTo>
                <a:lnTo>
                  <a:pt x="6067958" y="1652711"/>
                </a:lnTo>
                <a:lnTo>
                  <a:pt x="6107821" y="1635864"/>
                </a:lnTo>
                <a:lnTo>
                  <a:pt x="6144224" y="1613271"/>
                </a:lnTo>
                <a:lnTo>
                  <a:pt x="6176596" y="1585502"/>
                </a:lnTo>
                <a:lnTo>
                  <a:pt x="6204365" y="1553131"/>
                </a:lnTo>
                <a:lnTo>
                  <a:pt x="6226959" y="1516728"/>
                </a:lnTo>
                <a:lnTo>
                  <a:pt x="6243806" y="1476867"/>
                </a:lnTo>
                <a:lnTo>
                  <a:pt x="6254334" y="1434119"/>
                </a:lnTo>
                <a:lnTo>
                  <a:pt x="6257970" y="1389055"/>
                </a:lnTo>
                <a:lnTo>
                  <a:pt x="6257970" y="277819"/>
                </a:lnTo>
                <a:lnTo>
                  <a:pt x="6254334" y="232755"/>
                </a:lnTo>
                <a:lnTo>
                  <a:pt x="6243806" y="190007"/>
                </a:lnTo>
                <a:lnTo>
                  <a:pt x="6226959" y="150146"/>
                </a:lnTo>
                <a:lnTo>
                  <a:pt x="6204365" y="113743"/>
                </a:lnTo>
                <a:lnTo>
                  <a:pt x="6176596" y="81372"/>
                </a:lnTo>
                <a:lnTo>
                  <a:pt x="6144224" y="53603"/>
                </a:lnTo>
                <a:lnTo>
                  <a:pt x="6107821" y="31010"/>
                </a:lnTo>
                <a:lnTo>
                  <a:pt x="6067958" y="14163"/>
                </a:lnTo>
                <a:lnTo>
                  <a:pt x="6025209" y="3636"/>
                </a:lnTo>
                <a:lnTo>
                  <a:pt x="5980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8805" name="object 16"/>
          <p:cNvSpPr/>
          <p:nvPr/>
        </p:nvSpPr>
        <p:spPr>
          <a:xfrm>
            <a:off x="3938588" y="4191003"/>
            <a:ext cx="4693920" cy="1666875"/>
          </a:xfrm>
          <a:custGeom>
            <a:avLst/>
            <a:gdLst/>
            <a:ahLst/>
            <a:cxnLst/>
            <a:rect l="l" t="t" r="r" b="b"/>
            <a:pathLst>
              <a:path w="6258559" h="1666875">
                <a:moveTo>
                  <a:pt x="0" y="277809"/>
                </a:moveTo>
                <a:lnTo>
                  <a:pt x="5547" y="222254"/>
                </a:lnTo>
                <a:lnTo>
                  <a:pt x="22219" y="169865"/>
                </a:lnTo>
                <a:lnTo>
                  <a:pt x="47640" y="122240"/>
                </a:lnTo>
                <a:lnTo>
                  <a:pt x="81747" y="81759"/>
                </a:lnTo>
                <a:lnTo>
                  <a:pt x="122255" y="47624"/>
                </a:lnTo>
                <a:lnTo>
                  <a:pt x="169865" y="22229"/>
                </a:lnTo>
                <a:lnTo>
                  <a:pt x="222260" y="5559"/>
                </a:lnTo>
                <a:lnTo>
                  <a:pt x="277794" y="0"/>
                </a:lnTo>
                <a:lnTo>
                  <a:pt x="5980114" y="0"/>
                </a:lnTo>
                <a:lnTo>
                  <a:pt x="6036472" y="5559"/>
                </a:lnTo>
                <a:lnTo>
                  <a:pt x="6088867" y="22229"/>
                </a:lnTo>
                <a:lnTo>
                  <a:pt x="6135684" y="47624"/>
                </a:lnTo>
                <a:lnTo>
                  <a:pt x="6176954" y="81759"/>
                </a:lnTo>
                <a:lnTo>
                  <a:pt x="6210299" y="122240"/>
                </a:lnTo>
                <a:lnTo>
                  <a:pt x="6236482" y="169865"/>
                </a:lnTo>
                <a:lnTo>
                  <a:pt x="6252362" y="222254"/>
                </a:lnTo>
                <a:lnTo>
                  <a:pt x="6257940" y="277809"/>
                </a:lnTo>
                <a:lnTo>
                  <a:pt x="6257940" y="1389065"/>
                </a:lnTo>
                <a:lnTo>
                  <a:pt x="6252362" y="1445419"/>
                </a:lnTo>
                <a:lnTo>
                  <a:pt x="6236482" y="1497805"/>
                </a:lnTo>
                <a:lnTo>
                  <a:pt x="6210299" y="1544634"/>
                </a:lnTo>
                <a:lnTo>
                  <a:pt x="6176954" y="1585910"/>
                </a:lnTo>
                <a:lnTo>
                  <a:pt x="6135684" y="1619249"/>
                </a:lnTo>
                <a:lnTo>
                  <a:pt x="6088867" y="1645444"/>
                </a:lnTo>
                <a:lnTo>
                  <a:pt x="6036472" y="1661315"/>
                </a:lnTo>
                <a:lnTo>
                  <a:pt x="5980114" y="1666874"/>
                </a:lnTo>
                <a:lnTo>
                  <a:pt x="277794" y="1666874"/>
                </a:lnTo>
                <a:lnTo>
                  <a:pt x="222260" y="1661315"/>
                </a:lnTo>
                <a:lnTo>
                  <a:pt x="169865" y="1645444"/>
                </a:lnTo>
                <a:lnTo>
                  <a:pt x="122255" y="1619249"/>
                </a:lnTo>
                <a:lnTo>
                  <a:pt x="81747" y="1585910"/>
                </a:lnTo>
                <a:lnTo>
                  <a:pt x="47640" y="1544634"/>
                </a:lnTo>
                <a:lnTo>
                  <a:pt x="22219" y="1497805"/>
                </a:lnTo>
                <a:lnTo>
                  <a:pt x="5547" y="1445419"/>
                </a:lnTo>
                <a:lnTo>
                  <a:pt x="0" y="1389065"/>
                </a:lnTo>
                <a:lnTo>
                  <a:pt x="0" y="277809"/>
                </a:lnTo>
                <a:close/>
              </a:path>
            </a:pathLst>
          </a:custGeom>
          <a:ln w="19049">
            <a:solidFill>
              <a:srgbClr val="EE235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8806" name="object 17"/>
          <p:cNvSpPr/>
          <p:nvPr/>
        </p:nvSpPr>
        <p:spPr>
          <a:xfrm>
            <a:off x="4019560" y="4267200"/>
            <a:ext cx="4502551" cy="15196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8807" name="object 18"/>
          <p:cNvSpPr txBox="1"/>
          <p:nvPr/>
        </p:nvSpPr>
        <p:spPr>
          <a:xfrm>
            <a:off x="871490" y="473843"/>
            <a:ext cx="1044901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Calibri" panose="020F0502020204030204"/>
                <a:cs typeface="Calibri" panose="020F0502020204030204"/>
              </a:rPr>
              <a:t>C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n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we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cce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l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er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at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e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th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e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adoptio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n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o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f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n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ew g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uid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e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lin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es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i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n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c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lini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c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l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p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c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ti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ce?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31051-6381-4304-BB55-37BD5D7C7C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238" b="66042" l="17486" r="34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7" t="33638" r="63174" b="30357"/>
          <a:stretch/>
        </p:blipFill>
        <p:spPr>
          <a:xfrm>
            <a:off x="10587264" y="4241647"/>
            <a:ext cx="1025076" cy="856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9C3587-626E-4A09-B918-173452B30B33}"/>
              </a:ext>
            </a:extLst>
          </p:cNvPr>
          <p:cNvSpPr txBox="1"/>
          <p:nvPr/>
        </p:nvSpPr>
        <p:spPr>
          <a:xfrm>
            <a:off x="10517752" y="5190560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 million </a:t>
            </a:r>
          </a:p>
          <a:p>
            <a:r>
              <a:rPr lang="en-GB" dirty="0"/>
              <a:t>24 hours</a:t>
            </a:r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18322-B2B3-4E58-99AB-1149D5DBBD93}"/>
              </a:ext>
            </a:extLst>
          </p:cNvPr>
          <p:cNvCxnSpPr/>
          <p:nvPr/>
        </p:nvCxnSpPr>
        <p:spPr>
          <a:xfrm>
            <a:off x="0" y="1524172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14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13143"/>
          <a:stretch/>
        </p:blipFill>
        <p:spPr>
          <a:xfrm>
            <a:off x="1725118" y="1196752"/>
            <a:ext cx="8741764" cy="5501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61" y="447674"/>
            <a:ext cx="11655685" cy="63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/>
          <p:cNvPicPr>
            <a:picLocks noChangeAspect="1"/>
          </p:cNvPicPr>
          <p:nvPr/>
        </p:nvPicPr>
        <p:blipFill rotWithShape="1">
          <a:blip r:embed="rId2"/>
          <a:srcRect l="5431" t="18851" r="20862" b="7816"/>
          <a:stretch>
            <a:fillRect/>
          </a:stretch>
        </p:blipFill>
        <p:spPr>
          <a:xfrm>
            <a:off x="1079653" y="462708"/>
            <a:ext cx="9937214" cy="59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5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F7DF-CDD5-4EF5-ACC9-D137F804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we will discuss..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144CC-7616-44F3-A5FE-35B8EAAF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SGLT2 inhibitors: history, development &amp; New Roles for a known drug?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Mechanism of action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CV outcome trials, Updated guidelines </a:t>
            </a:r>
          </a:p>
          <a:p>
            <a:pPr marL="0" indent="0">
              <a:buNone/>
            </a:pP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 world experience, side effects, when and when not to use them, how to use them in my practice</a:t>
            </a:r>
          </a:p>
          <a:p>
            <a:endParaRPr lang="en-IN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B70F75-0E4A-6AAD-6A71-56F0E416061F}"/>
              </a:ext>
            </a:extLst>
          </p:cNvPr>
          <p:cNvCxnSpPr/>
          <p:nvPr/>
        </p:nvCxnSpPr>
        <p:spPr>
          <a:xfrm>
            <a:off x="0" y="1454046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56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70EC2-8802-4D8F-9C2A-F7A5D6D1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65" y="275150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History and Development</a:t>
            </a:r>
            <a:endParaRPr lang="en-IN" sz="6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9913C8-540E-461A-A0A7-4699074019D2}"/>
              </a:ext>
            </a:extLst>
          </p:cNvPr>
          <p:cNvCxnSpPr/>
          <p:nvPr/>
        </p:nvCxnSpPr>
        <p:spPr>
          <a:xfrm>
            <a:off x="0" y="3894509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1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516B-0F83-4FE4-AE01-304AFBA1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Side effects of SGLT2i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59C684-EDE7-452B-8AC0-E2D633534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653050"/>
              </p:ext>
            </p:extLst>
          </p:nvPr>
        </p:nvGraphicFramePr>
        <p:xfrm>
          <a:off x="1102658" y="1825625"/>
          <a:ext cx="1025114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BD8502-8B29-4348-8A33-709502A833BE}"/>
              </a:ext>
            </a:extLst>
          </p:cNvPr>
          <p:cNvCxnSpPr/>
          <p:nvPr/>
        </p:nvCxnSpPr>
        <p:spPr>
          <a:xfrm>
            <a:off x="0" y="1506416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30482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0C508-E3E5-42EB-BC43-102616A1A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2A71EB-1454-47D0-B946-BCAE794FD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BCC63-2467-4C8C-8999-60C36F334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32F48-02B7-47A6-ADBD-B6EE5685A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EB77DD-6AEB-4851-97AF-2363F9ABE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C4130B-CB0E-4A31-ABEE-B1DFFF51F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28BE1-DB2C-43A8-9E02-EA0CBCB4B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7363E9-6932-4A3E-8460-AF8FCB3C1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B64E-4E9D-4FDB-A6F4-689EA038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Volume depletion/dehydration</a:t>
            </a:r>
            <a:endParaRPr lang="en-IN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51342-AE19-463A-ACA4-24167168D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lv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Mechanism - </a:t>
            </a:r>
            <a:r>
              <a:rPr lang="en-US" sz="3200" i="1" u="sng" dirty="0">
                <a:solidFill>
                  <a:srgbClr val="00B0F0"/>
                </a:solidFill>
              </a:rPr>
              <a:t>Diuretic</a:t>
            </a:r>
            <a:endParaRPr lang="en-US" sz="3200" dirty="0"/>
          </a:p>
          <a:p>
            <a:pPr lv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IN" sz="3200" dirty="0"/>
          </a:p>
          <a:p>
            <a:pPr lv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Transient :1st Month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</a:t>
            </a:r>
            <a:r>
              <a:rPr lang="en-US" sz="3200" i="1" u="sng" dirty="0">
                <a:solidFill>
                  <a:srgbClr val="00B0F0"/>
                </a:solidFill>
              </a:rPr>
              <a:t>Not Kidney Injury. </a:t>
            </a:r>
          </a:p>
          <a:p>
            <a:pPr lvl="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IN" sz="3200" dirty="0"/>
          </a:p>
          <a:p>
            <a:pPr lvl="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↓</a:t>
            </a:r>
            <a:r>
              <a:rPr lang="en-US" sz="3200" dirty="0"/>
              <a:t> CKD Progression</a:t>
            </a:r>
            <a:endParaRPr lang="en-IN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E5D4BD-B7E9-4320-BDB7-407A4251141F}"/>
              </a:ext>
            </a:extLst>
          </p:cNvPr>
          <p:cNvCxnSpPr/>
          <p:nvPr/>
        </p:nvCxnSpPr>
        <p:spPr>
          <a:xfrm>
            <a:off x="0" y="1479783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666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B64E-4E9D-4FDB-A6F4-689EA038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Volume depletion/dehydration</a:t>
            </a:r>
            <a:endParaRPr lang="en-IN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51342-AE19-463A-ACA4-24167168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2313"/>
          </a:xfrm>
        </p:spPr>
        <p:txBody>
          <a:bodyPr>
            <a:noAutofit/>
          </a:bodyPr>
          <a:lstStyle/>
          <a:p>
            <a:pPr marL="12700">
              <a:spcBef>
                <a:spcPts val="5"/>
              </a:spcBef>
            </a:pPr>
            <a:r>
              <a:rPr lang="en-GB" sz="3600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Advise</a:t>
            </a:r>
            <a:r>
              <a:rPr lang="en-GB" sz="3600" b="1" spc="-35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</a:t>
            </a:r>
            <a:r>
              <a:rPr lang="en-GB" sz="3600" b="1" spc="-15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to</a:t>
            </a:r>
            <a:r>
              <a:rPr lang="en-GB" sz="3600" b="1" spc="-25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</a:t>
            </a:r>
            <a:r>
              <a:rPr lang="en-GB" sz="3600" b="1" spc="-1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patients</a:t>
            </a:r>
            <a:r>
              <a:rPr lang="en-GB" sz="3600" b="1" spc="5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</a:t>
            </a:r>
            <a:r>
              <a:rPr lang="en-GB" sz="3600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:</a:t>
            </a:r>
          </a:p>
          <a:p>
            <a:pPr marL="12700">
              <a:tabLst>
                <a:tab pos="469265" algn="l"/>
                <a:tab pos="469900" algn="l"/>
              </a:tabLst>
            </a:pPr>
            <a:endParaRPr lang="en-GB" sz="320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  <a:p>
            <a:pPr marL="469900" marR="5080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GB" spc="-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Drink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i="1" u="sng" spc="-1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adequate</a:t>
            </a:r>
            <a:r>
              <a:rPr lang="en-GB" i="1" u="sng" spc="4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i="1" u="sng" spc="-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amount</a:t>
            </a:r>
            <a:r>
              <a:rPr lang="en-GB" i="1" u="sng" spc="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i="1" u="sng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of</a:t>
            </a:r>
            <a:r>
              <a:rPr lang="en-GB" i="1" u="sng" spc="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i="1" u="sng" spc="-2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water</a:t>
            </a:r>
            <a:endParaRPr lang="en-GB" spc="-15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469900" marR="5080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lang="en-GB" spc="-15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469900" marR="5080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US" i="1" u="sng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nephrotoxic medications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ACEi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/ARB, NSAIDS</a:t>
            </a:r>
          </a:p>
          <a:p>
            <a:pPr marL="469900" marR="5080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69900" marR="5080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US" i="1" u="sng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reducing the diuretic dose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69900" marR="5080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lang="en-GB" i="1" spc="-15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469900" marR="5080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US" i="1" u="sng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 not discontinue</a:t>
            </a:r>
            <a:endParaRPr lang="en-GB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E5D4BD-B7E9-4320-BDB7-407A4251141F}"/>
              </a:ext>
            </a:extLst>
          </p:cNvPr>
          <p:cNvCxnSpPr/>
          <p:nvPr/>
        </p:nvCxnSpPr>
        <p:spPr>
          <a:xfrm>
            <a:off x="0" y="1479783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550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6855" y="388714"/>
            <a:ext cx="8263163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Genital</a:t>
            </a:r>
            <a:r>
              <a:rPr sz="3200" b="1" spc="-4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</a:t>
            </a:r>
            <a:r>
              <a:rPr sz="3200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and</a:t>
            </a:r>
            <a:r>
              <a:rPr sz="3200" b="1" spc="-15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</a:t>
            </a:r>
            <a:r>
              <a:rPr sz="3200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Urinary</a:t>
            </a:r>
            <a:r>
              <a:rPr sz="3200" b="1" spc="-45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</a:t>
            </a:r>
            <a:r>
              <a:rPr sz="3200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tract</a:t>
            </a:r>
            <a:r>
              <a:rPr sz="3200" b="1" spc="-2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</a:t>
            </a:r>
            <a:r>
              <a:rPr sz="3200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infections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8782" y="641668"/>
            <a:ext cx="11333526" cy="631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lvl="1" indent="-457200"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lang="en-GB" sz="2400" spc="-5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lang="en-GB" sz="2800" i="1" u="sng" spc="-5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GB" sz="2800" i="1" u="sng" spc="-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Glucosuria</a:t>
            </a:r>
            <a:r>
              <a:rPr lang="en-GB" sz="2800" i="1" u="sng" spc="-1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, </a:t>
            </a:r>
            <a:r>
              <a:rPr lang="en-GB" sz="2800" b="1" i="1" u="sng" spc="-1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↓</a:t>
            </a:r>
            <a:r>
              <a:rPr lang="en-GB" sz="2800" i="1" u="sng" spc="-1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immunity</a:t>
            </a:r>
            <a:r>
              <a:rPr lang="en-GB" sz="2800" spc="-1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and altered genital microflora. 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lang="en-GB" sz="2800" spc="-1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sz="280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sz="2800" i="1" u="sng" spc="-2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Genital</a:t>
            </a:r>
            <a:r>
              <a:rPr sz="2800" i="1" u="sng" spc="-5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sz="2800" i="1" u="sng" spc="-3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mycotic</a:t>
            </a:r>
            <a:r>
              <a:rPr sz="2800" i="1" u="sng" spc="-4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sz="2800" i="1" u="sng" spc="-1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infections</a:t>
            </a:r>
            <a:r>
              <a:rPr lang="en-GB" sz="2800" spc="-1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, 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sz="280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sz="2800" spc="-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Candida,</a:t>
            </a:r>
            <a:r>
              <a:rPr sz="2800" spc="2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sz="2800" spc="-1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  <a:sym typeface="Wingdings" panose="05000000000000000000" pitchFamily="2" charset="2"/>
              </a:rPr>
              <a:t></a:t>
            </a:r>
            <a:r>
              <a:rPr sz="2800" i="1" u="sng" spc="-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local</a:t>
            </a:r>
            <a:r>
              <a:rPr sz="2800" i="1" u="sng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sz="2800" i="1" u="sng" spc="-1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Anti-fungal</a:t>
            </a:r>
            <a:endParaRPr lang="en-GB" sz="2800" i="1" u="sng" spc="-10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sz="280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sz="280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UTIs,</a:t>
            </a:r>
            <a:r>
              <a:rPr sz="2800" spc="-5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sz="2800" spc="-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Urosepsis</a:t>
            </a:r>
            <a:r>
              <a:rPr sz="280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sz="2800" spc="-1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sz="2800" spc="-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Pyelonephritis</a:t>
            </a:r>
            <a:r>
              <a:rPr lang="en-GB" sz="2800" spc="-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Fournier gangrene RARE</a:t>
            </a: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lang="en-GB" sz="280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  <a:p>
            <a:pPr marL="927100" lvl="1" indent="-457200"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sz="240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  <a:p>
            <a:pPr>
              <a:spcBef>
                <a:spcPts val="10"/>
              </a:spcBef>
              <a:buFont typeface="Arial MT"/>
              <a:buChar char="•"/>
            </a:pPr>
            <a:endParaRPr sz="255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52112A-EC24-4A9D-9E2D-DCF6B81E2075}"/>
              </a:ext>
            </a:extLst>
          </p:cNvPr>
          <p:cNvCxnSpPr/>
          <p:nvPr/>
        </p:nvCxnSpPr>
        <p:spPr>
          <a:xfrm>
            <a:off x="0" y="1291905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483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207F-D7F8-48D9-8618-77AE5DA8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Genital</a:t>
            </a:r>
            <a:r>
              <a:rPr lang="en-GB" sz="3600" b="1" spc="-4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and</a:t>
            </a:r>
            <a:r>
              <a:rPr lang="en-GB" sz="3600" b="1" spc="-1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Urinary</a:t>
            </a:r>
            <a:r>
              <a:rPr lang="en-GB" sz="3600" b="1" spc="-4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tract</a:t>
            </a:r>
            <a:r>
              <a:rPr lang="en-GB" sz="3600" b="1" spc="-2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infections</a:t>
            </a:r>
            <a:endParaRPr lang="en-IN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CDD6-78A8-4642-BF8A-8C1BDD3C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905"/>
            <a:ext cx="10515600" cy="4885058"/>
          </a:xfrm>
        </p:spPr>
        <p:txBody>
          <a:bodyPr/>
          <a:lstStyle/>
          <a:p>
            <a:pPr marL="12700"/>
            <a:endParaRPr lang="en-GB" sz="260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12700"/>
            <a:r>
              <a:rPr lang="en-GB" sz="260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Advise</a:t>
            </a:r>
            <a:r>
              <a:rPr lang="en-GB" sz="2600" spc="-3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sz="2600" spc="-1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to</a:t>
            </a:r>
            <a:r>
              <a:rPr lang="en-GB" sz="2600" spc="-2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sz="2600" spc="-1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patients</a:t>
            </a:r>
            <a:r>
              <a:rPr lang="en-GB" sz="2600" spc="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sz="260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:</a:t>
            </a:r>
          </a:p>
          <a:p>
            <a:pPr marL="12700"/>
            <a:endParaRPr lang="en-GB" sz="260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GB" spc="-1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genital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spc="-1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area</a:t>
            </a:r>
            <a:r>
              <a:rPr lang="en-GB" spc="-5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i="1" u="sng" spc="-1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hygiene</a:t>
            </a:r>
          </a:p>
          <a:p>
            <a:pPr marL="469900" lvl="1" indent="0">
              <a:buClr>
                <a:srgbClr val="00B0F0"/>
              </a:buClr>
              <a:buNone/>
              <a:tabLst>
                <a:tab pos="469265" algn="l"/>
                <a:tab pos="469900" algn="l"/>
              </a:tabLst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GB" i="1" u="sng" spc="-1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Washing</a:t>
            </a:r>
            <a:r>
              <a:rPr lang="en-GB" i="1" u="sng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i="1" u="sng" spc="-1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genital</a:t>
            </a:r>
            <a:r>
              <a:rPr lang="en-GB" i="1" u="sng" spc="1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 </a:t>
            </a:r>
            <a:r>
              <a:rPr lang="en-GB" i="1" u="sng" spc="-1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area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 marL="927100" lvl="1" indent="-457200"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GB" spc="-1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symptoms of </a:t>
            </a:r>
            <a:r>
              <a:rPr lang="en-GB" i="1" u="sng" spc="-1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fever, burning micturition </a:t>
            </a:r>
            <a:r>
              <a:rPr lang="en-GB" spc="-1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etc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endParaRPr lang="en-IN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5D44C0-25F0-4C42-8626-AD3C8D1FC866}"/>
              </a:ext>
            </a:extLst>
          </p:cNvPr>
          <p:cNvCxnSpPr/>
          <p:nvPr/>
        </p:nvCxnSpPr>
        <p:spPr>
          <a:xfrm>
            <a:off x="0" y="1291905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3486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CDD7-A503-4BEE-87D6-A9307945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Euglycemic ketoacidosis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B618-297A-46E3-936B-9B5161173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5311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60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latin typeface="Roboto" panose="02000000000000000000" pitchFamily="2" charset="0"/>
              <a:ea typeface="Roboto" panose="02000000000000000000" pitchFamily="2" charset="0"/>
              <a:cs typeface="Open Sans Medium" pitchFamily="2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Euglycemic DKA (EDKA) is defined as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pH less than 7.3, or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serum bicarbonate less than 18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with </a:t>
            </a:r>
            <a:r>
              <a:rPr lang="en-US" sz="2600" i="1" u="sng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near normal plasma glucose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Open Sans Medium" pitchFamily="2" charset="0"/>
              </a:rPr>
              <a:t>.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Overall incidence </a:t>
            </a:r>
            <a:r>
              <a:rPr lang="en-US" sz="2400" i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is 0.1%.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320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  <a:p>
            <a:endParaRPr lang="en-IN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484E3F-A950-4CBE-A00B-0E512A3031E2}"/>
              </a:ext>
            </a:extLst>
          </p:cNvPr>
          <p:cNvCxnSpPr/>
          <p:nvPr/>
        </p:nvCxnSpPr>
        <p:spPr>
          <a:xfrm>
            <a:off x="0" y="1479783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4490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A044-51EB-46D3-B327-05E8187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Euglycemic ketoacidosis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93CC-A18F-4160-B3E9-7A3478F3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624"/>
            <a:ext cx="10515600" cy="5136776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Diagnosis:  </a:t>
            </a:r>
            <a:r>
              <a:rPr lang="en-US" i="1" u="sng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 hydroxybutyrate level </a:t>
            </a: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in blood and acidemia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urine ketones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 on dipstick ( which assesses acetoacetate) may be deceiving.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i="1" u="sng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i="1" u="sng" dirty="0">
                <a:solidFill>
                  <a:srgbClr val="00B0F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Stop SGLT2 </a:t>
            </a:r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inhibitors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</a:t>
            </a:r>
            <a:r>
              <a:rPr lang="en-US" i="1" dirty="0">
                <a:solidFill>
                  <a:srgbClr val="00B0F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Fluid resuscitation</a:t>
            </a:r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.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After volume expansion, a combination of dextrose and insulin infusions</a:t>
            </a:r>
            <a:endParaRPr lang="en-US" dirty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i="1" u="sng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83ABDA-8C98-467F-9339-558A74FB4309}"/>
              </a:ext>
            </a:extLst>
          </p:cNvPr>
          <p:cNvCxnSpPr/>
          <p:nvPr/>
        </p:nvCxnSpPr>
        <p:spPr>
          <a:xfrm>
            <a:off x="0" y="1479783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08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0292" y="482471"/>
            <a:ext cx="587529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35" dirty="0">
                <a:latin typeface="Calibri"/>
                <a:cs typeface="Calibri"/>
              </a:rPr>
              <a:t>Hypoglycemia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474" y="1770101"/>
            <a:ext cx="10612582" cy="4691028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469900" indent="-457200">
              <a:spcBef>
                <a:spcPts val="1500"/>
              </a:spcBef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sz="2800" i="1" u="sng" spc="-1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Insulin-independent</a:t>
            </a:r>
            <a:r>
              <a:rPr sz="2800" spc="3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mechanism</a:t>
            </a:r>
            <a:r>
              <a:rPr sz="2800" spc="-6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of</a:t>
            </a:r>
            <a:r>
              <a:rPr sz="2800" spc="-9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action</a:t>
            </a:r>
            <a:endParaRPr lang="en-GB" sz="2800" spc="-5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469900" indent="-457200">
              <a:spcBef>
                <a:spcPts val="1500"/>
              </a:spcBef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sz="28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469900" indent="-457200">
              <a:spcBef>
                <a:spcPts val="1405"/>
              </a:spcBef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sz="2800" i="1" u="sng" spc="-1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Low</a:t>
            </a:r>
            <a:r>
              <a:rPr sz="2800" i="1" u="sng" spc="-11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i="1" u="sng" spc="-1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risk</a:t>
            </a:r>
            <a:r>
              <a:rPr sz="2800" i="1" u="sng" spc="-8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i="1" u="sng" spc="-2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when</a:t>
            </a:r>
            <a:r>
              <a:rPr sz="2800" i="1" u="sng" spc="-55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i="1" u="sng" spc="-2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used</a:t>
            </a:r>
            <a:r>
              <a:rPr sz="2800" i="1" u="sng" spc="-5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i="1" u="sng" spc="-1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as</a:t>
            </a:r>
            <a:r>
              <a:rPr sz="2800" i="1" u="sng" spc="-7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i="1" u="sng" spc="-3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monotherapy</a:t>
            </a:r>
            <a:r>
              <a:rPr lang="en-GB" sz="2800" i="1" u="sng" spc="-3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en-GB" sz="2800" spc="-3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as SGLT1 mechanism is intact</a:t>
            </a:r>
          </a:p>
          <a:p>
            <a:pPr marL="469900" indent="-457200">
              <a:spcBef>
                <a:spcPts val="1405"/>
              </a:spcBef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sz="28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469900" indent="-457200">
              <a:spcBef>
                <a:spcPts val="1295"/>
              </a:spcBef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sz="2800" spc="-3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Comparable</a:t>
            </a:r>
            <a:r>
              <a:rPr sz="2800" spc="-9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3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to</a:t>
            </a:r>
            <a:r>
              <a:rPr sz="2800" spc="-8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2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that</a:t>
            </a:r>
            <a:r>
              <a:rPr sz="2800" spc="-6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1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of</a:t>
            </a:r>
            <a:r>
              <a:rPr sz="2800" spc="-8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3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metformin</a:t>
            </a:r>
            <a:r>
              <a:rPr sz="2800" spc="-114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1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or</a:t>
            </a:r>
            <a:r>
              <a:rPr sz="2800" spc="-4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3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DPP4-inhibitor</a:t>
            </a:r>
            <a:endParaRPr lang="en-GB" sz="2800" spc="-3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469900" indent="-457200">
              <a:spcBef>
                <a:spcPts val="1295"/>
              </a:spcBef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endParaRPr sz="28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469900" indent="-457200">
              <a:spcBef>
                <a:spcPts val="1300"/>
              </a:spcBef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sz="2800" spc="-2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Increased</a:t>
            </a:r>
            <a:r>
              <a:rPr sz="2800" spc="-114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1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risk</a:t>
            </a:r>
            <a:r>
              <a:rPr sz="2800" spc="-6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1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with</a:t>
            </a:r>
            <a:r>
              <a:rPr sz="2800" spc="-8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2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insulin </a:t>
            </a:r>
            <a:r>
              <a:rPr sz="2800" spc="-1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and</a:t>
            </a:r>
            <a:r>
              <a:rPr sz="2800" spc="-6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2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insulin</a:t>
            </a:r>
            <a:r>
              <a:rPr sz="2800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sz="2800" spc="-3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secretag</a:t>
            </a:r>
            <a:r>
              <a:rPr sz="2800" b="1" spc="-3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ogues</a:t>
            </a:r>
            <a:endParaRPr sz="28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4ECE63-683E-45FA-AAF7-511B9F301959}"/>
              </a:ext>
            </a:extLst>
          </p:cNvPr>
          <p:cNvCxnSpPr/>
          <p:nvPr/>
        </p:nvCxnSpPr>
        <p:spPr>
          <a:xfrm>
            <a:off x="0" y="1479783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522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>
                <a:latin typeface="Calibri" panose="020F0502020204030204" pitchFamily="34" charset="0"/>
              </a:rPr>
              <a:t>How to use in practice: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What do we tell our patients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53243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en-US" sz="5900" dirty="0">
                <a:latin typeface="Cambria" pitchFamily="18" charset="0"/>
              </a:rPr>
              <a:t>Effective Glycemic Control </a:t>
            </a:r>
          </a:p>
          <a:p>
            <a:pPr>
              <a:lnSpc>
                <a:spcPct val="120000"/>
              </a:lnSpc>
              <a:spcBef>
                <a:spcPts val="1438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en-US" sz="5900" dirty="0">
                <a:latin typeface="Cambria" pitchFamily="18" charset="0"/>
              </a:rPr>
              <a:t>CAD, HF, CKD</a:t>
            </a:r>
          </a:p>
          <a:p>
            <a:pPr>
              <a:lnSpc>
                <a:spcPct val="120000"/>
              </a:lnSpc>
              <a:spcBef>
                <a:spcPts val="1438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en-US" sz="5900" dirty="0">
                <a:latin typeface="Cambria" pitchFamily="18" charset="0"/>
              </a:rPr>
              <a:t>Weight Loss, Modest BP reduction</a:t>
            </a:r>
          </a:p>
          <a:p>
            <a:pPr>
              <a:lnSpc>
                <a:spcPct val="120000"/>
              </a:lnSpc>
              <a:spcBef>
                <a:spcPts val="1438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en-US" sz="5900" dirty="0">
                <a:latin typeface="Cambria" pitchFamily="18" charset="0"/>
              </a:rPr>
              <a:t>Minimal side effects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en-US" sz="5900" dirty="0">
                <a:latin typeface="Cambria" pitchFamily="18" charset="0"/>
              </a:rPr>
              <a:t>No undue risk for hypoglycemia</a:t>
            </a:r>
            <a:r>
              <a:rPr lang="en-US" altLang="en-US" sz="5900" baseline="30000" dirty="0">
                <a:latin typeface="Cambria" pitchFamily="18" charset="0"/>
              </a:rPr>
              <a:t> 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en-US" sz="5900" dirty="0">
                <a:latin typeface="Cambria" pitchFamily="18" charset="0"/>
              </a:rPr>
              <a:t>Durable</a:t>
            </a:r>
          </a:p>
          <a:p>
            <a:pPr>
              <a:lnSpc>
                <a:spcPct val="120000"/>
              </a:lnSpc>
              <a:spcBef>
                <a:spcPts val="1438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en-US" sz="5900" dirty="0">
                <a:latin typeface="Cambria" pitchFamily="18" charset="0"/>
              </a:rPr>
              <a:t>Additive benefits with incretins, esp. GLP-RA’s</a:t>
            </a:r>
          </a:p>
          <a:p>
            <a:pPr>
              <a:lnSpc>
                <a:spcPct val="120000"/>
              </a:lnSpc>
              <a:spcBef>
                <a:spcPts val="1438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en-US" sz="5900" dirty="0">
                <a:latin typeface="Cambria" pitchFamily="18" charset="0"/>
              </a:rPr>
              <a:t>OD, fixed dose</a:t>
            </a:r>
          </a:p>
          <a:p>
            <a:pPr>
              <a:buFont typeface="Wingdings" pitchFamily="2" charset="2"/>
              <a:buChar char="Ø"/>
            </a:pPr>
            <a:endParaRPr lang="en-US" altLang="en-US" dirty="0">
              <a:latin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altLang="en-US" sz="5900" dirty="0">
                <a:latin typeface="Cambria" pitchFamily="18" charset="0"/>
              </a:rPr>
              <a:t>Works with FIRST DOSE- patients love to see QUICK benefit</a:t>
            </a:r>
          </a:p>
          <a:p>
            <a:endParaRPr lang="en-IN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4FB29B-8325-49EB-B46C-F9E49EFDB54E}"/>
              </a:ext>
            </a:extLst>
          </p:cNvPr>
          <p:cNvCxnSpPr/>
          <p:nvPr/>
        </p:nvCxnSpPr>
        <p:spPr>
          <a:xfrm>
            <a:off x="0" y="1325563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98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403" t="26236" r="27298" b="27312"/>
          <a:stretch>
            <a:fillRect/>
          </a:stretch>
        </p:blipFill>
        <p:spPr>
          <a:xfrm>
            <a:off x="1524000" y="114301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1E11-97B0-4390-939C-E0F331A5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 Apple A Day………………………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2F6C9-BEA0-4FE5-BE61-28BF0EBF2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BB1C172-DEF9-4577-BEC6-8F0B8EB8D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6" y="2141537"/>
            <a:ext cx="6518858" cy="435133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F20AD7-FE12-4D9D-98C0-A28D74BA5AC6}"/>
              </a:ext>
            </a:extLst>
          </p:cNvPr>
          <p:cNvCxnSpPr/>
          <p:nvPr/>
        </p:nvCxnSpPr>
        <p:spPr>
          <a:xfrm>
            <a:off x="0" y="1506416"/>
            <a:ext cx="12192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8271" y="447674"/>
            <a:ext cx="8741764" cy="63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/>
          </p:cNvPicPr>
          <p:nvPr/>
        </p:nvPicPr>
        <p:blipFill rotWithShape="1">
          <a:blip r:embed="rId2"/>
          <a:srcRect l="4191" t="16078" r="16839" b="725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048716" name="Rectangle 1"/>
          <p:cNvSpPr/>
          <p:nvPr/>
        </p:nvSpPr>
        <p:spPr>
          <a:xfrm>
            <a:off x="9006839" y="751840"/>
            <a:ext cx="1131459" cy="629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prstClr val="white"/>
                </a:solidFill>
                <a:latin typeface="Calibri" panose="020F0502020204030204"/>
              </a:rPr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0A541-A4C4-42DE-9750-F10D07067B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555" y="5608658"/>
            <a:ext cx="2417909" cy="12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20237"/>
          <a:stretch/>
        </p:blipFill>
        <p:spPr>
          <a:xfrm>
            <a:off x="1638271" y="600074"/>
            <a:ext cx="8741764" cy="49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E15D-FA26-4A3A-8146-9AD365D7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BDB2-5557-4744-959D-CF6B0E7D5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38E5F-C042-40C5-8322-73C3CCE3E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4" y="117313"/>
            <a:ext cx="6052726" cy="3883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335EC4-1003-482E-9B11-BA61C7244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20591"/>
            <a:ext cx="6123930" cy="38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E04B-352F-4D05-90FD-DB646711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DF1B-44C3-404B-AA55-25ECD5A14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DA2E3E6-989F-410A-BBF4-46DD890D8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8" y="144261"/>
            <a:ext cx="11551372" cy="65694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0D67CB0-7685-4684-9E9C-6DA35DC81BDA}"/>
                  </a:ext>
                </a:extLst>
              </p14:cNvPr>
              <p14:cNvContentPartPr/>
              <p14:nvPr/>
            </p14:nvContentPartPr>
            <p14:xfrm>
              <a:off x="5335364" y="4580689"/>
              <a:ext cx="4543920" cy="62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0D67CB0-7685-4684-9E9C-6DA35DC81B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367" y="4509100"/>
                <a:ext cx="4615554" cy="205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EA2BE6-3060-4AFF-AAB5-D87BC5FE06F8}"/>
                  </a:ext>
                </a:extLst>
              </p14:cNvPr>
              <p14:cNvContentPartPr/>
              <p14:nvPr/>
            </p14:nvContentPartPr>
            <p14:xfrm>
              <a:off x="2876183" y="4801722"/>
              <a:ext cx="2321640" cy="46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EA2BE6-3060-4AFF-AAB5-D87BC5FE06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0183" y="4729722"/>
                <a:ext cx="2393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BCCC9C5-79F5-4583-9D45-F89D41C86920}"/>
                  </a:ext>
                </a:extLst>
              </p14:cNvPr>
              <p14:cNvContentPartPr/>
              <p14:nvPr/>
            </p14:nvContentPartPr>
            <p14:xfrm>
              <a:off x="10066823" y="5019162"/>
              <a:ext cx="646560" cy="33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BCCC9C5-79F5-4583-9D45-F89D41C869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31183" y="4947162"/>
                <a:ext cx="7182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C516C74-592B-4385-9869-448D57F8FD96}"/>
                  </a:ext>
                </a:extLst>
              </p14:cNvPr>
              <p14:cNvContentPartPr/>
              <p14:nvPr/>
            </p14:nvContentPartPr>
            <p14:xfrm>
              <a:off x="1357703" y="5175402"/>
              <a:ext cx="5970600" cy="8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C516C74-592B-4385-9869-448D57F8FD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2063" y="5103762"/>
                <a:ext cx="6042240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7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/>
          </p:cNvSpPr>
          <p:nvPr>
            <p:ph type="title"/>
          </p:nvPr>
        </p:nvSpPr>
        <p:spPr>
          <a:xfrm>
            <a:off x="958700" y="3722643"/>
            <a:ext cx="10361581" cy="1306308"/>
          </a:xfrm>
        </p:spPr>
        <p:txBody>
          <a:bodyPr vert="horz" wrap="square" lIns="89985" tIns="46792" rIns="89985" bIns="46792" rtlCol="0" anchor="ctr" anchorCtr="0">
            <a:normAutofit fontScale="90000"/>
          </a:bodyPr>
          <a:lstStyle/>
          <a:p>
            <a:pPr eaLnBrk="1"/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r>
              <a:rPr lang="en-GB" altLang="en-US" sz="2400" dirty="0"/>
              <a:t> 	</a:t>
            </a:r>
            <a:r>
              <a:rPr lang="en-GB" altLang="en-US" sz="2400" dirty="0">
                <a:hlinkClick r:id="rId3"/>
              </a:rPr>
              <a:t>drcinosh@gmail.com</a:t>
            </a:r>
            <a:br>
              <a:rPr lang="en-GB" altLang="en-US" sz="2400" dirty="0"/>
            </a:br>
            <a:br>
              <a:rPr lang="en-GB" altLang="en-US" sz="2400" dirty="0"/>
            </a:br>
            <a:r>
              <a:rPr lang="en-GB" altLang="en-US" sz="2400" dirty="0"/>
              <a:t>	9646500159</a:t>
            </a:r>
            <a:br>
              <a:rPr lang="en-GB" altLang="en-US" sz="2400" dirty="0"/>
            </a:br>
            <a:br>
              <a:rPr lang="en-GB" altLang="en-US" sz="2400" dirty="0"/>
            </a:br>
            <a:r>
              <a:rPr lang="en-GB" altLang="en-US" sz="2400" dirty="0"/>
              <a:t>	@DrCMathew</a:t>
            </a:r>
            <a:endParaRPr lang="en-IN" altLang="en-US" sz="2400" dirty="0"/>
          </a:p>
        </p:txBody>
      </p:sp>
      <p:pic>
        <p:nvPicPr>
          <p:cNvPr id="64515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7091" y="234507"/>
            <a:ext cx="7259783" cy="34881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736242-1A98-4513-BDE4-A8A331EE9E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1137" y="4364093"/>
            <a:ext cx="378489" cy="360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07EF5-513D-4E5C-B028-C95CAD6753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1136" y="5028951"/>
            <a:ext cx="379008" cy="379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C5BB5-5042-4FC0-B556-C345706C106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0617" y="5670400"/>
            <a:ext cx="379008" cy="3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3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7456-B8F1-463D-A9D7-8B83C321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B7CE5C-14B9-4FE3-AB86-DC5156A60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" y="0"/>
            <a:ext cx="11988800" cy="6743700"/>
          </a:xfrm>
        </p:spPr>
      </p:pic>
    </p:spTree>
    <p:extLst>
      <p:ext uri="{BB962C8B-B14F-4D97-AF65-F5344CB8AC3E}">
        <p14:creationId xmlns:p14="http://schemas.microsoft.com/office/powerpoint/2010/main" val="80790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2138363" y="1335232"/>
            <a:ext cx="8120063" cy="155257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52650" y="1731471"/>
            <a:ext cx="4551248" cy="75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348662" y="1481667"/>
            <a:ext cx="0" cy="4717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00312" y="2270834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19412" y="2270835"/>
            <a:ext cx="0" cy="1760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41890" y="2270834"/>
            <a:ext cx="0" cy="25898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6362" y="2270834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02525" y="2270834"/>
            <a:ext cx="3856" cy="1760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95571" y="2270834"/>
            <a:ext cx="0" cy="2588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89610" y="2270834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34209" y="2270834"/>
            <a:ext cx="0" cy="25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83631" y="2270834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closer look at CV effects of 21st century </a:t>
            </a:r>
            <a:br>
              <a:rPr lang="en-GB" dirty="0"/>
            </a:br>
            <a:r>
              <a:rPr lang="en-GB" dirty="0"/>
              <a:t>T2D agents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D6C54-B124-AC41-90C1-F7EEF34AA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81200" y="5575300"/>
            <a:ext cx="8102600" cy="482600"/>
          </a:xfrm>
        </p:spPr>
        <p:txBody>
          <a:bodyPr/>
          <a:lstStyle/>
          <a:p>
            <a:r>
              <a:rPr lang="en-GB" dirty="0"/>
              <a:t>Adapted from 1. Kirby. </a:t>
            </a:r>
            <a:r>
              <a:rPr lang="en-US" dirty="0"/>
              <a:t>Br J Diabetes </a:t>
            </a:r>
            <a:r>
              <a:rPr lang="en-US" dirty="0" err="1"/>
              <a:t>Vasc</a:t>
            </a:r>
            <a:r>
              <a:rPr lang="en-US" dirty="0"/>
              <a:t> Dis 2012;12:315–20. 2. Lantus</a:t>
            </a:r>
            <a:r>
              <a:rPr lang="en-US" baseline="30000" dirty="0"/>
              <a:t>®</a:t>
            </a:r>
            <a:r>
              <a:rPr lang="en-US" dirty="0"/>
              <a:t> SPC. FDA 2015.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076451" y="1936894"/>
          <a:ext cx="7524747" cy="370840"/>
        </p:xfrm>
        <a:graphic>
          <a:graphicData uri="http://schemas.openxmlformats.org/drawingml/2006/table">
            <a:tbl>
              <a:tblPr firstRow="1" bandRow="1"/>
              <a:tblGrid>
                <a:gridCol w="83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60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1950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1960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1970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1980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1990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74385" y="2973531"/>
            <a:ext cx="1228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Lente class of insulins produced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9944" y="4021668"/>
            <a:ext cx="1503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 first used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1979" y="4863685"/>
            <a:ext cx="1059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Metformin introduced in the UK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8935" y="2973531"/>
            <a:ext cx="1503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Recombinant human insulin produced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4369" y="4031654"/>
            <a:ext cx="150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2nd generation SUs available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2149" y="4863685"/>
            <a:ext cx="3122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Three new classes introduced: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-glucosidase inhibitors, meglitinides and TZDs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5570" y="2992581"/>
            <a:ext cx="158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Glimepiride: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3rd generation SU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5593" y="958446"/>
            <a:ext cx="10972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DPP4 inhibitors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1991" y="2512117"/>
            <a:ext cx="146304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GLP1 receptor agonists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91564" y="958446"/>
            <a:ext cx="10972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SGLT2 inhibitors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61606" y="2973531"/>
            <a:ext cx="106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Insulin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degludec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12018" y="1693371"/>
            <a:ext cx="1874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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Older T2D agents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86538" y="1693371"/>
            <a:ext cx="1874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Newer T2D agents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750206" y="2270834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50207" y="3496751"/>
            <a:ext cx="0" cy="8127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84972" y="4319459"/>
            <a:ext cx="188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Insulin glargine available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215187" y="1500717"/>
            <a:ext cx="0" cy="4717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1827-B767-49B8-AD7D-AC1A791A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So How did an Antidiabetic drug came to be found to be so useful in heart failure…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0724B7-85BB-4FDE-B3C9-A9754B3A3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19" y="2126019"/>
            <a:ext cx="7258222" cy="40883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2B1BE-5E75-4D57-AEDF-BB77FCE1DF14}"/>
              </a:ext>
            </a:extLst>
          </p:cNvPr>
          <p:cNvSpPr txBox="1"/>
          <p:nvPr/>
        </p:nvSpPr>
        <p:spPr>
          <a:xfrm>
            <a:off x="7699561" y="2633716"/>
            <a:ext cx="1282750" cy="43088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Diabetes</a:t>
            </a: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E1A43-D7B0-483F-B617-2EDBAB07436C}"/>
              </a:ext>
            </a:extLst>
          </p:cNvPr>
          <p:cNvSpPr txBox="1"/>
          <p:nvPr/>
        </p:nvSpPr>
        <p:spPr>
          <a:xfrm>
            <a:off x="5214355" y="4003187"/>
            <a:ext cx="2526974" cy="43088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EMPA/DAPA gliflozin</a:t>
            </a: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F1D7A-F117-49E0-8FE5-69E1F6508BFA}"/>
              </a:ext>
            </a:extLst>
          </p:cNvPr>
          <p:cNvSpPr txBox="1"/>
          <p:nvPr/>
        </p:nvSpPr>
        <p:spPr>
          <a:xfrm>
            <a:off x="3481526" y="4910831"/>
            <a:ext cx="1649767" cy="43088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Heart Failure</a:t>
            </a: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5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1827-B767-49B8-AD7D-AC1A791A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So How did an Antidiabetic drug came to be found to be so useful in heart failure…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8B5C-BAAE-4390-8C7F-8F61BF7E2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FFAC6-3F3A-4973-BEF0-D5F189A996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60" t="36386" r="26377" b="18018"/>
          <a:stretch/>
        </p:blipFill>
        <p:spPr>
          <a:xfrm>
            <a:off x="0" y="1640066"/>
            <a:ext cx="6427486" cy="373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A4481-CF82-4DC5-9EB5-6AC69A504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161" y="2304926"/>
            <a:ext cx="8345940" cy="4553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0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|0.6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6.1|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6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4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6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8.4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5|2.3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8|1.2|0.5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|1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.7|0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2795</Words>
  <Application>Microsoft Office PowerPoint</Application>
  <PresentationFormat>Widescreen</PresentationFormat>
  <Paragraphs>495</Paragraphs>
  <Slides>55</Slides>
  <Notes>13</Notes>
  <HiddenSlides>6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ＭＳ Ｐゴシック</vt:lpstr>
      <vt:lpstr>Arial</vt:lpstr>
      <vt:lpstr>Arial MT</vt:lpstr>
      <vt:lpstr>Calibri</vt:lpstr>
      <vt:lpstr>Calibri Light</vt:lpstr>
      <vt:lpstr>Cambria</vt:lpstr>
      <vt:lpstr>Cambria Math</vt:lpstr>
      <vt:lpstr>Microsoft Sans Serif</vt:lpstr>
      <vt:lpstr>Open Sans Medium</vt:lpstr>
      <vt:lpstr>Roboto</vt:lpstr>
      <vt:lpstr>Roboto Light</vt:lpstr>
      <vt:lpstr>Symbol</vt:lpstr>
      <vt:lpstr>Times</vt:lpstr>
      <vt:lpstr>Times New Roman</vt:lpstr>
      <vt:lpstr>Wingdings</vt:lpstr>
      <vt:lpstr>Office Theme</vt:lpstr>
      <vt:lpstr>PowerPoint Presentation</vt:lpstr>
      <vt:lpstr>SGLT-2 Inhibitors</vt:lpstr>
      <vt:lpstr>What we will discuss..</vt:lpstr>
      <vt:lpstr>History and Development</vt:lpstr>
      <vt:lpstr>An Apple A Day………………………</vt:lpstr>
      <vt:lpstr>PowerPoint Presentation</vt:lpstr>
      <vt:lpstr>A closer look at CV effects of 21st century  T2D agents</vt:lpstr>
      <vt:lpstr>So How did an Antidiabetic drug came to be found to be so useful in heart failure…</vt:lpstr>
      <vt:lpstr>So How did an Antidiabetic drug came to be found to be so useful in heart failure…</vt:lpstr>
      <vt:lpstr>PowerPoint Presentation</vt:lpstr>
      <vt:lpstr>A closer look at CV effects of 21st century  T2D agents</vt:lpstr>
      <vt:lpstr>CV safety trials are being conducted for each compound within the newer classes</vt:lpstr>
      <vt:lpstr>What we will discuss..</vt:lpstr>
      <vt:lpstr> From the triumvirate to the ominous octet  </vt:lpstr>
      <vt:lpstr>Renal glucose handling in the nephron of the healthy individual</vt:lpstr>
      <vt:lpstr>SGLT2 inhibition lowers the elevated renal threshold  for glucose in type 2 diabetes</vt:lpstr>
      <vt:lpstr>Cellular Glucose Homeostasis</vt:lpstr>
      <vt:lpstr>SGLT2 inhibitors lead to dual inhibition</vt:lpstr>
      <vt:lpstr>Renal Threshold for Glucose Excretion </vt:lpstr>
      <vt:lpstr>Inhibiting SGLT2 Promotes Urinary Glucose Excretion</vt:lpstr>
      <vt:lpstr>SGLT2 Therapy: Clinical Benefits</vt:lpstr>
      <vt:lpstr>Multiple mechanisms may contribute to CV benefits with SGLT2 inhibitors</vt:lpstr>
      <vt:lpstr>SGLT2-i agent Effect</vt:lpstr>
      <vt:lpstr>What we will discuss..</vt:lpstr>
      <vt:lpstr>ALL MAJOR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Outcome of EMPA-REG (but not to be Found in the Published Papers)</vt:lpstr>
      <vt:lpstr>PowerPoint Presentation</vt:lpstr>
      <vt:lpstr>Barriers to Prescribe SGLT2i What We doctors say (or don’t say)</vt:lpstr>
      <vt:lpstr>PowerPoint Presentation</vt:lpstr>
      <vt:lpstr>PowerPoint Presentation</vt:lpstr>
      <vt:lpstr>PowerPoint Presentation</vt:lpstr>
      <vt:lpstr>PowerPoint Presentation</vt:lpstr>
      <vt:lpstr>What we will discuss..</vt:lpstr>
      <vt:lpstr>Side effects of SGLT2i</vt:lpstr>
      <vt:lpstr>Volume depletion/dehydration</vt:lpstr>
      <vt:lpstr>Volume depletion/dehydration</vt:lpstr>
      <vt:lpstr>Genital and Urinary tract infections</vt:lpstr>
      <vt:lpstr>Genital and Urinary tract infections</vt:lpstr>
      <vt:lpstr>Euglycemic ketoacidosis</vt:lpstr>
      <vt:lpstr>Euglycemic ketoacidosis</vt:lpstr>
      <vt:lpstr>Hypoglycemia</vt:lpstr>
      <vt:lpstr>How to use in practice: What do we tell our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drcinosh@gmail.com   9646500159   @DrCMathew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 M</cp:lastModifiedBy>
  <cp:revision>158</cp:revision>
  <dcterms:created xsi:type="dcterms:W3CDTF">2023-07-09T06:47:43Z</dcterms:created>
  <dcterms:modified xsi:type="dcterms:W3CDTF">2023-11-16T04:13:18Z</dcterms:modified>
</cp:coreProperties>
</file>