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71" r:id="rId15"/>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E934FF-F4E1-47C5-9CA5-30A81DDE2BE4}"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380365" y="503555"/>
            <a:ext cx="11488420" cy="4831080"/>
          </a:xfrm>
          <a:prstGeom prst="rect">
            <a:avLst/>
          </a:prstGeom>
          <a:noFill/>
        </p:spPr>
        <p:txBody>
          <a:bodyPr wrap="square" rtlCol="0">
            <a:spAutoFit/>
          </a:bodyPr>
          <a:p>
            <a:r>
              <a:rPr lang="en-IN" altLang="en-US" sz="4400" b="1"/>
              <a:t>PYRAMIDAL AND EXTRA PYRAMIDAL SYSTEM</a:t>
            </a:r>
            <a:endParaRPr lang="en-IN" altLang="en-US" sz="4400" b="1"/>
          </a:p>
          <a:p>
            <a:endParaRPr lang="en-IN" altLang="en-US" sz="4400" b="1"/>
          </a:p>
          <a:p>
            <a:endParaRPr lang="en-IN" altLang="en-US" sz="4400" b="1"/>
          </a:p>
          <a:p>
            <a:endParaRPr lang="en-IN" altLang="en-US" sz="4400" b="1"/>
          </a:p>
          <a:p>
            <a:endParaRPr lang="en-IN" altLang="en-US" sz="4400" b="1"/>
          </a:p>
          <a:p>
            <a:endParaRPr lang="en-IN" altLang="en-US" sz="4400" b="1"/>
          </a:p>
          <a:p>
            <a:r>
              <a:rPr lang="en-IN" altLang="en-US" sz="4400" b="1"/>
              <a:t>                             DR SUNIL KUMAR</a:t>
            </a:r>
            <a:endParaRPr lang="en-IN" altLang="en-US" sz="44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407670" y="278765"/>
            <a:ext cx="11708765" cy="6492875"/>
          </a:xfrm>
          <a:prstGeom prst="rect">
            <a:avLst/>
          </a:prstGeom>
          <a:noFill/>
        </p:spPr>
        <p:txBody>
          <a:bodyPr wrap="square" rtlCol="0">
            <a:spAutoFit/>
          </a:bodyPr>
          <a:p>
            <a:r>
              <a:rPr lang="en-IN" altLang="en-US" sz="3200"/>
              <a:t>2)Medial vestibulospinal tract:-</a:t>
            </a:r>
            <a:endParaRPr lang="en-IN" altLang="en-US" sz="3200"/>
          </a:p>
          <a:p>
            <a:r>
              <a:rPr lang="en-IN" altLang="en-US" sz="3200"/>
              <a:t>-Fibres originates from medial vestibular nucleus.</a:t>
            </a:r>
            <a:endParaRPr lang="en-IN" altLang="en-US" sz="3200"/>
          </a:p>
          <a:p>
            <a:r>
              <a:rPr lang="en-IN" altLang="en-US" sz="3200"/>
              <a:t>-Descends through the anterior funiculi and mainly uncrossed.</a:t>
            </a:r>
            <a:endParaRPr lang="en-IN" altLang="en-US" sz="3200"/>
          </a:p>
          <a:p>
            <a:r>
              <a:rPr lang="en-IN" altLang="en-US" sz="3200"/>
              <a:t>-Receive input from vestibular apparatus mainly from semicircular canal.</a:t>
            </a:r>
            <a:endParaRPr lang="en-IN" altLang="en-US" sz="3200"/>
          </a:p>
          <a:p>
            <a:r>
              <a:rPr lang="en-IN" altLang="en-US" sz="3200"/>
              <a:t>-Control movement of head with respect to auditory and visual stimuli.</a:t>
            </a:r>
            <a:endParaRPr lang="en-IN" altLang="en-US" sz="3200"/>
          </a:p>
          <a:p>
            <a:endParaRPr lang="en-IN" altLang="en-US" sz="3200"/>
          </a:p>
          <a:p>
            <a:r>
              <a:rPr lang="en-IN" altLang="en-US" sz="3200"/>
              <a:t>C)Reticulo-spinal tract:-</a:t>
            </a:r>
            <a:endParaRPr lang="en-IN" altLang="en-US" sz="3200"/>
          </a:p>
          <a:p>
            <a:r>
              <a:rPr lang="en-IN" altLang="en-US" sz="3200"/>
              <a:t>-two division</a:t>
            </a:r>
            <a:endParaRPr lang="en-IN" altLang="en-US" sz="3200"/>
          </a:p>
          <a:p>
            <a:r>
              <a:rPr lang="en-IN" altLang="en-US" sz="3200"/>
              <a:t>-Medial &amp; Lateral division</a:t>
            </a:r>
            <a:endParaRPr lang="en-IN" altLang="en-US" sz="3200"/>
          </a:p>
          <a:p>
            <a:r>
              <a:rPr lang="en-IN" altLang="en-US" sz="3200"/>
              <a:t>-Medial division originates from pons and is called pontine reticulospinal tract</a:t>
            </a:r>
            <a:endParaRPr lang="en-IN" altLang="en-US" sz="3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16865" y="339090"/>
            <a:ext cx="11633200" cy="6000750"/>
          </a:xfrm>
          <a:prstGeom prst="rect">
            <a:avLst/>
          </a:prstGeom>
          <a:noFill/>
        </p:spPr>
        <p:txBody>
          <a:bodyPr wrap="square" rtlCol="0">
            <a:spAutoFit/>
          </a:bodyPr>
          <a:p>
            <a:r>
              <a:rPr lang="en-IN" altLang="en-US" sz="3200"/>
              <a:t>-Lateral division originates from medulla and is called medullary reticulospinal tract.</a:t>
            </a:r>
            <a:endParaRPr lang="en-IN" altLang="en-US" sz="3200"/>
          </a:p>
          <a:p>
            <a:r>
              <a:rPr lang="en-IN" altLang="en-US" sz="3200"/>
              <a:t>-Reticular formation receive afferent from cortex forming forming Cortico-reticulo spinal pathway.</a:t>
            </a:r>
            <a:endParaRPr lang="en-IN" altLang="en-US" sz="3200"/>
          </a:p>
          <a:p>
            <a:r>
              <a:rPr lang="en-IN" altLang="en-US" sz="3200"/>
              <a:t>-Control of movement and muscle tone.</a:t>
            </a:r>
            <a:endParaRPr lang="en-IN" altLang="en-US" sz="3200"/>
          </a:p>
          <a:p>
            <a:r>
              <a:rPr lang="en-IN" altLang="en-US" sz="3200"/>
              <a:t>-Also convey autonomic fibres from higher centre to spinal cord.</a:t>
            </a:r>
            <a:endParaRPr lang="en-IN" altLang="en-US" sz="3200"/>
          </a:p>
          <a:p>
            <a:r>
              <a:rPr lang="en-IN" altLang="en-US" sz="3200"/>
              <a:t>-Pontine and medullary nuclei function opposite to one another in controlling muscle tone, respiration, vascular calibre, antigravity muscle posture.</a:t>
            </a:r>
            <a:endParaRPr lang="en-IN" altLang="en-US" sz="3200"/>
          </a:p>
          <a:p>
            <a:endParaRPr lang="en-IN" altLang="en-US" sz="3200"/>
          </a:p>
          <a:p>
            <a:r>
              <a:rPr lang="en-IN" altLang="en-US" sz="3200"/>
              <a:t>D)Tecto-spinal tract:-</a:t>
            </a:r>
            <a:endParaRPr lang="en-IN" altLang="en-US" sz="3200"/>
          </a:p>
          <a:p>
            <a:r>
              <a:rPr lang="en-IN" altLang="en-US" sz="3200"/>
              <a:t>-Fibres originate from superior colliculi. </a:t>
            </a:r>
            <a:endParaRPr lang="en-IN" altLang="en-US" sz="3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361950" y="490220"/>
            <a:ext cx="11663045" cy="4523105"/>
          </a:xfrm>
          <a:prstGeom prst="rect">
            <a:avLst/>
          </a:prstGeom>
          <a:noFill/>
        </p:spPr>
        <p:txBody>
          <a:bodyPr wrap="square" rtlCol="0">
            <a:spAutoFit/>
          </a:bodyPr>
          <a:p>
            <a:r>
              <a:rPr lang="en-IN" altLang="en-US" sz="3200"/>
              <a:t>Function:-</a:t>
            </a:r>
            <a:endParaRPr lang="en-IN" altLang="en-US" sz="3200"/>
          </a:p>
          <a:p>
            <a:r>
              <a:rPr lang="en-IN" altLang="en-US" sz="3200"/>
              <a:t>-Turning head &amp; moving arm in response to visual &amp; other stimuli.</a:t>
            </a:r>
            <a:endParaRPr lang="en-IN" altLang="en-US" sz="3200"/>
          </a:p>
          <a:p>
            <a:endParaRPr lang="en-IN" altLang="en-US" sz="3200"/>
          </a:p>
          <a:p>
            <a:r>
              <a:rPr lang="en-IN" altLang="en-US" sz="3200"/>
              <a:t>E)Olivo-spinal tract:-</a:t>
            </a:r>
            <a:endParaRPr lang="en-IN" altLang="en-US" sz="3200"/>
          </a:p>
          <a:p>
            <a:r>
              <a:rPr lang="en-IN" altLang="en-US" sz="3200"/>
              <a:t>-From inferior olivary nucleus.</a:t>
            </a:r>
            <a:endParaRPr lang="en-IN" altLang="en-US" sz="3200"/>
          </a:p>
          <a:p>
            <a:r>
              <a:rPr lang="en-IN" altLang="en-US" sz="3200"/>
              <a:t>-Control reflex muscle activity.</a:t>
            </a:r>
            <a:endParaRPr lang="en-IN" altLang="en-US" sz="3200"/>
          </a:p>
          <a:p>
            <a:endParaRPr lang="en-IN" altLang="en-US" sz="3200"/>
          </a:p>
          <a:p>
            <a:endParaRPr lang="en-IN" altLang="en-US" sz="3200"/>
          </a:p>
          <a:p>
            <a:r>
              <a:rPr lang="en-IN" altLang="en-US" sz="3200"/>
              <a:t>Difference B/w UMN &amp; LMN</a:t>
            </a:r>
            <a:endParaRPr lang="en-IN" altLang="en-US" sz="32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755015" y="550545"/>
            <a:ext cx="11028680" cy="5077460"/>
          </a:xfrm>
          <a:prstGeom prst="rect">
            <a:avLst/>
          </a:prstGeom>
          <a:noFill/>
        </p:spPr>
        <p:txBody>
          <a:bodyPr wrap="square" rtlCol="0">
            <a:spAutoFit/>
          </a:bodyPr>
          <a:p>
            <a:endParaRPr lang="en-IN" altLang="en-US" sz="5400" b="1"/>
          </a:p>
          <a:p>
            <a:endParaRPr lang="en-IN" altLang="en-US" sz="5400" b="1"/>
          </a:p>
          <a:p>
            <a:endParaRPr lang="en-IN" altLang="en-US" sz="5400" b="1"/>
          </a:p>
          <a:p>
            <a:endParaRPr lang="en-IN" altLang="en-US" sz="5400" b="1"/>
          </a:p>
          <a:p>
            <a:endParaRPr lang="en-IN" altLang="en-US" sz="5400" b="1"/>
          </a:p>
          <a:p>
            <a:r>
              <a:rPr lang="en-IN" altLang="en-US" sz="5400" b="1"/>
              <a:t>                         THANKS</a:t>
            </a:r>
            <a:endParaRPr lang="en-IN" altLang="en-US" sz="54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80035" y="321310"/>
            <a:ext cx="11645900" cy="6492875"/>
          </a:xfrm>
          <a:prstGeom prst="rect">
            <a:avLst/>
          </a:prstGeom>
          <a:noFill/>
        </p:spPr>
        <p:txBody>
          <a:bodyPr wrap="square" rtlCol="0">
            <a:spAutoFit/>
          </a:bodyPr>
          <a:p>
            <a:r>
              <a:rPr lang="en-IN" altLang="en-US" sz="3200"/>
              <a:t>Descending tract:-</a:t>
            </a:r>
            <a:endParaRPr lang="en-IN" altLang="en-US" sz="3200"/>
          </a:p>
          <a:p>
            <a:r>
              <a:rPr lang="en-IN" altLang="en-US" sz="3200"/>
              <a:t>-Tracts originating from brain and descending down into the spinal cord is called descending tract.</a:t>
            </a:r>
            <a:endParaRPr lang="en-IN" altLang="en-US" sz="3200"/>
          </a:p>
          <a:p>
            <a:r>
              <a:rPr lang="en-IN" altLang="en-US" sz="3200"/>
              <a:t>-It involve in various motor activity of the the body.</a:t>
            </a:r>
            <a:endParaRPr lang="en-IN" altLang="en-US" sz="3200"/>
          </a:p>
          <a:p>
            <a:r>
              <a:rPr lang="en-IN" altLang="en-US" sz="3200"/>
              <a:t> </a:t>
            </a:r>
            <a:endParaRPr lang="en-IN" altLang="en-US" sz="3200"/>
          </a:p>
          <a:p>
            <a:r>
              <a:rPr lang="en-IN" altLang="en-US" sz="3200"/>
              <a:t>2 Groups:-</a:t>
            </a:r>
            <a:endParaRPr lang="en-IN" altLang="en-US" sz="3200"/>
          </a:p>
          <a:p>
            <a:r>
              <a:rPr lang="en-IN" altLang="en-US" sz="3200"/>
              <a:t>A) Pyramidal Tract</a:t>
            </a:r>
            <a:endParaRPr lang="en-IN" altLang="en-US" sz="3200"/>
          </a:p>
          <a:p>
            <a:r>
              <a:rPr lang="en-IN" altLang="en-US" sz="3200"/>
              <a:t>B) Extra pyramidal Tract</a:t>
            </a:r>
            <a:endParaRPr lang="en-IN" altLang="en-US" sz="3200"/>
          </a:p>
          <a:p>
            <a:endParaRPr lang="en-IN" altLang="en-US" sz="3200"/>
          </a:p>
          <a:p>
            <a:r>
              <a:rPr lang="en-IN" altLang="en-US" sz="3200"/>
              <a:t>PYRAMIDAL TRACT</a:t>
            </a:r>
            <a:endParaRPr lang="en-IN" altLang="en-US" sz="3200"/>
          </a:p>
          <a:p>
            <a:r>
              <a:rPr lang="en-IN" altLang="en-US" sz="3200"/>
              <a:t>-Also called Cortico-spinal tract.</a:t>
            </a:r>
            <a:endParaRPr lang="en-IN" altLang="en-US" sz="3200"/>
          </a:p>
          <a:p>
            <a:r>
              <a:rPr lang="en-IN" altLang="en-US" sz="3200"/>
              <a:t>-Axons of cell bodies present in motor cortex of brain.</a:t>
            </a:r>
            <a:endParaRPr lang="en-IN" altLang="en-US" sz="3200"/>
          </a:p>
          <a:p>
            <a:endParaRPr lang="en-IN" altLang="en-US" sz="3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250825" y="336550"/>
            <a:ext cx="11763375" cy="6000750"/>
          </a:xfrm>
          <a:prstGeom prst="rect">
            <a:avLst/>
          </a:prstGeom>
          <a:noFill/>
        </p:spPr>
        <p:txBody>
          <a:bodyPr wrap="square" rtlCol="0">
            <a:spAutoFit/>
          </a:bodyPr>
          <a:p>
            <a:r>
              <a:rPr lang="en-IN" altLang="en-US" sz="3200"/>
              <a:t>ORIGIN:-</a:t>
            </a:r>
            <a:endParaRPr lang="en-IN" altLang="en-US" sz="3200"/>
          </a:p>
          <a:p>
            <a:r>
              <a:rPr lang="en-IN" altLang="en-US" sz="3200"/>
              <a:t>-30% from primary motor cortex.</a:t>
            </a:r>
            <a:endParaRPr lang="en-IN" altLang="en-US" sz="3200"/>
          </a:p>
          <a:p>
            <a:r>
              <a:rPr lang="en-IN" altLang="en-US" sz="3200"/>
              <a:t>-30% from premotor area and supplementary motor cotex.</a:t>
            </a:r>
            <a:endParaRPr lang="en-IN" altLang="en-US" sz="3200"/>
          </a:p>
          <a:p>
            <a:r>
              <a:rPr lang="en-IN" altLang="en-US" sz="3200"/>
              <a:t>-40% from somato sensory area.</a:t>
            </a:r>
            <a:endParaRPr lang="en-IN" altLang="en-US" sz="3200"/>
          </a:p>
          <a:p>
            <a:endParaRPr lang="en-IN" altLang="en-US" sz="3200"/>
          </a:p>
          <a:p>
            <a:r>
              <a:rPr lang="en-IN" altLang="en-US" sz="3200"/>
              <a:t>Course &amp; Termination:-</a:t>
            </a:r>
            <a:endParaRPr lang="en-IN" altLang="en-US" sz="3200"/>
          </a:p>
          <a:p>
            <a:r>
              <a:rPr lang="en-IN" altLang="en-US" sz="3200"/>
              <a:t>-Fibres descends as a part of corona radiata.</a:t>
            </a:r>
            <a:endParaRPr lang="en-IN" altLang="en-US" sz="3200"/>
          </a:p>
          <a:p>
            <a:r>
              <a:rPr lang="en-IN" altLang="en-US" sz="3200"/>
              <a:t>-Then pass through the posterior limb of internal capsule.</a:t>
            </a:r>
            <a:endParaRPr lang="en-IN" altLang="en-US" sz="3200"/>
          </a:p>
          <a:p>
            <a:r>
              <a:rPr lang="en-IN" altLang="en-US" sz="3200"/>
              <a:t>-Then downward through the brain stem forming the pyramid in medulla.</a:t>
            </a:r>
            <a:endParaRPr lang="en-IN" altLang="en-US" sz="3200"/>
          </a:p>
          <a:p>
            <a:r>
              <a:rPr lang="en-IN" altLang="en-US" sz="3200"/>
              <a:t>-At the lower part of medulla, 90% of the fibres decussate in the midline to reach opposite side and form two separate tract.</a:t>
            </a:r>
            <a:endParaRPr lang="en-IN" altLang="en-US" sz="3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65430" y="277495"/>
            <a:ext cx="11734165" cy="5015865"/>
          </a:xfrm>
          <a:prstGeom prst="rect">
            <a:avLst/>
          </a:prstGeom>
          <a:noFill/>
        </p:spPr>
        <p:txBody>
          <a:bodyPr wrap="square" rtlCol="0">
            <a:spAutoFit/>
          </a:bodyPr>
          <a:p>
            <a:r>
              <a:rPr lang="en-IN" altLang="en-US" sz="3200"/>
              <a:t>A) Lateral cortico spinal tract:-</a:t>
            </a:r>
            <a:endParaRPr lang="en-IN" altLang="en-US" sz="3200"/>
          </a:p>
          <a:p>
            <a:r>
              <a:rPr lang="en-IN" altLang="en-US" sz="3200"/>
              <a:t>-Constituted by crossed fibres.</a:t>
            </a:r>
            <a:endParaRPr lang="en-IN" altLang="en-US" sz="3200"/>
          </a:p>
          <a:p>
            <a:r>
              <a:rPr lang="en-IN" altLang="en-US" sz="3200"/>
              <a:t>-Descends in lateral white funiculus of opposite side.</a:t>
            </a:r>
            <a:endParaRPr lang="en-IN" altLang="en-US" sz="3200"/>
          </a:p>
          <a:p>
            <a:r>
              <a:rPr lang="en-IN" altLang="en-US" sz="3200"/>
              <a:t>-These fibres terminate in the internuncial neurons of spinal cord grey matter.</a:t>
            </a:r>
            <a:endParaRPr lang="en-IN" altLang="en-US" sz="3200"/>
          </a:p>
          <a:p>
            <a:r>
              <a:rPr lang="en-IN" altLang="en-US" sz="3200"/>
              <a:t>-internuncial neuron synapses with motor neurons in Anterior Horn cells.</a:t>
            </a:r>
            <a:endParaRPr lang="en-IN" altLang="en-US" sz="3200"/>
          </a:p>
          <a:p>
            <a:r>
              <a:rPr lang="en-IN" altLang="en-US" sz="3200"/>
              <a:t>-Some fibres ends directly on the Anterior Horn cells.</a:t>
            </a:r>
            <a:endParaRPr lang="en-IN" altLang="en-US" sz="3200"/>
          </a:p>
          <a:p>
            <a:r>
              <a:rPr lang="en-IN" altLang="en-US" sz="3200"/>
              <a:t>-Axons of Anterior Horn cells supply skeletal muscles through spinal nerve.</a:t>
            </a:r>
            <a:endParaRPr lang="en-IN" altLang="en-US" sz="3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58445" y="292100"/>
            <a:ext cx="11675110" cy="6492875"/>
          </a:xfrm>
          <a:prstGeom prst="rect">
            <a:avLst/>
          </a:prstGeom>
          <a:noFill/>
        </p:spPr>
        <p:txBody>
          <a:bodyPr wrap="square" rtlCol="0">
            <a:spAutoFit/>
          </a:bodyPr>
          <a:p>
            <a:r>
              <a:rPr lang="en-IN" altLang="en-US" sz="3200"/>
              <a:t>B)Anterior corticospinal tract:-</a:t>
            </a:r>
            <a:endParaRPr lang="en-IN" altLang="en-US" sz="3200"/>
          </a:p>
          <a:p>
            <a:r>
              <a:rPr lang="en-IN" altLang="en-US" sz="3200"/>
              <a:t>-Formed by the uncrossed pyramidal fibres.</a:t>
            </a:r>
            <a:endParaRPr lang="en-IN" altLang="en-US" sz="3200"/>
          </a:p>
          <a:p>
            <a:r>
              <a:rPr lang="en-IN" altLang="en-US" sz="3200"/>
              <a:t>-Descends through anterior white funiculi on same side.</a:t>
            </a:r>
            <a:endParaRPr lang="en-IN" altLang="en-US" sz="3200"/>
          </a:p>
          <a:p>
            <a:r>
              <a:rPr lang="en-IN" altLang="en-US" sz="3200"/>
              <a:t>-They reach only till mid thoracic region &amp; on the reaching the appropriate spinal cord segment they cross to opposite side &amp; teminate in the same way.</a:t>
            </a:r>
            <a:endParaRPr lang="en-IN" altLang="en-US" sz="3200"/>
          </a:p>
          <a:p>
            <a:endParaRPr lang="en-IN" altLang="en-US" sz="3200"/>
          </a:p>
          <a:p>
            <a:r>
              <a:rPr lang="en-IN" altLang="en-US" sz="3200"/>
              <a:t>C)Cotico-nuclear fibres:-</a:t>
            </a:r>
            <a:endParaRPr lang="en-IN" altLang="en-US" sz="3200"/>
          </a:p>
          <a:p>
            <a:r>
              <a:rPr lang="en-IN" altLang="en-US" sz="3200"/>
              <a:t>-In brain stem, some fibres terminate in the motor nuclei of cranial nerve.</a:t>
            </a:r>
            <a:endParaRPr lang="en-IN" altLang="en-US" sz="3200"/>
          </a:p>
          <a:p>
            <a:r>
              <a:rPr lang="en-IN" altLang="en-US" sz="3200"/>
              <a:t>They cross to opposite side at various levels of brain stem depending upon nuclei.</a:t>
            </a:r>
            <a:endParaRPr lang="en-IN" altLang="en-US" sz="3200"/>
          </a:p>
          <a:p>
            <a:r>
              <a:rPr lang="en-IN" altLang="en-US" sz="3200"/>
              <a:t>-Supply muscles of face.</a:t>
            </a:r>
            <a:endParaRPr lang="en-IN" altLang="en-US" sz="3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43840" y="350520"/>
            <a:ext cx="11704955" cy="5015865"/>
          </a:xfrm>
          <a:prstGeom prst="rect">
            <a:avLst/>
          </a:prstGeom>
          <a:noFill/>
        </p:spPr>
        <p:txBody>
          <a:bodyPr wrap="square" rtlCol="0">
            <a:spAutoFit/>
          </a:bodyPr>
          <a:p>
            <a:r>
              <a:rPr lang="en-IN" altLang="en-US" sz="3200"/>
              <a:t>D)Contralateral Innervation:-</a:t>
            </a:r>
            <a:endParaRPr lang="en-IN" altLang="en-US" sz="3200"/>
          </a:p>
          <a:p>
            <a:r>
              <a:rPr lang="en-IN" altLang="en-US" sz="3200"/>
              <a:t>- Both the Anterior and lateral cortico spinal tract ultimately innervate opposite side of the body. ie fibres from the right lobe of cerebral cotex terminate on left part of anterior horn cells.</a:t>
            </a:r>
            <a:endParaRPr lang="en-IN" altLang="en-US" sz="3200"/>
          </a:p>
          <a:p>
            <a:endParaRPr lang="en-IN" altLang="en-US" sz="3200"/>
          </a:p>
          <a:p>
            <a:r>
              <a:rPr lang="en-IN" altLang="en-US" sz="3200"/>
              <a:t>Upper motor neuron:-</a:t>
            </a:r>
            <a:endParaRPr lang="en-IN" altLang="en-US" sz="3200"/>
          </a:p>
          <a:p>
            <a:r>
              <a:rPr lang="en-IN" altLang="en-US" sz="3200"/>
              <a:t>- Neurons giving origin to pyramidal tract</a:t>
            </a:r>
            <a:endParaRPr lang="en-IN" altLang="en-US" sz="3200"/>
          </a:p>
          <a:p>
            <a:endParaRPr lang="en-IN" altLang="en-US" sz="3200"/>
          </a:p>
          <a:p>
            <a:r>
              <a:rPr lang="en-IN" altLang="en-US" sz="3200"/>
              <a:t>Lower motor neuron:-</a:t>
            </a:r>
            <a:endParaRPr lang="en-IN" altLang="en-US" sz="3200"/>
          </a:p>
          <a:p>
            <a:r>
              <a:rPr lang="en-IN" altLang="en-US" sz="3200"/>
              <a:t>-Anterior horn cells with their neuron.</a:t>
            </a:r>
            <a:endParaRPr lang="en-IN" altLang="en-US" sz="3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71145" y="339090"/>
            <a:ext cx="11557635" cy="5015865"/>
          </a:xfrm>
          <a:prstGeom prst="rect">
            <a:avLst/>
          </a:prstGeom>
          <a:noFill/>
        </p:spPr>
        <p:txBody>
          <a:bodyPr wrap="square" rtlCol="0">
            <a:spAutoFit/>
          </a:bodyPr>
          <a:p>
            <a:r>
              <a:rPr lang="en-IN" altLang="en-US" sz="3200"/>
              <a:t>Function of Pyramidal tract</a:t>
            </a:r>
            <a:endParaRPr lang="en-IN" altLang="en-US" sz="3200"/>
          </a:p>
          <a:p>
            <a:r>
              <a:rPr lang="en-IN" altLang="en-US" sz="3200"/>
              <a:t>-Cerebral cortex control voluntary movement of the body through coticospinal tracts.</a:t>
            </a:r>
            <a:endParaRPr lang="en-IN" altLang="en-US" sz="3200"/>
          </a:p>
          <a:p>
            <a:r>
              <a:rPr lang="en-IN" altLang="en-US" sz="3200"/>
              <a:t>-Lesions produces paralysis of concerned muscle group.</a:t>
            </a:r>
            <a:endParaRPr lang="en-IN" altLang="en-US" sz="3200"/>
          </a:p>
          <a:p>
            <a:r>
              <a:rPr lang="en-IN" altLang="en-US" sz="3200"/>
              <a:t>- Also send collateral to other motor control system like basal ganglia and cerebellum.</a:t>
            </a:r>
            <a:endParaRPr lang="en-IN" altLang="en-US" sz="3200"/>
          </a:p>
          <a:p>
            <a:endParaRPr lang="en-IN" altLang="en-US" sz="3200"/>
          </a:p>
          <a:p>
            <a:r>
              <a:rPr lang="en-IN" altLang="en-US" sz="3200"/>
              <a:t>EXTRAPYRAMIDAL TRACT</a:t>
            </a:r>
            <a:endParaRPr lang="en-IN" altLang="en-US" sz="3200"/>
          </a:p>
          <a:p>
            <a:r>
              <a:rPr lang="en-IN" altLang="en-US" sz="3200"/>
              <a:t>-Descending tracts other than pyramidal tracts are called extrapyramidal tract.</a:t>
            </a:r>
            <a:endParaRPr lang="en-IN" altLang="en-US" sz="3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26060" y="308610"/>
            <a:ext cx="11738610" cy="5015865"/>
          </a:xfrm>
          <a:prstGeom prst="rect">
            <a:avLst/>
          </a:prstGeom>
          <a:noFill/>
        </p:spPr>
        <p:txBody>
          <a:bodyPr wrap="square" rtlCol="0">
            <a:spAutoFit/>
          </a:bodyPr>
          <a:p>
            <a:r>
              <a:rPr lang="en-IN" altLang="en-US" sz="3200"/>
              <a:t>Tracts are:-</a:t>
            </a:r>
            <a:endParaRPr lang="en-IN" altLang="en-US" sz="3200"/>
          </a:p>
          <a:p>
            <a:r>
              <a:rPr lang="en-IN" altLang="en-US" sz="3200"/>
              <a:t>A)Rubro-spinal tract:-</a:t>
            </a:r>
            <a:endParaRPr lang="en-IN" altLang="en-US" sz="3200"/>
          </a:p>
          <a:p>
            <a:r>
              <a:rPr lang="en-IN" altLang="en-US" sz="3200"/>
              <a:t>-Originate from Red nucleus in Mid brain.</a:t>
            </a:r>
            <a:endParaRPr lang="en-IN" altLang="en-US" sz="3200"/>
          </a:p>
          <a:p>
            <a:r>
              <a:rPr lang="en-IN" altLang="en-US" sz="3200"/>
              <a:t>-Fibres cross to opposite side in the lower part of tegmentum of mid brain.</a:t>
            </a:r>
            <a:endParaRPr lang="en-IN" altLang="en-US" sz="3200"/>
          </a:p>
          <a:p>
            <a:r>
              <a:rPr lang="en-IN" altLang="en-US" sz="3200"/>
              <a:t>Function:-</a:t>
            </a:r>
            <a:endParaRPr lang="en-IN" altLang="en-US" sz="3200"/>
          </a:p>
          <a:p>
            <a:r>
              <a:rPr lang="en-IN" altLang="en-US" sz="3200"/>
              <a:t>-Facilitates flexor muscles &amp; inhibit extensor muscles.</a:t>
            </a:r>
            <a:endParaRPr lang="en-IN" altLang="en-US" sz="3200"/>
          </a:p>
          <a:p>
            <a:r>
              <a:rPr lang="en-IN" altLang="en-US" sz="3200"/>
              <a:t>-Red nucleus receive corticorubral fibres from ipsilateral motor cortex.</a:t>
            </a:r>
            <a:endParaRPr lang="en-IN" altLang="en-US" sz="3200"/>
          </a:p>
          <a:p>
            <a:r>
              <a:rPr lang="en-IN" altLang="en-US" sz="3200"/>
              <a:t>-Cortico-Rubro-spinal tracts act as a alternate route of pyramidal tract.</a:t>
            </a:r>
            <a:endParaRPr lang="en-IN" altLang="en-US" sz="3200"/>
          </a:p>
          <a:p>
            <a:r>
              <a:rPr lang="en-IN" altLang="en-US" sz="3200"/>
              <a:t>-Reaches only upper three cervical segments.</a:t>
            </a:r>
            <a:endParaRPr lang="en-IN" altLang="en-US" sz="3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256540" y="308610"/>
            <a:ext cx="11738610" cy="5507990"/>
          </a:xfrm>
          <a:prstGeom prst="rect">
            <a:avLst/>
          </a:prstGeom>
          <a:noFill/>
        </p:spPr>
        <p:txBody>
          <a:bodyPr wrap="square" rtlCol="0">
            <a:spAutoFit/>
          </a:bodyPr>
          <a:p>
            <a:r>
              <a:rPr lang="en-IN" altLang="en-US" sz="3200"/>
              <a:t>B)Vestibulo spinal tract</a:t>
            </a:r>
            <a:endParaRPr lang="en-IN" altLang="en-US" sz="3200"/>
          </a:p>
          <a:p>
            <a:r>
              <a:rPr lang="en-IN" altLang="en-US" sz="3200"/>
              <a:t>  2 division</a:t>
            </a:r>
            <a:endParaRPr lang="en-IN" altLang="en-US" sz="3200"/>
          </a:p>
          <a:p>
            <a:r>
              <a:rPr lang="en-IN" altLang="en-US" sz="3200"/>
              <a:t>1) Lateral vestibulo spinal tract:-</a:t>
            </a:r>
            <a:endParaRPr lang="en-IN" altLang="en-US" sz="3200"/>
          </a:p>
          <a:p>
            <a:r>
              <a:rPr lang="en-IN" altLang="en-US" sz="3200"/>
              <a:t>- Origin from lateral vestibular nucleus at lower pons.</a:t>
            </a:r>
            <a:endParaRPr lang="en-IN" altLang="en-US" sz="3200"/>
          </a:p>
          <a:p>
            <a:r>
              <a:rPr lang="en-IN" altLang="en-US" sz="3200"/>
              <a:t>- Tracts is uncrossed &amp; lies in anterior funiculus.</a:t>
            </a:r>
            <a:endParaRPr lang="en-IN" altLang="en-US" sz="3200"/>
          </a:p>
          <a:p>
            <a:r>
              <a:rPr lang="en-IN" altLang="en-US" sz="3200"/>
              <a:t>Function:-</a:t>
            </a:r>
            <a:endParaRPr lang="en-IN" altLang="en-US" sz="3200"/>
          </a:p>
          <a:p>
            <a:r>
              <a:rPr lang="en-IN" altLang="en-US" sz="3200"/>
              <a:t>-Vestibular nucleus receives afferents from  vestibular apparatus mainly from utricles.</a:t>
            </a:r>
            <a:endParaRPr lang="en-IN" altLang="en-US" sz="3200"/>
          </a:p>
          <a:p>
            <a:r>
              <a:rPr lang="en-IN" altLang="en-US" sz="3200"/>
              <a:t>-Adjustment of postural muscles to linear acceleration.</a:t>
            </a:r>
            <a:endParaRPr lang="en-IN" altLang="en-US" sz="3200"/>
          </a:p>
          <a:p>
            <a:r>
              <a:rPr lang="en-IN" altLang="en-US" sz="3200"/>
              <a:t>-Facilitates extensor muscles &amp; inhibit flexor muscles.</a:t>
            </a:r>
            <a:endParaRPr lang="en-IN" altLang="en-US" sz="3200"/>
          </a:p>
          <a:p>
            <a:r>
              <a:rPr lang="en-IN" altLang="en-US" sz="3200"/>
              <a:t>-maintainence of balance. </a:t>
            </a:r>
            <a:endParaRPr lang="en-IN" altLang="en-US" sz="32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4388</Words>
  <Application>WPS Presentation</Application>
  <PresentationFormat>Widescreen</PresentationFormat>
  <Paragraphs>124</Paragraphs>
  <Slides>13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Arial</vt:lpstr>
      <vt:lpstr>SimSun</vt:lpstr>
      <vt:lpstr>Wingdings</vt:lpstr>
      <vt:lpstr>Calibri</vt:lpstr>
      <vt:lpstr>Microsoft YaHei</vt:lpstr>
      <vt:lpstr>Arial Unicode MS</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WPP Presentation</dc:title>
  <dc:creator>Shambhu</dc:creator>
  <cp:lastModifiedBy>Shambhu</cp:lastModifiedBy>
  <cp:revision>21</cp:revision>
  <dcterms:created xsi:type="dcterms:W3CDTF">2018-12-22T14:29:00Z</dcterms:created>
  <dcterms:modified xsi:type="dcterms:W3CDTF">2018-12-31T05:09:46Z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1033-10.2.0.7587</vt:lpwstr>
  </property>
</Properties>
</file>