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5D054D6-C3D3-4485-980B-16EC1B683704}" type="datetimeFigureOut">
              <a:rPr lang="en-IN" smtClean="0"/>
              <a:t>30-10-2023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08D20-CADC-46B4-8F80-FBA2B72B862B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31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54D6-C3D3-4485-980B-16EC1B683704}" type="datetimeFigureOut">
              <a:rPr lang="en-IN" smtClean="0"/>
              <a:t>30-10-2023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08D20-CADC-46B4-8F80-FBA2B72B86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0598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54D6-C3D3-4485-980B-16EC1B683704}" type="datetimeFigureOut">
              <a:rPr lang="en-IN" smtClean="0"/>
              <a:t>30-10-2023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08D20-CADC-46B4-8F80-FBA2B72B862B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514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54D6-C3D3-4485-980B-16EC1B683704}" type="datetimeFigureOut">
              <a:rPr lang="en-IN" smtClean="0"/>
              <a:t>30-10-2023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08D20-CADC-46B4-8F80-FBA2B72B86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4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54D6-C3D3-4485-980B-16EC1B683704}" type="datetimeFigureOut">
              <a:rPr lang="en-IN" smtClean="0"/>
              <a:t>30-10-2023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08D20-CADC-46B4-8F80-FBA2B72B862B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088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54D6-C3D3-4485-980B-16EC1B683704}" type="datetimeFigureOut">
              <a:rPr lang="en-IN" smtClean="0"/>
              <a:t>30-10-2023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08D20-CADC-46B4-8F80-FBA2B72B86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553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54D6-C3D3-4485-980B-16EC1B683704}" type="datetimeFigureOut">
              <a:rPr lang="en-IN" smtClean="0"/>
              <a:t>30-10-2023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08D20-CADC-46B4-8F80-FBA2B72B86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773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54D6-C3D3-4485-980B-16EC1B683704}" type="datetimeFigureOut">
              <a:rPr lang="en-IN" smtClean="0"/>
              <a:t>30-10-2023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08D20-CADC-46B4-8F80-FBA2B72B86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5557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54D6-C3D3-4485-980B-16EC1B683704}" type="datetimeFigureOut">
              <a:rPr lang="en-IN" smtClean="0"/>
              <a:t>30-10-2023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08D20-CADC-46B4-8F80-FBA2B72B86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943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54D6-C3D3-4485-980B-16EC1B683704}" type="datetimeFigureOut">
              <a:rPr lang="en-IN" smtClean="0"/>
              <a:t>30-10-2023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08D20-CADC-46B4-8F80-FBA2B72B86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273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54D6-C3D3-4485-980B-16EC1B683704}" type="datetimeFigureOut">
              <a:rPr lang="en-IN" smtClean="0"/>
              <a:t>30-10-2023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08D20-CADC-46B4-8F80-FBA2B72B862B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934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5D054D6-C3D3-4485-980B-16EC1B683704}" type="datetimeFigureOut">
              <a:rPr lang="en-IN" smtClean="0"/>
              <a:t>30-10-2023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BC08D20-CADC-46B4-8F80-FBA2B72B862B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44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SOCIATAL AND OCCUPATIONAL BURDEN OF OADs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Parshwa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endParaRPr lang="en-US" dirty="0" smtClean="0"/>
          </a:p>
          <a:p>
            <a:r>
              <a:rPr lang="en-US" dirty="0" smtClean="0"/>
              <a:t>Department of respiratory medicine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57548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Preventive Measures in Society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diagnosis and intervention: Screening programs and early symptom recognition for at-risk populations.</a:t>
            </a:r>
          </a:p>
          <a:p>
            <a:r>
              <a:rPr lang="en-US" dirty="0" smtClean="0"/>
              <a:t>Vaccination programs: Immunization against respiratory infections, including influenza and pneumonia.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851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Control and Public Health Policies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 quality regulations: Implementing policies to reduce exposure to indoor and outdoor air pollutants.</a:t>
            </a:r>
          </a:p>
          <a:p>
            <a:r>
              <a:rPr lang="en-US" dirty="0" smtClean="0"/>
              <a:t>Smoking cessation programs: Encouraging smoking cessation and creating smoke-free environments.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56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Obstructive Airway Diseases on Society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Psychological impact: Mental health challenges, social stigma, and emotional distress.</a:t>
            </a:r>
          </a:p>
          <a:p>
            <a:r>
              <a:rPr lang="en-US" dirty="0" smtClean="0"/>
              <a:t>Societal support systems: Access to counseling, peer support groups, and community resources.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881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Occupational Health Programs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Workplace accommodations: Implementing ergonomic adjustments and providing clean working environments.</a:t>
            </a:r>
          </a:p>
          <a:p>
            <a:r>
              <a:rPr lang="en-US" dirty="0" smtClean="0"/>
              <a:t>Health promotion initiatives: Encouraging healthy lifestyles and promoting employee wellness.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31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Health Technologies and Telemedicine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Integration of telemedicine: Remote monitoring, virtual consultations, and </a:t>
            </a:r>
            <a:r>
              <a:rPr lang="en-US" dirty="0" err="1" smtClean="0"/>
              <a:t>tele</a:t>
            </a:r>
            <a:r>
              <a:rPr lang="en-US" dirty="0" smtClean="0"/>
              <a:t>-rehabilitation for improved disease management.</a:t>
            </a:r>
          </a:p>
          <a:p>
            <a:r>
              <a:rPr lang="en-US" dirty="0" smtClean="0"/>
              <a:t>Digital health applications: Tracking symptoms, medication adherence, and promoting self-care.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237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Innovations in Respiratory Care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Advancements in inhalation devices: Novel drug delivery systems for improved medication administration.</a:t>
            </a:r>
          </a:p>
          <a:p>
            <a:r>
              <a:rPr lang="en-US" dirty="0" smtClean="0"/>
              <a:t>Emerging therapies: Gene-based treatments and targeted biologic agents for personalized management.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158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Efforts in Research and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Multidisciplinary research initiatives: Collaboration among pulmonologists, researchers, and pharmaceutical companies.</a:t>
            </a:r>
          </a:p>
          <a:p>
            <a:r>
              <a:rPr lang="en-US" dirty="0" smtClean="0"/>
              <a:t>Clinical trials and studies: Investigating novel treatments, disease mechanisms, and preventive strategies.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851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Healthcare Policy Recommendations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Advocacy for policy change: Supporting increased funding for research, education, and patient care.</a:t>
            </a:r>
          </a:p>
          <a:p>
            <a:r>
              <a:rPr lang="en-US" dirty="0" smtClean="0"/>
              <a:t>Access to affordable healthcare: Ensuring equitable access to quality care and essential medications.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784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Obstructive Airway Disease on Vulnerable Populations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Disparities in healthcare access: Challenges faced by low-income communities and marginalized groups.</a:t>
            </a:r>
          </a:p>
          <a:p>
            <a:r>
              <a:rPr lang="en-US" dirty="0" smtClean="0"/>
              <a:t>Social determinants of health: Understanding the influence of socioeconomic factors on disease management and outcomes.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9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Initiatives for Disease Prevention and Control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International collaborative efforts: Implementation of global guidelines and initiatives for disease prevention.</a:t>
            </a:r>
          </a:p>
          <a:p>
            <a:r>
              <a:rPr lang="en-US" dirty="0" smtClean="0"/>
              <a:t>Health diplomacy and partnerships: Promoting awareness, education, and capacity building in low-resource settings.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08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group of chronic respiratory conditions characterized by airflow limitation, including chronic obstructive pulmonary disease (COPD) and asthma, as well as occupational asthma with differentials such as work-related asthma triggered by specific occupational exposures.</a:t>
            </a:r>
          </a:p>
          <a:p>
            <a:r>
              <a:rPr lang="en-US" dirty="0" smtClean="0"/>
              <a:t>Prevalence and global impact: These diseases impose a significant burden on public health and economies worldwide, with occupational asthma being a critical subset associated with specific workplace exposures.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62485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Empowering Patients and Advocacy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empowerment: Encouraging self-advocacy, education, and involvement in decision-making processes.</a:t>
            </a:r>
          </a:p>
          <a:p>
            <a:r>
              <a:rPr lang="en-US" dirty="0" smtClean="0"/>
              <a:t>Advocacy groups and initiatives: Supporting patient rights, awareness campaigns, and policy advocacy for improved care.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758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and Call to Action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Urging collaborative efforts among healthcare professionals, policymakers, employers, and communities to address the challenges and improve outcomes for individuals affected by obstructive airway diseases.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81378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6162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 of Obstructive Airway Diseases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COPD involves chronic bronchitis and emphysema, while asthma is characterized by airway inflammation and </a:t>
            </a:r>
            <a:r>
              <a:rPr lang="en-US" dirty="0" err="1" smtClean="0"/>
              <a:t>hyperresponsiveness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Global prevalence statistics: COPD affects 384 million people worldwide, and asthma impacts around 339 million individuals globally.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2037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 of Obstructive Airway Diseases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symptoms: Dyspnea, chronic cough, wheezing, and chest tightness.</a:t>
            </a:r>
          </a:p>
          <a:p>
            <a:r>
              <a:rPr lang="en-US" dirty="0" smtClean="0"/>
              <a:t>Impact on daily activities and quality of life: Limitations in physical exertion, reduced social interactions, and decreased overall well-being.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589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Burden of Obstructive Airway Diseases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Direct costs: Hospitalizations, medications, and medical procedures.</a:t>
            </a:r>
          </a:p>
          <a:p>
            <a:r>
              <a:rPr lang="en-US" dirty="0" smtClean="0"/>
              <a:t>    Indirect costs: Loss of productivity, absenteeism, and disability.</a:t>
            </a:r>
          </a:p>
          <a:p>
            <a:r>
              <a:rPr lang="en-US" dirty="0" smtClean="0"/>
              <a:t>    Disability-Adjusted Life Years (DALYs): A measure of overall disease burden, expressed as the number of years lost due to ill health, disability, or early death. DALYs provide a comprehensive assessment of the impact of obstructive airway diseases on both morbidity and mortality.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02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Healthcare Resource Utilization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Strain on healthcare systems: Increased hospital admissions, emergency department visits, and outpatient care.</a:t>
            </a:r>
          </a:p>
          <a:p>
            <a:r>
              <a:rPr lang="en-US" dirty="0" smtClean="0"/>
              <a:t>Impact on society: Reduced workforce productivity and increased burden on caregivers.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719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Workplace Impact and Productivity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 on occupational performance: Decreased work efficiency, increased sick leave, and disability.</a:t>
            </a:r>
          </a:p>
          <a:p>
            <a:r>
              <a:rPr lang="en-US" dirty="0" smtClean="0"/>
              <a:t>Occupational hazards and exacerbation triggers: Work-related exposure to irritants and allergens leading to disease exacerbation.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56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Strategies for Obstructive Airway Diseases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 Pharmacological interventions: Bronchodilators, corticosteroids, and biologics.</a:t>
            </a:r>
          </a:p>
          <a:p>
            <a:r>
              <a:rPr lang="en-IN" dirty="0" smtClean="0"/>
              <a:t>    Non-pharmacological interventions: Pulmonary rehabilitation, oxygen therapy, and lifestyle modifications.</a:t>
            </a:r>
          </a:p>
          <a:p>
            <a:r>
              <a:rPr lang="en-IN" dirty="0" smtClean="0"/>
              <a:t>    Personal protective devices: Use of masks and respirators to reduce exposure to airborne irritants and pollutants.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44181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Patient Education and Self-Management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Importance of education: Empowering patients to understand their condition and adhere to treatment plans.</a:t>
            </a:r>
          </a:p>
          <a:p>
            <a:r>
              <a:rPr lang="en-US" dirty="0" smtClean="0"/>
              <a:t>Self-management techniques: Monitoring symptoms, recognizing exacerbation warning signs, and action plans.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359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</TotalTime>
  <Words>824</Words>
  <Application>Microsoft Office PowerPoint</Application>
  <PresentationFormat>Widescreen</PresentationFormat>
  <Paragraphs>64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Tw Cen MT</vt:lpstr>
      <vt:lpstr>Tw Cen MT Condensed</vt:lpstr>
      <vt:lpstr>Wingdings 3</vt:lpstr>
      <vt:lpstr>Integral</vt:lpstr>
      <vt:lpstr>SOCIATAL AND OCCUPATIONAL BURDEN OF OADs</vt:lpstr>
      <vt:lpstr>PowerPoint Presentation</vt:lpstr>
      <vt:lpstr>Epidemiology of Obstructive Airway Diseases</vt:lpstr>
      <vt:lpstr>Clinical Manifestations of Obstructive Airway Diseases</vt:lpstr>
      <vt:lpstr>Economic Burden of Obstructive Airway Diseases</vt:lpstr>
      <vt:lpstr>Healthcare Resource Utilization</vt:lpstr>
      <vt:lpstr>Workplace Impact and Productivity</vt:lpstr>
      <vt:lpstr>Management Strategies for Obstructive Airway Diseases</vt:lpstr>
      <vt:lpstr>Patient Education and Self-Management</vt:lpstr>
      <vt:lpstr>Preventive Measures in Society</vt:lpstr>
      <vt:lpstr>Environmental Control and Public Health Policies</vt:lpstr>
      <vt:lpstr>Impact of Obstructive Airway Diseases on Society</vt:lpstr>
      <vt:lpstr>Role of Occupational Health Programs</vt:lpstr>
      <vt:lpstr>Digital Health Technologies and Telemedicine</vt:lpstr>
      <vt:lpstr>Innovations in Respiratory Care</vt:lpstr>
      <vt:lpstr>Collaborative Efforts in Research and Development</vt:lpstr>
      <vt:lpstr>Healthcare Policy Recommendations</vt:lpstr>
      <vt:lpstr>Impact of Obstructive Airway Disease on Vulnerable Populations</vt:lpstr>
      <vt:lpstr>Global Initiatives for Disease Prevention and Control</vt:lpstr>
      <vt:lpstr>Empowering Patients and Advocacy</vt:lpstr>
      <vt:lpstr>Conclusion and Call to Action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SOCIATAL AND OCCUPATIONAL BURDEN OF OADs</dc:title>
  <dc:creator>DELL</dc:creator>
  <cp:lastModifiedBy>DELL</cp:lastModifiedBy>
  <cp:revision>2</cp:revision>
  <dcterms:created xsi:type="dcterms:W3CDTF">2023-10-30T02:19:52Z</dcterms:created>
  <dcterms:modified xsi:type="dcterms:W3CDTF">2023-10-30T02:21:43Z</dcterms:modified>
</cp:coreProperties>
</file>