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190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938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4198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5123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7375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0099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6623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4522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771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005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96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552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907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06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992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74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079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36B4CDB-4A78-4F51-8E85-ED2CA3E936F3}" type="datetimeFigureOut">
              <a:rPr lang="en-IN" smtClean="0"/>
              <a:t>12-02-2019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17A18-EB15-4130-87E3-E1A0FBCED2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7104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966"/>
            <a:ext cx="6456556" cy="1215483"/>
          </a:xfrm>
        </p:spPr>
        <p:txBody>
          <a:bodyPr>
            <a:normAutofit/>
          </a:bodyPr>
          <a:lstStyle/>
          <a:p>
            <a:r>
              <a:rPr lang="en-IN" sz="7200" b="1" dirty="0" smtClean="0"/>
              <a:t>SHOCK</a:t>
            </a:r>
            <a:endParaRPr lang="en-IN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en-IN" dirty="0" smtClean="0"/>
          </a:p>
          <a:p>
            <a:endParaRPr lang="en-IN" dirty="0"/>
          </a:p>
          <a:p>
            <a:r>
              <a:rPr lang="en-IN" sz="5500" dirty="0" smtClean="0"/>
              <a:t>                                                                                                                       </a:t>
            </a:r>
            <a:r>
              <a:rPr lang="en-IN" sz="9800" b="1" dirty="0" smtClean="0"/>
              <a:t>DR SUNIL KUMAR</a:t>
            </a:r>
            <a:endParaRPr lang="en-IN" sz="9800" b="1" dirty="0"/>
          </a:p>
        </p:txBody>
      </p:sp>
    </p:spTree>
    <p:extLst>
      <p:ext uri="{BB962C8B-B14F-4D97-AF65-F5344CB8AC3E}">
        <p14:creationId xmlns:p14="http://schemas.microsoft.com/office/powerpoint/2010/main" val="96079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/>
              <a:t>-Shock occur when the rate of arterial blood flow is inadequate to meet tissue metabolic needs.</a:t>
            </a:r>
          </a:p>
          <a:p>
            <a:pPr marL="0" indent="0">
              <a:buNone/>
            </a:pPr>
            <a:r>
              <a:rPr lang="en-IN" sz="2800" dirty="0" smtClean="0"/>
              <a:t>-This results in regional hypoxia &amp; subsequent lactic acidosis from anaerobic metabolism in peripheral tissue as well as eventual end organ damage &amp; failure.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r>
              <a:rPr lang="en-IN" sz="2800" dirty="0" smtClean="0"/>
              <a:t>CLASSIFICATION:-</a:t>
            </a:r>
          </a:p>
          <a:p>
            <a:pPr marL="0" indent="0">
              <a:buNone/>
            </a:pPr>
            <a:r>
              <a:rPr lang="en-IN" sz="2800" dirty="0"/>
              <a:t>1</a:t>
            </a:r>
            <a:r>
              <a:rPr lang="en-IN" sz="2800" dirty="0" smtClean="0"/>
              <a:t>)Hypovolemic shock:-</a:t>
            </a:r>
          </a:p>
          <a:p>
            <a:pPr marL="0" indent="0">
              <a:buNone/>
            </a:pPr>
            <a:r>
              <a:rPr lang="en-IN" sz="2800" dirty="0" smtClean="0"/>
              <a:t>-Results from decreased intravascular volume secondary to loss of blood or fluid &amp; electrolyte.</a:t>
            </a:r>
          </a:p>
          <a:p>
            <a:pPr marL="0" indent="0">
              <a:buNone/>
            </a:pPr>
            <a:r>
              <a:rPr lang="en-IN" sz="2800" dirty="0" smtClean="0"/>
              <a:t>-If loss is &gt;15% of intravascular volume and it is not replaced, then it leads to hypotension &amp; progressive tissue hypoxia.</a:t>
            </a:r>
          </a:p>
        </p:txBody>
      </p:sp>
    </p:spTree>
    <p:extLst>
      <p:ext uri="{BB962C8B-B14F-4D97-AF65-F5344CB8AC3E}">
        <p14:creationId xmlns:p14="http://schemas.microsoft.com/office/powerpoint/2010/main" val="1608528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800" dirty="0" smtClean="0"/>
              <a:t>Causes:-</a:t>
            </a:r>
          </a:p>
          <a:p>
            <a:pPr marL="0" indent="0">
              <a:buNone/>
            </a:pPr>
            <a:r>
              <a:rPr lang="en-IN" sz="2800" dirty="0" smtClean="0"/>
              <a:t>Hypovolemic shock may be due to:-</a:t>
            </a:r>
          </a:p>
          <a:p>
            <a:pPr marL="0" indent="0">
              <a:buNone/>
            </a:pPr>
            <a:r>
              <a:rPr lang="en-IN" sz="2800" dirty="0" smtClean="0"/>
              <a:t>A)Blood loss(may be due to):-</a:t>
            </a:r>
          </a:p>
          <a:p>
            <a:pPr marL="0" indent="0">
              <a:buNone/>
            </a:pPr>
            <a:r>
              <a:rPr lang="en-IN" sz="2800" dirty="0" smtClean="0"/>
              <a:t>a)Traumatic haemorrhage</a:t>
            </a:r>
          </a:p>
          <a:p>
            <a:pPr marL="0" indent="0">
              <a:buNone/>
            </a:pPr>
            <a:r>
              <a:rPr lang="en-IN" sz="2800" dirty="0" smtClean="0"/>
              <a:t>-</a:t>
            </a:r>
            <a:r>
              <a:rPr lang="en-IN" sz="2800" dirty="0" err="1" smtClean="0"/>
              <a:t>Haemothorax</a:t>
            </a:r>
            <a:r>
              <a:rPr lang="en-IN" sz="2800" dirty="0" smtClean="0"/>
              <a:t>, Fracture, </a:t>
            </a:r>
            <a:r>
              <a:rPr lang="en-IN" sz="2800" dirty="0" err="1" smtClean="0"/>
              <a:t>Haemoperiteneum</a:t>
            </a:r>
            <a:endParaRPr lang="en-IN" sz="2800" dirty="0" smtClean="0"/>
          </a:p>
          <a:p>
            <a:pPr marL="0" indent="0">
              <a:buNone/>
            </a:pPr>
            <a:r>
              <a:rPr lang="en-IN" sz="2800" dirty="0" smtClean="0"/>
              <a:t>b)Non traumatic </a:t>
            </a:r>
            <a:r>
              <a:rPr lang="en-IN" sz="2800" dirty="0" err="1" smtClean="0"/>
              <a:t>hemorrhagic</a:t>
            </a:r>
            <a:endParaRPr lang="en-IN" sz="2800" dirty="0" smtClean="0"/>
          </a:p>
          <a:p>
            <a:pPr marL="0" indent="0">
              <a:buNone/>
            </a:pPr>
            <a:r>
              <a:rPr lang="en-IN" sz="2800" dirty="0" smtClean="0"/>
              <a:t>-GI bleed, Rupture ectopic pregnancy</a:t>
            </a:r>
          </a:p>
          <a:p>
            <a:pPr marL="0" indent="0">
              <a:buNone/>
            </a:pPr>
            <a:r>
              <a:rPr lang="en-IN" sz="2800" dirty="0" smtClean="0"/>
              <a:t>B)Volume loss:-</a:t>
            </a:r>
          </a:p>
          <a:p>
            <a:pPr marL="0" indent="0">
              <a:buNone/>
            </a:pPr>
            <a:r>
              <a:rPr lang="en-IN" sz="2800" dirty="0" smtClean="0"/>
              <a:t>-Burn, Vomiting, </a:t>
            </a:r>
            <a:r>
              <a:rPr lang="en-IN" sz="2800" dirty="0" err="1" smtClean="0"/>
              <a:t>Diarrohea</a:t>
            </a:r>
            <a:r>
              <a:rPr lang="en-IN" sz="2800" dirty="0" smtClean="0"/>
              <a:t>, DKA, Ascites, Pancreatitis.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r>
              <a:rPr lang="en-IN" sz="2800" dirty="0"/>
              <a:t>2</a:t>
            </a:r>
            <a:r>
              <a:rPr lang="en-IN" sz="2800" dirty="0" smtClean="0"/>
              <a:t>)Cardiogenic shock:-</a:t>
            </a:r>
          </a:p>
          <a:p>
            <a:pPr marL="0" indent="0">
              <a:buNone/>
            </a:pPr>
            <a:r>
              <a:rPr lang="en-IN" sz="2800" dirty="0" smtClean="0"/>
              <a:t>-Results from cardiac failure with resultant inability of the heart to maintain adequate tissue perfusion.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882704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/>
              <a:t>-Tissue hypoxia occur when cardiac index is &lt;2.2 litres/min/m2</a:t>
            </a:r>
          </a:p>
          <a:p>
            <a:pPr marL="0" indent="0">
              <a:buNone/>
            </a:pPr>
            <a:r>
              <a:rPr lang="en-IN" sz="2800" dirty="0" smtClean="0"/>
              <a:t>Causes:-</a:t>
            </a:r>
          </a:p>
          <a:p>
            <a:pPr marL="0" indent="0">
              <a:buNone/>
            </a:pPr>
            <a:r>
              <a:rPr lang="en-IN" sz="2800" dirty="0" smtClean="0"/>
              <a:t>-Myocardial Infarction, Cardiomyopathy, </a:t>
            </a:r>
            <a:r>
              <a:rPr lang="en-IN" sz="2800" dirty="0" err="1" smtClean="0"/>
              <a:t>Valvular</a:t>
            </a:r>
            <a:r>
              <a:rPr lang="en-IN" sz="2800" dirty="0" smtClean="0"/>
              <a:t> </a:t>
            </a:r>
            <a:r>
              <a:rPr lang="en-IN" sz="2800" dirty="0" err="1" smtClean="0"/>
              <a:t>incompency</a:t>
            </a:r>
            <a:r>
              <a:rPr lang="en-IN" sz="2800" dirty="0" smtClean="0"/>
              <a:t>, Arrhythmia &amp; many more.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r>
              <a:rPr lang="en-IN" sz="2800" dirty="0"/>
              <a:t>3</a:t>
            </a:r>
            <a:r>
              <a:rPr lang="en-IN" sz="2800" dirty="0" smtClean="0"/>
              <a:t>)Obstructive shock:-</a:t>
            </a:r>
          </a:p>
          <a:p>
            <a:pPr marL="0" indent="0">
              <a:buNone/>
            </a:pPr>
            <a:r>
              <a:rPr lang="en-IN" sz="2800" dirty="0" smtClean="0"/>
              <a:t>-Cardiac </a:t>
            </a:r>
            <a:r>
              <a:rPr lang="en-IN" sz="2800" dirty="0" err="1" smtClean="0"/>
              <a:t>tamponade</a:t>
            </a:r>
            <a:r>
              <a:rPr lang="en-IN" sz="2800" dirty="0" smtClean="0"/>
              <a:t>, Tension pneumothorax, &amp; massive pulmonary embolism can cause acute decrease in cardiac output resulting in shock.</a:t>
            </a:r>
          </a:p>
          <a:p>
            <a:pPr marL="0" indent="0">
              <a:buNone/>
            </a:pPr>
            <a:r>
              <a:rPr lang="en-IN" sz="2800" dirty="0" smtClean="0"/>
              <a:t>-These are medical emergency. </a:t>
            </a:r>
          </a:p>
          <a:p>
            <a:pPr marL="0" indent="0">
              <a:buNone/>
            </a:pPr>
            <a:endParaRPr lang="en-IN" sz="2800" dirty="0" smtClean="0"/>
          </a:p>
          <a:p>
            <a:pPr marL="0" indent="0">
              <a:buNone/>
            </a:pPr>
            <a:r>
              <a:rPr lang="en-IN" sz="2800" dirty="0" smtClean="0"/>
              <a:t>4)Distributive shock:-</a:t>
            </a:r>
          </a:p>
          <a:p>
            <a:pPr marL="0" indent="0">
              <a:buNone/>
            </a:pPr>
            <a:r>
              <a:rPr lang="en-IN" sz="2800" dirty="0" smtClean="0"/>
              <a:t>-Also called </a:t>
            </a:r>
            <a:r>
              <a:rPr lang="en-IN" sz="2800" dirty="0" err="1" smtClean="0"/>
              <a:t>vasodilatory</a:t>
            </a:r>
            <a:r>
              <a:rPr lang="en-IN" sz="2800" dirty="0" smtClean="0"/>
              <a:t> shock.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563295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/>
              <a:t>-It include sepsis, anaphylaxis, systemic inflammatory response syndrome produced by acute pancreatitis or burn, traumatic spinal cord injury or acute adrenal insufficiency.</a:t>
            </a:r>
          </a:p>
          <a:p>
            <a:pPr marL="0" indent="0">
              <a:buNone/>
            </a:pPr>
            <a:r>
              <a:rPr lang="en-IN" sz="2800" dirty="0" smtClean="0"/>
              <a:t>-The reduction in systemic vascular resistance result in inadequate cardiac output &amp; tissue </a:t>
            </a:r>
            <a:r>
              <a:rPr lang="en-IN" sz="2800" dirty="0" err="1" smtClean="0"/>
              <a:t>hypoperfusion</a:t>
            </a:r>
            <a:r>
              <a:rPr lang="en-IN" sz="2800" dirty="0" smtClean="0"/>
              <a:t> despite normal circulatory volume.</a:t>
            </a:r>
          </a:p>
          <a:p>
            <a:pPr marL="0" indent="0">
              <a:buNone/>
            </a:pPr>
            <a:r>
              <a:rPr lang="en-IN" sz="2800" dirty="0" smtClean="0"/>
              <a:t>A)Septic shock:-</a:t>
            </a:r>
          </a:p>
          <a:p>
            <a:pPr marL="0" indent="0">
              <a:buNone/>
            </a:pPr>
            <a:r>
              <a:rPr lang="en-IN" sz="2800" dirty="0" smtClean="0"/>
              <a:t>-most common cause of distributive shock.</a:t>
            </a:r>
          </a:p>
          <a:p>
            <a:pPr marL="0" indent="0">
              <a:buNone/>
            </a:pPr>
            <a:r>
              <a:rPr lang="en-IN" sz="2800" dirty="0" smtClean="0"/>
              <a:t>-mortality rate is 20-50%</a:t>
            </a:r>
          </a:p>
          <a:p>
            <a:pPr marL="0" indent="0">
              <a:buNone/>
            </a:pPr>
            <a:r>
              <a:rPr lang="en-IN" sz="2800" dirty="0" smtClean="0"/>
              <a:t>-sepsis is defined as life threatening organ dysfunction caused by </a:t>
            </a:r>
            <a:r>
              <a:rPr lang="en-IN" sz="2800" dirty="0" err="1" smtClean="0"/>
              <a:t>dysregulated</a:t>
            </a:r>
            <a:r>
              <a:rPr lang="en-IN" sz="2800" dirty="0" smtClean="0"/>
              <a:t> host response to infection.</a:t>
            </a:r>
          </a:p>
          <a:p>
            <a:pPr marL="0" indent="0">
              <a:buNone/>
            </a:pPr>
            <a:r>
              <a:rPr lang="en-IN" sz="2800" dirty="0" smtClean="0"/>
              <a:t>-septic shock is defined as sepsis with fluid unresponsive hypotension (SBP&lt;100 </a:t>
            </a:r>
            <a:r>
              <a:rPr lang="en-IN" sz="2800" dirty="0" err="1" smtClean="0"/>
              <a:t>mmhg</a:t>
            </a:r>
            <a:r>
              <a:rPr lang="en-IN" sz="2800" dirty="0" smtClean="0"/>
              <a:t>), serum lactate level &gt;2mmol/l &amp; a need for vasopressor to keep MAP above 65mmhg.</a:t>
            </a:r>
          </a:p>
        </p:txBody>
      </p:sp>
    </p:spTree>
    <p:extLst>
      <p:ext uri="{BB962C8B-B14F-4D97-AF65-F5344CB8AC3E}">
        <p14:creationId xmlns:p14="http://schemas.microsoft.com/office/powerpoint/2010/main" val="421349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0311" y="-169333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/>
              <a:t>Common causes:-</a:t>
            </a:r>
          </a:p>
          <a:p>
            <a:pPr marL="0" indent="0">
              <a:buNone/>
            </a:pPr>
            <a:r>
              <a:rPr lang="en-IN" sz="2800" dirty="0" smtClean="0"/>
              <a:t>-Gram +</a:t>
            </a:r>
            <a:r>
              <a:rPr lang="en-IN" sz="2800" dirty="0" err="1" smtClean="0"/>
              <a:t>ve</a:t>
            </a:r>
            <a:r>
              <a:rPr lang="en-IN" sz="2800" dirty="0" smtClean="0"/>
              <a:t>, Gram –</a:t>
            </a:r>
            <a:r>
              <a:rPr lang="en-IN" sz="2800" dirty="0" err="1" smtClean="0"/>
              <a:t>ve</a:t>
            </a:r>
            <a:r>
              <a:rPr lang="en-IN" sz="2800" dirty="0" smtClean="0"/>
              <a:t> ,organism and fungal infection.</a:t>
            </a:r>
          </a:p>
          <a:p>
            <a:pPr marL="0" indent="0">
              <a:buNone/>
            </a:pPr>
            <a:r>
              <a:rPr lang="en-IN" sz="2800" dirty="0" smtClean="0"/>
              <a:t>Risk Factors:-</a:t>
            </a:r>
          </a:p>
          <a:p>
            <a:pPr marL="0" indent="0">
              <a:buNone/>
            </a:pPr>
            <a:r>
              <a:rPr lang="en-IN" sz="2800" dirty="0" smtClean="0"/>
              <a:t>-</a:t>
            </a:r>
            <a:r>
              <a:rPr lang="en-IN" sz="2800" dirty="0" err="1" smtClean="0"/>
              <a:t>Bacteremia</a:t>
            </a:r>
            <a:r>
              <a:rPr lang="en-IN" sz="2800" dirty="0" smtClean="0"/>
              <a:t>, extreme of age, diabetes mellitus, cancer, immunosuppression, &amp; H/O recurrent invasive procedure.</a:t>
            </a:r>
          </a:p>
          <a:p>
            <a:pPr marL="0" indent="0">
              <a:buNone/>
            </a:pPr>
            <a:r>
              <a:rPr lang="en-IN" sz="2800" dirty="0" smtClean="0"/>
              <a:t>B)Systemic inflammatory response syndrome:-</a:t>
            </a:r>
          </a:p>
          <a:p>
            <a:pPr marL="0" indent="0">
              <a:buNone/>
            </a:pPr>
            <a:r>
              <a:rPr lang="en-IN" sz="2800" dirty="0" smtClean="0"/>
              <a:t>-Defined as systemic response to a </a:t>
            </a:r>
            <a:r>
              <a:rPr lang="en-IN" sz="2800" dirty="0" smtClean="0"/>
              <a:t>nonspecific infectious or non infectious insult such as from burn, pancreatitis, an autoimmune disorder, ischemia or trauma.</a:t>
            </a:r>
          </a:p>
          <a:p>
            <a:pPr marL="0" indent="0">
              <a:buNone/>
            </a:pPr>
            <a:r>
              <a:rPr lang="en-IN" sz="2800" dirty="0" smtClean="0"/>
              <a:t>-The presence of two or more of the following clinical criteria is diagnostic of SIRS</a:t>
            </a:r>
          </a:p>
          <a:p>
            <a:pPr marL="0" indent="0">
              <a:buNone/>
            </a:pPr>
            <a:r>
              <a:rPr lang="en-IN" sz="2800" dirty="0" smtClean="0"/>
              <a:t>*Increased body temperature &gt;38 C, or lower than 36 C</a:t>
            </a:r>
          </a:p>
          <a:p>
            <a:pPr marL="0" indent="0">
              <a:buNone/>
            </a:pPr>
            <a:r>
              <a:rPr lang="en-IN" sz="2800" dirty="0" smtClean="0"/>
              <a:t>*Heart rate &gt;90/min</a:t>
            </a:r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761000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/>
              <a:t>*</a:t>
            </a:r>
            <a:r>
              <a:rPr lang="en-IN" sz="2800" dirty="0" smtClean="0"/>
              <a:t>Respiratory rate &gt;20/min, or hyperventilation with arterial Co2 less than 32 mm hg.</a:t>
            </a:r>
          </a:p>
          <a:p>
            <a:pPr marL="0" indent="0">
              <a:buNone/>
            </a:pPr>
            <a:r>
              <a:rPr lang="en-IN" sz="2800" dirty="0" smtClean="0"/>
              <a:t>*Abnormal WBC &gt;12000 or &lt; 4000 or greater than 10% of immature cells.</a:t>
            </a:r>
          </a:p>
          <a:p>
            <a:pPr marL="0" indent="0">
              <a:buNone/>
            </a:pPr>
            <a:r>
              <a:rPr lang="en-IN" sz="2800" dirty="0" smtClean="0"/>
              <a:t>C)Neurogenic shock:-</a:t>
            </a:r>
          </a:p>
          <a:p>
            <a:pPr marL="0" indent="0">
              <a:buNone/>
            </a:pPr>
            <a:r>
              <a:rPr lang="en-IN" sz="2800" dirty="0" smtClean="0"/>
              <a:t>-Caused by traumatic spinal cord injury or effects of an epidural or spinal anaesthesia.</a:t>
            </a:r>
          </a:p>
          <a:p>
            <a:pPr marL="0" indent="0">
              <a:buNone/>
            </a:pPr>
            <a:r>
              <a:rPr lang="en-IN" sz="2800" dirty="0" smtClean="0"/>
              <a:t>-This results in loss of sympathetic tone with a reduction in systemic vascular resistance &amp; hypotension without a compensatory tachycardia.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r>
              <a:rPr lang="en-IN" sz="2800" dirty="0" smtClean="0"/>
              <a:t>              To be continued in next class. . . . </a:t>
            </a:r>
            <a:r>
              <a:rPr lang="en-IN" sz="2800" smtClean="0"/>
              <a:t>.</a:t>
            </a:r>
            <a:endParaRPr lang="en-IN" sz="2800" dirty="0"/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087139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74</TotalTime>
  <Words>538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SHOCK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SHOCK</dc:title>
  <dc:creator>Admin</dc:creator>
  <cp:lastModifiedBy>Admin</cp:lastModifiedBy>
  <cp:revision>13</cp:revision>
  <dcterms:created xsi:type="dcterms:W3CDTF">2019-02-11T14:35:58Z</dcterms:created>
  <dcterms:modified xsi:type="dcterms:W3CDTF">2019-02-12T14:31:06Z</dcterms:modified>
</cp:coreProperties>
</file>