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202" r:id="rId2"/>
    <p:sldId id="262" r:id="rId3"/>
    <p:sldId id="267" r:id="rId4"/>
    <p:sldId id="263" r:id="rId5"/>
    <p:sldId id="264" r:id="rId6"/>
    <p:sldId id="336" r:id="rId7"/>
    <p:sldId id="337" r:id="rId8"/>
    <p:sldId id="338" r:id="rId9"/>
    <p:sldId id="265" r:id="rId10"/>
    <p:sldId id="266" r:id="rId11"/>
    <p:sldId id="268" r:id="rId12"/>
    <p:sldId id="269" r:id="rId13"/>
    <p:sldId id="270" r:id="rId14"/>
    <p:sldId id="274" r:id="rId15"/>
    <p:sldId id="275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3" r:id="rId32"/>
    <p:sldId id="294" r:id="rId33"/>
    <p:sldId id="288" r:id="rId34"/>
    <p:sldId id="289" r:id="rId35"/>
    <p:sldId id="290" r:id="rId36"/>
    <p:sldId id="291" r:id="rId37"/>
    <p:sldId id="292" r:id="rId38"/>
    <p:sldId id="295" r:id="rId39"/>
    <p:sldId id="299" r:id="rId40"/>
    <p:sldId id="300" r:id="rId41"/>
    <p:sldId id="296" r:id="rId42"/>
    <p:sldId id="297" r:id="rId43"/>
    <p:sldId id="298" r:id="rId44"/>
    <p:sldId id="301" r:id="rId45"/>
    <p:sldId id="302" r:id="rId46"/>
    <p:sldId id="348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5" r:id="rId59"/>
    <p:sldId id="258" r:id="rId60"/>
    <p:sldId id="259" r:id="rId61"/>
    <p:sldId id="260" r:id="rId62"/>
    <p:sldId id="261" r:id="rId63"/>
    <p:sldId id="316" r:id="rId64"/>
    <p:sldId id="317" r:id="rId65"/>
    <p:sldId id="347" r:id="rId66"/>
    <p:sldId id="318" r:id="rId67"/>
    <p:sldId id="314" r:id="rId68"/>
    <p:sldId id="319" r:id="rId69"/>
    <p:sldId id="320" r:id="rId70"/>
    <p:sldId id="257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3" r:id="rId83"/>
    <p:sldId id="334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8248E-896B-4763-9737-A333B3C7E44B}" type="datetimeFigureOut">
              <a:rPr lang="en-US" smtClean="0"/>
              <a:pPr/>
              <a:t>11/15/2023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1D64A-6B5E-4A2E-A32F-D45BD95B802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WEXLEr</a:t>
            </a:r>
            <a:r>
              <a:rPr lang="en-US" dirty="0"/>
              <a:t> is also used for posterior /left</a:t>
            </a:r>
            <a:r>
              <a:rPr lang="en-US" baseline="0" dirty="0"/>
              <a:t> sided aorta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D64A-6B5E-4A2E-A32F-D45BD95B8026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WEXLEr</a:t>
            </a:r>
            <a:r>
              <a:rPr lang="en-US" dirty="0"/>
              <a:t> is also used for posterior /left</a:t>
            </a:r>
            <a:r>
              <a:rPr lang="en-US" baseline="0" dirty="0"/>
              <a:t> sided aorta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D64A-6B5E-4A2E-A32F-D45BD95B8026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WEXLEr</a:t>
            </a:r>
            <a:r>
              <a:rPr lang="en-US" dirty="0"/>
              <a:t> is also used for posterior /left</a:t>
            </a:r>
            <a:r>
              <a:rPr lang="en-US" baseline="0" dirty="0"/>
              <a:t> sided aorta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D64A-6B5E-4A2E-A32F-D45BD95B8026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Variants is common trunk with </a:t>
            </a:r>
            <a:r>
              <a:rPr lang="en-US" dirty="0" err="1"/>
              <a:t>thyrocervical</a:t>
            </a:r>
            <a:r>
              <a:rPr lang="en-US" dirty="0"/>
              <a:t> and origin from the vertical </a:t>
            </a:r>
            <a:r>
              <a:rPr lang="en-US" dirty="0" err="1"/>
              <a:t>subclavian</a:t>
            </a:r>
            <a:r>
              <a:rPr lang="en-US" dirty="0"/>
              <a:t>.</a:t>
            </a:r>
            <a:r>
              <a:rPr lang="en-US" baseline="0" dirty="0"/>
              <a:t> Closure point is the junction with the native artery.</a:t>
            </a:r>
          </a:p>
          <a:p>
            <a:r>
              <a:rPr lang="en-US" baseline="0" dirty="0"/>
              <a:t>Flow limitation at the origin/mid shaft/native coronaries/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D64A-6B5E-4A2E-A32F-D45BD95B8026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Variants is common trunk with </a:t>
            </a:r>
            <a:r>
              <a:rPr lang="en-US" dirty="0" err="1"/>
              <a:t>thyrocervical</a:t>
            </a:r>
            <a:r>
              <a:rPr lang="en-US" dirty="0"/>
              <a:t> and origin from the vertical </a:t>
            </a:r>
            <a:r>
              <a:rPr lang="en-US" dirty="0" err="1"/>
              <a:t>subclavian</a:t>
            </a:r>
            <a:r>
              <a:rPr lang="en-US" dirty="0"/>
              <a:t>.</a:t>
            </a:r>
            <a:r>
              <a:rPr lang="en-US" baseline="0" dirty="0"/>
              <a:t> Closure point is the junction with the native artery.</a:t>
            </a:r>
          </a:p>
          <a:p>
            <a:r>
              <a:rPr lang="en-US" baseline="0" dirty="0"/>
              <a:t>Flow limitation at the origin/mid </a:t>
            </a:r>
            <a:r>
              <a:rPr lang="en-US" baseline="0"/>
              <a:t>shaft/native coronaries/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D64A-6B5E-4A2E-A32F-D45BD95B8026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Variants is common trunk with </a:t>
            </a:r>
            <a:r>
              <a:rPr lang="en-US" dirty="0" err="1"/>
              <a:t>thyrocervical</a:t>
            </a:r>
            <a:r>
              <a:rPr lang="en-US" dirty="0"/>
              <a:t> and origin from the vertical </a:t>
            </a:r>
            <a:r>
              <a:rPr lang="en-US" dirty="0" err="1"/>
              <a:t>subclavian</a:t>
            </a:r>
            <a:r>
              <a:rPr lang="en-US" dirty="0"/>
              <a:t>.</a:t>
            </a:r>
            <a:r>
              <a:rPr lang="en-US" baseline="0" dirty="0"/>
              <a:t> Closure point is the junction with the native artery.</a:t>
            </a:r>
          </a:p>
          <a:p>
            <a:r>
              <a:rPr lang="en-US" baseline="0" dirty="0"/>
              <a:t>Flow limitation at the origin/mid </a:t>
            </a:r>
            <a:r>
              <a:rPr lang="en-US" baseline="0"/>
              <a:t>shaft/native coronaries/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D64A-6B5E-4A2E-A32F-D45BD95B8026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ACCESS CLOSURE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1751-6FDF-4F2E-AD6D-EF3D74406F2B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0.4 mg </a:t>
            </a:r>
            <a:r>
              <a:rPr lang="en-US" dirty="0" err="1"/>
              <a:t>dil</a:t>
            </a:r>
            <a:r>
              <a:rPr lang="en-US" dirty="0"/>
              <a:t> in 8ml saline given</a:t>
            </a:r>
            <a:r>
              <a:rPr lang="en-US" baseline="0" dirty="0"/>
              <a:t> in doses of 1 ml/2ml and 5 ml</a:t>
            </a:r>
          </a:p>
          <a:p>
            <a:r>
              <a:rPr lang="en-US" baseline="0" dirty="0"/>
              <a:t>100-200µg/ml NTG </a:t>
            </a:r>
            <a:r>
              <a:rPr lang="en-US" baseline="0" dirty="0" err="1"/>
              <a:t>shd</a:t>
            </a:r>
            <a:r>
              <a:rPr lang="en-US" baseline="0" dirty="0"/>
              <a:t> be </a:t>
            </a:r>
            <a:r>
              <a:rPr lang="en-US" baseline="0" dirty="0" err="1"/>
              <a:t>ready.Intracoronary</a:t>
            </a:r>
            <a:r>
              <a:rPr lang="en-US" baseline="0" dirty="0"/>
              <a:t> doses of 5-10 µg or 10 microgram/min are given</a:t>
            </a:r>
          </a:p>
          <a:p>
            <a:r>
              <a:rPr lang="en-US" baseline="0" dirty="0"/>
              <a:t>Ach 20-50-100/20-50-80 are noted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D64A-6B5E-4A2E-A32F-D45BD95B8026}" type="slidenum">
              <a:rPr lang="en-IN" smtClean="0"/>
              <a:pPr/>
              <a:t>71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Bradycardia,spasm</a:t>
            </a:r>
            <a:r>
              <a:rPr lang="en-US" dirty="0"/>
              <a:t> and VF   pre </a:t>
            </a:r>
            <a:r>
              <a:rPr lang="en-US" dirty="0" err="1"/>
              <a:t>rx</a:t>
            </a:r>
            <a:r>
              <a:rPr lang="en-US" dirty="0"/>
              <a:t> with NTG 200 micro gram f/b </a:t>
            </a:r>
            <a:r>
              <a:rPr lang="en-US" dirty="0" err="1"/>
              <a:t>papverine</a:t>
            </a:r>
            <a:r>
              <a:rPr lang="en-US" dirty="0"/>
              <a:t> 8-12 mg or Adenosine</a:t>
            </a:r>
            <a:r>
              <a:rPr lang="en-US" baseline="0" dirty="0"/>
              <a:t> 20-30 micro gram in RCA and 40-60 microgram in the LCA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D64A-6B5E-4A2E-A32F-D45BD95B8026}" type="slidenum">
              <a:rPr lang="en-IN" smtClean="0"/>
              <a:pPr/>
              <a:t>81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006FD-12CB-4536-9721-8EECFE2C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07CA1-E4A8-42F7-B1CE-8452ECA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7453F-E7CD-4FB4-9CCE-AEB733A6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46355-1F38-4552-8DDC-1773F5C3D4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1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SD-panoPhotoInset.png">
            <a:extLst>
              <a:ext uri="{FF2B5EF4-FFF2-40B4-BE49-F238E27FC236}">
                <a16:creationId xmlns:a16="http://schemas.microsoft.com/office/drawing/2014/main" id="{3441B31E-928D-4C21-B894-8B06A033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39750"/>
            <a:ext cx="7654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63B2B23-8B26-4E4A-BE05-50633672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9A99C37-B57D-446F-8F4D-004374B6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A9586B9-A38A-4D10-91F3-FC66D24B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613E-9407-496F-84E2-CC239F711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86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478565-320D-43AF-969D-8EE5F71F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B4ABB8-D36E-4CF3-8FD2-039E40B9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C065BA-6FB2-4E37-8D12-FF7D75C4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F93B-37CD-4991-A2EF-941087C43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11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5759B2-7861-4146-A256-8D0C0A878326}"/>
              </a:ext>
            </a:extLst>
          </p:cNvPr>
          <p:cNvSpPr txBox="1"/>
          <p:nvPr/>
        </p:nvSpPr>
        <p:spPr>
          <a:xfrm>
            <a:off x="627063" y="873125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B80E0-F5C4-4ABC-A2E6-EC7B631EEF29}"/>
              </a:ext>
            </a:extLst>
          </p:cNvPr>
          <p:cNvSpPr txBox="1"/>
          <p:nvPr/>
        </p:nvSpPr>
        <p:spPr>
          <a:xfrm>
            <a:off x="7827963" y="29337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8AAA5E3-C415-4824-A37C-C84E7E4EAE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1591D68-359D-4A52-97F6-A9998F8099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804DBB3-F428-41E6-A29D-BC577993FC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BA9A-17BA-410A-BE12-214CC96EA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6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0D47C0-DCFC-48BB-8BDE-176A45B1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647C26-8970-4900-892F-42E82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44089E-BA97-4FA5-AD57-C763AE32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0BD8D-E0DA-48CB-A629-EFF4248F0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56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F7BC21C-FD4F-4C9F-B2BB-4D3127C1071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B1F8203-3E71-4C74-B96E-5958F7718B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9ECCB7B-1E00-42FA-BE4D-B27E4C77E7D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EED0-DD42-4A0E-A712-0B5954F6A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25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late-V2-SD-3colPhotoInset.png">
            <a:extLst>
              <a:ext uri="{FF2B5EF4-FFF2-40B4-BE49-F238E27FC236}">
                <a16:creationId xmlns:a16="http://schemas.microsoft.com/office/drawing/2014/main" id="{E06E278D-2FF6-4069-BD7C-C2AC64AAC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late-V2-SD-3colPhotoInset.png">
            <a:extLst>
              <a:ext uri="{FF2B5EF4-FFF2-40B4-BE49-F238E27FC236}">
                <a16:creationId xmlns:a16="http://schemas.microsoft.com/office/drawing/2014/main" id="{6D979A0B-9C56-4FC3-AC19-EE66338F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Slate-V2-SD-3colPhotoInset.png">
            <a:extLst>
              <a:ext uri="{FF2B5EF4-FFF2-40B4-BE49-F238E27FC236}">
                <a16:creationId xmlns:a16="http://schemas.microsoft.com/office/drawing/2014/main" id="{5A13C0FF-5DCF-4D58-A58C-53EC6676F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825625"/>
            <a:ext cx="25288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EBD52F2C-1427-40DB-AF18-862158AFCC9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3A9C840-6DDC-4B1D-9D4C-F99BF752EE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75289D3-B0AE-4B0C-93D1-F411B7EE3D9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82D0-031C-4C39-B9A9-3E563480F2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39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F329F-C326-46CD-BF9A-33977309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35B1C-828A-4C6F-BA51-F878FFCE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207A5-0015-41CD-88B7-4B85AE52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BAB0-6C85-456B-8411-6BB5DE3A8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01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73DD5-76FB-4C0A-A803-6D60E24A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6D777-8759-4061-A967-7ABE9793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69A7-5721-4F66-AF44-2FDD7FAC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3F65-AFE5-48F6-AFAD-96779878E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15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CAF9F-B0F4-4D12-8F0F-AFB87725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73FCD-A28B-4211-8108-9FB67B96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75235-0BB4-41DB-920D-C2A8792F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5DD7-4CE3-42D4-9B62-08F5578F3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00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44823-6EBF-4384-A2AB-08F4AD0D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18C4D-6ACD-4D8D-9E28-F11257D7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4BDB-1EE7-43EA-B27E-2FE8E713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761C-1386-4219-A32E-9FC8B6666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62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30D6DF-8BE1-4F33-9867-8F4FD160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356467-74D5-4D5A-A4B6-78728936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4FA951-27A1-431F-86C8-76CF7BD3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8DCD-6374-4BC9-90D4-41D76E47A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te-V2-SD-compPhotoInset.png">
            <a:extLst>
              <a:ext uri="{FF2B5EF4-FFF2-40B4-BE49-F238E27FC236}">
                <a16:creationId xmlns:a16="http://schemas.microsoft.com/office/drawing/2014/main" id="{AF4260FD-4E64-4B97-AAB2-E7FC19DD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0063"/>
            <a:ext cx="3786188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late-V2-SD-compPhotoInset.png">
            <a:extLst>
              <a:ext uri="{FF2B5EF4-FFF2-40B4-BE49-F238E27FC236}">
                <a16:creationId xmlns:a16="http://schemas.microsoft.com/office/drawing/2014/main" id="{B45D631A-ACEC-4877-ACC6-26D42587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70063"/>
            <a:ext cx="37877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1BD5856D-9C5F-4392-9E90-BA34277D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0B2394A1-02D8-4B26-9528-BDA2CFD1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071F958-FA60-4883-9CCA-CD3642A9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0888-BE7C-47DD-BED2-FCD801AAA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77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A12561-A5F7-4ACF-B83B-92A9E60B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1369D6-F085-4F70-9B80-571CAE0E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4723D-1A06-4310-A448-355F9879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04E1-9849-40A6-9B29-928BD58DB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96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014DEB4-1A44-4766-A481-02A5E538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287C7F-513B-4138-B60A-000A79A8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2FE726-A3CB-4B33-A74A-96EF971A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DA0D-29DA-4AE1-A23A-BAEEBF56E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76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F79F98-CFB9-4F27-A499-D83F8300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CC3474-0621-4D57-AA87-1FEA7280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26B882-5F2C-4125-B34C-BD74DCE4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F6F3-9CBA-4961-B68B-D71C33AEC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24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SD-vertPhotoInset.png">
            <a:extLst>
              <a:ext uri="{FF2B5EF4-FFF2-40B4-BE49-F238E27FC236}">
                <a16:creationId xmlns:a16="http://schemas.microsoft.com/office/drawing/2014/main" id="{DD8DD081-028F-4D3C-A3B9-A891605D6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609600"/>
            <a:ext cx="3427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E3C274E-4AA9-466E-B837-3FECCFEF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10B6C51-65AB-4CEC-BC3A-B2982417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CB28D1F-67C9-4A19-8C4D-73DFDA10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C6AEC-E905-4858-A0F3-2F9A710AD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64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F16794-CA29-4B19-9740-3AD6EE4F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25017-DC79-4B5B-AB15-C890042A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31963"/>
            <a:ext cx="7764463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07D91-67B1-4083-AF4B-6F76157B2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A543B-C824-4743-A3EB-578C91292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81A81-77C2-4345-8EBB-02526F719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0DFF2AB-ADD6-4D5A-B278-76BDC6CFB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711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C928C-B6FD-4086-AF3A-81707451B8B6}"/>
              </a:ext>
            </a:extLst>
          </p:cNvPr>
          <p:cNvSpPr/>
          <p:nvPr/>
        </p:nvSpPr>
        <p:spPr>
          <a:xfrm>
            <a:off x="0" y="1757363"/>
            <a:ext cx="920115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CORONARY ANGIOGRAPHY and LESION QUANTIFICATION</a:t>
            </a:r>
            <a:endParaRPr kumimoji="0" lang="en-GB" alt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FE47EE10-9BF5-4128-A490-2053BCBCF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5105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 Cinosh Mathew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MD, DM(Cardiology), FACC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Professor &amp; Head of Department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SBKS Medical Institute &amp; Research Centre,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Sumandeep Vidyapeeth Deemed to be  University, Vadodara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B39966-9652-4068-AEEC-F7F30DDFD78D}"/>
              </a:ext>
            </a:extLst>
          </p:cNvPr>
          <p:cNvCxnSpPr/>
          <p:nvPr/>
        </p:nvCxnSpPr>
        <p:spPr>
          <a:xfrm>
            <a:off x="0" y="3665538"/>
            <a:ext cx="9144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PROCEEDURE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Mild Sedation</a:t>
            </a:r>
          </a:p>
          <a:p>
            <a:r>
              <a:rPr lang="en-US" dirty="0"/>
              <a:t>Hospitalization</a:t>
            </a:r>
          </a:p>
          <a:p>
            <a:r>
              <a:rPr lang="en-US" dirty="0"/>
              <a:t>Outpatient CAG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PROCEEDURE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1237" y="1731963"/>
            <a:ext cx="4373588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Routes of Vascular access 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153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PROCEEDURE</a:t>
            </a:r>
            <a:endParaRPr lang="en-IN" dirty="0"/>
          </a:p>
        </p:txBody>
      </p:sp>
      <p:pic>
        <p:nvPicPr>
          <p:cNvPr id="4" name="Content Placeholder 3" descr="fem_head_need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0826" y="0"/>
            <a:ext cx="2643174" cy="2000264"/>
          </a:xfrm>
        </p:spPr>
      </p:pic>
      <p:sp>
        <p:nvSpPr>
          <p:cNvPr id="5" name="TextBox 4"/>
          <p:cNvSpPr txBox="1"/>
          <p:nvPr/>
        </p:nvSpPr>
        <p:spPr>
          <a:xfrm>
            <a:off x="500034" y="2000240"/>
            <a:ext cx="8643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inguinal ligament usually crosses the </a:t>
            </a:r>
            <a:r>
              <a:rPr lang="en-IN" sz="2000" b="1" dirty="0"/>
              <a:t>superior edge </a:t>
            </a:r>
            <a:r>
              <a:rPr lang="en-IN" dirty="0"/>
              <a:t>of the femoral head.</a:t>
            </a:r>
          </a:p>
          <a:p>
            <a:r>
              <a:rPr lang="en-IN" dirty="0"/>
              <a:t>The common femoral artery usually bifurcates into the </a:t>
            </a:r>
            <a:r>
              <a:rPr lang="en-IN" sz="2000" b="1" dirty="0" err="1"/>
              <a:t>profunda</a:t>
            </a:r>
            <a:r>
              <a:rPr lang="en-IN" sz="2000" b="1" dirty="0"/>
              <a:t> and superficial branches</a:t>
            </a:r>
            <a:endParaRPr lang="en-IN" dirty="0"/>
          </a:p>
          <a:p>
            <a:r>
              <a:rPr lang="en-IN" dirty="0"/>
              <a:t>The </a:t>
            </a:r>
            <a:r>
              <a:rPr lang="en-IN" sz="2400" b="1" dirty="0"/>
              <a:t>target entry site </a:t>
            </a:r>
            <a:r>
              <a:rPr lang="en-IN" dirty="0"/>
              <a:t>of the needle is the superior half of the femoral head.</a:t>
            </a:r>
            <a:br>
              <a:rPr lang="en-IN" dirty="0"/>
            </a:br>
            <a:r>
              <a:rPr lang="en-IN" dirty="0"/>
              <a:t>  </a:t>
            </a:r>
            <a:r>
              <a:rPr lang="en-IN" sz="2400" b="1" dirty="0"/>
              <a:t> Low puncture sites </a:t>
            </a:r>
            <a:r>
              <a:rPr lang="en-IN" dirty="0"/>
              <a:t>may result in entering one of the bifurcation branches of the common femoral artery. </a:t>
            </a:r>
          </a:p>
          <a:p>
            <a:r>
              <a:rPr lang="en-IN" dirty="0"/>
              <a:t>	In such cases, compression, post removal of the sheath is more difficult. </a:t>
            </a:r>
          </a:p>
          <a:p>
            <a:r>
              <a:rPr lang="en-IN" dirty="0"/>
              <a:t>	Also, the incidence of a pseudo-aneurysm and femoral artery thrombosis is slightly increased.</a:t>
            </a:r>
          </a:p>
          <a:p>
            <a:r>
              <a:rPr lang="en-IN" dirty="0"/>
              <a:t>	 Puncture at the arterial bifurcation point may make it more difficult to secure </a:t>
            </a:r>
            <a:r>
              <a:rPr lang="en-IN" dirty="0" err="1"/>
              <a:t>hemostasis</a:t>
            </a:r>
            <a:r>
              <a:rPr lang="en-IN" dirty="0"/>
              <a:t> with compression or a sealing device.</a:t>
            </a:r>
          </a:p>
          <a:p>
            <a:r>
              <a:rPr lang="en-IN" dirty="0"/>
              <a:t>	 In some cases surgical repair may be needed. </a:t>
            </a:r>
          </a:p>
          <a:p>
            <a:r>
              <a:rPr lang="en-IN" dirty="0"/>
              <a:t>	</a:t>
            </a:r>
            <a:r>
              <a:rPr lang="en-IN" sz="2400" b="1" dirty="0"/>
              <a:t>A high </a:t>
            </a:r>
            <a:r>
              <a:rPr lang="en-IN" sz="2400" b="1" dirty="0" err="1"/>
              <a:t>puncture</a:t>
            </a:r>
            <a:r>
              <a:rPr lang="en-IN" sz="2400" b="1" dirty="0" err="1">
                <a:sym typeface="Wingdings" pitchFamily="2" charset="2"/>
              </a:rPr>
              <a:t></a:t>
            </a:r>
            <a:r>
              <a:rPr lang="en-IN" dirty="0" err="1"/>
              <a:t>becomes</a:t>
            </a:r>
            <a:r>
              <a:rPr lang="en-IN" dirty="0"/>
              <a:t> difficult to compress the artery against a bony structure and the risk of a retro-peritoneal hematoma is increased.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h_in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2143140" cy="2357454"/>
          </a:xfrm>
          <a:prstGeom prst="rect">
            <a:avLst/>
          </a:prstGeom>
        </p:spPr>
      </p:pic>
      <p:pic>
        <p:nvPicPr>
          <p:cNvPr id="3" name="Picture 2" descr="cath_sp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857232"/>
            <a:ext cx="3286148" cy="2286016"/>
          </a:xfrm>
          <a:prstGeom prst="rect">
            <a:avLst/>
          </a:prstGeom>
        </p:spPr>
      </p:pic>
      <p:pic>
        <p:nvPicPr>
          <p:cNvPr id="4" name="Picture 3" descr="Cath_shth_i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000504"/>
            <a:ext cx="2571768" cy="2571768"/>
          </a:xfrm>
          <a:prstGeom prst="rect">
            <a:avLst/>
          </a:prstGeom>
        </p:spPr>
      </p:pic>
      <p:pic>
        <p:nvPicPr>
          <p:cNvPr id="5" name="Picture 4" descr="cath_as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143380"/>
            <a:ext cx="3071834" cy="2428892"/>
          </a:xfrm>
          <a:prstGeom prst="rect">
            <a:avLst/>
          </a:prstGeom>
        </p:spPr>
      </p:pic>
      <p:pic>
        <p:nvPicPr>
          <p:cNvPr id="6" name="Picture 5" descr="cath_car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4000504"/>
            <a:ext cx="264317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715436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THE PROCEEDURE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Catheters </a:t>
            </a:r>
          </a:p>
          <a:p>
            <a:pPr lvl="1"/>
            <a:r>
              <a:rPr lang="en-US" dirty="0"/>
              <a:t>Polythene /polyurethane</a:t>
            </a:r>
          </a:p>
          <a:p>
            <a:pPr lvl="1"/>
            <a:r>
              <a:rPr lang="en-US" dirty="0"/>
              <a:t>Steel braid/Kevlar </a:t>
            </a:r>
          </a:p>
          <a:p>
            <a:pPr lvl="1"/>
            <a:r>
              <a:rPr lang="en-US" dirty="0"/>
              <a:t>Soft distal tip</a:t>
            </a:r>
          </a:p>
          <a:p>
            <a:pPr lvl="1"/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flushing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insertion of catheter,</a:t>
            </a:r>
          </a:p>
          <a:p>
            <a:pPr lvl="1"/>
            <a:r>
              <a:rPr lang="en-US" dirty="0"/>
              <a:t>Double flush catheter</a:t>
            </a:r>
          </a:p>
          <a:p>
            <a:pPr lvl="1"/>
            <a:r>
              <a:rPr lang="en-US" dirty="0"/>
              <a:t>Site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Before and after each catheter </a:t>
            </a:r>
            <a:r>
              <a:rPr lang="en-US" dirty="0" err="1"/>
              <a:t>insertionand</a:t>
            </a:r>
            <a:r>
              <a:rPr lang="en-US" dirty="0"/>
              <a:t> every 5 min of </a:t>
            </a:r>
            <a:r>
              <a:rPr lang="en-US" dirty="0" err="1"/>
              <a:t>proceedure</a:t>
            </a:r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estimated 2,000,000 procedures</a:t>
            </a:r>
          </a:p>
          <a:p>
            <a:r>
              <a:rPr lang="en-IN" dirty="0"/>
              <a:t>30 minutes</a:t>
            </a:r>
          </a:p>
          <a:p>
            <a:r>
              <a:rPr lang="en-IN" dirty="0"/>
              <a:t>with a procedure-related major complication rate (death, stroke, myocardial infarction) of &lt;0.1%.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CARRYING ON…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to the Manifold</a:t>
            </a:r>
          </a:p>
          <a:p>
            <a:r>
              <a:rPr lang="en-US" dirty="0"/>
              <a:t>Measure the Pressure and confirm the Zero prior .</a:t>
            </a:r>
          </a:p>
          <a:p>
            <a:r>
              <a:rPr lang="en-US" dirty="0"/>
              <a:t>Fill lumen with the contrast</a:t>
            </a:r>
          </a:p>
          <a:p>
            <a:r>
              <a:rPr lang="en-US" dirty="0"/>
              <a:t>Watch the waveform</a:t>
            </a:r>
          </a:p>
          <a:p>
            <a:r>
              <a:rPr lang="en-US" dirty="0"/>
              <a:t>Advance in to the aortic root</a:t>
            </a:r>
          </a:p>
          <a:p>
            <a:pPr>
              <a:buNone/>
            </a:pPr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Waveform change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7249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Damping and </a:t>
            </a:r>
            <a:r>
              <a:rPr lang="en-US" dirty="0" err="1"/>
              <a:t>Ventricularisation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Arterial wall/</a:t>
            </a:r>
            <a:r>
              <a:rPr lang="en-US" dirty="0" err="1"/>
              <a:t>Ostial</a:t>
            </a:r>
            <a:r>
              <a:rPr lang="en-US" dirty="0"/>
              <a:t> </a:t>
            </a:r>
            <a:r>
              <a:rPr lang="en-US" dirty="0" err="1"/>
              <a:t>stenosis</a:t>
            </a:r>
            <a:endParaRPr lang="en-US" dirty="0"/>
          </a:p>
          <a:p>
            <a:r>
              <a:rPr lang="en-US" dirty="0"/>
              <a:t>Withdraw catheter</a:t>
            </a:r>
          </a:p>
          <a:p>
            <a:r>
              <a:rPr lang="en-US" dirty="0" err="1"/>
              <a:t>Reinject</a:t>
            </a:r>
            <a:endParaRPr lang="en-US" dirty="0"/>
          </a:p>
          <a:p>
            <a:r>
              <a:rPr lang="en-US" dirty="0" err="1"/>
              <a:t>Ostial</a:t>
            </a:r>
            <a:r>
              <a:rPr lang="en-US" dirty="0"/>
              <a:t> </a:t>
            </a:r>
            <a:r>
              <a:rPr lang="en-US" dirty="0" err="1"/>
              <a:t>stenosis:No</a:t>
            </a:r>
            <a:r>
              <a:rPr lang="en-US" dirty="0"/>
              <a:t> dye </a:t>
            </a:r>
            <a:r>
              <a:rPr lang="en-US" dirty="0" err="1"/>
              <a:t>reflux,mid</a:t>
            </a:r>
            <a:r>
              <a:rPr lang="en-US" dirty="0"/>
              <a:t>/</a:t>
            </a:r>
            <a:r>
              <a:rPr lang="en-US" dirty="0" err="1"/>
              <a:t>prox</a:t>
            </a:r>
            <a:r>
              <a:rPr lang="en-US" dirty="0"/>
              <a:t> dye collection</a:t>
            </a:r>
          </a:p>
          <a:p>
            <a:r>
              <a:rPr lang="en-US" dirty="0"/>
              <a:t>Avoid vigorous catheter injections</a:t>
            </a:r>
          </a:p>
          <a:p>
            <a:pPr lvl="1"/>
            <a:r>
              <a:rPr lang="en-US" dirty="0"/>
              <a:t>Dissection</a:t>
            </a:r>
          </a:p>
          <a:p>
            <a:pPr lvl="1"/>
            <a:r>
              <a:rPr lang="en-US" dirty="0"/>
              <a:t>VF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CORONARY OSTIUM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Short aorta</a:t>
            </a:r>
          </a:p>
          <a:p>
            <a:pPr lvl="1"/>
            <a:r>
              <a:rPr lang="en-US" dirty="0"/>
              <a:t>Smaller </a:t>
            </a:r>
            <a:r>
              <a:rPr lang="en-US" dirty="0" err="1"/>
              <a:t>judkins</a:t>
            </a:r>
            <a:endParaRPr lang="en-US" dirty="0"/>
          </a:p>
          <a:p>
            <a:pPr lvl="1"/>
            <a:r>
              <a:rPr lang="en-US" dirty="0"/>
              <a:t>Push the catheter in to aortic cusp more deeply</a:t>
            </a:r>
          </a:p>
          <a:p>
            <a:pPr lvl="1"/>
            <a:r>
              <a:rPr lang="en-US" dirty="0"/>
              <a:t>Deep breath ---- vertical heart </a:t>
            </a:r>
          </a:p>
          <a:p>
            <a:r>
              <a:rPr lang="en-US" dirty="0"/>
              <a:t>Large aorta</a:t>
            </a:r>
          </a:p>
          <a:p>
            <a:pPr lvl="1"/>
            <a:r>
              <a:rPr lang="en-US" dirty="0"/>
              <a:t>Larger </a:t>
            </a:r>
            <a:r>
              <a:rPr lang="en-US" dirty="0" err="1"/>
              <a:t>Judkins</a:t>
            </a:r>
            <a:endParaRPr lang="en-US" dirty="0"/>
          </a:p>
          <a:p>
            <a:r>
              <a:rPr lang="en-US" dirty="0"/>
              <a:t>Posterior origin</a:t>
            </a:r>
          </a:p>
          <a:p>
            <a:pPr lvl="1"/>
            <a:r>
              <a:rPr lang="en-US" dirty="0"/>
              <a:t>RAO position with CC rotation</a:t>
            </a:r>
          </a:p>
          <a:p>
            <a:pPr lvl="1"/>
            <a:r>
              <a:rPr lang="en-US" dirty="0"/>
              <a:t>Larger </a:t>
            </a:r>
            <a:r>
              <a:rPr lang="en-US" dirty="0" err="1"/>
              <a:t>Judkins</a:t>
            </a:r>
            <a:endParaRPr lang="en-US" dirty="0"/>
          </a:p>
          <a:p>
            <a:pPr lvl="1"/>
            <a:r>
              <a:rPr lang="en-US" dirty="0"/>
              <a:t>Left </a:t>
            </a:r>
            <a:r>
              <a:rPr lang="en-US" dirty="0" err="1"/>
              <a:t>Amplatz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CORONARY OSTIUM</a:t>
            </a:r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724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Coronary </a:t>
            </a:r>
            <a:r>
              <a:rPr lang="en-US" dirty="0" err="1"/>
              <a:t>ostium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LAO position</a:t>
            </a:r>
          </a:p>
          <a:p>
            <a:r>
              <a:rPr lang="en-US" dirty="0"/>
              <a:t>Face the Left side </a:t>
            </a:r>
          </a:p>
          <a:p>
            <a:r>
              <a:rPr lang="en-US" dirty="0"/>
              <a:t>180 </a:t>
            </a:r>
            <a:r>
              <a:rPr lang="en-US" dirty="0">
                <a:latin typeface="Calibri"/>
                <a:cs typeface="Calibri"/>
              </a:rPr>
              <a:t>̊ rotation </a:t>
            </a:r>
          </a:p>
          <a:p>
            <a:r>
              <a:rPr lang="en-US" dirty="0">
                <a:latin typeface="Calibri"/>
                <a:cs typeface="Calibri"/>
              </a:rPr>
              <a:t>Dropping phenomenon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Begin above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Withdraw the catheter</a:t>
            </a:r>
          </a:p>
          <a:p>
            <a:r>
              <a:rPr lang="en-US" dirty="0">
                <a:latin typeface="Calibri"/>
                <a:cs typeface="Calibri"/>
              </a:rPr>
              <a:t>Avoid over rotation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CC torque as we enter the RCA </a:t>
            </a:r>
            <a:r>
              <a:rPr lang="en-US" dirty="0" err="1">
                <a:latin typeface="Calibri"/>
                <a:cs typeface="Calibri"/>
              </a:rPr>
              <a:t>ostium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Coronary </a:t>
            </a:r>
            <a:r>
              <a:rPr lang="en-US" dirty="0" err="1"/>
              <a:t>ostium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anterior RCA </a:t>
            </a:r>
            <a:r>
              <a:rPr lang="en-US" dirty="0" err="1"/>
              <a:t>ostium</a:t>
            </a:r>
            <a:endParaRPr lang="en-US" dirty="0"/>
          </a:p>
          <a:p>
            <a:pPr lvl="1"/>
            <a:r>
              <a:rPr lang="en-US" dirty="0"/>
              <a:t>Non Selective injection</a:t>
            </a:r>
          </a:p>
          <a:p>
            <a:pPr lvl="1"/>
            <a:r>
              <a:rPr lang="en-US" dirty="0" err="1"/>
              <a:t>Amplatz</a:t>
            </a:r>
            <a:r>
              <a:rPr lang="en-US" dirty="0"/>
              <a:t> 0.75/1</a:t>
            </a:r>
          </a:p>
          <a:p>
            <a:r>
              <a:rPr lang="en-US" dirty="0"/>
              <a:t>RCA damping</a:t>
            </a:r>
          </a:p>
          <a:p>
            <a:pPr lvl="1"/>
            <a:r>
              <a:rPr lang="en-US" dirty="0"/>
              <a:t>Smaller </a:t>
            </a:r>
            <a:r>
              <a:rPr lang="en-US" dirty="0" err="1"/>
              <a:t>vs</a:t>
            </a:r>
            <a:endParaRPr lang="en-US" dirty="0"/>
          </a:p>
          <a:p>
            <a:pPr lvl="1"/>
            <a:r>
              <a:rPr lang="en-US" dirty="0" err="1"/>
              <a:t>Ostial</a:t>
            </a:r>
            <a:r>
              <a:rPr lang="en-US" dirty="0"/>
              <a:t> spasm</a:t>
            </a:r>
          </a:p>
          <a:p>
            <a:pPr lvl="1"/>
            <a:r>
              <a:rPr lang="en-US" dirty="0" err="1"/>
              <a:t>Conal</a:t>
            </a:r>
            <a:r>
              <a:rPr lang="en-US" dirty="0"/>
              <a:t> catheterization</a:t>
            </a:r>
          </a:p>
          <a:p>
            <a:pPr lvl="1"/>
            <a:r>
              <a:rPr lang="en-US" dirty="0" err="1"/>
              <a:t>Ostial</a:t>
            </a:r>
            <a:r>
              <a:rPr lang="en-US" dirty="0"/>
              <a:t> </a:t>
            </a:r>
            <a:r>
              <a:rPr lang="en-US" dirty="0" err="1"/>
              <a:t>stenosis</a:t>
            </a:r>
            <a:endParaRPr lang="en-US" dirty="0"/>
          </a:p>
          <a:p>
            <a:pPr lvl="2"/>
            <a:r>
              <a:rPr lang="en-US" dirty="0"/>
              <a:t>Side hole catheter</a:t>
            </a:r>
          </a:p>
          <a:p>
            <a:pPr lvl="2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SVG and arterial grafts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3-12% occlude within 1 m.</a:t>
            </a:r>
          </a:p>
          <a:p>
            <a:r>
              <a:rPr lang="en-US" dirty="0"/>
              <a:t>Veins occlude within 1 yr d/t </a:t>
            </a:r>
            <a:r>
              <a:rPr lang="en-US" dirty="0" err="1"/>
              <a:t>neointimal</a:t>
            </a:r>
            <a:r>
              <a:rPr lang="en-US" dirty="0"/>
              <a:t> hyperplasia</a:t>
            </a:r>
          </a:p>
          <a:p>
            <a:r>
              <a:rPr lang="en-US" dirty="0"/>
              <a:t>&gt;1 yr is Diffuse SVG atherosclerosis</a:t>
            </a:r>
          </a:p>
          <a:p>
            <a:r>
              <a:rPr lang="en-US" dirty="0"/>
              <a:t>Free radial grafts-</a:t>
            </a:r>
            <a:r>
              <a:rPr lang="en-US" dirty="0">
                <a:sym typeface="Wingdings" pitchFamily="2" charset="2"/>
              </a:rPr>
              <a:t> intermediate patency</a:t>
            </a:r>
          </a:p>
          <a:p>
            <a:r>
              <a:rPr lang="en-US" dirty="0">
                <a:sym typeface="Wingdings" pitchFamily="2" charset="2"/>
              </a:rPr>
              <a:t>Progression of native </a:t>
            </a:r>
            <a:r>
              <a:rPr lang="en-US" dirty="0" err="1">
                <a:sym typeface="Wingdings" pitchFamily="2" charset="2"/>
              </a:rPr>
              <a:t>diseasepain</a:t>
            </a:r>
            <a:r>
              <a:rPr lang="en-US" dirty="0">
                <a:sym typeface="Wingdings" pitchFamily="2" charset="2"/>
              </a:rPr>
              <a:t> 20%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Forssman</a:t>
            </a:r>
            <a:endParaRPr lang="en-US" dirty="0"/>
          </a:p>
          <a:p>
            <a:r>
              <a:rPr lang="en-IN" dirty="0"/>
              <a:t>SONES AND SHIREY</a:t>
            </a:r>
          </a:p>
          <a:p>
            <a:r>
              <a:rPr lang="en-US" dirty="0" err="1"/>
              <a:t>Gruentzig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 location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Operative report/technique </a:t>
            </a:r>
            <a:r>
              <a:rPr lang="en-US" dirty="0" err="1"/>
              <a:t>practised</a:t>
            </a:r>
            <a:endParaRPr lang="en-US" dirty="0"/>
          </a:p>
          <a:p>
            <a:r>
              <a:rPr lang="en-US" dirty="0"/>
              <a:t>LCA/Diagonal from Left side of the aorta and the </a:t>
            </a:r>
            <a:r>
              <a:rPr lang="en-US" dirty="0" err="1"/>
              <a:t>Cx</a:t>
            </a:r>
            <a:r>
              <a:rPr lang="en-US" dirty="0"/>
              <a:t> slightly higher up</a:t>
            </a:r>
          </a:p>
          <a:p>
            <a:r>
              <a:rPr lang="en-US" dirty="0"/>
              <a:t>RCA/Distal dominant </a:t>
            </a:r>
            <a:r>
              <a:rPr lang="en-US" dirty="0" err="1"/>
              <a:t>Cx</a:t>
            </a:r>
            <a:r>
              <a:rPr lang="en-US" dirty="0"/>
              <a:t> grafts from the </a:t>
            </a:r>
            <a:r>
              <a:rPr lang="en-US" dirty="0" err="1"/>
              <a:t>Rt</a:t>
            </a:r>
            <a:r>
              <a:rPr lang="en-US" dirty="0"/>
              <a:t> side and anterior surface of aorta.</a:t>
            </a:r>
          </a:p>
          <a:p>
            <a:r>
              <a:rPr lang="en-US" dirty="0"/>
              <a:t>LCA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graft:JR</a:t>
            </a:r>
            <a:r>
              <a:rPr lang="en-US" dirty="0">
                <a:sym typeface="Wingdings" pitchFamily="2" charset="2"/>
              </a:rPr>
              <a:t> 4/AL 1</a:t>
            </a:r>
          </a:p>
          <a:p>
            <a:r>
              <a:rPr lang="en-US" dirty="0">
                <a:sym typeface="Wingdings" pitchFamily="2" charset="2"/>
              </a:rPr>
              <a:t>RCA graft : MPA/Wexler/JR 3.5</a:t>
            </a:r>
          </a:p>
          <a:p>
            <a:r>
              <a:rPr lang="en-US" dirty="0">
                <a:sym typeface="Wingdings" pitchFamily="2" charset="2"/>
              </a:rPr>
              <a:t>Take catheter to </a:t>
            </a:r>
            <a:r>
              <a:rPr lang="en-US" dirty="0" err="1">
                <a:sym typeface="Wingdings" pitchFamily="2" charset="2"/>
              </a:rPr>
              <a:t>area,and</a:t>
            </a:r>
            <a:r>
              <a:rPr lang="en-US" dirty="0">
                <a:sym typeface="Wingdings" pitchFamily="2" charset="2"/>
              </a:rPr>
              <a:t> withdraw injecting.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 location</a:t>
            </a:r>
            <a:endParaRPr lang="en-IN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777989" y="1731963"/>
            <a:ext cx="3580084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 location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28774"/>
            <a:ext cx="7072362" cy="458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357186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857232"/>
            <a:ext cx="55721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 Graft catheterization</a:t>
            </a:r>
            <a:endParaRPr lang="en-IN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66437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 Graft catheterization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LAO projection to enter the </a:t>
            </a:r>
            <a:r>
              <a:rPr lang="en-US" dirty="0" err="1"/>
              <a:t>Subclavian</a:t>
            </a:r>
            <a:r>
              <a:rPr lang="en-US" dirty="0"/>
              <a:t> A</a:t>
            </a:r>
          </a:p>
          <a:p>
            <a:r>
              <a:rPr lang="en-US" dirty="0"/>
              <a:t>AP projection counterclockwise rotation with tip </a:t>
            </a:r>
            <a:r>
              <a:rPr lang="en-US" dirty="0" err="1"/>
              <a:t>anteriorly</a:t>
            </a:r>
            <a:r>
              <a:rPr lang="en-US" dirty="0"/>
              <a:t>.</a:t>
            </a:r>
          </a:p>
          <a:p>
            <a:r>
              <a:rPr lang="en-US" dirty="0"/>
              <a:t>Intermittent gentle puffs</a:t>
            </a:r>
          </a:p>
          <a:p>
            <a:r>
              <a:rPr lang="en-US" dirty="0"/>
              <a:t>Low </a:t>
            </a:r>
            <a:r>
              <a:rPr lang="en-US" dirty="0" err="1"/>
              <a:t>osmolar</a:t>
            </a:r>
            <a:r>
              <a:rPr lang="en-US" dirty="0"/>
              <a:t> contrast agents</a:t>
            </a:r>
          </a:p>
          <a:p>
            <a:r>
              <a:rPr lang="en-US" dirty="0"/>
              <a:t>Selective </a:t>
            </a:r>
            <a:r>
              <a:rPr lang="en-US" dirty="0" err="1"/>
              <a:t>cannulation</a:t>
            </a:r>
            <a:r>
              <a:rPr lang="en-US" dirty="0"/>
              <a:t> with non specific injections</a:t>
            </a:r>
          </a:p>
          <a:p>
            <a:pPr lvl="2"/>
            <a:r>
              <a:rPr lang="en-US" dirty="0"/>
              <a:t>Blood pressure cuff </a:t>
            </a:r>
          </a:p>
          <a:p>
            <a:pPr lvl="2"/>
            <a:r>
              <a:rPr lang="en-US" dirty="0"/>
              <a:t>Improve </a:t>
            </a:r>
            <a:r>
              <a:rPr lang="en-US" dirty="0" err="1"/>
              <a:t>opacification</a:t>
            </a:r>
            <a:endParaRPr lang="en-US" dirty="0"/>
          </a:p>
          <a:p>
            <a:pPr lvl="2"/>
            <a:r>
              <a:rPr lang="en-US" dirty="0"/>
              <a:t>Attach a Y connector and advance a 0.014 in </a:t>
            </a:r>
            <a:r>
              <a:rPr lang="en-US" dirty="0" err="1"/>
              <a:t>pTCA</a:t>
            </a:r>
            <a:r>
              <a:rPr lang="en-US" dirty="0"/>
              <a:t> guidewire 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 Graft catheterization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RIMA</a:t>
            </a:r>
          </a:p>
          <a:p>
            <a:pPr lvl="1"/>
            <a:r>
              <a:rPr lang="en-US" dirty="0"/>
              <a:t>LAO projection to show the </a:t>
            </a:r>
            <a:r>
              <a:rPr lang="en-US" dirty="0" err="1"/>
              <a:t>Brachiocephalic</a:t>
            </a:r>
            <a:r>
              <a:rPr lang="en-US" dirty="0"/>
              <a:t> trunk</a:t>
            </a:r>
          </a:p>
          <a:p>
            <a:pPr lvl="1"/>
            <a:r>
              <a:rPr lang="en-US" dirty="0"/>
              <a:t>CC rotation to enter it </a:t>
            </a:r>
          </a:p>
          <a:p>
            <a:pPr lvl="1"/>
            <a:r>
              <a:rPr lang="en-US" dirty="0"/>
              <a:t>Inject dye to </a:t>
            </a:r>
            <a:r>
              <a:rPr lang="en-US" dirty="0" err="1"/>
              <a:t>opacify</a:t>
            </a:r>
            <a:r>
              <a:rPr lang="en-US" dirty="0"/>
              <a:t> the Common Carotid</a:t>
            </a:r>
          </a:p>
          <a:p>
            <a:pPr lvl="1"/>
            <a:r>
              <a:rPr lang="en-US" dirty="0"/>
              <a:t>RAO-caudal is the best spatial resolution to d/b SC and the </a:t>
            </a:r>
            <a:r>
              <a:rPr lang="en-US" dirty="0" err="1"/>
              <a:t>Rcc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 WHOLEY guidewire</a:t>
            </a:r>
          </a:p>
          <a:p>
            <a:pPr lvl="1"/>
            <a:r>
              <a:rPr lang="en-US" dirty="0"/>
              <a:t>Tip rotation is anti clockwise.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Gastroepiploic</a:t>
            </a:r>
            <a:r>
              <a:rPr lang="en-US" dirty="0"/>
              <a:t> Graft </a:t>
            </a:r>
            <a:r>
              <a:rPr lang="en-US" dirty="0" err="1"/>
              <a:t>Catheterisation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/>
          <a:lstStyle/>
          <a:p>
            <a:r>
              <a:rPr lang="en-US" dirty="0"/>
              <a:t>Left and right IMA</a:t>
            </a:r>
          </a:p>
          <a:p>
            <a:r>
              <a:rPr lang="en-US" dirty="0"/>
              <a:t>Radial free grafts not very successful(spasm)</a:t>
            </a:r>
          </a:p>
          <a:p>
            <a:r>
              <a:rPr lang="en-US" dirty="0"/>
              <a:t>R GE artery to the PD or others on the inferior surface.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6950" y="1285860"/>
            <a:ext cx="30670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RADIAL ARTERY TECHNIQUE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 </a:t>
            </a:r>
            <a:r>
              <a:rPr lang="en-US" dirty="0" err="1"/>
              <a:t>Sones</a:t>
            </a:r>
            <a:endParaRPr lang="en-US" dirty="0"/>
          </a:p>
          <a:p>
            <a:r>
              <a:rPr lang="en-US" dirty="0"/>
              <a:t>Side holes within 7 mm at distal end</a:t>
            </a:r>
          </a:p>
          <a:p>
            <a:r>
              <a:rPr lang="en-US" dirty="0"/>
              <a:t>80,100,125 cm length and 6-8 F</a:t>
            </a:r>
          </a:p>
          <a:p>
            <a:r>
              <a:rPr lang="en-US" dirty="0"/>
              <a:t>Catheter tip pressure to be monitored</a:t>
            </a:r>
          </a:p>
          <a:p>
            <a:r>
              <a:rPr lang="en-US" dirty="0"/>
              <a:t>Use of deep inspiration</a:t>
            </a:r>
          </a:p>
          <a:p>
            <a:r>
              <a:rPr lang="en-US" dirty="0"/>
              <a:t>Use of soft J-tipped guidewire of 0.035 in .</a:t>
            </a:r>
          </a:p>
          <a:p>
            <a:r>
              <a:rPr lang="en-US" dirty="0" err="1"/>
              <a:t>Asc</a:t>
            </a:r>
            <a:r>
              <a:rPr lang="en-US" dirty="0"/>
              <a:t> Aorta removal of guidewire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RADIAL ARTERY TECHNIQUE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Specially </a:t>
            </a:r>
            <a:r>
              <a:rPr lang="en-IN" sz="4100" b="1" dirty="0"/>
              <a:t>coated hydrophilic sheaths </a:t>
            </a:r>
            <a:r>
              <a:rPr lang="en-IN" dirty="0"/>
              <a:t>reduce spasm on sheath insertion and removal.</a:t>
            </a:r>
          </a:p>
          <a:p>
            <a:r>
              <a:rPr lang="en-IN" dirty="0"/>
              <a:t> Arterial puncture using a </a:t>
            </a:r>
            <a:r>
              <a:rPr lang="en-IN" sz="4100" b="1" dirty="0"/>
              <a:t>short 20-gauge needle</a:t>
            </a:r>
            <a:r>
              <a:rPr lang="en-IN" dirty="0"/>
              <a:t>, a 0.025-in. guidewire, and a radial artery sheath system (24 cm) is performed in a manner similar to FA puncture. </a:t>
            </a:r>
          </a:p>
          <a:p>
            <a:r>
              <a:rPr lang="en-IN" dirty="0"/>
              <a:t>The point of puncture is over the radial artery pulsation on the wrist. After puncture, the small guidewire is inserted followed by a long arterial sheath.</a:t>
            </a:r>
          </a:p>
          <a:p>
            <a:r>
              <a:rPr lang="en-IN" dirty="0"/>
              <a:t>5000 U of heparin, 2 </a:t>
            </a:r>
            <a:r>
              <a:rPr lang="en-IN" dirty="0" err="1"/>
              <a:t>mL</a:t>
            </a:r>
            <a:r>
              <a:rPr lang="en-IN" dirty="0"/>
              <a:t> of 1 percent </a:t>
            </a:r>
            <a:r>
              <a:rPr lang="en-IN" dirty="0" err="1"/>
              <a:t>lidocaine</a:t>
            </a:r>
            <a:r>
              <a:rPr lang="en-IN" dirty="0"/>
              <a:t>, and 200 g of </a:t>
            </a:r>
            <a:r>
              <a:rPr lang="en-IN" dirty="0" err="1"/>
              <a:t>nitroglycerin</a:t>
            </a:r>
            <a:r>
              <a:rPr lang="en-IN" dirty="0"/>
              <a:t> are often given.</a:t>
            </a:r>
          </a:p>
          <a:p>
            <a:r>
              <a:rPr lang="en-IN" dirty="0"/>
              <a:t>Additional </a:t>
            </a:r>
            <a:r>
              <a:rPr lang="en-IN" sz="4100" b="1" dirty="0" err="1"/>
              <a:t>intraarteriolar</a:t>
            </a:r>
            <a:r>
              <a:rPr lang="en-IN" sz="4100" b="1" dirty="0"/>
              <a:t> vasodilator</a:t>
            </a:r>
            <a:r>
              <a:rPr lang="en-IN" dirty="0"/>
              <a:t>—such as </a:t>
            </a:r>
            <a:r>
              <a:rPr lang="en-IN" dirty="0" err="1"/>
              <a:t>diltiazem</a:t>
            </a:r>
            <a:r>
              <a:rPr lang="en-IN" dirty="0"/>
              <a:t>,—may be necessary to minimize spasm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696356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RADIAL ARTERY TECHNIQUE</a:t>
            </a:r>
            <a:endParaRPr lang="en-IN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5734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91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RADIAL ARTERY TECHNIQUE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LAO position with non coronary cusp </a:t>
            </a:r>
            <a:r>
              <a:rPr lang="en-US" dirty="0" err="1"/>
              <a:t>posteriorly</a:t>
            </a:r>
            <a:r>
              <a:rPr lang="en-US" dirty="0"/>
              <a:t>.</a:t>
            </a:r>
          </a:p>
          <a:p>
            <a:r>
              <a:rPr lang="en-US" dirty="0"/>
              <a:t>Pressure in to the aortic cusp /slight CC rotation with push.</a:t>
            </a:r>
          </a:p>
          <a:p>
            <a:r>
              <a:rPr lang="en-US" dirty="0"/>
              <a:t>Deep inspiration</a:t>
            </a:r>
          </a:p>
          <a:p>
            <a:r>
              <a:rPr lang="en-US" dirty="0"/>
              <a:t>Grossman method: inching up</a:t>
            </a:r>
            <a:r>
              <a:rPr lang="en-US" dirty="0">
                <a:sym typeface="Wingdings" pitchFamily="2" charset="2"/>
              </a:rPr>
              <a:t> cobra head </a:t>
            </a:r>
          </a:p>
          <a:p>
            <a:pPr lvl="1"/>
            <a:r>
              <a:rPr lang="en-US" dirty="0">
                <a:sym typeface="Wingdings" pitchFamily="2" charset="2"/>
              </a:rPr>
              <a:t>High takeoff: inject dye and </a:t>
            </a:r>
            <a:r>
              <a:rPr lang="en-US" dirty="0" err="1">
                <a:sym typeface="Wingdings" pitchFamily="2" charset="2"/>
              </a:rPr>
              <a:t>opacify</a:t>
            </a:r>
            <a:r>
              <a:rPr lang="en-US" dirty="0">
                <a:sym typeface="Wingdings" pitchFamily="2" charset="2"/>
              </a:rPr>
              <a:t> the coronaries.</a:t>
            </a:r>
          </a:p>
          <a:p>
            <a:r>
              <a:rPr lang="en-US" dirty="0">
                <a:sym typeface="Wingdings" pitchFamily="2" charset="2"/>
              </a:rPr>
              <a:t>RCA </a:t>
            </a:r>
            <a:r>
              <a:rPr lang="en-US" dirty="0" err="1">
                <a:sym typeface="Wingdings" pitchFamily="2" charset="2"/>
              </a:rPr>
              <a:t>proceedure</a:t>
            </a:r>
            <a:r>
              <a:rPr lang="en-US" dirty="0">
                <a:sym typeface="Wingdings" pitchFamily="2" charset="2"/>
              </a:rPr>
              <a:t> is the same :Clockwise </a:t>
            </a:r>
            <a:r>
              <a:rPr lang="en-US" dirty="0" err="1">
                <a:sym typeface="Wingdings" pitchFamily="2" charset="2"/>
              </a:rPr>
              <a:t>rotn</a:t>
            </a:r>
            <a:r>
              <a:rPr lang="en-US" dirty="0">
                <a:sym typeface="Wingdings" pitchFamily="2" charset="2"/>
              </a:rPr>
              <a:t> with withdrawal with release of the torque upon </a:t>
            </a:r>
            <a:r>
              <a:rPr lang="en-US" dirty="0" err="1">
                <a:sym typeface="Wingdings" pitchFamily="2" charset="2"/>
              </a:rPr>
              <a:t>canulating</a:t>
            </a:r>
            <a:r>
              <a:rPr lang="en-US" dirty="0">
                <a:sym typeface="Wingdings" pitchFamily="2" charset="2"/>
              </a:rPr>
              <a:t> the RCA.</a:t>
            </a: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RADIAL ARTERY TECHNIQUE</a:t>
            </a:r>
            <a:endParaRPr lang="en-IN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3027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714488"/>
            <a:ext cx="564357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RADIAL ARTERY TECHNIQUE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Alternate technique of </a:t>
            </a:r>
            <a:r>
              <a:rPr lang="en-US" dirty="0" err="1"/>
              <a:t>canulation</a:t>
            </a:r>
            <a:r>
              <a:rPr lang="en-US" dirty="0"/>
              <a:t> of the RCA</a:t>
            </a:r>
          </a:p>
          <a:p>
            <a:pPr lvl="1"/>
            <a:r>
              <a:rPr lang="en-US" dirty="0"/>
              <a:t>Catheter to </a:t>
            </a:r>
            <a:r>
              <a:rPr lang="en-US" dirty="0" err="1"/>
              <a:t>Rt</a:t>
            </a:r>
            <a:r>
              <a:rPr lang="en-US"/>
              <a:t> aortic </a:t>
            </a:r>
            <a:r>
              <a:rPr lang="en-US" dirty="0"/>
              <a:t>cusp</a:t>
            </a:r>
          </a:p>
          <a:p>
            <a:pPr lvl="1"/>
            <a:r>
              <a:rPr lang="en-US" dirty="0"/>
              <a:t>Gradual withdrawal of the catheter </a:t>
            </a:r>
          </a:p>
          <a:p>
            <a:pPr lvl="1"/>
            <a:r>
              <a:rPr lang="en-US" dirty="0"/>
              <a:t>Injection of puffs of contrast with </a:t>
            </a:r>
            <a:r>
              <a:rPr lang="en-US" dirty="0" err="1"/>
              <a:t>canulation</a:t>
            </a:r>
            <a:r>
              <a:rPr lang="en-US" dirty="0"/>
              <a:t> of the vessel.</a:t>
            </a:r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SITE HEMOSTASIS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Heparin after catheter removal guided by Activated clotting time.</a:t>
            </a:r>
          </a:p>
          <a:p>
            <a:r>
              <a:rPr lang="en-US" dirty="0"/>
              <a:t>&gt;200s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protamine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sulphate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Femoral sheath: pressure for 15-30 </a:t>
            </a:r>
            <a:r>
              <a:rPr lang="en-US" dirty="0" err="1">
                <a:sym typeface="Wingdings" pitchFamily="2" charset="2"/>
              </a:rPr>
              <a:t>mins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Vascular occlusion devices</a:t>
            </a:r>
          </a:p>
          <a:p>
            <a:r>
              <a:rPr lang="en-US" dirty="0">
                <a:sym typeface="Wingdings" pitchFamily="2" charset="2"/>
              </a:rPr>
              <a:t>Radial sheath </a:t>
            </a:r>
            <a:r>
              <a:rPr lang="en-US" dirty="0" err="1">
                <a:sym typeface="Wingdings" pitchFamily="2" charset="2"/>
              </a:rPr>
              <a:t>removal:plastic</a:t>
            </a:r>
            <a:r>
              <a:rPr lang="en-US" dirty="0">
                <a:sym typeface="Wingdings" pitchFamily="2" charset="2"/>
              </a:rPr>
              <a:t> bracelet with pressure pad</a:t>
            </a:r>
          </a:p>
          <a:p>
            <a:pPr lvl="1"/>
            <a:r>
              <a:rPr lang="en-US" dirty="0">
                <a:sym typeface="Wingdings" pitchFamily="2" charset="2"/>
              </a:rPr>
              <a:t>Withdraw the sheath and simultaneously tighten the bracelet.</a:t>
            </a:r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SITE HEMOSTASIS</a:t>
            </a:r>
            <a:endParaRPr lang="en-IN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405336" cy="35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00439"/>
            <a:ext cx="614363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3571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0985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SITE HEMOSTASIS</a:t>
            </a:r>
            <a:endParaRPr lang="en-IN" dirty="0"/>
          </a:p>
        </p:txBody>
      </p:sp>
      <p:pic>
        <p:nvPicPr>
          <p:cNvPr id="4" name="Content Placeholder 3" descr="ci for vascular closure devices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6781" y="2218531"/>
            <a:ext cx="4762500" cy="30861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TECHNIQUE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Transient replacing of blood in the vessel with </a:t>
            </a:r>
            <a:r>
              <a:rPr lang="en-US" dirty="0" err="1"/>
              <a:t>slight,but</a:t>
            </a:r>
            <a:r>
              <a:rPr lang="en-US" dirty="0"/>
              <a:t> continuous reflux in to the aortic root.</a:t>
            </a:r>
          </a:p>
          <a:p>
            <a:r>
              <a:rPr lang="en-US" dirty="0"/>
              <a:t>Myocardial blushing or dissection</a:t>
            </a:r>
          </a:p>
          <a:p>
            <a:r>
              <a:rPr lang="en-US" dirty="0"/>
              <a:t>Speed is 7ml at 2.1ml/s and 4.8 ml at 1.7ml/s</a:t>
            </a:r>
          </a:p>
          <a:p>
            <a:r>
              <a:rPr lang="en-US" dirty="0"/>
              <a:t>Occlusion with much lower rates AND WITH HOCM/LVH higher volumes and rates.</a:t>
            </a:r>
          </a:p>
          <a:p>
            <a:r>
              <a:rPr lang="en-US" dirty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TECHNIQUE</a:t>
            </a:r>
            <a:endParaRPr lang="en-IN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7867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143644"/>
            <a:ext cx="600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INJECTORS with 2-3ml/s for </a:t>
            </a:r>
            <a:r>
              <a:rPr lang="en-US" dirty="0" err="1"/>
              <a:t>rt</a:t>
            </a:r>
            <a:r>
              <a:rPr lang="en-US" dirty="0"/>
              <a:t> and 3-4 ml/s for the left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VIEWS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/>
              <a:t>1. RAO-caudal to visualize the left main, proximal LAD, and proximal circumflex</a:t>
            </a:r>
          </a:p>
          <a:p>
            <a:pPr>
              <a:buNone/>
            </a:pPr>
            <a:r>
              <a:rPr lang="en-IN" dirty="0"/>
              <a:t>2. RAO-cranial to visualize the mid and distal LAD without overlap of </a:t>
            </a:r>
            <a:r>
              <a:rPr lang="en-IN" dirty="0" err="1"/>
              <a:t>septal</a:t>
            </a:r>
            <a:r>
              <a:rPr lang="en-IN" dirty="0"/>
              <a:t> or diagonal branches</a:t>
            </a:r>
          </a:p>
          <a:p>
            <a:pPr>
              <a:buNone/>
            </a:pPr>
            <a:r>
              <a:rPr lang="en-IN" dirty="0"/>
              <a:t>3. LAO-cranial to visualize the mid and distal LAD in an orthogonal projection</a:t>
            </a:r>
          </a:p>
          <a:p>
            <a:pPr>
              <a:buNone/>
            </a:pPr>
            <a:r>
              <a:rPr lang="en-IN" dirty="0"/>
              <a:t>4. LAO-caudal to visualize the left main and proximal circumflex.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VIEWS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/>
              <a:t>1. LAO to visualize the proximal right coronary artery (RCA)</a:t>
            </a:r>
          </a:p>
          <a:p>
            <a:pPr>
              <a:buNone/>
            </a:pPr>
            <a:r>
              <a:rPr lang="en-IN" dirty="0"/>
              <a:t>2. RAO-cranial to visualize the posterior descending and </a:t>
            </a:r>
            <a:r>
              <a:rPr lang="en-IN" dirty="0" err="1"/>
              <a:t>posterolateral</a:t>
            </a:r>
            <a:r>
              <a:rPr lang="en-IN" dirty="0"/>
              <a:t> branches</a:t>
            </a:r>
          </a:p>
          <a:p>
            <a:pPr>
              <a:buNone/>
            </a:pPr>
            <a:r>
              <a:rPr lang="en-IN" dirty="0"/>
              <a:t>3. Lateral to visualize the mid-RCA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LESION QUANTIFICATION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Seen in profile</a:t>
            </a:r>
          </a:p>
          <a:p>
            <a:r>
              <a:rPr lang="en-US" dirty="0"/>
              <a:t>Eccentric lesion</a:t>
            </a:r>
          </a:p>
          <a:p>
            <a:r>
              <a:rPr lang="en-US" dirty="0"/>
              <a:t>Perpendicular lesion when there is visualization of </a:t>
            </a:r>
            <a:r>
              <a:rPr lang="en-US" dirty="0" err="1"/>
              <a:t>lucency</a:t>
            </a:r>
            <a:r>
              <a:rPr lang="en-US" dirty="0"/>
              <a:t> d/t thin contrast column.</a:t>
            </a:r>
          </a:p>
          <a:p>
            <a:r>
              <a:rPr lang="en-US" dirty="0"/>
              <a:t>MACH effect</a:t>
            </a:r>
          </a:p>
          <a:p>
            <a:r>
              <a:rPr lang="en-US" dirty="0"/>
              <a:t>LUMEN-o- GRAM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vessel sizes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RCA:3.9 +/- 0.6 for dominant</a:t>
            </a:r>
          </a:p>
          <a:p>
            <a:pPr lvl="2"/>
            <a:r>
              <a:rPr lang="en-US" dirty="0"/>
              <a:t>2.8+/- 0.5 for non dominant</a:t>
            </a:r>
          </a:p>
          <a:p>
            <a:endParaRPr lang="en-US" dirty="0"/>
          </a:p>
          <a:p>
            <a:r>
              <a:rPr lang="en-US" dirty="0"/>
              <a:t>LCA: 3.7 +/- 0.4</a:t>
            </a:r>
          </a:p>
          <a:p>
            <a:endParaRPr lang="en-US" dirty="0"/>
          </a:p>
          <a:p>
            <a:r>
              <a:rPr lang="en-US" dirty="0" err="1"/>
              <a:t>LCx</a:t>
            </a:r>
            <a:r>
              <a:rPr lang="en-US" dirty="0"/>
              <a:t> : 4.2 +/- 0.2 for dominant</a:t>
            </a:r>
          </a:p>
          <a:p>
            <a:pPr lvl="2"/>
            <a:r>
              <a:rPr lang="en-US" dirty="0"/>
              <a:t>3.4+/- 0.5 for non dominant</a:t>
            </a:r>
          </a:p>
          <a:p>
            <a:r>
              <a:rPr lang="en-US" dirty="0"/>
              <a:t>Left main : 4.5 +/- 0.5</a:t>
            </a: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571480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SYSTEMS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 FLOW:</a:t>
            </a:r>
          </a:p>
          <a:p>
            <a:pPr lvl="1"/>
            <a:endParaRPr lang="en-IN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7358114" cy="20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SYSTEMS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TIMI FRAME COUNT:</a:t>
            </a:r>
          </a:p>
          <a:p>
            <a:pPr lvl="1"/>
            <a:r>
              <a:rPr lang="en-US" dirty="0"/>
              <a:t>6 F catheters and 30 fps.</a:t>
            </a:r>
          </a:p>
          <a:p>
            <a:pPr lvl="1"/>
            <a:r>
              <a:rPr lang="en-US" dirty="0"/>
              <a:t> first frame is always the </a:t>
            </a:r>
            <a:r>
              <a:rPr lang="en-US" dirty="0" err="1"/>
              <a:t>opacified</a:t>
            </a:r>
            <a:r>
              <a:rPr lang="en-US" dirty="0"/>
              <a:t> artery frame.</a:t>
            </a:r>
          </a:p>
          <a:p>
            <a:pPr lvl="2"/>
            <a:r>
              <a:rPr lang="en-US" dirty="0"/>
              <a:t>LAD distal bifurcation</a:t>
            </a:r>
          </a:p>
          <a:p>
            <a:pPr lvl="2"/>
            <a:r>
              <a:rPr lang="en-US" dirty="0"/>
              <a:t>RCA first branch of the PLV</a:t>
            </a:r>
          </a:p>
          <a:p>
            <a:pPr lvl="2"/>
            <a:r>
              <a:rPr lang="en-US" dirty="0" err="1"/>
              <a:t>LCx</a:t>
            </a:r>
            <a:r>
              <a:rPr lang="en-US" dirty="0"/>
              <a:t> distal bifurcation</a:t>
            </a:r>
          </a:p>
          <a:p>
            <a:r>
              <a:rPr lang="en-US" dirty="0"/>
              <a:t>Corrected TIMI frame count</a:t>
            </a:r>
          </a:p>
          <a:p>
            <a:pPr lvl="1"/>
            <a:r>
              <a:rPr lang="en-US" dirty="0"/>
              <a:t>LAD 14.7/RCA9.8/</a:t>
            </a:r>
            <a:r>
              <a:rPr lang="en-US" dirty="0" err="1"/>
              <a:t>Lcx</a:t>
            </a:r>
            <a:r>
              <a:rPr lang="en-US" dirty="0"/>
              <a:t> 9.3</a:t>
            </a:r>
          </a:p>
          <a:p>
            <a:pPr lvl="1"/>
            <a:r>
              <a:rPr lang="en-US" dirty="0"/>
              <a:t>Divide the absolute frame count in the LAD by 1.7</a:t>
            </a:r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SYSTEMS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Corrected TIMI frame count</a:t>
            </a:r>
          </a:p>
          <a:p>
            <a:pPr lvl="1"/>
            <a:r>
              <a:rPr lang="en-US" dirty="0"/>
              <a:t>TFC is 36 for LAD,22 for the CFX,20 for the RCA</a:t>
            </a:r>
          </a:p>
          <a:p>
            <a:pPr lvl="1"/>
            <a:r>
              <a:rPr lang="en-US" dirty="0"/>
              <a:t>CTFC for the LAD is 21.</a:t>
            </a:r>
          </a:p>
          <a:p>
            <a:pPr lvl="1"/>
            <a:r>
              <a:rPr lang="en-US" dirty="0"/>
              <a:t>HIGH TFC is S/o </a:t>
            </a:r>
            <a:r>
              <a:rPr lang="en-US" dirty="0" err="1"/>
              <a:t>microvascular</a:t>
            </a:r>
            <a:r>
              <a:rPr lang="en-US" dirty="0"/>
              <a:t> injury is there is no apparent </a:t>
            </a:r>
            <a:r>
              <a:rPr lang="en-US" dirty="0" err="1"/>
              <a:t>stenosis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&lt;20 CTFC is good prognostic factor.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SYSTEMS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EDGE DETECTION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PERCENTAGE STENOSIS=</a:t>
            </a:r>
          </a:p>
          <a:p>
            <a:pPr lvl="4"/>
            <a:r>
              <a:rPr lang="en-US" dirty="0"/>
              <a:t>100-{reference </a:t>
            </a:r>
            <a:r>
              <a:rPr lang="en-US" dirty="0" err="1"/>
              <a:t>dia</a:t>
            </a:r>
            <a:r>
              <a:rPr lang="en-US" dirty="0"/>
              <a:t>- </a:t>
            </a:r>
            <a:r>
              <a:rPr lang="en-US" dirty="0" err="1"/>
              <a:t>Stenosis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/reference </a:t>
            </a:r>
            <a:r>
              <a:rPr lang="en-US" dirty="0" err="1"/>
              <a:t>Dia</a:t>
            </a:r>
            <a:r>
              <a:rPr lang="en-US" dirty="0"/>
              <a:t>}</a:t>
            </a:r>
            <a:endParaRPr lang="en-I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37982" t="16689" r="38907" b="47519"/>
          <a:stretch>
            <a:fillRect/>
          </a:stretch>
        </p:blipFill>
        <p:spPr bwMode="auto">
          <a:xfrm>
            <a:off x="1143000" y="29718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/>
          <a:srcRect l="28737" t="68527" r="30586" b="6789"/>
          <a:stretch>
            <a:fillRect/>
          </a:stretch>
        </p:blipFill>
        <p:spPr bwMode="auto">
          <a:xfrm>
            <a:off x="4800600" y="3276600"/>
            <a:ext cx="3352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524000" y="13716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</a:rPr>
              <a:t>Pitfall: lesion eccentricity</a:t>
            </a: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 flipV="1">
            <a:off x="762000" y="28956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 flipV="1">
            <a:off x="914400" y="30480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 flipV="1">
            <a:off x="1066800" y="32004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 flipV="1">
            <a:off x="1219200" y="33528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 flipV="1">
            <a:off x="1371600" y="35052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 flipV="1">
            <a:off x="1524000" y="36576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 flipV="1">
            <a:off x="1676400" y="38100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 flipV="1">
            <a:off x="609600" y="27432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5069" name="AutoShape 15"/>
          <p:cNvSpPr>
            <a:spLocks noChangeArrowheads="1"/>
          </p:cNvSpPr>
          <p:nvPr/>
        </p:nvSpPr>
        <p:spPr bwMode="auto">
          <a:xfrm>
            <a:off x="3505200" y="38576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INDICATIONS FOR CORONARY ANGIO</a:t>
            </a:r>
            <a:endParaRPr lang="en-IN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8032" y="1579563"/>
            <a:ext cx="81057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6992"/>
            <a:ext cx="8143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16689" t="38907" r="47519" b="37982"/>
          <a:stretch>
            <a:fillRect/>
          </a:stretch>
        </p:blipFill>
        <p:spPr bwMode="auto">
          <a:xfrm rot="-435512">
            <a:off x="906463" y="2843213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 l="28737" t="68527" r="30586" b="6789"/>
          <a:stretch>
            <a:fillRect/>
          </a:stretch>
        </p:blipFill>
        <p:spPr bwMode="auto">
          <a:xfrm>
            <a:off x="4800600" y="3276600"/>
            <a:ext cx="3352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524000" y="14478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</a:rPr>
              <a:t>Pitfall: lesion eccentricity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762000" y="28956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914400" y="30480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066800" y="32004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1219200" y="33528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V="1">
            <a:off x="1371600" y="35052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1524000" y="36576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1676400" y="38100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609600" y="27432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3505200" y="38576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5867400" y="3581400"/>
            <a:ext cx="914400" cy="457200"/>
          </a:xfrm>
          <a:prstGeom prst="ellipse">
            <a:avLst/>
          </a:pr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4953000" y="3352800"/>
            <a:ext cx="3124200" cy="4572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14313"/>
            <a:ext cx="4953000" cy="1690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Vascular </a:t>
            </a:r>
            <a:r>
              <a:rPr lang="en-US" dirty="0" err="1"/>
              <a:t>Remodelling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Glagov’s</a:t>
            </a:r>
            <a:r>
              <a:rPr lang="en-US" sz="2400" dirty="0"/>
              <a:t> phenomenon)</a:t>
            </a: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4027488" y="1930400"/>
            <a:ext cx="1441450" cy="1447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4173538" y="2082800"/>
            <a:ext cx="1219200" cy="1181100"/>
          </a:xfrm>
          <a:prstGeom prst="ellipse">
            <a:avLst/>
          </a:prstGeom>
          <a:solidFill>
            <a:srgbClr val="3333CC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3733800" y="2667000"/>
            <a:ext cx="8128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478338" y="2514600"/>
            <a:ext cx="8128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1066800" y="3276600"/>
            <a:ext cx="2619375" cy="25781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47112" name="Line 12"/>
          <p:cNvSpPr>
            <a:spLocks noChangeShapeType="1"/>
          </p:cNvSpPr>
          <p:nvPr/>
        </p:nvSpPr>
        <p:spPr bwMode="auto">
          <a:xfrm>
            <a:off x="6477000" y="2286000"/>
            <a:ext cx="609600" cy="18415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7113" name="Line 13"/>
          <p:cNvSpPr>
            <a:spLocks noChangeShapeType="1"/>
          </p:cNvSpPr>
          <p:nvPr/>
        </p:nvSpPr>
        <p:spPr bwMode="auto">
          <a:xfrm>
            <a:off x="4554538" y="21590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7114" name="Oval 16"/>
          <p:cNvSpPr>
            <a:spLocks noChangeArrowheads="1"/>
          </p:cNvSpPr>
          <p:nvPr/>
        </p:nvSpPr>
        <p:spPr bwMode="auto">
          <a:xfrm>
            <a:off x="2089150" y="3987800"/>
            <a:ext cx="1219200" cy="1181100"/>
          </a:xfrm>
          <a:prstGeom prst="ellipse">
            <a:avLst/>
          </a:prstGeom>
          <a:solidFill>
            <a:srgbClr val="3333CC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47115" name="Line 15"/>
          <p:cNvSpPr>
            <a:spLocks noChangeShapeType="1"/>
          </p:cNvSpPr>
          <p:nvPr/>
        </p:nvSpPr>
        <p:spPr bwMode="auto">
          <a:xfrm>
            <a:off x="2470150" y="4064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7116" name="Oval 20"/>
          <p:cNvSpPr>
            <a:spLocks noChangeArrowheads="1"/>
          </p:cNvSpPr>
          <p:nvPr/>
        </p:nvSpPr>
        <p:spPr bwMode="auto">
          <a:xfrm>
            <a:off x="5257800" y="3505200"/>
            <a:ext cx="2619375" cy="25781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47117" name="Oval 21"/>
          <p:cNvSpPr>
            <a:spLocks noChangeArrowheads="1"/>
          </p:cNvSpPr>
          <p:nvPr/>
        </p:nvSpPr>
        <p:spPr bwMode="auto">
          <a:xfrm>
            <a:off x="6705600" y="4572000"/>
            <a:ext cx="793750" cy="825500"/>
          </a:xfrm>
          <a:prstGeom prst="ellipse">
            <a:avLst/>
          </a:prstGeom>
          <a:solidFill>
            <a:srgbClr val="3333CC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47118" name="Line 22"/>
          <p:cNvSpPr>
            <a:spLocks noChangeShapeType="1"/>
          </p:cNvSpPr>
          <p:nvPr/>
        </p:nvSpPr>
        <p:spPr bwMode="auto">
          <a:xfrm>
            <a:off x="6934200" y="4648200"/>
            <a:ext cx="26035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7119" name="AutoShape 23"/>
          <p:cNvSpPr>
            <a:spLocks noChangeArrowheads="1"/>
          </p:cNvSpPr>
          <p:nvPr/>
        </p:nvSpPr>
        <p:spPr bwMode="auto">
          <a:xfrm rot="8844815">
            <a:off x="3505200" y="3200400"/>
            <a:ext cx="685800" cy="485775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242888 h 21600"/>
              <a:gd name="T4" fmla="*/ 514350 w 21600"/>
              <a:gd name="T5" fmla="*/ 485775 h 21600"/>
              <a:gd name="T6" fmla="*/ 685800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7120" name="AutoShape 24"/>
          <p:cNvSpPr>
            <a:spLocks noChangeArrowheads="1"/>
          </p:cNvSpPr>
          <p:nvPr/>
        </p:nvSpPr>
        <p:spPr bwMode="auto">
          <a:xfrm>
            <a:off x="4114800" y="4572000"/>
            <a:ext cx="685800" cy="485775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242888 h 21600"/>
              <a:gd name="T4" fmla="*/ 514350 w 21600"/>
              <a:gd name="T5" fmla="*/ 485775 h 21600"/>
              <a:gd name="T6" fmla="*/ 685800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11722" t="4263" r="8731" b="12305"/>
          <a:stretch>
            <a:fillRect/>
          </a:stretch>
        </p:blipFill>
        <p:spPr bwMode="auto">
          <a:xfrm>
            <a:off x="1676400" y="1676400"/>
            <a:ext cx="5943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SHORTFALLS OF THE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</a:t>
            </a:r>
            <a:r>
              <a:rPr lang="en-US" dirty="0" err="1"/>
              <a:t>ostium</a:t>
            </a:r>
            <a:r>
              <a:rPr lang="en-US" dirty="0"/>
              <a:t> of the Left sided arteries</a:t>
            </a:r>
          </a:p>
          <a:p>
            <a:r>
              <a:rPr lang="en-US" dirty="0" err="1"/>
              <a:t>Ostial</a:t>
            </a:r>
            <a:r>
              <a:rPr lang="en-US" dirty="0"/>
              <a:t> lesions</a:t>
            </a:r>
          </a:p>
          <a:p>
            <a:pPr lvl="1"/>
            <a:r>
              <a:rPr lang="en-US" dirty="0"/>
              <a:t>Tangential view</a:t>
            </a:r>
          </a:p>
          <a:p>
            <a:pPr lvl="1"/>
            <a:r>
              <a:rPr lang="en-US" dirty="0"/>
              <a:t>Catheter pressure damping</a:t>
            </a:r>
          </a:p>
          <a:p>
            <a:pPr lvl="1"/>
            <a:r>
              <a:rPr lang="en-US" dirty="0"/>
              <a:t>Reflux minimally form the orifices</a:t>
            </a:r>
          </a:p>
          <a:p>
            <a:r>
              <a:rPr lang="en-US" dirty="0"/>
              <a:t>Myocardial bridging</a:t>
            </a:r>
            <a:endParaRPr lang="en-IN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SHORTFALLS OF THE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Myocardial bridging</a:t>
            </a:r>
          </a:p>
          <a:p>
            <a:pPr lvl="1"/>
            <a:r>
              <a:rPr lang="en-US" dirty="0"/>
              <a:t>Territory of the LAD and it’s diagonals.</a:t>
            </a:r>
          </a:p>
          <a:p>
            <a:pPr lvl="1"/>
            <a:r>
              <a:rPr lang="en-US" dirty="0"/>
              <a:t>Classification scheme </a:t>
            </a:r>
          </a:p>
          <a:p>
            <a:pPr lvl="2"/>
            <a:r>
              <a:rPr lang="en-IN" dirty="0"/>
              <a:t>class A – Having clinical symptoms but no objective signs of ischemia.</a:t>
            </a:r>
          </a:p>
          <a:p>
            <a:pPr lvl="2"/>
            <a:r>
              <a:rPr lang="en-IN" dirty="0"/>
              <a:t> class B – Having clinical symptoms and objective signs of ischemia by non-invasive stress tests.</a:t>
            </a:r>
          </a:p>
          <a:p>
            <a:pPr lvl="2"/>
            <a:r>
              <a:rPr lang="en-IN" dirty="0"/>
              <a:t>class C – Having clinical symptoms and objective altered intracoronary </a:t>
            </a:r>
            <a:r>
              <a:rPr lang="en-IN" dirty="0" err="1"/>
              <a:t>hemodynamics</a:t>
            </a:r>
            <a:r>
              <a:rPr lang="en-IN" dirty="0"/>
              <a:t>, based on angiography and intracoronary Doppler – with or without signs of ischemia by </a:t>
            </a:r>
            <a:r>
              <a:rPr lang="en-IN" dirty="0" err="1"/>
              <a:t>noninvasive</a:t>
            </a:r>
            <a:r>
              <a:rPr lang="en-IN" dirty="0"/>
              <a:t> stress tests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SHORTFALLS OF THE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Myocardial bridging</a:t>
            </a:r>
          </a:p>
          <a:p>
            <a:pPr lvl="1"/>
            <a:r>
              <a:rPr lang="en-US" dirty="0"/>
              <a:t>Management </a:t>
            </a:r>
          </a:p>
          <a:p>
            <a:pPr lvl="2"/>
            <a:r>
              <a:rPr lang="en-IN" b="1" dirty="0"/>
              <a:t>Type A</a:t>
            </a:r>
            <a:r>
              <a:rPr lang="en-IN" dirty="0"/>
              <a:t>: No further diagnostic work or therapy is needed. Nitrates should be avoided. In rare cases, </a:t>
            </a:r>
            <a:r>
              <a:rPr lang="en-IN" dirty="0" err="1"/>
              <a:t>betablockers</a:t>
            </a:r>
            <a:r>
              <a:rPr lang="en-IN" dirty="0"/>
              <a:t> might be considered temporarily to relieve symptoms</a:t>
            </a:r>
          </a:p>
          <a:p>
            <a:pPr lvl="2"/>
            <a:r>
              <a:rPr lang="en-IN" b="1" dirty="0"/>
              <a:t>Type B</a:t>
            </a:r>
            <a:r>
              <a:rPr lang="en-IN" dirty="0"/>
              <a:t>: Initiate beta-blockers or calcium channel blockers. If symptoms are not relieved, quantitative coronary angioplasty or invasive blood-flow studies should be performed, after which </a:t>
            </a:r>
            <a:r>
              <a:rPr lang="en-IN" dirty="0" err="1"/>
              <a:t>stenting</a:t>
            </a:r>
            <a:r>
              <a:rPr lang="en-IN" dirty="0"/>
              <a:t> may be considered if there is objective evidence of reduced blood flow to the heart muscle.</a:t>
            </a:r>
          </a:p>
          <a:p>
            <a:pPr lvl="2"/>
            <a:r>
              <a:rPr lang="en-IN" b="1" dirty="0"/>
              <a:t>Type C</a:t>
            </a:r>
            <a:r>
              <a:rPr lang="en-IN" dirty="0"/>
              <a:t>: Initiate beta-blockers or calcium channel blockers. If symptoms are refractory, consider </a:t>
            </a:r>
            <a:r>
              <a:rPr lang="en-IN" dirty="0" err="1"/>
              <a:t>stenting</a:t>
            </a:r>
            <a:r>
              <a:rPr lang="en-IN" dirty="0"/>
              <a:t> of the bridged segment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SHORTFALLS OF THE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Foreshortening</a:t>
            </a:r>
          </a:p>
          <a:p>
            <a:pPr lvl="1"/>
            <a:r>
              <a:rPr lang="en-US" dirty="0"/>
              <a:t>Use tangential views</a:t>
            </a:r>
          </a:p>
          <a:p>
            <a:r>
              <a:rPr lang="en-US" dirty="0"/>
              <a:t>Coronary Spasm</a:t>
            </a:r>
          </a:p>
          <a:p>
            <a:pPr lvl="1"/>
            <a:r>
              <a:rPr lang="en-US" dirty="0"/>
              <a:t>Use NTG 100-200µg</a:t>
            </a:r>
          </a:p>
          <a:p>
            <a:r>
              <a:rPr lang="en-US" dirty="0"/>
              <a:t>Totally occluded vessels</a:t>
            </a:r>
          </a:p>
          <a:p>
            <a:pPr lvl="1"/>
            <a:r>
              <a:rPr lang="en-US" dirty="0"/>
              <a:t>Distal vasculature </a:t>
            </a:r>
            <a:r>
              <a:rPr lang="en-US" dirty="0" err="1"/>
              <a:t>visualisation</a:t>
            </a:r>
            <a:r>
              <a:rPr lang="en-US" dirty="0"/>
              <a:t> via collaterals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CIRCULATION</a:t>
            </a:r>
            <a:endParaRPr lang="en-IN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5011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SHORTFALLS OF THE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ABNORMAL VASCULATURE ORIGIN</a:t>
            </a:r>
            <a:endParaRPr lang="en-IN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2138363"/>
            <a:ext cx="8782050" cy="30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SHORTFALLS OF THE METHOD</a:t>
            </a:r>
            <a:endParaRPr lang="en-IN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3357554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38" y="1000109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14818"/>
            <a:ext cx="371474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256"/>
            <a:ext cx="371474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INDICATIONS FOR CORONARY ANGIO</a:t>
            </a:r>
            <a:endParaRPr lang="en-IN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410" y="1700808"/>
            <a:ext cx="8086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84" y="4438650"/>
            <a:ext cx="8362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CAUSES OF CORONARY ABNORMALITIES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Coronary aneurysms</a:t>
            </a:r>
          </a:p>
          <a:p>
            <a:r>
              <a:rPr lang="en-US" dirty="0"/>
              <a:t>Coronary fistulae</a:t>
            </a:r>
          </a:p>
          <a:p>
            <a:r>
              <a:rPr lang="en-US" dirty="0"/>
              <a:t>Saw </a:t>
            </a:r>
            <a:r>
              <a:rPr lang="en-US" dirty="0" err="1"/>
              <a:t>toothing</a:t>
            </a:r>
            <a:r>
              <a:rPr lang="en-US" dirty="0"/>
              <a:t> in HOCM</a:t>
            </a:r>
          </a:p>
          <a:p>
            <a:r>
              <a:rPr lang="en-US" dirty="0"/>
              <a:t>Cardiac allograft </a:t>
            </a:r>
            <a:r>
              <a:rPr lang="en-US" dirty="0" err="1"/>
              <a:t>vasculopathy</a:t>
            </a:r>
            <a:endParaRPr lang="en-US" dirty="0"/>
          </a:p>
          <a:p>
            <a:pPr lvl="1"/>
            <a:r>
              <a:rPr lang="en-US" dirty="0"/>
              <a:t>Immune </a:t>
            </a:r>
            <a:r>
              <a:rPr lang="en-US" dirty="0" err="1"/>
              <a:t>medated</a:t>
            </a:r>
            <a:r>
              <a:rPr lang="en-US" dirty="0"/>
              <a:t> </a:t>
            </a:r>
            <a:r>
              <a:rPr lang="en-US" dirty="0" err="1"/>
              <a:t>difuse</a:t>
            </a:r>
            <a:r>
              <a:rPr lang="en-US" dirty="0"/>
              <a:t> </a:t>
            </a:r>
            <a:r>
              <a:rPr lang="en-US" dirty="0" err="1"/>
              <a:t>vasc</a:t>
            </a:r>
            <a:r>
              <a:rPr lang="en-US" dirty="0"/>
              <a:t> proliferative response</a:t>
            </a:r>
          </a:p>
          <a:p>
            <a:pPr lvl="1"/>
            <a:r>
              <a:rPr lang="en-US" dirty="0"/>
              <a:t>Catheter </a:t>
            </a:r>
            <a:r>
              <a:rPr lang="en-US" dirty="0" err="1"/>
              <a:t>revasc</a:t>
            </a:r>
            <a:endParaRPr lang="en-US" dirty="0"/>
          </a:p>
          <a:p>
            <a:r>
              <a:rPr lang="en-US" dirty="0" err="1"/>
              <a:t>Ostial</a:t>
            </a:r>
            <a:r>
              <a:rPr lang="en-US" dirty="0"/>
              <a:t> lesions--- fibrotic contraction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CAUSES OF CORONARY ABNORMALITIES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CORONARY VASOSPASTIC DISEASE</a:t>
            </a:r>
          </a:p>
          <a:p>
            <a:pPr lvl="1"/>
            <a:r>
              <a:rPr lang="en-US" dirty="0"/>
              <a:t>Off CCBs for 24 h/off nitrates for 12 hrs</a:t>
            </a:r>
          </a:p>
          <a:p>
            <a:pPr lvl="1"/>
            <a:r>
              <a:rPr lang="en-US" dirty="0" err="1"/>
              <a:t>Ergonovine</a:t>
            </a:r>
            <a:r>
              <a:rPr lang="en-US" dirty="0"/>
              <a:t>/methyl </a:t>
            </a:r>
            <a:r>
              <a:rPr lang="en-US" dirty="0" err="1"/>
              <a:t>ergonovine</a:t>
            </a:r>
            <a:endParaRPr lang="en-US" dirty="0"/>
          </a:p>
          <a:p>
            <a:pPr lvl="1"/>
            <a:r>
              <a:rPr lang="en-US" dirty="0"/>
              <a:t>Look for vasospasm/ECG changes or clinical s/s</a:t>
            </a:r>
          </a:p>
          <a:p>
            <a:pPr lvl="1"/>
            <a:r>
              <a:rPr lang="en-US" dirty="0"/>
              <a:t>Acetylcholine intracoronary</a:t>
            </a:r>
          </a:p>
          <a:p>
            <a:pPr lvl="1"/>
            <a:r>
              <a:rPr lang="en-US" dirty="0"/>
              <a:t>Hyperventilation</a:t>
            </a:r>
          </a:p>
          <a:p>
            <a:pPr lvl="1"/>
            <a:r>
              <a:rPr lang="en-US" dirty="0"/>
              <a:t>Always positive in k/c/o </a:t>
            </a:r>
            <a:r>
              <a:rPr lang="en-US" dirty="0" err="1"/>
              <a:t>Var</a:t>
            </a:r>
            <a:r>
              <a:rPr lang="en-US" dirty="0"/>
              <a:t> angina1/3</a:t>
            </a:r>
            <a:r>
              <a:rPr lang="en-US" baseline="30000" dirty="0"/>
              <a:t>rd</a:t>
            </a:r>
            <a:r>
              <a:rPr lang="en-US" dirty="0"/>
              <a:t> of clinically suspected </a:t>
            </a:r>
            <a:r>
              <a:rPr lang="en-US" dirty="0" err="1"/>
              <a:t>Var</a:t>
            </a:r>
            <a:r>
              <a:rPr lang="en-US" dirty="0"/>
              <a:t> angina and &lt;5% of those w/o s/s</a:t>
            </a:r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CAUSES OF CORONARY ABNORMALITIES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Takutsubo</a:t>
            </a:r>
            <a:r>
              <a:rPr lang="en-US" dirty="0"/>
              <a:t> syndrome</a:t>
            </a:r>
          </a:p>
          <a:p>
            <a:pPr lvl="1"/>
            <a:r>
              <a:rPr lang="en-US" dirty="0" err="1"/>
              <a:t>Epicardial</a:t>
            </a:r>
            <a:r>
              <a:rPr lang="en-US" dirty="0"/>
              <a:t> </a:t>
            </a:r>
            <a:r>
              <a:rPr lang="en-US" dirty="0" err="1"/>
              <a:t>multivessel</a:t>
            </a:r>
            <a:r>
              <a:rPr lang="en-US" dirty="0"/>
              <a:t> and microvasculature spasm</a:t>
            </a:r>
          </a:p>
          <a:p>
            <a:pPr lvl="2"/>
            <a:r>
              <a:rPr lang="en-US" dirty="0"/>
              <a:t>No specific coronary arterial territory </a:t>
            </a:r>
            <a:r>
              <a:rPr lang="en-US" dirty="0" err="1"/>
              <a:t>dyskinsia</a:t>
            </a:r>
            <a:r>
              <a:rPr lang="en-US" dirty="0"/>
              <a:t> noted</a:t>
            </a:r>
          </a:p>
          <a:p>
            <a:r>
              <a:rPr lang="en-US" dirty="0"/>
              <a:t>Pleating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abnormalities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equipment</a:t>
            </a:r>
          </a:p>
          <a:p>
            <a:r>
              <a:rPr lang="en-US" dirty="0"/>
              <a:t>Inadequate projection number</a:t>
            </a:r>
          </a:p>
          <a:p>
            <a:r>
              <a:rPr lang="en-US" dirty="0"/>
              <a:t>Inadequate contrast</a:t>
            </a:r>
          </a:p>
          <a:p>
            <a:r>
              <a:rPr lang="en-US" dirty="0" err="1"/>
              <a:t>Superselective</a:t>
            </a:r>
            <a:r>
              <a:rPr lang="en-US" dirty="0"/>
              <a:t> injections</a:t>
            </a:r>
          </a:p>
          <a:p>
            <a:pPr lvl="1"/>
            <a:r>
              <a:rPr lang="en-US" dirty="0"/>
              <a:t>LAD missed CC rotation or smaller </a:t>
            </a:r>
            <a:r>
              <a:rPr lang="en-US" dirty="0" err="1"/>
              <a:t>Judkins</a:t>
            </a:r>
            <a:endParaRPr lang="en-US" dirty="0"/>
          </a:p>
          <a:p>
            <a:pPr lvl="1"/>
            <a:r>
              <a:rPr lang="en-US" dirty="0" err="1"/>
              <a:t>Lcx</a:t>
            </a:r>
            <a:r>
              <a:rPr lang="en-US" dirty="0"/>
              <a:t> missed clockwise rotation or larger </a:t>
            </a:r>
            <a:r>
              <a:rPr lang="en-US" dirty="0" err="1"/>
              <a:t>Judkins</a:t>
            </a:r>
            <a:endParaRPr lang="en-US" dirty="0"/>
          </a:p>
          <a:p>
            <a:pPr lvl="1"/>
            <a:r>
              <a:rPr lang="en-US" dirty="0"/>
              <a:t>Coronary vessel reflux to demonstrate </a:t>
            </a:r>
            <a:r>
              <a:rPr lang="en-US" dirty="0" err="1"/>
              <a:t>ostium</a:t>
            </a:r>
            <a:r>
              <a:rPr lang="en-US" dirty="0"/>
              <a:t>.</a:t>
            </a:r>
          </a:p>
          <a:p>
            <a:pPr lvl="1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LESION QUALIFICATION</a:t>
            </a:r>
            <a:endParaRPr lang="en-IN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9296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388" y="6286520"/>
            <a:ext cx="125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Krone</a:t>
            </a:r>
            <a:r>
              <a:rPr lang="en-US" dirty="0"/>
              <a:t> et al </a:t>
            </a:r>
            <a:endParaRPr lang="en-IN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LESION QUALIFICATION</a:t>
            </a:r>
            <a:endParaRPr lang="en-IN" dirty="0"/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2291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388" y="6286520"/>
            <a:ext cx="125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Krone</a:t>
            </a:r>
            <a:r>
              <a:rPr lang="en-US" dirty="0"/>
              <a:t> et al </a:t>
            </a:r>
            <a:endParaRPr lang="en-IN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428628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LESION QUALIFICATION</a:t>
            </a:r>
            <a:endParaRPr lang="en-IN" dirty="0"/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6863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6434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LESIONS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ratio of maximal-to-basal flow is coronary flow reserve (CFR), or coronary </a:t>
            </a:r>
            <a:r>
              <a:rPr lang="en-IN" dirty="0" err="1"/>
              <a:t>vasodilatory</a:t>
            </a:r>
            <a:r>
              <a:rPr lang="en-IN" dirty="0"/>
              <a:t> reserve (CVR).</a:t>
            </a:r>
          </a:p>
          <a:p>
            <a:r>
              <a:rPr lang="en-IN" dirty="0"/>
              <a:t>Resistance to flow increase occurs at three levels: </a:t>
            </a:r>
            <a:r>
              <a:rPr lang="en-IN" dirty="0" err="1"/>
              <a:t>epicardial</a:t>
            </a:r>
            <a:r>
              <a:rPr lang="en-IN" dirty="0"/>
              <a:t> conduits (R1), </a:t>
            </a:r>
            <a:r>
              <a:rPr lang="en-IN" dirty="0" err="1"/>
              <a:t>precapillary</a:t>
            </a:r>
            <a:r>
              <a:rPr lang="en-IN" dirty="0"/>
              <a:t> arterioles (R2), and </a:t>
            </a:r>
            <a:r>
              <a:rPr lang="en-IN" dirty="0" err="1"/>
              <a:t>intramyocardial</a:t>
            </a:r>
            <a:r>
              <a:rPr lang="en-IN" dirty="0"/>
              <a:t> resistance (R3).</a:t>
            </a:r>
          </a:p>
          <a:p>
            <a:r>
              <a:rPr lang="en-IN" dirty="0"/>
              <a:t>In response to the loss of perfusion pressure and flow to the distal microcirculation bed, </a:t>
            </a:r>
            <a:r>
              <a:rPr lang="en-IN" sz="3900" b="1" dirty="0" err="1"/>
              <a:t>precapillary</a:t>
            </a:r>
            <a:r>
              <a:rPr lang="en-IN" sz="3900" b="1" dirty="0"/>
              <a:t> resistance vessels (R2) dilate </a:t>
            </a:r>
            <a:r>
              <a:rPr lang="en-IN" dirty="0"/>
              <a:t>to maintain satisfactory basal flow appropriate for myocardial oxygen demand.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LESIONS</a:t>
            </a:r>
            <a:endParaRPr lang="en-IN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1985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1785926"/>
            <a:ext cx="43576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blood flow increases ,the difference in pressure increases in lesion A while Lesion B maintains a relatively similar change in pressure 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 similarly </a:t>
            </a:r>
            <a:r>
              <a:rPr lang="en-US" dirty="0" err="1"/>
              <a:t>stenotic</a:t>
            </a:r>
            <a:r>
              <a:rPr lang="en-US" dirty="0"/>
              <a:t> lesions behave differently when exposed to higher blood flows.</a:t>
            </a:r>
            <a:endParaRPr lang="en-IN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LESIONS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CVR is the ratio of maximal </a:t>
            </a:r>
            <a:r>
              <a:rPr lang="en-IN" dirty="0" err="1"/>
              <a:t>hyperemic</a:t>
            </a:r>
            <a:r>
              <a:rPr lang="en-IN" dirty="0"/>
              <a:t>-to-basal mean flow velocity in the target vessel obtained distal to the </a:t>
            </a:r>
            <a:r>
              <a:rPr lang="en-IN" dirty="0" err="1"/>
              <a:t>stenosis</a:t>
            </a:r>
            <a:r>
              <a:rPr lang="en-IN" dirty="0"/>
              <a:t>.</a:t>
            </a:r>
          </a:p>
          <a:p>
            <a:endParaRPr lang="en-IN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42195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29190" y="3643314"/>
            <a:ext cx="39319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CVR is dependent on R1 and R2</a:t>
            </a:r>
          </a:p>
          <a:p>
            <a:endParaRPr lang="en-US" dirty="0"/>
          </a:p>
          <a:p>
            <a:r>
              <a:rPr lang="en-US" dirty="0"/>
              <a:t>Relative CVR compares it to a reference </a:t>
            </a:r>
          </a:p>
          <a:p>
            <a:r>
              <a:rPr lang="en-US" dirty="0"/>
              <a:t>Vessel</a:t>
            </a:r>
          </a:p>
          <a:p>
            <a:r>
              <a:rPr lang="en-US" dirty="0"/>
              <a:t>Normal : 0.8- 1.0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76" y="315898"/>
            <a:ext cx="7764463" cy="969963"/>
          </a:xfrm>
        </p:spPr>
        <p:txBody>
          <a:bodyPr>
            <a:normAutofit fontScale="90000"/>
          </a:bodyPr>
          <a:lstStyle/>
          <a:p>
            <a:r>
              <a:rPr lang="en-US" dirty="0"/>
              <a:t>INDICATIONS FOR CORONARY ANGIO</a:t>
            </a:r>
            <a:endParaRPr lang="en-IN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" y="1428737"/>
            <a:ext cx="81915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929198"/>
            <a:ext cx="6515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214950"/>
            <a:ext cx="8124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LESIONS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Myocardial FFR</a:t>
            </a:r>
          </a:p>
          <a:p>
            <a:r>
              <a:rPr lang="en-US" dirty="0"/>
              <a:t>FFR coronary</a:t>
            </a:r>
          </a:p>
          <a:p>
            <a:r>
              <a:rPr lang="en-US" dirty="0"/>
              <a:t>FFR collateral</a:t>
            </a:r>
          </a:p>
          <a:p>
            <a:endParaRPr lang="en-US" dirty="0"/>
          </a:p>
          <a:p>
            <a:pPr lvl="2"/>
            <a:r>
              <a:rPr lang="en-US" dirty="0"/>
              <a:t>FFR normal value is 1</a:t>
            </a:r>
          </a:p>
          <a:p>
            <a:pPr lvl="2"/>
            <a:r>
              <a:rPr lang="en-US" dirty="0"/>
              <a:t>High reproducibility</a:t>
            </a:r>
          </a:p>
          <a:p>
            <a:pPr lvl="2"/>
            <a:r>
              <a:rPr lang="en-US" dirty="0"/>
              <a:t>Non dependent on gender ,associated factors</a:t>
            </a:r>
          </a:p>
          <a:p>
            <a:pPr lvl="2"/>
            <a:r>
              <a:rPr lang="en-US" dirty="0"/>
              <a:t>FFR </a:t>
            </a:r>
            <a:r>
              <a:rPr lang="en-US" dirty="0" err="1"/>
              <a:t>cor</a:t>
            </a:r>
            <a:r>
              <a:rPr lang="en-US" dirty="0"/>
              <a:t> can be calculated only with PTCA</a:t>
            </a:r>
          </a:p>
          <a:p>
            <a:pPr lvl="2"/>
            <a:r>
              <a:rPr lang="en-US" dirty="0"/>
              <a:t>Since max hyperemia is </a:t>
            </a:r>
            <a:r>
              <a:rPr lang="en-US" dirty="0" err="1"/>
              <a:t>there,no</a:t>
            </a:r>
            <a:r>
              <a:rPr lang="en-US" dirty="0"/>
              <a:t> dependence on basal factors. </a:t>
            </a:r>
          </a:p>
          <a:p>
            <a:pPr lvl="2"/>
            <a:endParaRPr lang="en-IN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Proceedure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GUIDEWIRE </a:t>
            </a:r>
            <a:r>
              <a:rPr lang="en-US" dirty="0" err="1"/>
              <a:t>upto</a:t>
            </a:r>
            <a:r>
              <a:rPr lang="en-US" dirty="0"/>
              <a:t> </a:t>
            </a:r>
            <a:r>
              <a:rPr lang="en-US" dirty="0" err="1"/>
              <a:t>Ostium</a:t>
            </a:r>
            <a:endParaRPr lang="en-US" dirty="0"/>
          </a:p>
          <a:p>
            <a:r>
              <a:rPr lang="en-US" dirty="0"/>
              <a:t>Via Y </a:t>
            </a:r>
            <a:r>
              <a:rPr lang="en-US" dirty="0" err="1"/>
              <a:t>connector,connect</a:t>
            </a:r>
            <a:r>
              <a:rPr lang="en-US" dirty="0"/>
              <a:t> the pressure sensor catheter and correspond the pressure at the </a:t>
            </a:r>
            <a:r>
              <a:rPr lang="en-US" dirty="0" err="1"/>
              <a:t>ostium</a:t>
            </a:r>
            <a:endParaRPr lang="en-US" dirty="0"/>
          </a:p>
          <a:p>
            <a:r>
              <a:rPr lang="en-US" dirty="0"/>
              <a:t>Pass the guidewire beyond the lesion and record baseline.</a:t>
            </a:r>
          </a:p>
          <a:p>
            <a:r>
              <a:rPr lang="en-US" dirty="0"/>
              <a:t>Introduce hyperemia with adenosine</a:t>
            </a:r>
          </a:p>
          <a:p>
            <a:r>
              <a:rPr lang="en-US" dirty="0"/>
              <a:t>Measure simultaneous pressures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DECISION MAKING</a:t>
            </a:r>
            <a:endParaRPr lang="en-IN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2262188"/>
            <a:ext cx="8934450" cy="330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5715016"/>
            <a:ext cx="7877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exercise stress testing similar accuracy levels of nearly 88% sensitivity and 100%</a:t>
            </a:r>
          </a:p>
          <a:p>
            <a:r>
              <a:rPr lang="en-US" dirty="0"/>
              <a:t> specificity was noted with the FFR measurements.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Deferral of PCI:</a:t>
            </a:r>
          </a:p>
          <a:p>
            <a:pPr lvl="1"/>
            <a:r>
              <a:rPr lang="en-US" dirty="0"/>
              <a:t>If &gt;0.75, FFR deferral of PCI if the patient has no s/o ischemia has a similar result as that in whom it has been performed.</a:t>
            </a:r>
          </a:p>
          <a:p>
            <a:r>
              <a:rPr lang="en-US" dirty="0"/>
              <a:t>Post PCI physiology:</a:t>
            </a:r>
          </a:p>
          <a:p>
            <a:pPr lvl="1"/>
            <a:r>
              <a:rPr lang="en-US" dirty="0"/>
              <a:t>If altered ,then s/o poor prognosis at 6 months</a:t>
            </a:r>
          </a:p>
          <a:p>
            <a:pPr lvl="1"/>
            <a:r>
              <a:rPr lang="en-US" dirty="0"/>
              <a:t>Also if PTCA delivers a normal PCI ,no additional advantage with </a:t>
            </a:r>
            <a:r>
              <a:rPr lang="en-US" dirty="0" err="1"/>
              <a:t>stenting</a:t>
            </a:r>
            <a:r>
              <a:rPr lang="en-US" dirty="0"/>
              <a:t>.</a:t>
            </a:r>
          </a:p>
          <a:p>
            <a:r>
              <a:rPr lang="en-US" dirty="0"/>
              <a:t>SIDE BRANCHES and OSTIAL LESIONS</a:t>
            </a:r>
          </a:p>
          <a:p>
            <a:r>
              <a:rPr lang="en-US" dirty="0"/>
              <a:t>AMI: in patients with 6 days after </a:t>
            </a:r>
            <a:r>
              <a:rPr lang="en-US" dirty="0" err="1"/>
              <a:t>MI,significance</a:t>
            </a:r>
            <a:r>
              <a:rPr lang="en-US" dirty="0"/>
              <a:t> of the lesions needs to be determined.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2334</Words>
  <Application>Microsoft Office PowerPoint</Application>
  <PresentationFormat>On-screen Show (4:3)</PresentationFormat>
  <Paragraphs>358</Paragraphs>
  <Slides>83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Arial</vt:lpstr>
      <vt:lpstr>Calibri</vt:lpstr>
      <vt:lpstr>Calisto MT</vt:lpstr>
      <vt:lpstr>Century Gothic</vt:lpstr>
      <vt:lpstr>Roboto Light</vt:lpstr>
      <vt:lpstr>Trebuchet MS</vt:lpstr>
      <vt:lpstr>Wingdings</vt:lpstr>
      <vt:lpstr>Wingdings 2</vt:lpstr>
      <vt:lpstr>Slate</vt:lpstr>
      <vt:lpstr>PowerPoint Presentation</vt:lpstr>
      <vt:lpstr>NUMBERS</vt:lpstr>
      <vt:lpstr>HISTORY</vt:lpstr>
      <vt:lpstr>PowerPoint Presentation</vt:lpstr>
      <vt:lpstr>PowerPoint Presentation</vt:lpstr>
      <vt:lpstr>INDICATIONS FOR CORONARY ANGIO</vt:lpstr>
      <vt:lpstr>INDICATIONS FOR CORONARY ANGIO</vt:lpstr>
      <vt:lpstr>INDICATIONS FOR CORONARY ANGIO</vt:lpstr>
      <vt:lpstr>PowerPoint Presentation</vt:lpstr>
      <vt:lpstr>PowerPoint Presentation</vt:lpstr>
      <vt:lpstr>PRE PROCEEDURE</vt:lpstr>
      <vt:lpstr>PRE PROCEEDURE</vt:lpstr>
      <vt:lpstr>Routes of Vascular access </vt:lpstr>
      <vt:lpstr>PROCEEDURE</vt:lpstr>
      <vt:lpstr>PowerPoint Presentation</vt:lpstr>
      <vt:lpstr>PowerPoint Presentation</vt:lpstr>
      <vt:lpstr>PowerPoint Presentation</vt:lpstr>
      <vt:lpstr>STARTING THE PROCEEDURE</vt:lpstr>
      <vt:lpstr>Inserting and flushing</vt:lpstr>
      <vt:lpstr>CARRYING ON…</vt:lpstr>
      <vt:lpstr>Waveform change</vt:lpstr>
      <vt:lpstr>Damping and Ventricularisation</vt:lpstr>
      <vt:lpstr>PowerPoint Presentation</vt:lpstr>
      <vt:lpstr>LEFT CORONARY OSTIUM</vt:lpstr>
      <vt:lpstr>LEFT CORONARY OSTIUM</vt:lpstr>
      <vt:lpstr>PowerPoint Presentation</vt:lpstr>
      <vt:lpstr>Right Coronary ostium</vt:lpstr>
      <vt:lpstr>Right Coronary ostium</vt:lpstr>
      <vt:lpstr>SVG and arterial grafts</vt:lpstr>
      <vt:lpstr>Graft location</vt:lpstr>
      <vt:lpstr>Graft location</vt:lpstr>
      <vt:lpstr>Graft location</vt:lpstr>
      <vt:lpstr>PowerPoint Presentation</vt:lpstr>
      <vt:lpstr>IMA Graft catheterization</vt:lpstr>
      <vt:lpstr>IMA Graft catheterization</vt:lpstr>
      <vt:lpstr>IMA Graft catheterization</vt:lpstr>
      <vt:lpstr>Gastroepiploic Graft Catheterisation</vt:lpstr>
      <vt:lpstr>RADIAL ARTERY TECHNIQUE</vt:lpstr>
      <vt:lpstr>RADIAL ARTERY TECHNIQUE</vt:lpstr>
      <vt:lpstr>RADIAL ARTERY TECHNIQUE</vt:lpstr>
      <vt:lpstr>RADIAL ARTERY TECHNIQUE</vt:lpstr>
      <vt:lpstr>RADIAL ARTERY TECHNIQUE</vt:lpstr>
      <vt:lpstr>RADIAL ARTERY TECHNIQUE</vt:lpstr>
      <vt:lpstr>ACCESS SITE HEMOSTASIS</vt:lpstr>
      <vt:lpstr>ACCESS SITE HEMOSTASIS</vt:lpstr>
      <vt:lpstr>PowerPoint Presentation</vt:lpstr>
      <vt:lpstr>ACCESS SITE HEMOSTASIS</vt:lpstr>
      <vt:lpstr>INJECTION TECHNIQUE</vt:lpstr>
      <vt:lpstr>INJECTION TECHNIQUE</vt:lpstr>
      <vt:lpstr>SEQUENCE OF VIEWS</vt:lpstr>
      <vt:lpstr>SEQUENCE OF VIEWS</vt:lpstr>
      <vt:lpstr>LESION QUANTIFICATION</vt:lpstr>
      <vt:lpstr>Normal vessel sizes</vt:lpstr>
      <vt:lpstr>PowerPoint Presentation</vt:lpstr>
      <vt:lpstr>SCORING SYSTEMS </vt:lpstr>
      <vt:lpstr>SCORING SYSTEMS </vt:lpstr>
      <vt:lpstr>SCORING SYSTEMS </vt:lpstr>
      <vt:lpstr>SCORING SYSTEMS </vt:lpstr>
      <vt:lpstr>PowerPoint Presentation</vt:lpstr>
      <vt:lpstr>PowerPoint Presentation</vt:lpstr>
      <vt:lpstr>Vascular Remodelling  (Glagov’s phenomenon)</vt:lpstr>
      <vt:lpstr>PowerPoint Presentation</vt:lpstr>
      <vt:lpstr>SHORTFALLS OF THE METHOD</vt:lpstr>
      <vt:lpstr>SHORTFALLS OF THE METHOD</vt:lpstr>
      <vt:lpstr>SHORTFALLS OF THE METHOD</vt:lpstr>
      <vt:lpstr>SHORTFALLS OF THE METHOD</vt:lpstr>
      <vt:lpstr>COLLATERAL CIRCULATION</vt:lpstr>
      <vt:lpstr>SHORTFALLS OF THE METHOD</vt:lpstr>
      <vt:lpstr>SHORTFALLS OF THE METHOD</vt:lpstr>
      <vt:lpstr>OTHER CAUSES OF CORONARY ABNORMALITIES</vt:lpstr>
      <vt:lpstr>OTHER CAUSES OF CORONARY ABNORMALITIES</vt:lpstr>
      <vt:lpstr>OTHER CAUSES OF CORONARY ABNORMALITIES</vt:lpstr>
      <vt:lpstr>Interpretation abnormalities</vt:lpstr>
      <vt:lpstr>LESION QUALIFICATION</vt:lpstr>
      <vt:lpstr>LESION QUALIFICATION</vt:lpstr>
      <vt:lpstr>LESION QUALIFICATION</vt:lpstr>
      <vt:lpstr>SIGNIFICANCE OF LESIONS</vt:lpstr>
      <vt:lpstr>SIGNIFICANCE OF LESIONS</vt:lpstr>
      <vt:lpstr>SIGNIFICANCE OF LESIONS</vt:lpstr>
      <vt:lpstr>SIGNIFICANCE OF LESIONS</vt:lpstr>
      <vt:lpstr>Proceedure</vt:lpstr>
      <vt:lpstr>APPLICATIONS</vt:lpstr>
      <vt:lpstr>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deepak</dc:creator>
  <cp:lastModifiedBy>user</cp:lastModifiedBy>
  <cp:revision>14</cp:revision>
  <dcterms:created xsi:type="dcterms:W3CDTF">2011-03-10T04:24:09Z</dcterms:created>
  <dcterms:modified xsi:type="dcterms:W3CDTF">2023-11-15T18:09:56Z</dcterms:modified>
</cp:coreProperties>
</file>