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5F9E8-2305-4CAA-AB23-63695FB1B729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5CADB-F75A-4DAB-BB9C-3E4DCE219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413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Pharmacology of various anti-</a:t>
            </a:r>
            <a:r>
              <a:rPr lang="en-US" dirty="0" err="1" smtClean="0"/>
              <a:t>tuberculous</a:t>
            </a:r>
            <a:r>
              <a:rPr lang="en-US" dirty="0" smtClean="0"/>
              <a:t> agents, their indications, contraindications, interactions and adverse reactions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 </a:t>
            </a:r>
            <a:r>
              <a:rPr lang="en-US" dirty="0" smtClean="0">
                <a:solidFill>
                  <a:schemeClr val="tx1"/>
                </a:solidFill>
              </a:rPr>
              <a:t>ARTI D SHAH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DEPARTMENT OF RESPIRATORY MEDICINE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RISK MITIGATION AND</a:t>
            </a:r>
            <a:br>
              <a:rPr lang="en-US" b="1" dirty="0" smtClean="0"/>
            </a:br>
            <a:r>
              <a:rPr lang="en-US" b="1" dirty="0" smtClean="0"/>
              <a:t>MONITORING DURING TUBERCULOSIS</a:t>
            </a:r>
            <a:br>
              <a:rPr lang="en-US" b="1" dirty="0" smtClean="0"/>
            </a:br>
            <a:r>
              <a:rPr lang="en-US" b="1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Include patient education, discontinuation</a:t>
            </a:r>
          </a:p>
          <a:p>
            <a:pPr>
              <a:buNone/>
            </a:pPr>
            <a:r>
              <a:rPr lang="en-US" dirty="0" smtClean="0"/>
              <a:t>of other potentially </a:t>
            </a:r>
            <a:r>
              <a:rPr lang="en-US" dirty="0" err="1" smtClean="0"/>
              <a:t>hepatotoxic</a:t>
            </a:r>
            <a:r>
              <a:rPr lang="en-US" dirty="0" smtClean="0"/>
              <a:t> substances, modified</a:t>
            </a:r>
          </a:p>
          <a:p>
            <a:pPr>
              <a:buNone/>
            </a:pPr>
            <a:r>
              <a:rPr lang="en-US" dirty="0" smtClean="0"/>
              <a:t>regimens, intensive monitoring, daily directly observed</a:t>
            </a:r>
          </a:p>
          <a:p>
            <a:pPr>
              <a:buNone/>
            </a:pPr>
            <a:r>
              <a:rPr lang="en-US" dirty="0" smtClean="0"/>
              <a:t>therapy [DOTS], and clear and prompt communication among patients and staff.</a:t>
            </a:r>
          </a:p>
          <a:p>
            <a:r>
              <a:rPr lang="en-US" dirty="0" smtClean="0"/>
              <a:t> Alcohol intake should be stopped, as well as any potentially </a:t>
            </a:r>
            <a:r>
              <a:rPr lang="en-US" dirty="0" err="1" smtClean="0"/>
              <a:t>hepatotoxic</a:t>
            </a:r>
            <a:r>
              <a:rPr lang="en-US" dirty="0" smtClean="0"/>
              <a:t> drugs, illicit or over the counter, such as acetaminophen or related drugs. Prescribed concomitant medications with </a:t>
            </a:r>
            <a:r>
              <a:rPr lang="en-US" dirty="0" err="1" smtClean="0"/>
              <a:t>hepatotoxic</a:t>
            </a:r>
            <a:r>
              <a:rPr lang="en-US" dirty="0" smtClean="0"/>
              <a:t> potential that cannot be replaced or discontinued are indications for close monitoring.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TREATMENT INTERRUPTION, EVALUATION,</a:t>
            </a:r>
            <a:br>
              <a:rPr lang="en-US" b="1" dirty="0" smtClean="0"/>
            </a:br>
            <a:r>
              <a:rPr lang="en-US" b="1" dirty="0" smtClean="0"/>
              <a:t>AND SUBSEQUENT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41167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Patients who develop symptoms of nausea, vomiting, and</a:t>
            </a:r>
          </a:p>
          <a:p>
            <a:pPr>
              <a:buNone/>
            </a:pPr>
            <a:r>
              <a:rPr lang="en-US" dirty="0" smtClean="0"/>
              <a:t>Abdominal pain, or who develop jaundice should stop</a:t>
            </a:r>
          </a:p>
          <a:p>
            <a:pPr>
              <a:buNone/>
            </a:pPr>
            <a:r>
              <a:rPr lang="en-US" dirty="0" smtClean="0"/>
              <a:t>medication and be evaluated for possible </a:t>
            </a:r>
            <a:r>
              <a:rPr lang="en-US" dirty="0" err="1" smtClean="0"/>
              <a:t>hepatotoxicity</a:t>
            </a:r>
            <a:r>
              <a:rPr lang="en-US" dirty="0" smtClean="0"/>
              <a:t> as</a:t>
            </a:r>
          </a:p>
          <a:p>
            <a:pPr>
              <a:buNone/>
            </a:pPr>
            <a:r>
              <a:rPr lang="en-US" dirty="0" smtClean="0"/>
              <a:t>soon as possible.</a:t>
            </a:r>
          </a:p>
          <a:p>
            <a:r>
              <a:rPr lang="en-US" dirty="0" smtClean="0"/>
              <a:t> A careful history should be obtained for ingestion of the proper doses of TB medications, concomitant</a:t>
            </a:r>
          </a:p>
          <a:p>
            <a:pPr>
              <a:buNone/>
            </a:pPr>
            <a:r>
              <a:rPr lang="en-US" dirty="0" smtClean="0"/>
              <a:t>prescribed or over the counter </a:t>
            </a:r>
            <a:r>
              <a:rPr lang="en-US" dirty="0" err="1" smtClean="0"/>
              <a:t>hepatotoxic</a:t>
            </a:r>
            <a:r>
              <a:rPr lang="en-US" dirty="0" smtClean="0"/>
              <a:t> medications,</a:t>
            </a:r>
          </a:p>
          <a:p>
            <a:pPr>
              <a:buNone/>
            </a:pPr>
            <a:r>
              <a:rPr lang="en-US" dirty="0" smtClean="0"/>
              <a:t>alcohol and illicit drug consumption, and for risk factors</a:t>
            </a:r>
          </a:p>
          <a:p>
            <a:pPr>
              <a:buNone/>
            </a:pPr>
            <a:r>
              <a:rPr lang="en-US" dirty="0" smtClean="0"/>
              <a:t>for viral hepatitis. </a:t>
            </a:r>
          </a:p>
          <a:p>
            <a:r>
              <a:rPr lang="en-US" dirty="0" smtClean="0"/>
              <a:t>Serum </a:t>
            </a:r>
            <a:r>
              <a:rPr lang="en-US" dirty="0" err="1" smtClean="0"/>
              <a:t>transaminase</a:t>
            </a:r>
            <a:r>
              <a:rPr lang="en-US" dirty="0" smtClean="0"/>
              <a:t> and total </a:t>
            </a:r>
            <a:r>
              <a:rPr lang="en-US" dirty="0" err="1" smtClean="0"/>
              <a:t>bilirubin</a:t>
            </a:r>
            <a:r>
              <a:rPr lang="en-US" dirty="0" smtClean="0"/>
              <a:t> levels should be measured, as well as any other laboratory tests pertinent to the patient.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symptomatic patient has </a:t>
            </a:r>
            <a:r>
              <a:rPr lang="en-US" dirty="0" err="1" smtClean="0"/>
              <a:t>transaminases</a:t>
            </a:r>
            <a:r>
              <a:rPr lang="en-US" dirty="0" smtClean="0"/>
              <a:t> elevated beyond 3 times upper limit of normal , TB and other </a:t>
            </a:r>
            <a:r>
              <a:rPr lang="en-US" dirty="0" err="1" smtClean="0"/>
              <a:t>hepatotoxic</a:t>
            </a:r>
            <a:r>
              <a:rPr lang="en-US" dirty="0" smtClean="0"/>
              <a:t> medications should be held.</a:t>
            </a:r>
          </a:p>
          <a:p>
            <a:r>
              <a:rPr lang="en-US" dirty="0" smtClean="0"/>
              <a:t>For asymptomatic patients who are found</a:t>
            </a:r>
          </a:p>
          <a:p>
            <a:pPr>
              <a:buNone/>
            </a:pPr>
            <a:r>
              <a:rPr lang="en-US" dirty="0" smtClean="0"/>
              <a:t>through scheduled monitoring to have ALT at least 5 times upper limit of normal , TB medications should be held.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ALT has decreased to level usually less than 2 times ULN, TB medication may be reinstituted.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PUGH SCORE </a:t>
            </a:r>
            <a:endParaRPr lang="en-US" dirty="0"/>
          </a:p>
        </p:txBody>
      </p:sp>
      <p:pic>
        <p:nvPicPr>
          <p:cNvPr id="4" name="Content Placeholder 3" descr="Child-Pugh-score-of-liver-diseas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643050"/>
            <a:ext cx="7786741" cy="464347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5" y="1500174"/>
            <a:ext cx="785818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based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Antituberculosis</a:t>
            </a:r>
            <a:r>
              <a:rPr lang="en-US" b="1" dirty="0" smtClean="0"/>
              <a:t> drug-related liver dysfunction in chronic hepatitis B infection</a:t>
            </a:r>
          </a:p>
          <a:p>
            <a:pPr>
              <a:buNone/>
            </a:pPr>
            <a:r>
              <a:rPr lang="en-US" dirty="0" smtClean="0"/>
              <a:t>Type of study -2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Liver toxicity is a common side effect of </a:t>
            </a:r>
            <a:r>
              <a:rPr lang="en-US" dirty="0" err="1" smtClean="0"/>
              <a:t>antituberculosis</a:t>
            </a:r>
            <a:r>
              <a:rPr lang="en-US" dirty="0" smtClean="0"/>
              <a:t> (anti-TB) drugs. We studied the differences in liver dysfunction observed during anti-TB treatment between hepatitis B virus carriers (HBV) and </a:t>
            </a:r>
            <a:r>
              <a:rPr lang="en-US" dirty="0" err="1" smtClean="0"/>
              <a:t>noncarriers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Three hundred twenty-four patients on anti-TB drugs were recruited and followed up for 1 year. </a:t>
            </a:r>
          </a:p>
          <a:p>
            <a:r>
              <a:rPr lang="en-US" dirty="0" smtClean="0"/>
              <a:t>Forty-three patients with HBV and 276 non-HBV patients were included for analysis. Liver function tests and viral markers were monitored monthly. Liver biopsy was requested whenever the </a:t>
            </a:r>
            <a:r>
              <a:rPr lang="en-US" dirty="0" err="1" smtClean="0"/>
              <a:t>alanine</a:t>
            </a:r>
            <a:r>
              <a:rPr lang="en-US" dirty="0" smtClean="0"/>
              <a:t> </a:t>
            </a:r>
            <a:r>
              <a:rPr lang="en-US" dirty="0" err="1" smtClean="0"/>
              <a:t>transaminase</a:t>
            </a:r>
            <a:r>
              <a:rPr lang="en-US" dirty="0" smtClean="0"/>
              <a:t> (ALT) was persistently abnormal.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Eighty-six HBV carriers who were not given anti-TB drugs were chosen as a second control and evaluated prospectively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incidence of liver dysfunction was significantly higher in HBV carriers given anti-TB drugs (34.9%) when compared to </a:t>
            </a:r>
            <a:r>
              <a:rPr lang="en-US" dirty="0" err="1" smtClean="0"/>
              <a:t>noncarriers</a:t>
            </a:r>
            <a:r>
              <a:rPr lang="en-US" dirty="0" smtClean="0"/>
              <a:t>  and with HBV carriers not given anti-TB drugs</a:t>
            </a:r>
          </a:p>
          <a:p>
            <a:endParaRPr lang="en-US" dirty="0" smtClean="0"/>
          </a:p>
          <a:p>
            <a:r>
              <a:rPr lang="en-US" dirty="0" smtClean="0"/>
              <a:t>For patients given anti-TB drugs, HBV carriers who developed liver dysfunction were younger  and had more severe liver injury compared with </a:t>
            </a:r>
            <a:r>
              <a:rPr lang="en-US" dirty="0" err="1" smtClean="0"/>
              <a:t>noncarriers</a:t>
            </a:r>
            <a:r>
              <a:rPr lang="en-US" dirty="0" smtClean="0"/>
              <a:t> . By multiple logistic regression analysis, age  and hepatitis B infection were the only 2 significant risk factors for </a:t>
            </a:r>
            <a:r>
              <a:rPr lang="en-US" dirty="0" err="1" smtClean="0"/>
              <a:t>hepatotoxicity</a:t>
            </a:r>
            <a:r>
              <a:rPr lang="en-US" dirty="0" smtClean="0"/>
              <a:t> related to anti-TB therapy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MECHANISM OF ANTITUBERCULOSIS DRUG INDUCE LIVER INJURY </a:t>
            </a:r>
          </a:p>
          <a:p>
            <a:r>
              <a:rPr lang="en-US" dirty="0" smtClean="0"/>
              <a:t>CLINICAL SIGNIFICANCE  AND MANIFESTATION OF HEPATOTOXICITY</a:t>
            </a:r>
          </a:p>
          <a:p>
            <a:r>
              <a:rPr lang="en-US" dirty="0" smtClean="0"/>
              <a:t>RISK FACTORS </a:t>
            </a:r>
          </a:p>
          <a:p>
            <a:r>
              <a:rPr lang="en-US" dirty="0" smtClean="0"/>
              <a:t>REGIMEN SELECTION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ank-you-mem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285728"/>
            <a:ext cx="6072230" cy="610951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soniazid</a:t>
            </a:r>
            <a:r>
              <a:rPr lang="en-US" dirty="0" smtClean="0"/>
              <a:t>  is a prototypical drug for causing hepatic dysfunction, other first and second-line antibiotics in TB treatment may also affect the liver.</a:t>
            </a:r>
          </a:p>
          <a:p>
            <a:r>
              <a:rPr lang="en-US" dirty="0" smtClean="0"/>
              <a:t>Co-morbidities such as alcohol abuse, human immunodeficiency virus [HIV], and the burgeoning epidemics of viral hepatitis, complicate treatment and the potential for </a:t>
            </a:r>
            <a:r>
              <a:rPr lang="en-US" dirty="0" err="1" smtClean="0"/>
              <a:t>hepatotoxicity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ANTITUBERCULAR DRUG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broad range of hepatic abnormalities may occur during anti-TB treatment, related or unrelated to the medications used. </a:t>
            </a:r>
          </a:p>
          <a:p>
            <a:r>
              <a:rPr lang="en-US" dirty="0" smtClean="0"/>
              <a:t>Liver dysfunction associated with anti-TB treatment ranges from asymptomatic elevation of </a:t>
            </a:r>
            <a:r>
              <a:rPr lang="en-US" dirty="0" err="1" smtClean="0"/>
              <a:t>transaminases</a:t>
            </a:r>
            <a:r>
              <a:rPr lang="en-US" dirty="0" smtClean="0"/>
              <a:t> to rare, </a:t>
            </a:r>
            <a:r>
              <a:rPr lang="en-US" dirty="0" err="1" smtClean="0"/>
              <a:t>fulminant</a:t>
            </a:r>
            <a:r>
              <a:rPr lang="en-US" dirty="0" smtClean="0"/>
              <a:t> liver failure.</a:t>
            </a:r>
          </a:p>
          <a:p>
            <a:r>
              <a:rPr lang="en-US" dirty="0" smtClean="0"/>
              <a:t> Low-grade </a:t>
            </a:r>
            <a:r>
              <a:rPr lang="en-US" dirty="0" err="1" smtClean="0"/>
              <a:t>transaminase</a:t>
            </a:r>
            <a:r>
              <a:rPr lang="en-US" dirty="0" smtClean="0"/>
              <a:t> elevations due to a particular medication and that do not progress to severe injury constitute hepatic adaptation to the drug. </a:t>
            </a:r>
          </a:p>
          <a:p>
            <a:pPr>
              <a:buNone/>
            </a:pP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Stress on the liver, generally in the form of an administered drug or toxin, induces minor </a:t>
            </a:r>
            <a:r>
              <a:rPr lang="en-US" dirty="0" err="1" smtClean="0"/>
              <a:t>hepatocellular</a:t>
            </a:r>
            <a:r>
              <a:rPr lang="en-US" dirty="0" smtClean="0"/>
              <a:t> injury, an array of hepatic enzymes, and can be manifested as </a:t>
            </a:r>
            <a:r>
              <a:rPr lang="en-US" dirty="0" err="1" smtClean="0"/>
              <a:t>aminotransferase</a:t>
            </a:r>
            <a:r>
              <a:rPr lang="en-US" dirty="0" smtClean="0"/>
              <a:t> elevation. </a:t>
            </a:r>
          </a:p>
          <a:p>
            <a:endParaRPr lang="en-US" dirty="0"/>
          </a:p>
          <a:p>
            <a:r>
              <a:rPr lang="en-US" dirty="0" smtClean="0"/>
              <a:t> A progressive rise in liver </a:t>
            </a:r>
            <a:r>
              <a:rPr lang="en-US" dirty="0" err="1" smtClean="0"/>
              <a:t>transaminases</a:t>
            </a:r>
            <a:r>
              <a:rPr lang="en-US" dirty="0" smtClean="0"/>
              <a:t>, generally accompanied by hepatitis symptoms of nausea, vomiting, abdominal pain, or unexplained fatigue, and eventual jaundice are indicative of DILI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Glutathione S-</a:t>
            </a:r>
            <a:r>
              <a:rPr lang="en-US" dirty="0" err="1" smtClean="0"/>
              <a:t>transferase</a:t>
            </a:r>
            <a:r>
              <a:rPr lang="en-US" dirty="0" smtClean="0"/>
              <a:t> [GST] gene polymorphisms at loci and alleles have shown to be associated with </a:t>
            </a:r>
            <a:r>
              <a:rPr lang="en-US" dirty="0" err="1" smtClean="0"/>
              <a:t>hepatotoxicity</a:t>
            </a:r>
            <a:r>
              <a:rPr lang="en-US" dirty="0" smtClean="0"/>
              <a:t> , likely through increased generation of free radicals. Hepatic injury is accompanied by decreased glutathione [GSH] and </a:t>
            </a:r>
            <a:r>
              <a:rPr lang="en-US" dirty="0" err="1" smtClean="0"/>
              <a:t>thiols</a:t>
            </a:r>
            <a:r>
              <a:rPr lang="en-US" dirty="0" smtClean="0"/>
              <a:t>, with increased lipid </a:t>
            </a:r>
            <a:r>
              <a:rPr lang="en-US" dirty="0" err="1" smtClean="0"/>
              <a:t>peroxidation</a:t>
            </a:r>
            <a:r>
              <a:rPr lang="en-US" dirty="0" smtClean="0"/>
              <a:t>, resulting in </a:t>
            </a:r>
            <a:r>
              <a:rPr lang="en-US" dirty="0" err="1" smtClean="0"/>
              <a:t>hepatocellular</a:t>
            </a:r>
            <a:r>
              <a:rPr lang="en-US" dirty="0" smtClean="0"/>
              <a:t> injury.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TREATMENT EVALUATION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7715303" cy="464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 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85926"/>
            <a:ext cx="657229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TUBERCULOSIS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LTBI treatment is undertaken in such individuals, they should have close monitoring and a lower risk regimen should be </a:t>
            </a:r>
            <a:r>
              <a:rPr lang="en-US" dirty="0" err="1" smtClean="0"/>
              <a:t>selected,such</a:t>
            </a:r>
            <a:r>
              <a:rPr lang="en-US" dirty="0" smtClean="0"/>
              <a:t> as 3HP or </a:t>
            </a:r>
            <a:r>
              <a:rPr lang="en-US" dirty="0" err="1" smtClean="0"/>
              <a:t>rifampicin</a:t>
            </a:r>
            <a:r>
              <a:rPr lang="en-US" dirty="0" smtClean="0"/>
              <a:t> alone.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5210</TotalTime>
  <Words>773</Words>
  <Application>Microsoft Office PowerPoint</Application>
  <PresentationFormat>On-screen Show (4:3)</PresentationFormat>
  <Paragraphs>58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Pharmacology of various anti-tuberculous agents, their indications, contraindications, interactions and adverse reactions</vt:lpstr>
      <vt:lpstr>Slide 2</vt:lpstr>
      <vt:lpstr>Slide 3</vt:lpstr>
      <vt:lpstr>MECHANISM OF ANTITUBERCULAR DRUG </vt:lpstr>
      <vt:lpstr>Slide 5</vt:lpstr>
      <vt:lpstr>Slide 6</vt:lpstr>
      <vt:lpstr>PRE TREATMENT EVALUATION </vt:lpstr>
      <vt:lpstr>RISK FACTORS </vt:lpstr>
      <vt:lpstr>LATENT TUBERCULOSIS </vt:lpstr>
      <vt:lpstr>RISK MITIGATION AND MONITORING DURING TUBERCULOSIS TREATMENT</vt:lpstr>
      <vt:lpstr>TREATMENT INTERRUPTION, EVALUATION, AND SUBSEQUENT MANAGEMENT</vt:lpstr>
      <vt:lpstr>Slide 12</vt:lpstr>
      <vt:lpstr>Slide 13</vt:lpstr>
      <vt:lpstr>CHILD PUGH SCORE </vt:lpstr>
      <vt:lpstr>Slide 15</vt:lpstr>
      <vt:lpstr>Evidence based study</vt:lpstr>
      <vt:lpstr>Slide 17</vt:lpstr>
      <vt:lpstr>Slide 18</vt:lpstr>
      <vt:lpstr>Conclusion 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HEPATOTOXICITY  DUE TO ANTITUBERCULAR DRUGS </dc:title>
  <dc:creator>Windows User</dc:creator>
  <cp:lastModifiedBy>Windows User</cp:lastModifiedBy>
  <cp:revision>6</cp:revision>
  <dcterms:created xsi:type="dcterms:W3CDTF">2023-10-25T02:55:21Z</dcterms:created>
  <dcterms:modified xsi:type="dcterms:W3CDTF">2023-11-10T04:29:42Z</dcterms:modified>
</cp:coreProperties>
</file>