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DD7F-DCF0-4FA4-B8C9-86DECA2A8E87}" type="datetimeFigureOut">
              <a:rPr lang="en-IN" smtClean="0"/>
              <a:t>04-01-2019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D761-2704-4A19-BEEC-3160DD62E6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4436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DD7F-DCF0-4FA4-B8C9-86DECA2A8E87}" type="datetimeFigureOut">
              <a:rPr lang="en-IN" smtClean="0"/>
              <a:t>04-01-2019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D761-2704-4A19-BEEC-3160DD62E6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231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DD7F-DCF0-4FA4-B8C9-86DECA2A8E87}" type="datetimeFigureOut">
              <a:rPr lang="en-IN" smtClean="0"/>
              <a:t>04-01-2019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D761-2704-4A19-BEEC-3160DD62E6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396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DD7F-DCF0-4FA4-B8C9-86DECA2A8E87}" type="datetimeFigureOut">
              <a:rPr lang="en-IN" smtClean="0"/>
              <a:t>04-01-2019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D761-2704-4A19-BEEC-3160DD62E6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0161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DD7F-DCF0-4FA4-B8C9-86DECA2A8E87}" type="datetimeFigureOut">
              <a:rPr lang="en-IN" smtClean="0"/>
              <a:t>04-01-2019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D761-2704-4A19-BEEC-3160DD62E6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6696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DD7F-DCF0-4FA4-B8C9-86DECA2A8E87}" type="datetimeFigureOut">
              <a:rPr lang="en-IN" smtClean="0"/>
              <a:t>04-01-2019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D761-2704-4A19-BEEC-3160DD62E6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162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DD7F-DCF0-4FA4-B8C9-86DECA2A8E87}" type="datetimeFigureOut">
              <a:rPr lang="en-IN" smtClean="0"/>
              <a:t>04-01-2019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D761-2704-4A19-BEEC-3160DD62E6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2699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DD7F-DCF0-4FA4-B8C9-86DECA2A8E87}" type="datetimeFigureOut">
              <a:rPr lang="en-IN" smtClean="0"/>
              <a:t>04-01-2019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D761-2704-4A19-BEEC-3160DD62E6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287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DD7F-DCF0-4FA4-B8C9-86DECA2A8E87}" type="datetimeFigureOut">
              <a:rPr lang="en-IN" smtClean="0"/>
              <a:t>04-01-2019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D761-2704-4A19-BEEC-3160DD62E6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597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DD7F-DCF0-4FA4-B8C9-86DECA2A8E87}" type="datetimeFigureOut">
              <a:rPr lang="en-IN" smtClean="0"/>
              <a:t>04-01-2019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D761-2704-4A19-BEEC-3160DD62E6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0365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DD7F-DCF0-4FA4-B8C9-86DECA2A8E87}" type="datetimeFigureOut">
              <a:rPr lang="en-IN" smtClean="0"/>
              <a:t>04-01-2019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D761-2704-4A19-BEEC-3160DD62E6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004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BDD7F-DCF0-4FA4-B8C9-86DECA2A8E87}" type="datetimeFigureOut">
              <a:rPr lang="en-IN" smtClean="0"/>
              <a:t>04-01-2019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9D761-2704-4A19-BEEC-3160DD62E6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5887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-1" y="231820"/>
            <a:ext cx="12080383" cy="6503831"/>
          </a:xfrm>
        </p:spPr>
        <p:txBody>
          <a:bodyPr/>
          <a:lstStyle/>
          <a:p>
            <a:r>
              <a:rPr lang="en-IN" dirty="0" smtClean="0"/>
              <a:t>               </a:t>
            </a:r>
            <a:r>
              <a:rPr lang="en-IN" sz="5400" b="1" dirty="0" smtClean="0"/>
              <a:t>Transverse Myelitis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sz="5400" b="1" dirty="0" smtClean="0"/>
              <a:t>                                            Dr </a:t>
            </a:r>
            <a:r>
              <a:rPr lang="en-IN" sz="5400" b="1" dirty="0" err="1" smtClean="0"/>
              <a:t>sunil</a:t>
            </a:r>
            <a:r>
              <a:rPr lang="en-IN" sz="5400" b="1" dirty="0" smtClean="0"/>
              <a:t> Kumar</a:t>
            </a:r>
            <a:endParaRPr lang="en-IN" sz="5400" b="1" dirty="0"/>
          </a:p>
        </p:txBody>
      </p:sp>
    </p:spTree>
    <p:extLst>
      <p:ext uri="{BB962C8B-B14F-4D97-AF65-F5344CB8AC3E}">
        <p14:creationId xmlns:p14="http://schemas.microsoft.com/office/powerpoint/2010/main" val="36657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06062" y="182205"/>
            <a:ext cx="11616744" cy="6257231"/>
          </a:xfrm>
        </p:spPr>
        <p:txBody>
          <a:bodyPr>
            <a:normAutofit/>
          </a:bodyPr>
          <a:lstStyle/>
          <a:p>
            <a:r>
              <a:rPr lang="en-IN" sz="3200" dirty="0" smtClean="0"/>
              <a:t>Introduction:-</a:t>
            </a:r>
            <a:br>
              <a:rPr lang="en-IN" sz="3200" dirty="0" smtClean="0"/>
            </a:br>
            <a:r>
              <a:rPr lang="en-IN" sz="3200" dirty="0" smtClean="0"/>
              <a:t>-It is a </a:t>
            </a:r>
            <a:r>
              <a:rPr lang="en-IN" sz="3200" dirty="0" err="1" smtClean="0"/>
              <a:t>heterogenous</a:t>
            </a:r>
            <a:r>
              <a:rPr lang="en-IN" sz="3200" dirty="0" smtClean="0"/>
              <a:t> group of inflammatory disorders characterised by acute and </a:t>
            </a:r>
            <a:r>
              <a:rPr lang="en-IN" sz="3200" dirty="0" err="1" smtClean="0"/>
              <a:t>subacute</a:t>
            </a:r>
            <a:r>
              <a:rPr lang="en-IN" sz="3200" dirty="0" smtClean="0"/>
              <a:t> motor or sensory and autonomic (</a:t>
            </a:r>
            <a:r>
              <a:rPr lang="en-IN" sz="3200" dirty="0" err="1" smtClean="0"/>
              <a:t>bladder,bowel</a:t>
            </a:r>
            <a:r>
              <a:rPr lang="en-IN" sz="3200" dirty="0" smtClean="0"/>
              <a:t>, &amp; sexual) spinal cord dysfunction.</a:t>
            </a:r>
            <a:br>
              <a:rPr lang="en-IN" sz="3200" dirty="0" smtClean="0"/>
            </a:br>
            <a:r>
              <a:rPr lang="en-IN" sz="3200" dirty="0" smtClean="0"/>
              <a:t>-Myelitis is a non specific term for inflammation of spinal cord.</a:t>
            </a:r>
            <a:br>
              <a:rPr lang="en-IN" sz="3200" dirty="0" smtClean="0"/>
            </a:br>
            <a:r>
              <a:rPr lang="en-IN" sz="3200" dirty="0" smtClean="0"/>
              <a:t>-Transverse refer to involvement across one level of spinal cord.</a:t>
            </a:r>
            <a:br>
              <a:rPr lang="en-IN" sz="3200" dirty="0" smtClean="0"/>
            </a:br>
            <a:r>
              <a:rPr lang="en-IN" sz="3200" dirty="0" smtClean="0"/>
              <a:t>-Transverse myelitis occur with optic neuritis is called </a:t>
            </a:r>
            <a:r>
              <a:rPr lang="en-IN" sz="3200" dirty="0" err="1" smtClean="0"/>
              <a:t>neuromyelitis</a:t>
            </a:r>
            <a:r>
              <a:rPr lang="en-IN" sz="3200" dirty="0" smtClean="0"/>
              <a:t> </a:t>
            </a:r>
            <a:r>
              <a:rPr lang="en-IN" sz="3200" dirty="0" err="1" smtClean="0"/>
              <a:t>optica</a:t>
            </a:r>
            <a:r>
              <a:rPr lang="en-IN" sz="3200" dirty="0" smtClean="0"/>
              <a:t>, also called </a:t>
            </a:r>
            <a:r>
              <a:rPr lang="en-IN" sz="3200" dirty="0" err="1" smtClean="0"/>
              <a:t>Devic’s</a:t>
            </a:r>
            <a:r>
              <a:rPr lang="en-IN" sz="3200" dirty="0" smtClean="0"/>
              <a:t> disease.</a:t>
            </a:r>
            <a:br>
              <a:rPr lang="en-IN" sz="3200" dirty="0" smtClean="0"/>
            </a:br>
            <a:r>
              <a:rPr lang="en-IN" sz="3200" dirty="0"/>
              <a:t/>
            </a:r>
            <a:br>
              <a:rPr lang="en-IN" sz="3200" dirty="0"/>
            </a:br>
            <a:r>
              <a:rPr lang="en-IN" sz="3200" dirty="0" smtClean="0"/>
              <a:t>Causes:-</a:t>
            </a:r>
            <a:br>
              <a:rPr lang="en-IN" sz="3200" dirty="0" smtClean="0"/>
            </a:br>
            <a:r>
              <a:rPr lang="en-IN" sz="3200" dirty="0" smtClean="0"/>
              <a:t>A) </a:t>
            </a:r>
            <a:r>
              <a:rPr lang="en-IN" sz="3200" dirty="0" err="1" smtClean="0"/>
              <a:t>Parainfectious</a:t>
            </a:r>
            <a:r>
              <a:rPr lang="en-IN" sz="3200" dirty="0" smtClean="0"/>
              <a:t>(</a:t>
            </a:r>
            <a:r>
              <a:rPr lang="en-IN" sz="3200" dirty="0" err="1" smtClean="0"/>
              <a:t>Occuring</a:t>
            </a:r>
            <a:r>
              <a:rPr lang="en-IN" sz="3200" dirty="0" smtClean="0"/>
              <a:t> at the time of and in association with an acute infection or an episode of infection):-</a:t>
            </a:r>
            <a:br>
              <a:rPr lang="en-IN" sz="3200" dirty="0" smtClean="0"/>
            </a:br>
            <a:r>
              <a:rPr lang="en-IN" sz="3200" dirty="0" smtClean="0"/>
              <a:t>-Viral infection such as Herpes simplex, Herpes zoster, CMV, EBV, </a:t>
            </a:r>
            <a:r>
              <a:rPr lang="en-IN" sz="3200" dirty="0" err="1" smtClean="0"/>
              <a:t>enteroviruses</a:t>
            </a:r>
            <a:r>
              <a:rPr lang="en-IN" sz="3200" dirty="0" smtClean="0"/>
              <a:t>, human T-cell </a:t>
            </a:r>
            <a:r>
              <a:rPr lang="en-IN" sz="3200" dirty="0" err="1" smtClean="0"/>
              <a:t>leukemia</a:t>
            </a:r>
            <a:r>
              <a:rPr lang="en-IN" sz="3200" dirty="0" smtClean="0"/>
              <a:t> </a:t>
            </a:r>
            <a:r>
              <a:rPr lang="en-IN" sz="3200" dirty="0" err="1" smtClean="0"/>
              <a:t>virus,HIV</a:t>
            </a:r>
            <a:r>
              <a:rPr lang="en-IN" sz="3200" dirty="0" smtClean="0"/>
              <a:t>, Influenza virus.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143074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1" y="0"/>
            <a:ext cx="11964473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dirty="0" smtClean="0"/>
              <a:t>-Bacterial Infection such as Mycoplasma, Tuberculosis, syphilis.</a:t>
            </a:r>
          </a:p>
          <a:p>
            <a:pPr marL="0" indent="0">
              <a:buNone/>
            </a:pPr>
            <a:r>
              <a:rPr lang="en-IN" sz="3200" dirty="0" smtClean="0"/>
              <a:t>B) Post </a:t>
            </a:r>
            <a:r>
              <a:rPr lang="en-IN" sz="3200" dirty="0" err="1" smtClean="0"/>
              <a:t>vaccinal</a:t>
            </a:r>
            <a:r>
              <a:rPr lang="en-IN" sz="3200" dirty="0" smtClean="0"/>
              <a:t> (Rabies)</a:t>
            </a:r>
          </a:p>
          <a:p>
            <a:pPr marL="0" indent="0">
              <a:buNone/>
            </a:pPr>
            <a:r>
              <a:rPr lang="en-IN" sz="3200" dirty="0" smtClean="0"/>
              <a:t>C) Systemic autoimmune disease such as SLE, </a:t>
            </a:r>
            <a:r>
              <a:rPr lang="en-IN" sz="3200" dirty="0" err="1" smtClean="0"/>
              <a:t>sjogren’s</a:t>
            </a:r>
            <a:r>
              <a:rPr lang="en-IN" sz="3200" dirty="0" smtClean="0"/>
              <a:t> syndrome, </a:t>
            </a:r>
            <a:r>
              <a:rPr lang="en-IN" sz="3200" dirty="0" err="1" smtClean="0"/>
              <a:t>Antiphospholipid</a:t>
            </a:r>
            <a:r>
              <a:rPr lang="en-IN" sz="3200" dirty="0" smtClean="0"/>
              <a:t> syndrome.</a:t>
            </a:r>
          </a:p>
          <a:p>
            <a:pPr marL="0" indent="0">
              <a:buNone/>
            </a:pPr>
            <a:r>
              <a:rPr lang="en-IN" sz="3200" dirty="0" smtClean="0"/>
              <a:t>D) </a:t>
            </a:r>
            <a:r>
              <a:rPr lang="en-IN" sz="3200" dirty="0" err="1" smtClean="0"/>
              <a:t>Sarcoidosis</a:t>
            </a:r>
            <a:endParaRPr lang="en-IN" sz="3200" dirty="0" smtClean="0"/>
          </a:p>
          <a:p>
            <a:pPr marL="0" indent="0">
              <a:buNone/>
            </a:pPr>
            <a:r>
              <a:rPr lang="en-IN" sz="3200" dirty="0" smtClean="0"/>
              <a:t>E) Multiple Sclerosis</a:t>
            </a:r>
          </a:p>
          <a:p>
            <a:pPr marL="0" indent="0">
              <a:buNone/>
            </a:pPr>
            <a:r>
              <a:rPr lang="en-IN" sz="3200" dirty="0" smtClean="0"/>
              <a:t>F)</a:t>
            </a:r>
            <a:r>
              <a:rPr lang="en-IN" sz="3200" dirty="0" err="1" smtClean="0"/>
              <a:t>Paraneoplastic</a:t>
            </a:r>
            <a:r>
              <a:rPr lang="en-IN" sz="3200" dirty="0" smtClean="0"/>
              <a:t> syndrome.</a:t>
            </a:r>
          </a:p>
          <a:p>
            <a:pPr marL="0" indent="0">
              <a:buNone/>
            </a:pPr>
            <a:r>
              <a:rPr lang="en-IN" sz="3200" dirty="0" smtClean="0"/>
              <a:t>G)Drugs such as </a:t>
            </a:r>
            <a:r>
              <a:rPr lang="en-IN" sz="3200" dirty="0" err="1" smtClean="0"/>
              <a:t>Tumor</a:t>
            </a:r>
            <a:r>
              <a:rPr lang="en-IN" sz="3200" dirty="0" smtClean="0"/>
              <a:t> necrosis factor-alpha inhibitor, </a:t>
            </a:r>
            <a:r>
              <a:rPr lang="en-IN" sz="3200" dirty="0" err="1" smtClean="0"/>
              <a:t>sulphasalazine</a:t>
            </a:r>
            <a:r>
              <a:rPr lang="en-IN" sz="3200" dirty="0" smtClean="0"/>
              <a:t>, Heroin abuse</a:t>
            </a:r>
          </a:p>
          <a:p>
            <a:pPr marL="0" indent="0">
              <a:buNone/>
            </a:pPr>
            <a:r>
              <a:rPr lang="en-IN" sz="3200" dirty="0" smtClean="0"/>
              <a:t>I)</a:t>
            </a:r>
            <a:r>
              <a:rPr lang="en-IN" sz="3200" dirty="0" err="1" smtClean="0"/>
              <a:t>Vasculitis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46224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dirty="0" smtClean="0"/>
              <a:t>Clinical Features:-</a:t>
            </a:r>
          </a:p>
          <a:p>
            <a:pPr marL="0" indent="0">
              <a:buNone/>
            </a:pPr>
            <a:r>
              <a:rPr lang="en-IN" sz="3200" dirty="0" smtClean="0"/>
              <a:t>-TM symptoms develops rapidly over several hours to several weeks. Approximately 45% of patients worsen maximally within 24 hours. Deficit may progress over several more days to a complete transverse sensorimotor myelopathy.</a:t>
            </a:r>
          </a:p>
          <a:p>
            <a:pPr marL="0" indent="0">
              <a:buNone/>
            </a:pPr>
            <a:r>
              <a:rPr lang="en-IN" sz="3200" dirty="0" smtClean="0"/>
              <a:t>-Common presenting symptoms of TM are limb weakness, sensory disturbance, bowel and bladder dysfunction.</a:t>
            </a:r>
          </a:p>
          <a:p>
            <a:pPr marL="0" indent="0">
              <a:buNone/>
            </a:pPr>
            <a:r>
              <a:rPr lang="en-IN" sz="3200" dirty="0" smtClean="0"/>
              <a:t>-Neuropathic pain may occur in the midline (an aching, deep pain) or in </a:t>
            </a:r>
            <a:r>
              <a:rPr lang="en-IN" sz="3200" dirty="0" err="1" smtClean="0"/>
              <a:t>dermatomal</a:t>
            </a:r>
            <a:r>
              <a:rPr lang="en-IN" sz="3200" dirty="0" smtClean="0"/>
              <a:t> distribution (radicular or lancinating pain or a sensation of burning or itching), with the latter pattern providing a clue to the anatomical level of the lesion.</a:t>
            </a:r>
          </a:p>
          <a:p>
            <a:pPr marL="0" indent="0">
              <a:buNone/>
            </a:pPr>
            <a:r>
              <a:rPr lang="en-IN" sz="3200" dirty="0" smtClean="0"/>
              <a:t>-Almost all patients will develop leg weakness of varying degree of severity. The arms are involved in a minority of cases &amp; this is dependent upon the level of spinal cord involvement.</a:t>
            </a:r>
          </a:p>
        </p:txBody>
      </p:sp>
    </p:spTree>
    <p:extLst>
      <p:ext uri="{BB962C8B-B14F-4D97-AF65-F5344CB8AC3E}">
        <p14:creationId xmlns:p14="http://schemas.microsoft.com/office/powerpoint/2010/main" val="288460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dirty="0" smtClean="0"/>
              <a:t>-In acute stage, limb tone and muscle stretch reflexes may be diminished and even absent, &amp; this occur due to spinal shock.</a:t>
            </a:r>
          </a:p>
          <a:p>
            <a:pPr marL="0" indent="0">
              <a:buNone/>
            </a:pPr>
            <a:r>
              <a:rPr lang="en-IN" sz="3200" dirty="0" smtClean="0"/>
              <a:t>-Sensation is diminished below the level of spinal cord involvement in the majority of patients (Sensory level)</a:t>
            </a:r>
          </a:p>
          <a:p>
            <a:pPr marL="0" indent="0">
              <a:buNone/>
            </a:pPr>
            <a:r>
              <a:rPr lang="en-IN" sz="3200" dirty="0" smtClean="0"/>
              <a:t>-Tingling and numbness in the leg also occur.</a:t>
            </a:r>
          </a:p>
          <a:p>
            <a:pPr marL="0" indent="0">
              <a:buNone/>
            </a:pPr>
            <a:r>
              <a:rPr lang="en-IN" sz="3200" dirty="0" smtClean="0"/>
              <a:t>-Pain and temperature sensation are diminished in the majority of patients.</a:t>
            </a:r>
          </a:p>
          <a:p>
            <a:pPr marL="0" indent="0">
              <a:buNone/>
            </a:pPr>
            <a:r>
              <a:rPr lang="en-IN" sz="3200" dirty="0" smtClean="0"/>
              <a:t>-Appreciation of vibration and joint position sense may be decreased or may be spared.</a:t>
            </a:r>
          </a:p>
          <a:p>
            <a:pPr marL="0" indent="0">
              <a:buNone/>
            </a:pPr>
            <a:r>
              <a:rPr lang="en-IN" sz="3200" dirty="0" smtClean="0"/>
              <a:t>-Bladder and bowel sphincter control are diminished in the majority of patients.</a:t>
            </a:r>
          </a:p>
          <a:p>
            <a:pPr marL="0" indent="0">
              <a:buNone/>
            </a:pPr>
            <a:r>
              <a:rPr lang="en-IN" sz="3200" dirty="0" smtClean="0"/>
              <a:t>-Recovery may be absent, partial or complete, and generally begin within 1-3 months.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938439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Diagn</a:t>
            </a:r>
            <a:r>
              <a:rPr lang="en-IN" sz="3200" dirty="0" smtClean="0"/>
              <a:t>osis:-</a:t>
            </a:r>
          </a:p>
          <a:p>
            <a:pPr marL="0" indent="0">
              <a:buNone/>
            </a:pPr>
            <a:r>
              <a:rPr lang="en-IN" sz="3200" dirty="0" smtClean="0"/>
              <a:t>-First step is to exclude a mass occupying lesion that might be compressing the spinal cord.</a:t>
            </a:r>
          </a:p>
          <a:p>
            <a:pPr marL="0" indent="0">
              <a:buNone/>
            </a:pPr>
            <a:r>
              <a:rPr lang="en-IN" sz="3200" dirty="0" smtClean="0"/>
              <a:t>-MRI typically shows cord swelling and gadolinium enhancing </a:t>
            </a:r>
            <a:r>
              <a:rPr lang="en-IN" sz="3200" dirty="0" err="1" smtClean="0"/>
              <a:t>lesion.In</a:t>
            </a:r>
            <a:r>
              <a:rPr lang="en-IN" sz="3200" dirty="0" smtClean="0"/>
              <a:t> case of Idiopathic TM, </a:t>
            </a:r>
            <a:r>
              <a:rPr lang="en-IN" sz="3200" dirty="0" err="1" smtClean="0"/>
              <a:t>neuromyelitis</a:t>
            </a:r>
            <a:r>
              <a:rPr lang="en-IN" sz="3200" dirty="0" smtClean="0"/>
              <a:t> </a:t>
            </a:r>
            <a:r>
              <a:rPr lang="en-IN" sz="3200" dirty="0" err="1" smtClean="0"/>
              <a:t>optica</a:t>
            </a:r>
            <a:r>
              <a:rPr lang="en-IN" sz="3200" dirty="0" smtClean="0"/>
              <a:t>, ADEM, cord infarction and myelitis associated with systemic diseases such as SLE,TM extend longitudinally more than 3 spinal segments.</a:t>
            </a:r>
          </a:p>
          <a:p>
            <a:pPr marL="0" indent="0">
              <a:buNone/>
            </a:pPr>
            <a:r>
              <a:rPr lang="en-IN" sz="3200" dirty="0" smtClean="0"/>
              <a:t>-MRI also helps to exclude other treatable causes of spinal cord dysfunction. </a:t>
            </a:r>
          </a:p>
          <a:p>
            <a:pPr marL="0" indent="0">
              <a:buNone/>
            </a:pPr>
            <a:r>
              <a:rPr lang="en-IN" sz="3200" dirty="0" smtClean="0"/>
              <a:t>-CSF usually contain monocytes, protein content is slightly increased and </a:t>
            </a:r>
            <a:r>
              <a:rPr lang="en-IN" sz="3200" dirty="0" err="1" smtClean="0"/>
              <a:t>IgG</a:t>
            </a:r>
            <a:r>
              <a:rPr lang="en-IN" sz="3200" dirty="0" smtClean="0"/>
              <a:t> index is elevated.</a:t>
            </a:r>
          </a:p>
          <a:p>
            <a:pPr marL="0" indent="0">
              <a:buNone/>
            </a:pPr>
            <a:r>
              <a:rPr lang="en-IN" sz="3200" dirty="0" err="1" smtClean="0"/>
              <a:t>IgG</a:t>
            </a:r>
            <a:r>
              <a:rPr lang="en-IN" sz="3200" dirty="0" smtClean="0"/>
              <a:t> index is calculated by formula:</a:t>
            </a:r>
          </a:p>
          <a:p>
            <a:pPr marL="0" indent="0">
              <a:buNone/>
            </a:pPr>
            <a:r>
              <a:rPr lang="en-IN" sz="3200" dirty="0" smtClean="0"/>
              <a:t>(CSF </a:t>
            </a:r>
            <a:r>
              <a:rPr lang="en-IN" sz="3200" dirty="0" err="1" smtClean="0"/>
              <a:t>IgG</a:t>
            </a:r>
            <a:r>
              <a:rPr lang="en-IN" sz="3200" dirty="0" smtClean="0"/>
              <a:t>/serum </a:t>
            </a:r>
            <a:r>
              <a:rPr lang="en-IN" sz="3200" dirty="0" err="1" smtClean="0"/>
              <a:t>IgG</a:t>
            </a:r>
            <a:r>
              <a:rPr lang="en-IN" sz="3200" dirty="0" smtClean="0"/>
              <a:t>)/(CSF albumin/serum albumin).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579907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-Normal is less than </a:t>
            </a:r>
            <a:r>
              <a:rPr lang="en-IN" dirty="0" smtClean="0"/>
              <a:t>0.66.</a:t>
            </a:r>
          </a:p>
          <a:p>
            <a:pPr marL="0" indent="0">
              <a:buNone/>
            </a:pPr>
            <a:r>
              <a:rPr lang="en-IN" dirty="0" smtClean="0"/>
              <a:t>-Test for treatable causes of myelitis should also be done. </a:t>
            </a:r>
            <a:r>
              <a:rPr lang="en-IN" dirty="0" err="1" smtClean="0"/>
              <a:t>i.e</a:t>
            </a:r>
            <a:r>
              <a:rPr lang="en-IN" dirty="0" smtClean="0"/>
              <a:t> chest x-ray, tuberculin, serologic tests for mycoplasma, </a:t>
            </a:r>
            <a:r>
              <a:rPr lang="en-IN" dirty="0" err="1" smtClean="0"/>
              <a:t>lyme</a:t>
            </a:r>
            <a:r>
              <a:rPr lang="en-IN" dirty="0" smtClean="0"/>
              <a:t> disease and HIV, </a:t>
            </a:r>
            <a:r>
              <a:rPr lang="en-IN" dirty="0" err="1" smtClean="0"/>
              <a:t>vit</a:t>
            </a:r>
            <a:r>
              <a:rPr lang="en-IN" dirty="0" smtClean="0"/>
              <a:t> B12, ANA, CSF and blood for VDRL.</a:t>
            </a:r>
          </a:p>
          <a:p>
            <a:pPr marL="0" indent="0">
              <a:buNone/>
            </a:pPr>
            <a:r>
              <a:rPr lang="en-IN" dirty="0" smtClean="0"/>
              <a:t>-MRI Brain to rule out Multiple sclerosis.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Diagnostic criteria:-</a:t>
            </a:r>
          </a:p>
          <a:p>
            <a:pPr marL="0" indent="0">
              <a:buNone/>
            </a:pPr>
            <a:r>
              <a:rPr lang="en-IN" dirty="0" smtClean="0"/>
              <a:t>-B/L sensorimotor and autonomic spinal cord dysfunction.</a:t>
            </a:r>
          </a:p>
          <a:p>
            <a:pPr marL="0" indent="0">
              <a:buNone/>
            </a:pPr>
            <a:r>
              <a:rPr lang="en-IN" dirty="0" smtClean="0"/>
              <a:t>-Clearly defined sensory level.</a:t>
            </a:r>
          </a:p>
          <a:p>
            <a:pPr marL="0" indent="0">
              <a:buNone/>
            </a:pPr>
            <a:r>
              <a:rPr lang="en-IN" dirty="0" smtClean="0"/>
              <a:t>-Progression of clinical deficits to maximum between 4 hours and 21 days after symptoms onset.</a:t>
            </a:r>
          </a:p>
          <a:p>
            <a:pPr marL="0" indent="0">
              <a:buNone/>
            </a:pPr>
            <a:r>
              <a:rPr lang="en-IN" dirty="0" smtClean="0"/>
              <a:t>-Demonstration of spinal cord inflammation such as CSF </a:t>
            </a:r>
            <a:r>
              <a:rPr lang="en-IN" dirty="0" err="1" smtClean="0"/>
              <a:t>pleocytosis</a:t>
            </a:r>
            <a:r>
              <a:rPr lang="en-IN" dirty="0" smtClean="0"/>
              <a:t>, elevated </a:t>
            </a:r>
            <a:r>
              <a:rPr lang="en-IN" dirty="0" err="1" smtClean="0"/>
              <a:t>IgG</a:t>
            </a:r>
            <a:r>
              <a:rPr lang="en-IN" dirty="0" smtClean="0"/>
              <a:t> index, or MRI reveal a gadolinium-enhancing cord lesion.</a:t>
            </a:r>
          </a:p>
          <a:p>
            <a:pPr marL="0" indent="0">
              <a:buNone/>
            </a:pPr>
            <a:r>
              <a:rPr lang="en-IN" dirty="0" smtClean="0"/>
              <a:t>-Exclusion of compressive, post </a:t>
            </a:r>
            <a:r>
              <a:rPr lang="en-IN" dirty="0" err="1" smtClean="0"/>
              <a:t>radiation,neoplastic</a:t>
            </a:r>
            <a:r>
              <a:rPr lang="en-IN" dirty="0" smtClean="0"/>
              <a:t> and vascular causes.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21731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Treatment:-</a:t>
            </a:r>
          </a:p>
          <a:p>
            <a:pPr marL="0" indent="0">
              <a:buNone/>
            </a:pPr>
            <a:r>
              <a:rPr lang="en-IN" dirty="0" smtClean="0"/>
              <a:t>-High dose IV corticosteroid should be started as early as possible in all patients.</a:t>
            </a:r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dirty="0" err="1" smtClean="0"/>
              <a:t>Plasmapheresis</a:t>
            </a:r>
            <a:r>
              <a:rPr lang="en-IN" dirty="0" smtClean="0"/>
              <a:t> should be given if corticosteroid fail to help recovery.</a:t>
            </a:r>
          </a:p>
          <a:p>
            <a:pPr marL="0" indent="0">
              <a:buNone/>
            </a:pPr>
            <a:r>
              <a:rPr lang="en-IN" dirty="0" smtClean="0"/>
              <a:t>-Supportive treatment to skin, bladder, bowel should </a:t>
            </a:r>
            <a:r>
              <a:rPr lang="en-IN" smtClean="0"/>
              <a:t>be given.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80656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590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               Transverse Myelitis                                                    Dr sunil Kumar</vt:lpstr>
      <vt:lpstr>Introduction:- -It is a heterogenous group of inflammatory disorders characterised by acute and subacute motor or sensory and autonomic (bladder,bowel, &amp; sexual) spinal cord dysfunction. -Myelitis is a non specific term for inflammation of spinal cord. -Transverse refer to involvement across one level of spinal cord. -Transverse myelitis occur with optic neuritis is called neuromyelitis optica, also called Devic’s disease.  Causes:- A) Parainfectious(Occuring at the time of and in association with an acute infection or an episode of infection):- -Viral infection such as Herpes simplex, Herpes zoster, CMV, EBV, enteroviruses, human T-cell leukemia virus,HIV, Influenza virus.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Transverse Myelitis                                                    Dr sunil Kumar</dc:title>
  <dc:creator>Admin</dc:creator>
  <cp:lastModifiedBy>Admin</cp:lastModifiedBy>
  <cp:revision>19</cp:revision>
  <dcterms:created xsi:type="dcterms:W3CDTF">2018-12-28T14:30:57Z</dcterms:created>
  <dcterms:modified xsi:type="dcterms:W3CDTF">2019-01-04T14:48:27Z</dcterms:modified>
</cp:coreProperties>
</file>