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23"/>
  </p:notesMasterIdLst>
  <p:sldIdLst>
    <p:sldId id="295" r:id="rId2"/>
    <p:sldId id="261" r:id="rId3"/>
    <p:sldId id="256" r:id="rId4"/>
    <p:sldId id="283" r:id="rId5"/>
    <p:sldId id="289" r:id="rId6"/>
    <p:sldId id="285" r:id="rId7"/>
    <p:sldId id="262" r:id="rId8"/>
    <p:sldId id="266" r:id="rId9"/>
    <p:sldId id="267" r:id="rId10"/>
    <p:sldId id="286" r:id="rId11"/>
    <p:sldId id="268" r:id="rId12"/>
    <p:sldId id="271" r:id="rId13"/>
    <p:sldId id="272" r:id="rId14"/>
    <p:sldId id="273" r:id="rId15"/>
    <p:sldId id="290" r:id="rId16"/>
    <p:sldId id="291" r:id="rId17"/>
    <p:sldId id="274" r:id="rId18"/>
    <p:sldId id="277" r:id="rId19"/>
    <p:sldId id="292" r:id="rId20"/>
    <p:sldId id="293" r:id="rId21"/>
    <p:sldId id="294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001D"/>
    <a:srgbClr val="6600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1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hape val="box"/>
        <c:axId val="128549248"/>
        <c:axId val="128550784"/>
        <c:axId val="0"/>
      </c:bar3DChart>
      <c:catAx>
        <c:axId val="128549248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28550784"/>
        <c:crosses val="autoZero"/>
        <c:auto val="1"/>
        <c:lblAlgn val="ctr"/>
        <c:lblOffset val="100"/>
      </c:catAx>
      <c:valAx>
        <c:axId val="12855078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2854924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n-US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9A08E9C-982B-4705-AEC4-9E52046D0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0E28378-5516-4443-9396-DBA54F62AF9C}" type="slidenum">
              <a:rPr lang="en-US" smtClean="0">
                <a:latin typeface="Arial" charset="0"/>
                <a:cs typeface="Arial" charset="0"/>
              </a:rPr>
              <a:pPr/>
              <a:t>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ar-SA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F12E56F-93A8-4ECB-9642-C180F175E9C0}" type="slidenum">
              <a:rPr lang="en-US" smtClean="0">
                <a:latin typeface="Arial" charset="0"/>
                <a:cs typeface="Arial" charset="0"/>
              </a:rPr>
              <a:pPr/>
              <a:t>14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ar-SA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C035762-5D09-4862-87E3-10006E4C05FF}" type="slidenum">
              <a:rPr lang="en-US" smtClean="0">
                <a:latin typeface="Arial" charset="0"/>
                <a:cs typeface="Arial" charset="0"/>
              </a:rPr>
              <a:pPr/>
              <a:t>17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ar-SA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5EAE5F5-627E-456E-9408-AE1F4AE3C7B3}" type="slidenum">
              <a:rPr lang="en-US" smtClean="0">
                <a:latin typeface="Arial" charset="0"/>
                <a:cs typeface="Arial" charset="0"/>
              </a:rPr>
              <a:pPr/>
              <a:t>18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ar-SA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AD211D5-3642-4F7B-9747-DF7720F56EB6}" type="slidenum">
              <a:rPr lang="en-US" smtClean="0">
                <a:latin typeface="Arial" charset="0"/>
                <a:cs typeface="Arial" charset="0"/>
              </a:rPr>
              <a:pPr/>
              <a:t>3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ar-SA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C23F897-2992-4A62-A39E-C43A8E8AD962}" type="slidenum">
              <a:rPr lang="en-US" smtClean="0">
                <a:latin typeface="Arial" charset="0"/>
                <a:cs typeface="Arial" charset="0"/>
              </a:rPr>
              <a:pPr/>
              <a:t>4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ar-SA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C09372F-E63B-4C98-9F5A-ECCCF686294B}" type="slidenum">
              <a:rPr lang="en-US" smtClean="0">
                <a:latin typeface="Arial" charset="0"/>
                <a:cs typeface="Arial" charset="0"/>
              </a:rPr>
              <a:pPr/>
              <a:t>7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ar-SA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E34469B-07BB-43A8-BA71-10C438C53DB9}" type="slidenum">
              <a:rPr lang="en-US" smtClean="0">
                <a:latin typeface="Arial" charset="0"/>
                <a:cs typeface="Arial" charset="0"/>
              </a:rPr>
              <a:pPr/>
              <a:t>8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ar-SA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54F8B05-0B9E-4391-97A2-E726F914443A}" type="slidenum">
              <a:rPr lang="en-US" smtClean="0">
                <a:latin typeface="Arial" charset="0"/>
                <a:cs typeface="Arial" charset="0"/>
              </a:rPr>
              <a:pPr/>
              <a:t>9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ar-SA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25D509F-D38D-4716-8196-28145E205883}" type="slidenum">
              <a:rPr lang="en-US" smtClean="0">
                <a:latin typeface="Arial" charset="0"/>
                <a:cs typeface="Arial" charset="0"/>
              </a:rPr>
              <a:pPr/>
              <a:t>11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ar-SA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7BC89A0-CF5F-4586-AE86-4E77CE76EB14}" type="slidenum">
              <a:rPr lang="en-US" smtClean="0">
                <a:latin typeface="Arial" charset="0"/>
                <a:cs typeface="Arial" charset="0"/>
              </a:rPr>
              <a:pPr/>
              <a:t>12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ar-SA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F502642-01DE-404F-AFAE-DD53DE25210A}" type="slidenum">
              <a:rPr lang="en-US" smtClean="0">
                <a:latin typeface="Arial" charset="0"/>
                <a:cs typeface="Arial" charset="0"/>
              </a:rPr>
              <a:pPr/>
              <a:t>13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ar-SA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ar-SA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ar-SA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ar-SA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ar-SA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SA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ar-SA"/>
            </a:p>
          </p:txBody>
        </p:sp>
      </p:grpSp>
      <p:sp>
        <p:nvSpPr>
          <p:cNvPr id="583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8CCF0E2A-186F-44E4-9C0A-B949BC6CE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E4C7F-D9D3-4482-A4BF-D4699992A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653B5-4F10-451B-AFF1-B02123ABF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93E6E-1FAD-4D7D-B101-0D9B3DB54B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2688" y="4151313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4F63C-0E7D-4979-B4A8-D6F474F38C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4151313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A55E5-25BC-442A-955D-F787CAB05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496B8-BA9A-4DDA-B5AC-EAE53FCE31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AF220-41FB-4335-A082-5EE23F38CA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331DF-643A-4D36-99CE-439B915A9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97573-5BD5-45F8-A141-52697D7FC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0E454-4206-492D-AF9E-CC0E8DC28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9D23A-0578-4F1F-83A1-2D1A6DEA90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06FC7-3D6A-4EAA-BDF3-13206E72A7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42F9F-FF71-474B-AB08-414F56BC77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ar-SA" sz="240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ar-SA" sz="240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ar-SA" sz="240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ar-SA" sz="240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ar-SA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ar-SA" sz="240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ar-SA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cs typeface="Arial" pitchFamily="34" charset="0"/>
              </a:defRPr>
            </a:lvl1pPr>
          </a:lstStyle>
          <a:p>
            <a:pPr>
              <a:defRPr/>
            </a:pPr>
            <a:fld id="{A451F4DF-66E2-4C83-9784-9CF3CA643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reference.medscape.com/medline/abstract/17353471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reference.medscape.com/medline/abstract/17353471" TargetMode="External"/><Relationship Id="rId3" Type="http://schemas.openxmlformats.org/officeDocument/2006/relationships/hyperlink" Target="http://www.medscape.com/viewarticle/821509" TargetMode="External"/><Relationship Id="rId7" Type="http://schemas.openxmlformats.org/officeDocument/2006/relationships/hyperlink" Target="http://reference.medscape.com/medline/abstract/15229791" TargetMode="External"/><Relationship Id="rId2" Type="http://schemas.openxmlformats.org/officeDocument/2006/relationships/hyperlink" Target="http://reference.medscape.com/medline/abstract/2459038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eference.medscape.com/medline/abstract/15052614" TargetMode="External"/><Relationship Id="rId5" Type="http://schemas.openxmlformats.org/officeDocument/2006/relationships/hyperlink" Target="http://reference.medscape.com/medline/abstract/10880794" TargetMode="External"/><Relationship Id="rId4" Type="http://schemas.openxmlformats.org/officeDocument/2006/relationships/hyperlink" Target="http://reference.medscape.com/medline/abstract/10891897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209800"/>
            <a:ext cx="7772400" cy="2133600"/>
          </a:xfrm>
        </p:spPr>
        <p:txBody>
          <a:bodyPr/>
          <a:lstStyle/>
          <a:p>
            <a:r>
              <a:rPr lang="en-US" sz="6600" dirty="0" smtClean="0"/>
              <a:t>Neuromuscular </a:t>
            </a:r>
            <a:r>
              <a:rPr lang="en-US" sz="6600" dirty="0" smtClean="0"/>
              <a:t>Junction</a:t>
            </a:r>
            <a:endParaRPr lang="en-IN" sz="6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4496B8-BA9A-4DDA-B5AC-EAE53FCE311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05AB554-06A3-4A41-9E61-22E84C4E2CA9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  <p:pic>
        <p:nvPicPr>
          <p:cNvPr id="10244" name="Picture1" descr="07f05a"/>
          <p:cNvPicPr preferRelativeResize="0"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5888" y="11113"/>
            <a:ext cx="9028112" cy="677068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Sequence Of Events At Neuromuscular Junction </a:t>
            </a:r>
            <a:r>
              <a:rPr lang="en-US" sz="2000" smtClean="0"/>
              <a:t>(continued)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Motor end plate contains nicotinic receptors for Ach , which are ligand gated ion channels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Ach binds to the  nicotinic receptors and causes conformational change.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When conformational changes occurs ,the central core of channels opens &amp; permeability of motor end plate to Na</a:t>
            </a:r>
            <a:r>
              <a:rPr lang="en-US" sz="2800" baseline="30000" smtClean="0"/>
              <a:t>+ </a:t>
            </a:r>
            <a:r>
              <a:rPr lang="en-US" sz="2800" smtClean="0"/>
              <a:t>&amp; K</a:t>
            </a:r>
            <a:r>
              <a:rPr lang="en-US" sz="2800" baseline="30000" smtClean="0"/>
              <a:t>+</a:t>
            </a:r>
            <a:r>
              <a:rPr lang="en-US" sz="2800" smtClean="0"/>
              <a:t> increases</a:t>
            </a:r>
          </a:p>
        </p:txBody>
      </p:sp>
      <p:sp>
        <p:nvSpPr>
          <p:cNvPr id="1126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0EF6764-9023-44D9-8FB6-16B5F7105BB6}" type="slidenum">
              <a:rPr lang="en-US" smtClean="0">
                <a:cs typeface="Arial" charset="0"/>
              </a:rPr>
              <a:pPr/>
              <a:t>11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End plate potential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When the ion channel on post synaptic membrane opens both Na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 &amp; K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 flow down their concentration gradient.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At resting potential net driving force for Na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 is much greater than K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 ,when Ach triggers opening of these channels more Na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 moves inwards than K</a:t>
            </a:r>
            <a:r>
              <a:rPr lang="en-US" sz="2400" baseline="30000" dirty="0" smtClean="0"/>
              <a:t>+</a:t>
            </a:r>
            <a:r>
              <a:rPr lang="en-US" sz="2400" dirty="0" smtClean="0"/>
              <a:t> out wards, depolarizing the end </a:t>
            </a:r>
            <a:r>
              <a:rPr lang="en-US" sz="2400" dirty="0" err="1" smtClean="0"/>
              <a:t>plate.this</a:t>
            </a:r>
            <a:r>
              <a:rPr lang="en-US" sz="2400" dirty="0" smtClean="0"/>
              <a:t> potential change is called end plate potential (EPP).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u="sng" dirty="0" smtClean="0">
                <a:solidFill>
                  <a:schemeClr val="tx2">
                    <a:lumMod val="75000"/>
                  </a:schemeClr>
                </a:solidFill>
              </a:rPr>
              <a:t>EPP is not an action potential but it is simply depolarization of specialized motor end plate</a:t>
            </a:r>
          </a:p>
        </p:txBody>
      </p:sp>
      <p:sp>
        <p:nvSpPr>
          <p:cNvPr id="1229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F995E4F-C231-4BF4-B0ED-6220E3C0A27D}" type="slidenum">
              <a:rPr lang="en-US" smtClean="0">
                <a:cs typeface="Arial" charset="0"/>
              </a:rPr>
              <a:pPr/>
              <a:t>12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End plate potential </a:t>
            </a:r>
            <a:r>
              <a:rPr lang="en-US" sz="2000" smtClean="0"/>
              <a:t>(continued)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Small quanta (packets) of Ach are released randomly from nerve cell at rest, each producing smallest possible change in membrane potential of motor end plate, the MINIATURE EPP.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When nerve impulse reaches the ending, the number of quanta release increases by several folds and result in large EPP.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EPP  than spread by local current to adjacent muscle fibers which r depolarized to threshold &amp; fire action potential</a:t>
            </a:r>
          </a:p>
        </p:txBody>
      </p:sp>
      <p:sp>
        <p:nvSpPr>
          <p:cNvPr id="1331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9F11BDD-254E-40F2-9C9F-E8830D0A73FA}" type="slidenum">
              <a:rPr lang="en-US" smtClean="0">
                <a:cs typeface="Arial" charset="0"/>
              </a:rPr>
              <a:pPr/>
              <a:t>13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Acetyl cholinesterase ends Ach activity at N.M junction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17713"/>
            <a:ext cx="8345488" cy="4535487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US" sz="2800" smtClean="0"/>
              <a:t>To ensure purposeful movement ,muscle cell electrical response is turned off by acetylcholinestrase(AchE), which degrade Ach to choline &amp; acetate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smtClean="0"/>
          </a:p>
          <a:p>
            <a:pPr algn="just" eaLnBrk="1" hangingPunct="1">
              <a:lnSpc>
                <a:spcPct val="80000"/>
              </a:lnSpc>
            </a:pPr>
            <a:r>
              <a:rPr lang="en-US" sz="2800" smtClean="0"/>
              <a:t>Now muscle fiber can relax ,if sustained contraction is needed for the desired movement another motor neuron AP leads to release of more Ach</a:t>
            </a:r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3E95252-AF73-4FF0-99CC-9F9622753EE5}" type="slidenum">
              <a:rPr lang="en-US" smtClean="0">
                <a:cs typeface="Arial" charset="0"/>
              </a:rPr>
              <a:pPr/>
              <a:t>14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The Neuromuscular Junction Is a Well-Studied Example of Directly Gated Synaptic Transmission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    The </a:t>
            </a:r>
            <a:r>
              <a:rPr lang="en-US" sz="1600" dirty="0" err="1" smtClean="0"/>
              <a:t>presynaptic</a:t>
            </a:r>
            <a:r>
              <a:rPr lang="en-US" sz="1600" dirty="0" smtClean="0"/>
              <a:t> and postsynaptic membranes are separated by a synaptic cleft around 100 nm wide. Within the cleft is a basement membrane composed of collagen and other extracellular matrix proteins. The enzyme </a:t>
            </a:r>
            <a:r>
              <a:rPr lang="en-US" sz="1600" dirty="0" err="1" smtClean="0"/>
              <a:t>acetylcholinesterase</a:t>
            </a:r>
            <a:r>
              <a:rPr lang="en-US" sz="1600" dirty="0" smtClean="0"/>
              <a:t>, which rapidly hydrolyzes </a:t>
            </a:r>
            <a:r>
              <a:rPr lang="en-US" sz="1600" dirty="0" err="1" smtClean="0"/>
              <a:t>ACh</a:t>
            </a:r>
            <a:r>
              <a:rPr lang="en-US" sz="1600" dirty="0" smtClean="0"/>
              <a:t>, is anchored to the collagen fibrils of the basement membranes. In the muscle cell, in the region below the crest of the </a:t>
            </a:r>
            <a:r>
              <a:rPr lang="en-US" sz="1600" dirty="0" err="1" smtClean="0"/>
              <a:t>junctional</a:t>
            </a:r>
            <a:r>
              <a:rPr lang="en-US" sz="1600" dirty="0" smtClean="0"/>
              <a:t> fold and extending into the fold, the membrane is rich in voltage-gated Na</a:t>
            </a:r>
            <a:r>
              <a:rPr lang="en-US" sz="1600" baseline="30000" dirty="0" smtClean="0"/>
              <a:t>+</a:t>
            </a:r>
            <a:r>
              <a:rPr lang="en-US" sz="1600" dirty="0" smtClean="0"/>
              <a:t> channels.</a:t>
            </a:r>
          </a:p>
          <a:p>
            <a:r>
              <a:rPr lang="en-US" sz="1600" dirty="0" smtClean="0"/>
              <a:t>Each </a:t>
            </a:r>
            <a:r>
              <a:rPr lang="en-US" sz="1600" dirty="0" err="1" smtClean="0"/>
              <a:t>presynaptic</a:t>
            </a:r>
            <a:r>
              <a:rPr lang="en-US" sz="1600" dirty="0" smtClean="0"/>
              <a:t> </a:t>
            </a:r>
            <a:r>
              <a:rPr lang="en-US" sz="1600" dirty="0" err="1" smtClean="0"/>
              <a:t>bouton</a:t>
            </a:r>
            <a:r>
              <a:rPr lang="en-US" sz="1600" dirty="0" smtClean="0"/>
              <a:t> contains all the machinery required to release neurotransmitter. This includes the synaptic vesicles, which contain the transmitter </a:t>
            </a:r>
            <a:r>
              <a:rPr lang="en-US" sz="1600" dirty="0" err="1" smtClean="0"/>
              <a:t>ACh</a:t>
            </a:r>
            <a:r>
              <a:rPr lang="en-US" sz="1600" dirty="0" smtClean="0"/>
              <a:t>, and the active zone, a part of the membrane specialized for vesicular release of transmitter. Every active zone in the </a:t>
            </a:r>
            <a:r>
              <a:rPr lang="en-US" sz="1600" dirty="0" err="1" smtClean="0"/>
              <a:t>presynaptic</a:t>
            </a:r>
            <a:r>
              <a:rPr lang="en-US" sz="1600" dirty="0" smtClean="0"/>
              <a:t> membrane is positioned opposite a </a:t>
            </a:r>
            <a:r>
              <a:rPr lang="en-US" sz="1600" dirty="0" err="1" smtClean="0"/>
              <a:t>junctional</a:t>
            </a:r>
            <a:r>
              <a:rPr lang="en-US" sz="1600" dirty="0" smtClean="0"/>
              <a:t> fold in the postsynaptic cell. At the crest of each fold the receptors for </a:t>
            </a:r>
            <a:r>
              <a:rPr lang="en-US" sz="1600" dirty="0" err="1" smtClean="0"/>
              <a:t>ACh</a:t>
            </a:r>
            <a:r>
              <a:rPr lang="en-US" sz="1600" dirty="0" smtClean="0"/>
              <a:t> are clustered in a lattice, with a density of about 10,000 receptors per square micrometer. In addition, each active zone contains voltage-gated Ca</a:t>
            </a:r>
            <a:r>
              <a:rPr lang="en-US" sz="1600" baseline="30000" dirty="0" smtClean="0"/>
              <a:t>2+</a:t>
            </a:r>
            <a:r>
              <a:rPr lang="en-US" sz="1600" dirty="0" smtClean="0"/>
              <a:t> channels that permit Ca</a:t>
            </a:r>
            <a:r>
              <a:rPr lang="en-US" sz="1600" baseline="30000" dirty="0" smtClean="0"/>
              <a:t>2+</a:t>
            </a:r>
            <a:r>
              <a:rPr lang="en-US" sz="1600" dirty="0" smtClean="0"/>
              <a:t> to enter the terminal with each action potential. This influx of Ca</a:t>
            </a:r>
            <a:r>
              <a:rPr lang="en-US" sz="1600" baseline="30000" dirty="0" smtClean="0"/>
              <a:t>2+</a:t>
            </a:r>
            <a:r>
              <a:rPr lang="en-US" sz="1600" dirty="0" smtClean="0"/>
              <a:t> triggers fusion of the synaptic vesicles in the active zones with the plasma membrane, and fusion leads to release of the vesicle's content into the synaptic cleft.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4496B8-BA9A-4DDA-B5AC-EAE53FCE311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The Motor Neuron Excites the Muscle by Opening Ion Channels at the End-Plate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Upon release of </a:t>
            </a:r>
            <a:r>
              <a:rPr lang="en-US" sz="1800" dirty="0" err="1" smtClean="0"/>
              <a:t>ACh</a:t>
            </a:r>
            <a:r>
              <a:rPr lang="en-US" sz="1800" dirty="0" smtClean="0"/>
              <a:t> from the motor nerve terminal, the membrane at the end-plate depolarizes rapidly. The excitatory postsynaptic potential in the muscle cell is called the end-plate potential. The amplitude of the end-plate potential is very large; stimulation of a single motor cell produces a synaptic potential of about 70 mV. This change in potential usually is large enough to rapidly activate the voltage-gated Na</a:t>
            </a:r>
            <a:r>
              <a:rPr lang="en-US" sz="1800" baseline="30000" dirty="0" smtClean="0"/>
              <a:t>+</a:t>
            </a:r>
            <a:r>
              <a:rPr lang="en-US" sz="1800" dirty="0" smtClean="0"/>
              <a:t> channels in the </a:t>
            </a:r>
            <a:r>
              <a:rPr lang="en-US" sz="1800" dirty="0" err="1" smtClean="0"/>
              <a:t>junctional</a:t>
            </a:r>
            <a:r>
              <a:rPr lang="en-US" sz="1800" dirty="0" smtClean="0"/>
              <a:t> folds. This converts the end-plate potential into an action potential, which propagates along the muscle fiber. 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4496B8-BA9A-4DDA-B5AC-EAE53FCE311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Agents &amp;disease that alters the function of N.M junction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57400"/>
            <a:ext cx="7772400" cy="4114800"/>
          </a:xfrm>
        </p:spPr>
        <p:txBody>
          <a:bodyPr/>
          <a:lstStyle/>
          <a:p>
            <a:pPr eaLnBrk="1" hangingPunct="1"/>
            <a:r>
              <a:rPr lang="en-US" b="1" u="sng" smtClean="0"/>
              <a:t>Black widow spider venom</a:t>
            </a:r>
            <a:r>
              <a:rPr lang="en-US" smtClean="0"/>
              <a:t>: T</a:t>
            </a:r>
            <a:r>
              <a:rPr lang="en-US" sz="2800" smtClean="0"/>
              <a:t>riggers </a:t>
            </a:r>
            <a:r>
              <a:rPr lang="en-US" sz="2800" b="1" smtClean="0"/>
              <a:t>explosive release of Ach </a:t>
            </a:r>
            <a:r>
              <a:rPr lang="en-US" sz="2800" smtClean="0"/>
              <a:t>from the storage vesicles. All cholinergic sites undergoes prolong depolarization leading to respiratory failure.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u="sng" smtClean="0"/>
              <a:t>Botulinum toxin</a:t>
            </a:r>
            <a:r>
              <a:rPr lang="en-US" sz="2800" smtClean="0"/>
              <a:t>: Botulinum toxin  exerts its lethal effect  by </a:t>
            </a:r>
            <a:r>
              <a:rPr lang="en-US" sz="2800" b="1" smtClean="0"/>
              <a:t>blocking the release of Ach </a:t>
            </a:r>
            <a:r>
              <a:rPr lang="en-US" sz="280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en-US" sz="2800" smtClean="0"/>
          </a:p>
          <a:p>
            <a:pPr eaLnBrk="1" hangingPunct="1">
              <a:buFont typeface="Wingdings" pitchFamily="2" charset="2"/>
              <a:buNone/>
            </a:pPr>
            <a:endParaRPr lang="en-US" sz="2800" smtClean="0"/>
          </a:p>
        </p:txBody>
      </p:sp>
      <p:sp>
        <p:nvSpPr>
          <p:cNvPr id="153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B66D4D1-A546-4B1C-BBCB-70E20E95307F}" type="slidenum">
              <a:rPr lang="en-US" smtClean="0">
                <a:cs typeface="Arial" charset="0"/>
              </a:rPr>
              <a:pPr/>
              <a:t>17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Myasthenia gravis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17713"/>
            <a:ext cx="8421688" cy="46878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A disease involving  N.M junction is characterized by the extreme muscular weakness, by producing antibodies against its own end plate ach receptor and thus damage the ach receptor site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As a results ,AchE destroys much of Ach  before it ever has a chance to interact with receptor site.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b="1" smtClean="0"/>
              <a:t>Treated with Pyridostigmine</a:t>
            </a:r>
            <a:r>
              <a:rPr lang="en-US" sz="2400" smtClean="0"/>
              <a:t> or </a:t>
            </a:r>
            <a:r>
              <a:rPr lang="en-US" sz="2400" b="1" smtClean="0"/>
              <a:t>neostigmine</a:t>
            </a:r>
            <a:r>
              <a:rPr lang="en-US" sz="2400" smtClean="0"/>
              <a:t>. Which maintains the Ach levels at N.M junction at high levels thus prolonging the time available for Ach to activate its receptors.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sp>
        <p:nvSpPr>
          <p:cNvPr id="163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EB5477-A1E9-4BEA-A14D-90E2BB75409E}" type="slidenum">
              <a:rPr lang="en-US" smtClean="0">
                <a:cs typeface="Arial" charset="0"/>
              </a:rPr>
              <a:pPr/>
              <a:t>18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REFERENCE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Signaling at the Nerve-Muscle Synapse: Directly Gated Transmission</a:t>
            </a:r>
          </a:p>
          <a:p>
            <a:r>
              <a:rPr lang="en-US" sz="2400" dirty="0" smtClean="0"/>
              <a:t>Eric R. </a:t>
            </a:r>
            <a:r>
              <a:rPr lang="en-US" sz="2400" dirty="0" err="1" smtClean="0"/>
              <a:t>Kandel</a:t>
            </a:r>
            <a:endParaRPr lang="en-US" sz="2400" dirty="0" smtClean="0"/>
          </a:p>
          <a:p>
            <a:r>
              <a:rPr lang="en-US" sz="2400" dirty="0" smtClean="0"/>
              <a:t>Steven A. </a:t>
            </a:r>
            <a:r>
              <a:rPr lang="en-US" sz="2400" dirty="0" err="1" smtClean="0"/>
              <a:t>Siegelbaum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4496B8-BA9A-4DDA-B5AC-EAE53FCE311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838200"/>
            <a:ext cx="7793038" cy="1462088"/>
          </a:xfrm>
        </p:spPr>
        <p:txBody>
          <a:bodyPr/>
          <a:lstStyle/>
          <a:p>
            <a:pPr eaLnBrk="1" hangingPunct="1"/>
            <a:r>
              <a:rPr lang="en-US" dirty="0" smtClean="0"/>
              <a:t>Neuromuscular junction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Neuromuscular junction :</a:t>
            </a:r>
            <a:r>
              <a:rPr lang="en-US" sz="2800" dirty="0" smtClean="0"/>
              <a:t> the synapse between motor neuron and muscle fiber is called the neuromuscular junction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Motor neurons :</a:t>
            </a:r>
            <a:r>
              <a:rPr lang="en-US" sz="2800" dirty="0" smtClean="0"/>
              <a:t> are the nerves that innervate muscle fibers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Motor unit : </a:t>
            </a:r>
            <a:r>
              <a:rPr lang="en-US" sz="2800" dirty="0" smtClean="0"/>
              <a:t>single motor neuron and the muscle fibers it innervate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/>
          </a:p>
        </p:txBody>
      </p:sp>
      <p:sp>
        <p:nvSpPr>
          <p:cNvPr id="41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952E3A4-7504-4D8C-AC13-36908B66572D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33400" y="228600"/>
          <a:ext cx="8305800" cy="5986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1160"/>
                <a:gridCol w="1661160"/>
                <a:gridCol w="1661160"/>
                <a:gridCol w="1661160"/>
                <a:gridCol w="1661160"/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376672"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[Best Evidence] </a:t>
                      </a:r>
                      <a:r>
                        <a:rPr lang="en-US" sz="1800" dirty="0" err="1" smtClean="0"/>
                        <a:t>Zinman</a:t>
                      </a:r>
                      <a:r>
                        <a:rPr lang="en-US" sz="1800" dirty="0" smtClean="0"/>
                        <a:t> L, Ng E, </a:t>
                      </a:r>
                      <a:r>
                        <a:rPr lang="en-US" sz="1800" dirty="0" err="1" smtClean="0"/>
                        <a:t>Bril</a:t>
                      </a:r>
                      <a:r>
                        <a:rPr lang="en-US" sz="1800" dirty="0" smtClean="0"/>
                        <a:t> V. </a:t>
                      </a:r>
                      <a:r>
                        <a:rPr lang="en-US" sz="1800" i="1" dirty="0" smtClean="0"/>
                        <a:t>Neurology</a:t>
                      </a:r>
                      <a:r>
                        <a:rPr lang="en-US" sz="1800" dirty="0" smtClean="0"/>
                        <a:t>. Mar 13 2007;68(11):837-41. </a:t>
                      </a:r>
                      <a:r>
                        <a:rPr lang="en-US" sz="1800" dirty="0" smtClean="0">
                          <a:hlinkClick r:id="rId2"/>
                        </a:rPr>
                        <a:t>[Medline]</a:t>
                      </a:r>
                      <a:r>
                        <a:rPr lang="en-US" sz="1800" dirty="0" smtClean="0"/>
                        <a:t>. </a:t>
                      </a:r>
                    </a:p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a randomized controlled trial.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IV</a:t>
                      </a:r>
                      <a:endParaRPr lang="en-US" sz="1600" dirty="0" smtClean="0"/>
                    </a:p>
                    <a:p>
                      <a:pPr algn="l"/>
                      <a:r>
                        <a:rPr lang="en-US" sz="1600" dirty="0" smtClean="0"/>
                        <a:t>immunoglobulin in patients with myasthenia gravis: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 smtClean="0"/>
                        <a:t>Immunoglobulines</a:t>
                      </a:r>
                      <a:r>
                        <a:rPr lang="en-US" dirty="0" smtClean="0"/>
                        <a:t> are </a:t>
                      </a:r>
                      <a:r>
                        <a:rPr lang="en-US" dirty="0" err="1" smtClean="0"/>
                        <a:t>benificial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nd</a:t>
                      </a:r>
                      <a:r>
                        <a:rPr lang="en-US" baseline="0" dirty="0" smtClean="0"/>
                        <a:t> provides faster recovery</a:t>
                      </a:r>
                    </a:p>
                    <a:p>
                      <a:pPr algn="l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4496B8-BA9A-4DDA-B5AC-EAE53FCE311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1800" dirty="0" smtClean="0"/>
              <a:t>References</a:t>
            </a:r>
          </a:p>
          <a:p>
            <a:r>
              <a:rPr lang="en-US" sz="1800" dirty="0" smtClean="0"/>
              <a:t>Strauss AJL, </a:t>
            </a:r>
            <a:r>
              <a:rPr lang="en-US" sz="1800" dirty="0" err="1" smtClean="0"/>
              <a:t>Seigal</a:t>
            </a:r>
            <a:r>
              <a:rPr lang="en-US" sz="1800" dirty="0" smtClean="0"/>
              <a:t> BC, Hsu KC. </a:t>
            </a:r>
            <a:r>
              <a:rPr lang="en-US" sz="1800" dirty="0" err="1" smtClean="0"/>
              <a:t>Immunofluorescence</a:t>
            </a:r>
            <a:r>
              <a:rPr lang="en-US" sz="1800" dirty="0" smtClean="0"/>
              <a:t> demonstration of a muscle binding complement fixing serum globulin fraction in Myasthenia Gravis. </a:t>
            </a:r>
            <a:r>
              <a:rPr lang="en-US" sz="1800" i="1" dirty="0" smtClean="0"/>
              <a:t>Proc Soc Exp Biol</a:t>
            </a:r>
            <a:r>
              <a:rPr lang="en-US" sz="1800" dirty="0" smtClean="0"/>
              <a:t>. 1960;105:184. </a:t>
            </a:r>
          </a:p>
          <a:p>
            <a:r>
              <a:rPr lang="en-US" sz="1800" dirty="0" err="1" smtClean="0"/>
              <a:t>Patric</a:t>
            </a:r>
            <a:r>
              <a:rPr lang="en-US" sz="1800" dirty="0" smtClean="0"/>
              <a:t> J, Lindstrom JM. Autoimmune response to acetylcholine receptor. </a:t>
            </a:r>
            <a:r>
              <a:rPr lang="en-US" sz="1800" i="1" dirty="0" smtClean="0"/>
              <a:t>Science</a:t>
            </a:r>
            <a:r>
              <a:rPr lang="en-US" sz="1800" dirty="0" smtClean="0"/>
              <a:t>. 1973;180:871.</a:t>
            </a:r>
          </a:p>
          <a:p>
            <a:r>
              <a:rPr lang="en-US" sz="1800" dirty="0" err="1" smtClean="0"/>
              <a:t>Liew</a:t>
            </a:r>
            <a:r>
              <a:rPr lang="en-US" sz="1800" dirty="0" smtClean="0"/>
              <a:t> WK, Powell CA, Sloan SR, et al. Comparison of </a:t>
            </a:r>
            <a:r>
              <a:rPr lang="en-US" sz="1800" dirty="0" err="1" smtClean="0"/>
              <a:t>plasmapheresis</a:t>
            </a:r>
            <a:r>
              <a:rPr lang="en-US" sz="1800" dirty="0" smtClean="0"/>
              <a:t> and intravenous immunoglobulin as maintenance therapies for juvenile myasthenia gravis. </a:t>
            </a:r>
            <a:r>
              <a:rPr lang="en-US" sz="1800" i="1" dirty="0" smtClean="0"/>
              <a:t>JAMA Neurol</a:t>
            </a:r>
            <a:r>
              <a:rPr lang="en-US" sz="1800" dirty="0" smtClean="0"/>
              <a:t>. Mar 3 2014;</a:t>
            </a:r>
            <a:r>
              <a:rPr lang="en-US" sz="1800" dirty="0" smtClean="0">
                <a:hlinkClick r:id="rId2"/>
              </a:rPr>
              <a:t>[Medline]</a:t>
            </a:r>
            <a:r>
              <a:rPr lang="en-US" sz="1800" dirty="0" smtClean="0"/>
              <a:t>. </a:t>
            </a:r>
          </a:p>
          <a:p>
            <a:r>
              <a:rPr lang="en-US" sz="1800" dirty="0" smtClean="0"/>
              <a:t>Brooks M. PLEX and IVIG both effective maintenance options in juvenile MG. </a:t>
            </a:r>
            <a:r>
              <a:rPr lang="en-US" sz="1800" i="1" dirty="0" smtClean="0"/>
              <a:t>Reuters Health Information</a:t>
            </a:r>
            <a:r>
              <a:rPr lang="en-US" sz="1800" dirty="0" smtClean="0"/>
              <a:t> [serial online]. March 6, 2014;Accessed March 7, 2014. Available at </a:t>
            </a:r>
            <a:r>
              <a:rPr lang="en-US" sz="1800" dirty="0" smtClean="0">
                <a:hlinkClick r:id="rId3"/>
              </a:rPr>
              <a:t>http://www.medscape.com/viewarticle/821509</a:t>
            </a:r>
            <a:r>
              <a:rPr lang="en-US" sz="1800" dirty="0" smtClean="0"/>
              <a:t>. </a:t>
            </a:r>
          </a:p>
          <a:p>
            <a:r>
              <a:rPr lang="en-US" sz="1800" dirty="0" err="1" smtClean="0"/>
              <a:t>Jaretzki</a:t>
            </a:r>
            <a:r>
              <a:rPr lang="en-US" sz="1800" dirty="0" smtClean="0"/>
              <a:t> A 3rd, </a:t>
            </a:r>
            <a:r>
              <a:rPr lang="en-US" sz="1800" dirty="0" err="1" smtClean="0"/>
              <a:t>Barohn</a:t>
            </a:r>
            <a:r>
              <a:rPr lang="en-US" sz="1800" dirty="0" smtClean="0"/>
              <a:t> RJ, </a:t>
            </a:r>
            <a:r>
              <a:rPr lang="en-US" sz="1800" dirty="0" err="1" smtClean="0"/>
              <a:t>Ernstoff</a:t>
            </a:r>
            <a:r>
              <a:rPr lang="en-US" sz="1800" dirty="0" smtClean="0"/>
              <a:t> RM, et al. Myasthenia gravis: recommendations for clinical research standards. Task Force of the Medical Scientific Advisory Board of the Myasthenia Gravis Foundation of America. </a:t>
            </a:r>
            <a:r>
              <a:rPr lang="en-US" sz="1800" i="1" dirty="0" smtClean="0"/>
              <a:t>Neurology</a:t>
            </a:r>
            <a:r>
              <a:rPr lang="en-US" sz="1800" dirty="0" smtClean="0"/>
              <a:t>. Jul 12 2000;55(1):16-23. </a:t>
            </a:r>
            <a:r>
              <a:rPr lang="en-US" sz="1800" dirty="0" smtClean="0">
                <a:hlinkClick r:id="rId4"/>
              </a:rPr>
              <a:t>[Medline]</a:t>
            </a:r>
            <a:r>
              <a:rPr lang="en-US" sz="1800" dirty="0" smtClean="0"/>
              <a:t>. </a:t>
            </a:r>
          </a:p>
          <a:p>
            <a:r>
              <a:rPr lang="en-US" sz="1800" dirty="0" smtClean="0"/>
              <a:t>Padua L, </a:t>
            </a:r>
            <a:r>
              <a:rPr lang="en-US" sz="1800" dirty="0" err="1" smtClean="0"/>
              <a:t>Stalberg</a:t>
            </a:r>
            <a:r>
              <a:rPr lang="en-US" sz="1800" dirty="0" smtClean="0"/>
              <a:t> E, </a:t>
            </a:r>
            <a:r>
              <a:rPr lang="en-US" sz="1800" dirty="0" err="1" smtClean="0"/>
              <a:t>LoMonaco</a:t>
            </a:r>
            <a:r>
              <a:rPr lang="en-US" sz="1800" dirty="0" smtClean="0"/>
              <a:t> M, </a:t>
            </a:r>
            <a:r>
              <a:rPr lang="en-US" sz="1800" dirty="0" err="1" smtClean="0"/>
              <a:t>Evoli</a:t>
            </a:r>
            <a:r>
              <a:rPr lang="en-US" sz="1800" dirty="0" smtClean="0"/>
              <a:t> A, </a:t>
            </a:r>
            <a:r>
              <a:rPr lang="en-US" sz="1800" dirty="0" err="1" smtClean="0"/>
              <a:t>Batocchi</a:t>
            </a:r>
            <a:r>
              <a:rPr lang="en-US" sz="1800" dirty="0" smtClean="0"/>
              <a:t> A, </a:t>
            </a:r>
            <a:r>
              <a:rPr lang="en-US" sz="1800" dirty="0" err="1" smtClean="0"/>
              <a:t>Tonali</a:t>
            </a:r>
            <a:r>
              <a:rPr lang="en-US" sz="1800" dirty="0" smtClean="0"/>
              <a:t> P. SFEMG in ocular myasthenia gravis diagnosis. </a:t>
            </a:r>
            <a:r>
              <a:rPr lang="en-US" sz="1800" i="1" dirty="0" err="1" smtClean="0"/>
              <a:t>Clin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Neurophysiol</a:t>
            </a:r>
            <a:r>
              <a:rPr lang="en-US" sz="1800" dirty="0" smtClean="0"/>
              <a:t>. Jul 2000;111(7):1203-7. </a:t>
            </a:r>
            <a:r>
              <a:rPr lang="en-US" sz="1800" dirty="0" smtClean="0">
                <a:hlinkClick r:id="rId5"/>
              </a:rPr>
              <a:t>[Medline]</a:t>
            </a:r>
            <a:r>
              <a:rPr lang="en-US" sz="1800" dirty="0" smtClean="0"/>
              <a:t>. </a:t>
            </a:r>
          </a:p>
          <a:p>
            <a:r>
              <a:rPr lang="en-US" sz="1800" dirty="0" err="1" smtClean="0"/>
              <a:t>Keesey</a:t>
            </a:r>
            <a:r>
              <a:rPr lang="en-US" sz="1800" dirty="0" smtClean="0"/>
              <a:t> JC. Clinical evaluation and management of myasthenia gravis. </a:t>
            </a:r>
            <a:r>
              <a:rPr lang="en-US" sz="1800" i="1" dirty="0" smtClean="0"/>
              <a:t>Muscle Nerve</a:t>
            </a:r>
            <a:r>
              <a:rPr lang="en-US" sz="1800" dirty="0" smtClean="0"/>
              <a:t>. Apr 2004;29(4):484-505. </a:t>
            </a:r>
            <a:r>
              <a:rPr lang="en-US" sz="1800" dirty="0" smtClean="0">
                <a:hlinkClick r:id="rId6"/>
              </a:rPr>
              <a:t>[Medline]</a:t>
            </a:r>
            <a:r>
              <a:rPr lang="en-US" sz="1800" dirty="0" smtClean="0"/>
              <a:t>. </a:t>
            </a:r>
          </a:p>
          <a:p>
            <a:r>
              <a:rPr lang="en-US" sz="1800" dirty="0" smtClean="0"/>
              <a:t>Saperstein DS, </a:t>
            </a:r>
            <a:r>
              <a:rPr lang="en-US" sz="1800" dirty="0" err="1" smtClean="0"/>
              <a:t>Barohn</a:t>
            </a:r>
            <a:r>
              <a:rPr lang="en-US" sz="1800" dirty="0" smtClean="0"/>
              <a:t> RJ. Management of myasthenia gravis. </a:t>
            </a:r>
            <a:r>
              <a:rPr lang="en-US" sz="1800" i="1" dirty="0" err="1" smtClean="0"/>
              <a:t>Semin</a:t>
            </a:r>
            <a:r>
              <a:rPr lang="en-US" sz="1800" i="1" dirty="0" smtClean="0"/>
              <a:t> Neurol</a:t>
            </a:r>
            <a:r>
              <a:rPr lang="en-US" sz="1800" dirty="0" smtClean="0"/>
              <a:t>. Mar 2004;24(1):41-8. </a:t>
            </a:r>
            <a:r>
              <a:rPr lang="en-US" sz="1800" dirty="0" smtClean="0">
                <a:hlinkClick r:id="rId7"/>
              </a:rPr>
              <a:t>[Medline]</a:t>
            </a:r>
            <a:r>
              <a:rPr lang="en-US" sz="1800" dirty="0" smtClean="0"/>
              <a:t>. </a:t>
            </a:r>
          </a:p>
          <a:p>
            <a:r>
              <a:rPr lang="en-US" sz="1800" dirty="0" smtClean="0"/>
              <a:t>[Best Evidence] </a:t>
            </a:r>
            <a:r>
              <a:rPr lang="en-US" sz="1800" dirty="0" err="1" smtClean="0"/>
              <a:t>Zinman</a:t>
            </a:r>
            <a:r>
              <a:rPr lang="en-US" sz="1800" dirty="0" smtClean="0"/>
              <a:t> L, Ng E, </a:t>
            </a:r>
            <a:r>
              <a:rPr lang="en-US" sz="1800" dirty="0" err="1" smtClean="0"/>
              <a:t>Bril</a:t>
            </a:r>
            <a:r>
              <a:rPr lang="en-US" sz="1800" dirty="0" smtClean="0"/>
              <a:t> V. IV immunoglobulin in patients with myasthenia gravis: a randomized controlled trial. </a:t>
            </a:r>
            <a:r>
              <a:rPr lang="en-US" sz="1800" i="1" dirty="0" smtClean="0"/>
              <a:t>Neurology</a:t>
            </a:r>
            <a:r>
              <a:rPr lang="en-US" sz="1800" dirty="0" smtClean="0"/>
              <a:t>. Mar 13 2007;68(11):837-41. </a:t>
            </a:r>
            <a:r>
              <a:rPr lang="en-US" sz="1800" dirty="0" smtClean="0">
                <a:hlinkClick r:id="rId8"/>
              </a:rPr>
              <a:t>[Medline]</a:t>
            </a:r>
            <a:r>
              <a:rPr lang="en-US" sz="1800" dirty="0" smtClean="0"/>
              <a:t>. </a:t>
            </a:r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4496B8-BA9A-4DDA-B5AC-EAE53FCE311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0"/>
            <a:ext cx="7924800" cy="1462088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3A001D"/>
                </a:solidFill>
                <a:cs typeface="Tahoma" pitchFamily="34" charset="0"/>
              </a:rPr>
              <a:t>NEUROMUSCULAR JUNCTION</a:t>
            </a:r>
            <a:r>
              <a:rPr lang="en-US" smtClean="0">
                <a:solidFill>
                  <a:srgbClr val="3A001D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810000"/>
            <a:ext cx="8458200" cy="2133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800" smtClean="0"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800" smtClean="0"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800" smtClean="0"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smtClean="0">
                <a:cs typeface="Tahoma" pitchFamily="34" charset="0"/>
              </a:rPr>
              <a:t>                               </a:t>
            </a:r>
            <a:r>
              <a:rPr lang="en-US" smtClean="0">
                <a:cs typeface="Tahoma" pitchFamily="34" charset="0"/>
              </a:rPr>
              <a:t>By: Dr. Deep Divanshu Lall</a:t>
            </a: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D8AC9B6-45AE-4C3C-AF15-78BB409390A6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68313" y="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b">
            <a:normAutofit fontScale="97500"/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  <a:cs typeface="Arial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  <a:cs typeface="Arial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  <a:cs typeface="Arial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  <a:cs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  <a:cs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  <a:cs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  <a:cs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endParaRPr lang="en-US" sz="7200" dirty="0">
              <a:latin typeface="Arial Rounded MT Bold" pitchFamily="34" charset="0"/>
              <a:cs typeface="Aharoni" pitchFamily="2" charset="-79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381000" y="13716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Physiologic anatomy of N.M junction </a:t>
            </a:r>
            <a:r>
              <a:rPr lang="en-US" sz="2000" smtClean="0"/>
              <a:t>(continued)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7772400" cy="4876800"/>
          </a:xfrm>
        </p:spPr>
        <p:txBody>
          <a:bodyPr/>
          <a:lstStyle/>
          <a:p>
            <a:pPr eaLnBrk="1" hangingPunct="1"/>
            <a:r>
              <a:rPr lang="en-US" dirty="0" smtClean="0"/>
              <a:t>As axon approaches muscle , it divides into many terminal branches and loses its myelin sheath</a:t>
            </a:r>
          </a:p>
          <a:p>
            <a:pPr eaLnBrk="1" hangingPunct="1"/>
            <a:r>
              <a:rPr lang="en-US" dirty="0" smtClean="0"/>
              <a:t>Each of these axon terminal forms special junction ,a neuromuscular junction with one or more muscle fiber</a:t>
            </a:r>
          </a:p>
          <a:p>
            <a:pPr eaLnBrk="1" hangingPunct="1"/>
            <a:r>
              <a:rPr lang="en-US" dirty="0" smtClean="0"/>
              <a:t>The axon terminal is enlarged into a knoblike structure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512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746FA66-8E1F-4689-9AFB-644358B7B24E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smtClean="0"/>
              <a:t>The Neuromuscular Junction Is a Well-Studied Example of Directly Gated Synaptic Transmission</a:t>
            </a:r>
          </a:p>
          <a:p>
            <a:r>
              <a:rPr lang="de-DE" sz="1400" dirty="0" smtClean="0"/>
              <a:t>Eric R. Kandel,Steven A. Siegelbaum.</a:t>
            </a:r>
            <a:r>
              <a:rPr lang="en-US" sz="1400" dirty="0" smtClean="0"/>
              <a:t> Signaling at the Nerve-Muscle Synapse: Directly Gated Transmission</a:t>
            </a:r>
          </a:p>
          <a:p>
            <a:r>
              <a:rPr lang="en-US" sz="1400" dirty="0" smtClean="0"/>
              <a:t>The axon of the motor neuron innervates the muscle at a specialized region of the muscle membrane called the end-plate</a:t>
            </a:r>
          </a:p>
          <a:p>
            <a:r>
              <a:rPr lang="en-US" sz="1400" dirty="0" smtClean="0"/>
              <a:t>At the region where the motor axon approaches the muscle fiber, the axon loses its myelin sheath and splits into several fine branches</a:t>
            </a:r>
          </a:p>
          <a:p>
            <a:endParaRPr lang="en-US" sz="1400" dirty="0" smtClean="0"/>
          </a:p>
          <a:p>
            <a:r>
              <a:rPr lang="en-US" sz="1400" dirty="0" smtClean="0"/>
              <a:t>The ends of the fine branches form multiple expansions or varicosities, called synaptic </a:t>
            </a:r>
            <a:r>
              <a:rPr lang="en-US" sz="1400" dirty="0" err="1" smtClean="0"/>
              <a:t>boutons</a:t>
            </a:r>
            <a:r>
              <a:rPr lang="en-US" sz="1400" dirty="0" smtClean="0"/>
              <a:t>, from which the motor neuron releases its transmitter. Each </a:t>
            </a:r>
            <a:r>
              <a:rPr lang="en-US" sz="1400" dirty="0" err="1" smtClean="0"/>
              <a:t>bouton</a:t>
            </a:r>
            <a:r>
              <a:rPr lang="en-US" sz="1400" dirty="0" smtClean="0"/>
              <a:t> is positioned over a </a:t>
            </a:r>
            <a:r>
              <a:rPr lang="en-US" sz="1400" dirty="0" err="1" smtClean="0"/>
              <a:t>junctional</a:t>
            </a:r>
            <a:r>
              <a:rPr lang="en-US" sz="1400" dirty="0" smtClean="0"/>
              <a:t> fold, a deep depression in the surface of the postsynaptic muscle fiber that contains the transmitter receptors. The transmitter released by the axon terminal is acetylcholine (</a:t>
            </a:r>
            <a:r>
              <a:rPr lang="en-US" sz="1400" dirty="0" err="1" smtClean="0"/>
              <a:t>ACh</a:t>
            </a:r>
            <a:r>
              <a:rPr lang="en-US" sz="1400" dirty="0" smtClean="0"/>
              <a:t>), and the receptor on the muscle membrane </a:t>
            </a:r>
            <a:endParaRPr lang="de-DE" sz="14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4496B8-BA9A-4DDA-B5AC-EAE53FCE311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61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32AA576-1C1B-40C6-B2F8-FA82F0982F04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  <p:pic>
        <p:nvPicPr>
          <p:cNvPr id="6148" name="Picture1" descr="07f0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r="46262"/>
          <a:stretch>
            <a:fillRect/>
          </a:stretch>
        </p:blipFill>
        <p:spPr>
          <a:xfrm>
            <a:off x="265113" y="228600"/>
            <a:ext cx="8247062" cy="64452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en-US" sz="2800" smtClean="0"/>
              <a:t>Sequence Of Events At Neuromuscular Junction</a:t>
            </a:r>
          </a:p>
        </p:txBody>
      </p:sp>
      <p:pic>
        <p:nvPicPr>
          <p:cNvPr id="7171" name="Picture 12" descr="Picture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122363" y="762000"/>
            <a:ext cx="6650037" cy="5256213"/>
          </a:xfrm>
          <a:noFill/>
        </p:spPr>
      </p:pic>
      <p:sp>
        <p:nvSpPr>
          <p:cNvPr id="717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09C2027-6E62-423B-AB8A-096520306E7C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  <p:sp>
        <p:nvSpPr>
          <p:cNvPr id="7173" name="TextBox 2"/>
          <p:cNvSpPr txBox="1">
            <a:spLocks noChangeArrowheads="1"/>
          </p:cNvSpPr>
          <p:nvPr/>
        </p:nvSpPr>
        <p:spPr bwMode="auto">
          <a:xfrm>
            <a:off x="304800" y="5943600"/>
            <a:ext cx="80010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Action potentials arriving at the presynaptic terminal cause voltage-gated Ca</a:t>
            </a:r>
            <a:r>
              <a:rPr lang="en-US" sz="2400" baseline="30000"/>
              <a:t>2+</a:t>
            </a:r>
            <a:r>
              <a:rPr lang="en-US" sz="2400"/>
              <a:t> channels to open.</a:t>
            </a:r>
          </a:p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76200"/>
            <a:ext cx="7793037" cy="1462088"/>
          </a:xfrm>
        </p:spPr>
        <p:txBody>
          <a:bodyPr anchor="t"/>
          <a:lstStyle/>
          <a:p>
            <a:pPr eaLnBrk="1" hangingPunct="1"/>
            <a:r>
              <a:rPr lang="en-US" sz="2800" smtClean="0"/>
              <a:t>Sequence Of Events At Neuromuscular Junction </a:t>
            </a:r>
            <a:r>
              <a:rPr lang="en-US" sz="1200" smtClean="0"/>
              <a:t>(continued)</a:t>
            </a:r>
          </a:p>
        </p:txBody>
      </p:sp>
      <p:pic>
        <p:nvPicPr>
          <p:cNvPr id="8195" name="Picture 5" descr="Picture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 l="11365" t="2" r="15388" b="17024"/>
          <a:stretch>
            <a:fillRect/>
          </a:stretch>
        </p:blipFill>
        <p:spPr>
          <a:xfrm>
            <a:off x="1143000" y="533400"/>
            <a:ext cx="6178550" cy="5153025"/>
          </a:xfrm>
          <a:noFill/>
        </p:spPr>
      </p:pic>
      <p:sp>
        <p:nvSpPr>
          <p:cNvPr id="819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CE0FD49-7EAA-42FF-9DBC-618A5149484A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562600"/>
            <a:ext cx="8915400" cy="1477963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just">
              <a:defRPr/>
            </a:pPr>
            <a:r>
              <a:rPr lang="en-US" sz="2400" dirty="0">
                <a:latin typeface="+mn-lt"/>
                <a:cs typeface="+mn-cs"/>
              </a:rPr>
              <a:t>Ca2+ uptake into the terminal causes release of the neurotransmitter acetylcholine into synaptic cleft , which has been synthesized and stored into synaptic vesicles </a:t>
            </a:r>
          </a:p>
          <a:p>
            <a:pPr>
              <a:defRPr/>
            </a:pPr>
            <a:endParaRPr lang="ar-SA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en-US" sz="2800" smtClean="0">
                <a:solidFill>
                  <a:srgbClr val="333399"/>
                </a:solidFill>
              </a:rPr>
              <a:t>Sequence Of Events At Neuromuscular Junction </a:t>
            </a:r>
            <a:r>
              <a:rPr lang="en-US" sz="1200" smtClean="0">
                <a:solidFill>
                  <a:srgbClr val="333399"/>
                </a:solidFill>
              </a:rPr>
              <a:t>(continued)</a:t>
            </a:r>
            <a:endParaRPr lang="en-US" sz="20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5867400"/>
            <a:ext cx="8574088" cy="1066800"/>
          </a:xfrm>
        </p:spPr>
        <p:txBody>
          <a:bodyPr/>
          <a:lstStyle/>
          <a:p>
            <a:pPr eaLnBrk="1" hangingPunct="1"/>
            <a:r>
              <a:rPr lang="en-US" sz="2400" smtClean="0"/>
              <a:t>Ach travels across the synaptic cleft to postsynaptic membrane which is also known as motor end plate.</a:t>
            </a:r>
          </a:p>
          <a:p>
            <a:pPr eaLnBrk="1" hangingPunct="1">
              <a:buFont typeface="Wingdings" pitchFamily="2" charset="2"/>
              <a:buNone/>
            </a:pPr>
            <a:endParaRPr lang="en-US" sz="2800" smtClean="0"/>
          </a:p>
          <a:p>
            <a:pPr eaLnBrk="1" hangingPunct="1"/>
            <a:endParaRPr lang="en-US" sz="2800" smtClean="0"/>
          </a:p>
        </p:txBody>
      </p:sp>
      <p:pic>
        <p:nvPicPr>
          <p:cNvPr id="9220" name="Picture 6" descr="Picture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 b="16507"/>
          <a:stretch>
            <a:fillRect/>
          </a:stretch>
        </p:blipFill>
        <p:spPr>
          <a:xfrm>
            <a:off x="439738" y="838200"/>
            <a:ext cx="8018462" cy="5211763"/>
          </a:xfrm>
          <a:noFill/>
        </p:spPr>
      </p:pic>
      <p:sp>
        <p:nvSpPr>
          <p:cNvPr id="922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9A28991-6AA5-42FB-A489-37A8F1B2AC96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1049</TotalTime>
  <Words>1447</Words>
  <Application>Microsoft Office PowerPoint</Application>
  <PresentationFormat>On-screen Show (4:3)</PresentationFormat>
  <Paragraphs>123</Paragraphs>
  <Slides>21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Blends</vt:lpstr>
      <vt:lpstr>Neuromuscular Junction</vt:lpstr>
      <vt:lpstr>Neuromuscular junction </vt:lpstr>
      <vt:lpstr>NEUROMUSCULAR JUNCTION </vt:lpstr>
      <vt:lpstr>Physiologic anatomy of N.M junction (continued)</vt:lpstr>
      <vt:lpstr>Slide 5</vt:lpstr>
      <vt:lpstr>Slide 6</vt:lpstr>
      <vt:lpstr>Sequence Of Events At Neuromuscular Junction</vt:lpstr>
      <vt:lpstr>Sequence Of Events At Neuromuscular Junction (continued)</vt:lpstr>
      <vt:lpstr>Sequence Of Events At Neuromuscular Junction (continued)</vt:lpstr>
      <vt:lpstr>Slide 10</vt:lpstr>
      <vt:lpstr>Sequence Of Events At Neuromuscular Junction (continued)</vt:lpstr>
      <vt:lpstr>End plate potential</vt:lpstr>
      <vt:lpstr>End plate potential (continued)</vt:lpstr>
      <vt:lpstr>Acetyl cholinesterase ends Ach activity at N.M junction</vt:lpstr>
      <vt:lpstr> The Neuromuscular Junction Is a Well-Studied Example of Directly Gated Synaptic Transmission</vt:lpstr>
      <vt:lpstr>     The Motor Neuron Excites the Muscle by Opening Ion Channels at the End-Plate</vt:lpstr>
      <vt:lpstr>Agents &amp;disease that alters the function of N.M junction </vt:lpstr>
      <vt:lpstr>Myasthenia gravis</vt:lpstr>
      <vt:lpstr>REFERENCE</vt:lpstr>
      <vt:lpstr>Slide 20</vt:lpstr>
      <vt:lpstr>Slide 21</vt:lpstr>
    </vt:vector>
  </TitlesOfParts>
  <Company>RAKMHSU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sharique</dc:creator>
  <cp:lastModifiedBy>admin</cp:lastModifiedBy>
  <cp:revision>74</cp:revision>
  <dcterms:created xsi:type="dcterms:W3CDTF">2007-10-16T10:55:42Z</dcterms:created>
  <dcterms:modified xsi:type="dcterms:W3CDTF">2023-11-22T12:52:22Z</dcterms:modified>
</cp:coreProperties>
</file>