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2" r:id="rId8"/>
    <p:sldId id="263" r:id="rId9"/>
    <p:sldId id="264" r:id="rId10"/>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68935" y="421640"/>
            <a:ext cx="11605895" cy="4399915"/>
          </a:xfrm>
          <a:prstGeom prst="rect">
            <a:avLst/>
          </a:prstGeom>
          <a:noFill/>
        </p:spPr>
        <p:txBody>
          <a:bodyPr wrap="square" rtlCol="0">
            <a:spAutoFit/>
          </a:bodyPr>
          <a:p>
            <a:r>
              <a:rPr lang="en-IN" altLang="en-US" sz="4000" b="1"/>
              <a:t>               VIRAL ENCEPHALITIS</a:t>
            </a:r>
            <a:endParaRPr lang="en-IN" altLang="en-US" sz="4000" b="1"/>
          </a:p>
          <a:p>
            <a:endParaRPr lang="en-IN" altLang="en-US" sz="4000" b="1"/>
          </a:p>
          <a:p>
            <a:endParaRPr lang="en-IN" altLang="en-US" sz="4000" b="1"/>
          </a:p>
          <a:p>
            <a:endParaRPr lang="en-IN" altLang="en-US" sz="4000" b="1"/>
          </a:p>
          <a:p>
            <a:endParaRPr lang="en-IN" altLang="en-US" sz="4000" b="1"/>
          </a:p>
          <a:p>
            <a:endParaRPr lang="en-IN" altLang="en-US" sz="4000" b="1"/>
          </a:p>
          <a:p>
            <a:r>
              <a:rPr lang="en-IN" altLang="en-US" sz="4000" b="1"/>
              <a:t>                                              DR SUNIL KUMAR</a:t>
            </a:r>
            <a:endParaRPr lang="en-IN" altLang="en-US" sz="40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24485" y="483870"/>
            <a:ext cx="11645900" cy="6000750"/>
          </a:xfrm>
          <a:prstGeom prst="rect">
            <a:avLst/>
          </a:prstGeom>
          <a:noFill/>
        </p:spPr>
        <p:txBody>
          <a:bodyPr wrap="square" rtlCol="0">
            <a:spAutoFit/>
          </a:bodyPr>
          <a:p>
            <a:r>
              <a:rPr lang="en-IN" altLang="en-US" sz="3200"/>
              <a:t>Definition:-</a:t>
            </a:r>
            <a:endParaRPr lang="en-IN" altLang="en-US" sz="3200"/>
          </a:p>
          <a:p>
            <a:r>
              <a:rPr lang="en-IN" altLang="en-US" sz="3200"/>
              <a:t>-Encephalitis is a non-suppurative inflammation of brain caused by an inflammatory process.</a:t>
            </a:r>
            <a:endParaRPr lang="en-IN" altLang="en-US" sz="3200"/>
          </a:p>
          <a:p>
            <a:r>
              <a:rPr lang="en-IN" altLang="en-US" sz="3200"/>
              <a:t>-The inflammatory process can also involve the spinal cord (encephalomyelitis).</a:t>
            </a:r>
            <a:endParaRPr lang="en-IN" altLang="en-US" sz="3200"/>
          </a:p>
          <a:p>
            <a:endParaRPr lang="en-IN" altLang="en-US" sz="3200"/>
          </a:p>
          <a:p>
            <a:r>
              <a:rPr lang="en-IN" altLang="en-US" sz="3200"/>
              <a:t>Viruses causing Encephalitis:-</a:t>
            </a:r>
            <a:endParaRPr lang="en-IN" altLang="en-US" sz="3200"/>
          </a:p>
          <a:p>
            <a:r>
              <a:rPr lang="en-IN" altLang="en-US" sz="3200"/>
              <a:t>- Enteroviruses                       - Adenovirus</a:t>
            </a:r>
            <a:endParaRPr lang="en-IN" altLang="en-US" sz="3200"/>
          </a:p>
          <a:p>
            <a:r>
              <a:rPr lang="en-IN" altLang="en-US" sz="3200"/>
              <a:t>- Herpes simplex type 1        - Rabies virus</a:t>
            </a:r>
            <a:endParaRPr lang="en-IN" altLang="en-US" sz="3200"/>
          </a:p>
          <a:p>
            <a:r>
              <a:rPr lang="en-IN" altLang="en-US" sz="3200"/>
              <a:t>- Mumps virus                          - AIDS virus</a:t>
            </a:r>
            <a:endParaRPr lang="en-IN" altLang="en-US" sz="3200"/>
          </a:p>
          <a:p>
            <a:r>
              <a:rPr lang="en-IN" altLang="en-US" sz="3200"/>
              <a:t>-Japanese encephalitis virus</a:t>
            </a:r>
            <a:endParaRPr lang="en-IN" altLang="en-US" sz="3200"/>
          </a:p>
          <a:p>
            <a:endParaRPr lang="en-I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68935" y="306705"/>
            <a:ext cx="11704320" cy="4030980"/>
          </a:xfrm>
          <a:prstGeom prst="rect">
            <a:avLst/>
          </a:prstGeom>
          <a:noFill/>
        </p:spPr>
        <p:txBody>
          <a:bodyPr wrap="square" rtlCol="0">
            <a:spAutoFit/>
          </a:bodyPr>
          <a:p>
            <a:r>
              <a:rPr lang="en-IN" altLang="en-US" sz="3200"/>
              <a:t>-In immunocompetent adults, &gt;90% of cases of herpes simplex encephalitis results from infection with HSV-1, with the remainder due to HSV-2 infections. More than 2/3 rd of cases of encephalitis due to HSV-1 appear to results from reactivation of endogenous latent HSV-1 in individuals previously exposed to the virus.</a:t>
            </a:r>
            <a:endParaRPr lang="en-IN" altLang="en-US" sz="3200"/>
          </a:p>
          <a:p>
            <a:endParaRPr lang="en-IN" altLang="en-US" sz="3200"/>
          </a:p>
          <a:p>
            <a:r>
              <a:rPr lang="en-IN" altLang="en-US" sz="3200"/>
              <a:t>-The most common virus responsible for large scale epidemics in India is japanese Encephalitis virus.</a:t>
            </a:r>
            <a:r>
              <a:rPr lang="en-IN" altLang="en-US"/>
              <a:t> </a:t>
            </a:r>
            <a:endParaRPr lang="en-I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88290" y="232410"/>
            <a:ext cx="11616055" cy="6000750"/>
          </a:xfrm>
          <a:prstGeom prst="rect">
            <a:avLst/>
          </a:prstGeom>
          <a:noFill/>
        </p:spPr>
        <p:txBody>
          <a:bodyPr wrap="square" rtlCol="0">
            <a:spAutoFit/>
          </a:bodyPr>
          <a:p>
            <a:r>
              <a:rPr lang="en-IN" altLang="en-US" sz="3200"/>
              <a:t>CLiNICAL FEATURES:-</a:t>
            </a:r>
            <a:endParaRPr lang="en-IN" altLang="en-US" sz="3200"/>
          </a:p>
          <a:p>
            <a:r>
              <a:rPr lang="en-IN" altLang="en-US" sz="3200"/>
              <a:t>-Viral encephalitis is often preceded by non specific features such as fever, myalgia and arthralgia.</a:t>
            </a:r>
            <a:endParaRPr lang="en-IN" altLang="en-US" sz="3200"/>
          </a:p>
          <a:p>
            <a:r>
              <a:rPr lang="en-IN" altLang="en-US" sz="3200"/>
              <a:t>-Clinically characterised by association of encephalopathy, focal deficits, seizures and fever.</a:t>
            </a:r>
            <a:endParaRPr lang="en-IN" altLang="en-US" sz="3200"/>
          </a:p>
          <a:p>
            <a:r>
              <a:rPr lang="en-IN" altLang="en-US" sz="3200"/>
              <a:t>-Onset is acute with fever and headche and also with accompanying features of cerebral involvment such as variable degree of change in consciousness, confusion, disorientation, mental changes such as delirium, agitation, hallucinations.</a:t>
            </a:r>
            <a:endParaRPr lang="en-IN" altLang="en-US" sz="3200"/>
          </a:p>
          <a:p>
            <a:r>
              <a:rPr lang="en-IN" altLang="en-US" sz="3200"/>
              <a:t>-Focal sign such as hemiplegia, aphasia, cranial nerve deficits and involuntary movement.</a:t>
            </a:r>
            <a:endParaRPr lang="en-IN" altLang="en-US" sz="3200"/>
          </a:p>
          <a:p>
            <a:endParaRPr lang="en-IN"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265430" y="365760"/>
            <a:ext cx="11778615" cy="4030980"/>
          </a:xfrm>
          <a:prstGeom prst="rect">
            <a:avLst/>
          </a:prstGeom>
          <a:noFill/>
        </p:spPr>
        <p:txBody>
          <a:bodyPr wrap="square" rtlCol="0">
            <a:spAutoFit/>
          </a:bodyPr>
          <a:p>
            <a:r>
              <a:rPr lang="en-IN" altLang="en-US" sz="3200"/>
              <a:t>-Associated myelitis may lead to flaccid, asymmetric paralysis of the limbs along with sensory changes and bladder involvement.</a:t>
            </a:r>
            <a:endParaRPr lang="en-IN" altLang="en-US" sz="3200"/>
          </a:p>
          <a:p>
            <a:r>
              <a:rPr lang="en-IN" altLang="en-US" sz="3200"/>
              <a:t>-In case of Japanese encephalitis, parkinsonian syndrome may also be seen.</a:t>
            </a:r>
            <a:endParaRPr lang="en-IN" altLang="en-US" sz="3200"/>
          </a:p>
          <a:p>
            <a:r>
              <a:rPr lang="en-IN" altLang="en-US" sz="3200"/>
              <a:t>-In case of HSV encephalitis, virus sply affect the temporal and orbitofrontal lobes which results in characteristic clinical picture such as alteration of consciousness, memory loss, personality changes, confusion, disorientation, and olfatory hallucination.</a:t>
            </a:r>
            <a:endParaRPr lang="en-IN"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09880" y="424815"/>
            <a:ext cx="11675110" cy="6492875"/>
          </a:xfrm>
          <a:prstGeom prst="rect">
            <a:avLst/>
          </a:prstGeom>
          <a:noFill/>
        </p:spPr>
        <p:txBody>
          <a:bodyPr wrap="square" rtlCol="0">
            <a:spAutoFit/>
          </a:bodyPr>
          <a:p>
            <a:r>
              <a:rPr lang="en-IN" altLang="en-US" sz="3200"/>
              <a:t>INVESTIGATION:-</a:t>
            </a:r>
            <a:endParaRPr lang="en-IN" altLang="en-US" sz="3200"/>
          </a:p>
          <a:p>
            <a:r>
              <a:rPr lang="en-IN" altLang="en-US" sz="3200"/>
              <a:t>-CT scan is usually normal in encephalitis. In case of HSV encephalitis, it may show low attenuating areas, particularly in the temporal lobes with surrounding oedema.</a:t>
            </a:r>
            <a:endParaRPr lang="en-IN" altLang="en-US" sz="3200"/>
          </a:p>
          <a:p>
            <a:r>
              <a:rPr lang="en-IN" altLang="en-US" sz="3200"/>
              <a:t>- CSF examination:-</a:t>
            </a:r>
            <a:endParaRPr lang="en-IN" altLang="en-US" sz="3200"/>
          </a:p>
          <a:p>
            <a:r>
              <a:rPr lang="en-IN" altLang="en-US" sz="3200"/>
              <a:t>* Clear.</a:t>
            </a:r>
            <a:endParaRPr lang="en-IN" altLang="en-US" sz="3200"/>
          </a:p>
          <a:p>
            <a:r>
              <a:rPr lang="en-IN" altLang="en-US" sz="3200"/>
              <a:t>* Pressure is increased.</a:t>
            </a:r>
            <a:endParaRPr lang="en-IN" altLang="en-US" sz="3200"/>
          </a:p>
          <a:p>
            <a:r>
              <a:rPr lang="en-IN" altLang="en-US" sz="3200"/>
              <a:t>* Protien level are mildly elevated (70-700 mg/dl)</a:t>
            </a:r>
            <a:endParaRPr lang="en-IN" altLang="en-US" sz="3200"/>
          </a:p>
          <a:p>
            <a:r>
              <a:rPr lang="en-IN" altLang="en-US" sz="3200"/>
              <a:t>* Sugar is normal or mildly reduced</a:t>
            </a:r>
            <a:endParaRPr lang="en-IN" altLang="en-US" sz="3200"/>
          </a:p>
          <a:p>
            <a:r>
              <a:rPr lang="en-IN" altLang="en-US" sz="3200"/>
              <a:t>* Cell count is increased and is mainly lymphocytes.</a:t>
            </a:r>
            <a:endParaRPr lang="en-IN" altLang="en-US" sz="3200"/>
          </a:p>
          <a:p>
            <a:r>
              <a:rPr lang="en-IN" altLang="en-US" sz="3200"/>
              <a:t>* Antibodies to specific virus in increasing titres are seen if serial examination is done.</a:t>
            </a:r>
            <a:endParaRPr lang="en-IN" altLang="en-US" sz="3200"/>
          </a:p>
          <a:p>
            <a:r>
              <a:rPr lang="en-IN" altLang="en-US" sz="3200"/>
              <a:t>* PCR of CSF is diagnostic method of choice.</a:t>
            </a:r>
            <a:endParaRPr lang="en-I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6865" y="339090"/>
            <a:ext cx="11708130" cy="5015865"/>
          </a:xfrm>
          <a:prstGeom prst="rect">
            <a:avLst/>
          </a:prstGeom>
          <a:noFill/>
        </p:spPr>
        <p:txBody>
          <a:bodyPr wrap="square" rtlCol="0">
            <a:spAutoFit/>
          </a:bodyPr>
          <a:p>
            <a:r>
              <a:rPr lang="en-IN" altLang="en-US" sz="3200"/>
              <a:t>-EEG and MRI of brain are important in patients with suspected Herpes encephalitis.</a:t>
            </a:r>
            <a:endParaRPr lang="en-IN" altLang="en-US" sz="3200"/>
          </a:p>
          <a:p>
            <a:r>
              <a:rPr lang="en-IN" altLang="en-US" sz="3200"/>
              <a:t>-Brain biopsy in select patients.</a:t>
            </a:r>
            <a:endParaRPr lang="en-IN" altLang="en-US" sz="3200"/>
          </a:p>
          <a:p>
            <a:endParaRPr lang="en-IN" altLang="en-US" sz="3200"/>
          </a:p>
          <a:p>
            <a:r>
              <a:rPr lang="en-IN" altLang="en-US" sz="3200"/>
              <a:t>Differential diagnosis:-</a:t>
            </a:r>
            <a:endParaRPr lang="en-IN" altLang="en-US" sz="3200"/>
          </a:p>
          <a:p>
            <a:r>
              <a:rPr lang="en-IN" altLang="en-US" sz="3200"/>
              <a:t>- Viral encephalitis should be differentiated from</a:t>
            </a:r>
            <a:endParaRPr lang="en-IN" altLang="en-US" sz="3200"/>
          </a:p>
          <a:p>
            <a:r>
              <a:rPr lang="en-IN" altLang="en-US" sz="3200"/>
              <a:t>* Acute metabolic encephalopathies</a:t>
            </a:r>
            <a:endParaRPr lang="en-IN" altLang="en-US" sz="3200"/>
          </a:p>
          <a:p>
            <a:r>
              <a:rPr lang="en-IN" altLang="en-US" sz="3200"/>
              <a:t>* Post infectious encephalomyelitis</a:t>
            </a:r>
            <a:endParaRPr lang="en-IN" altLang="en-US" sz="3200"/>
          </a:p>
          <a:p>
            <a:r>
              <a:rPr lang="en-IN" altLang="en-US" sz="3200"/>
              <a:t>* Bacterial and Tuberculous infections of the brain</a:t>
            </a:r>
            <a:endParaRPr lang="en-IN" altLang="en-US" sz="3200"/>
          </a:p>
          <a:p>
            <a:r>
              <a:rPr lang="en-IN" altLang="en-US" sz="3200"/>
              <a:t>* Stroke.</a:t>
            </a:r>
            <a:endParaRPr lang="en-IN"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71145" y="384175"/>
            <a:ext cx="11724005" cy="4030980"/>
          </a:xfrm>
          <a:prstGeom prst="rect">
            <a:avLst/>
          </a:prstGeom>
          <a:noFill/>
        </p:spPr>
        <p:txBody>
          <a:bodyPr wrap="square" rtlCol="0">
            <a:spAutoFit/>
          </a:bodyPr>
          <a:p>
            <a:r>
              <a:rPr lang="en-IN" altLang="en-US" sz="3200"/>
              <a:t>MANAGEMENT</a:t>
            </a:r>
            <a:endParaRPr lang="en-IN" altLang="en-US" sz="3200"/>
          </a:p>
          <a:p>
            <a:r>
              <a:rPr lang="en-IN" altLang="en-US" sz="3200"/>
              <a:t>- General measures to care for the unconscious patient should be started.</a:t>
            </a:r>
            <a:endParaRPr lang="en-IN" altLang="en-US" sz="3200"/>
          </a:p>
          <a:p>
            <a:r>
              <a:rPr lang="en-IN" altLang="en-US" sz="3200"/>
              <a:t>- Anticonvulsants should be started</a:t>
            </a:r>
            <a:endParaRPr lang="en-IN" altLang="en-US" sz="3200"/>
          </a:p>
          <a:p>
            <a:r>
              <a:rPr lang="en-IN" altLang="en-US" sz="3200"/>
              <a:t>- Brain oedema is best controlled with Dexamethasone 4 mg 6 hourly.</a:t>
            </a:r>
            <a:endParaRPr lang="en-IN" altLang="en-US" sz="3200"/>
          </a:p>
          <a:p>
            <a:r>
              <a:rPr lang="en-IN" altLang="en-US" sz="3200"/>
              <a:t>- Acyclovir 10mg/kg IV 8 hourly for 14-21 days, given in every patients with suspected HSV encephalitis.</a:t>
            </a:r>
            <a:endParaRPr lang="en-IN" altLang="en-US" sz="3200"/>
          </a:p>
          <a:p>
            <a:r>
              <a:rPr lang="en-IN" altLang="en-US" sz="3200"/>
              <a:t>- Oseltamivir in Influenza-associated encephalitis.</a:t>
            </a:r>
            <a:endParaRPr lang="en-IN" altLang="en-US" sz="32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3062</Words>
  <Application>WPS Presentation</Application>
  <PresentationFormat>Widescreen</PresentationFormat>
  <Paragraphs>62</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Shambhu</dc:creator>
  <cp:lastModifiedBy>Shambhu</cp:lastModifiedBy>
  <cp:revision>9</cp:revision>
  <dcterms:created xsi:type="dcterms:W3CDTF">2018-12-02T13:06:00Z</dcterms:created>
  <dcterms:modified xsi:type="dcterms:W3CDTF">2018-12-03T02:47:28Z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1033-10.2.0.7549</vt:lpwstr>
  </property>
</Properties>
</file>