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5" r:id="rId2"/>
    <p:sldId id="326" r:id="rId3"/>
    <p:sldId id="307" r:id="rId4"/>
    <p:sldId id="303" r:id="rId5"/>
    <p:sldId id="308" r:id="rId6"/>
    <p:sldId id="25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Lst>
  <p:sldSz cx="6070600" cy="4552950"/>
  <p:notesSz cx="6070600" cy="4552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434"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5771" y="1411414"/>
            <a:ext cx="5165407" cy="95611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911542" y="2549652"/>
            <a:ext cx="4253865" cy="11382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03847" y="1047178"/>
            <a:ext cx="2643473" cy="300494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129629" y="1047178"/>
            <a:ext cx="2643473" cy="300494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3847" y="182118"/>
            <a:ext cx="5469255" cy="72847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03847" y="1047178"/>
            <a:ext cx="5469255" cy="300494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066163" y="4234243"/>
            <a:ext cx="1944624" cy="22764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03847" y="4234243"/>
            <a:ext cx="1397698" cy="22764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11/22/2023</a:t>
            </a:fld>
            <a:endParaRPr lang="en-US"/>
          </a:p>
        </p:txBody>
      </p:sp>
      <p:sp>
        <p:nvSpPr>
          <p:cNvPr id="6" name="Holder 6"/>
          <p:cNvSpPr>
            <a:spLocks noGrp="1"/>
          </p:cNvSpPr>
          <p:nvPr>
            <p:ph type="sldNum" sz="quarter" idx="7"/>
          </p:nvPr>
        </p:nvSpPr>
        <p:spPr>
          <a:xfrm>
            <a:off x="4375404" y="4234243"/>
            <a:ext cx="1397698" cy="22764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08211015-7E10-6A0B-2F5E-C29B052EE8B0}"/>
              </a:ext>
            </a:extLst>
          </p:cNvPr>
          <p:cNvSpPr>
            <a:spLocks noGrp="1"/>
          </p:cNvSpPr>
          <p:nvPr>
            <p:ph type="body" idx="1"/>
          </p:nvPr>
        </p:nvSpPr>
        <p:spPr>
          <a:xfrm>
            <a:off x="303847" y="2276475"/>
            <a:ext cx="5469255" cy="276999"/>
          </a:xfrm>
        </p:spPr>
        <p:txBody>
          <a:bodyPr/>
          <a:lstStyle/>
          <a:p>
            <a:pPr algn="ctr"/>
            <a:endParaRPr lang="en-IN" dirty="0"/>
          </a:p>
        </p:txBody>
      </p:sp>
      <p:sp>
        <p:nvSpPr>
          <p:cNvPr id="8" name="Title 7">
            <a:extLst>
              <a:ext uri="{FF2B5EF4-FFF2-40B4-BE49-F238E27FC236}">
                <a16:creationId xmlns="" xmlns:a16="http://schemas.microsoft.com/office/drawing/2014/main" id="{F80A132E-5EE0-E39C-709A-EBEEBE630F84}"/>
              </a:ext>
            </a:extLst>
          </p:cNvPr>
          <p:cNvSpPr>
            <a:spLocks noGrp="1"/>
          </p:cNvSpPr>
          <p:nvPr>
            <p:ph type="title"/>
          </p:nvPr>
        </p:nvSpPr>
        <p:spPr>
          <a:xfrm>
            <a:off x="499790" y="1437603"/>
            <a:ext cx="5469255" cy="1354217"/>
          </a:xfrm>
        </p:spPr>
        <p:txBody>
          <a:bodyPr/>
          <a:lstStyle/>
          <a:p>
            <a:pPr algn="ctr"/>
            <a:r>
              <a:rPr lang="en-IN" sz="4400" b="1" dirty="0"/>
              <a:t>FLUID MANAGEMENT IN PEDIATRIC </a:t>
            </a:r>
            <a:r>
              <a:rPr lang="en-IN" sz="4400" b="1" dirty="0" smtClean="0"/>
              <a:t>PATIENTS</a:t>
            </a:r>
            <a:endParaRPr lang="en-US" sz="4400" b="1" dirty="0"/>
          </a:p>
        </p:txBody>
      </p:sp>
    </p:spTree>
    <p:extLst>
      <p:ext uri="{BB962C8B-B14F-4D97-AF65-F5344CB8AC3E}">
        <p14:creationId xmlns="" xmlns:p14="http://schemas.microsoft.com/office/powerpoint/2010/main" val="313016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7611A6-E4C8-8BB0-66FE-AA282152A7F1}"/>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4EBF7104-95CD-28ED-2C17-67F2E7DC8CFC}"/>
              </a:ext>
            </a:extLst>
          </p:cNvPr>
          <p:cNvSpPr>
            <a:spLocks noGrp="1"/>
          </p:cNvSpPr>
          <p:nvPr>
            <p:ph type="body" idx="1"/>
          </p:nvPr>
        </p:nvSpPr>
        <p:spPr/>
        <p:txBody>
          <a:bodyPr/>
          <a:lstStyle/>
          <a:p>
            <a:endParaRPr lang="en-US"/>
          </a:p>
        </p:txBody>
      </p:sp>
      <p:pic>
        <p:nvPicPr>
          <p:cNvPr id="4" name="Picture 4">
            <a:extLst>
              <a:ext uri="{FF2B5EF4-FFF2-40B4-BE49-F238E27FC236}">
                <a16:creationId xmlns="" xmlns:a16="http://schemas.microsoft.com/office/drawing/2014/main" id="{AF8804F3-59BC-59A6-261A-C2B53DD1CDD4}"/>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23724" t="10566" r="32097" b="2026"/>
          <a:stretch/>
        </p:blipFill>
        <p:spPr>
          <a:xfrm>
            <a:off x="754698" y="72571"/>
            <a:ext cx="4165645" cy="4480379"/>
          </a:xfrm>
          <a:prstGeom prst="rect">
            <a:avLst/>
          </a:prstGeom>
        </p:spPr>
      </p:pic>
    </p:spTree>
    <p:extLst>
      <p:ext uri="{BB962C8B-B14F-4D97-AF65-F5344CB8AC3E}">
        <p14:creationId xmlns="" xmlns:p14="http://schemas.microsoft.com/office/powerpoint/2010/main" val="192327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C0CA9F-1029-1C6F-B7C0-22BDBC87FCF8}"/>
              </a:ext>
            </a:extLst>
          </p:cNvPr>
          <p:cNvSpPr>
            <a:spLocks noGrp="1"/>
          </p:cNvSpPr>
          <p:nvPr>
            <p:ph type="title"/>
          </p:nvPr>
        </p:nvSpPr>
        <p:spPr>
          <a:xfrm>
            <a:off x="303847" y="182118"/>
            <a:ext cx="5469255" cy="276999"/>
          </a:xfrm>
        </p:spPr>
        <p:txBody>
          <a:bodyPr/>
          <a:lstStyle/>
          <a:p>
            <a:r>
              <a:rPr lang="en-IN" dirty="0"/>
              <a:t>MANAGEMENT OF DEHYDRATION </a:t>
            </a:r>
            <a:endParaRPr lang="en-US" dirty="0"/>
          </a:p>
        </p:txBody>
      </p:sp>
      <p:sp>
        <p:nvSpPr>
          <p:cNvPr id="3" name="Text Placeholder 2">
            <a:extLst>
              <a:ext uri="{FF2B5EF4-FFF2-40B4-BE49-F238E27FC236}">
                <a16:creationId xmlns="" xmlns:a16="http://schemas.microsoft.com/office/drawing/2014/main" id="{45DEA7EC-AA86-9FA6-C62D-D45A81DA858E}"/>
              </a:ext>
            </a:extLst>
          </p:cNvPr>
          <p:cNvSpPr>
            <a:spLocks noGrp="1"/>
          </p:cNvSpPr>
          <p:nvPr>
            <p:ph type="body" idx="1"/>
          </p:nvPr>
        </p:nvSpPr>
        <p:spPr>
          <a:xfrm>
            <a:off x="303847" y="1047178"/>
            <a:ext cx="5469255" cy="2800767"/>
          </a:xfrm>
        </p:spPr>
        <p:txBody>
          <a:bodyPr/>
          <a:lstStyle/>
          <a:p>
            <a:r>
              <a:rPr lang="en-US" sz="1400" dirty="0"/>
              <a:t>In the management of dehydration, we consider</a:t>
            </a:r>
            <a:endParaRPr lang="en-IN" sz="1400" dirty="0"/>
          </a:p>
          <a:p>
            <a:pPr marL="285750" indent="-285750">
              <a:buFont typeface="Arial" panose="020B0604020202020204" pitchFamily="34" charset="0"/>
              <a:buChar char="•"/>
            </a:pPr>
            <a:r>
              <a:rPr lang="en-US" sz="1400" b="1" dirty="0"/>
              <a:t>initial resuscitation</a:t>
            </a:r>
            <a:endParaRPr lang="en-IN" sz="1400" b="1" dirty="0"/>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r>
              <a:rPr lang="en-US" sz="1400" b="1" dirty="0"/>
              <a:t>physiological compensatory responses by the body to dehydration</a:t>
            </a:r>
            <a:r>
              <a:rPr lang="en-IN" sz="1400" b="1" dirty="0"/>
              <a:t>:</a:t>
            </a:r>
          </a:p>
          <a:p>
            <a:pPr marL="285750" indent="-285750">
              <a:buFont typeface="Arial" panose="020B0604020202020204" pitchFamily="34" charset="0"/>
              <a:buChar char="•"/>
            </a:pPr>
            <a:r>
              <a:rPr lang="en-IN" sz="1400" dirty="0"/>
              <a:t>Temporary compensatory mechanisms include production of endogenous vasopressors (such as antidiuretic hormone, angiotensin II and catecholamines), </a:t>
            </a:r>
            <a:r>
              <a:rPr lang="en-IN" sz="1400" dirty="0" err="1"/>
              <a:t>transcapillary</a:t>
            </a:r>
            <a:r>
              <a:rPr lang="en-IN" sz="1400" dirty="0"/>
              <a:t> refill with fluids.</a:t>
            </a:r>
          </a:p>
          <a:p>
            <a:pPr marL="285750" indent="-285750">
              <a:buFont typeface="Arial" panose="020B0604020202020204" pitchFamily="34" charset="0"/>
              <a:buChar char="•"/>
            </a:pPr>
            <a:r>
              <a:rPr lang="en-IN" sz="1400" dirty="0"/>
              <a:t>definitive compensatory mechanisms are through the renal system.</a:t>
            </a:r>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r>
              <a:rPr lang="en-IN" sz="1400" b="1" dirty="0"/>
              <a:t>responses in the sick child </a:t>
            </a:r>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endParaRPr lang="en-US" sz="1400" dirty="0"/>
          </a:p>
        </p:txBody>
      </p:sp>
    </p:spTree>
    <p:extLst>
      <p:ext uri="{BB962C8B-B14F-4D97-AF65-F5344CB8AC3E}">
        <p14:creationId xmlns="" xmlns:p14="http://schemas.microsoft.com/office/powerpoint/2010/main" val="197981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D6A438-C51B-7B3F-3108-B930A582CEBE}"/>
              </a:ext>
            </a:extLst>
          </p:cNvPr>
          <p:cNvSpPr>
            <a:spLocks noGrp="1"/>
          </p:cNvSpPr>
          <p:nvPr>
            <p:ph type="title"/>
          </p:nvPr>
        </p:nvSpPr>
        <p:spPr>
          <a:xfrm>
            <a:off x="303847" y="182118"/>
            <a:ext cx="5469255" cy="323165"/>
          </a:xfrm>
        </p:spPr>
        <p:txBody>
          <a:bodyPr/>
          <a:lstStyle/>
          <a:p>
            <a:r>
              <a:rPr lang="en-IN" sz="2100" b="1" dirty="0"/>
              <a:t>Definitive management </a:t>
            </a:r>
            <a:endParaRPr lang="en-US" sz="2100" b="1" dirty="0"/>
          </a:p>
        </p:txBody>
      </p:sp>
      <p:sp>
        <p:nvSpPr>
          <p:cNvPr id="3" name="Text Placeholder 2">
            <a:extLst>
              <a:ext uri="{FF2B5EF4-FFF2-40B4-BE49-F238E27FC236}">
                <a16:creationId xmlns="" xmlns:a16="http://schemas.microsoft.com/office/drawing/2014/main" id="{595D5D2A-3B98-F247-94CD-2C1F095739C0}"/>
              </a:ext>
            </a:extLst>
          </p:cNvPr>
          <p:cNvSpPr>
            <a:spLocks noGrp="1"/>
          </p:cNvSpPr>
          <p:nvPr>
            <p:ph type="body" idx="1"/>
          </p:nvPr>
        </p:nvSpPr>
        <p:spPr>
          <a:xfrm>
            <a:off x="303847" y="1047178"/>
            <a:ext cx="5469255" cy="2492990"/>
          </a:xfrm>
        </p:spPr>
        <p:txBody>
          <a:bodyPr/>
          <a:lstStyle/>
          <a:p>
            <a:pPr marL="285750" indent="-285750">
              <a:buFont typeface="Arial" panose="020B0604020202020204" pitchFamily="34" charset="0"/>
              <a:buChar char="•"/>
            </a:pPr>
            <a:r>
              <a:rPr lang="en-US" dirty="0"/>
              <a:t>Mild dehydration is managed by oral rehydration while moderate-to-severe dehydration is managed by administration of intravenous fluids.</a:t>
            </a:r>
            <a:endParaRPr lang="en-IN" dirty="0"/>
          </a:p>
          <a:p>
            <a:pPr marL="285750" indent="-285750">
              <a:buFont typeface="Arial" panose="020B0604020202020204" pitchFamily="34" charset="0"/>
              <a:buChar char="•"/>
            </a:pPr>
            <a:r>
              <a:rPr lang="en-US" b="1" dirty="0"/>
              <a:t>Oral Rehydration for Mild Dehydration</a:t>
            </a:r>
            <a:r>
              <a:rPr lang="en-IN" dirty="0"/>
              <a:t>:</a:t>
            </a:r>
          </a:p>
          <a:p>
            <a:pPr marL="285750" indent="-285750">
              <a:buFont typeface="Arial" panose="020B0604020202020204" pitchFamily="34" charset="0"/>
              <a:buChar char="•"/>
            </a:pPr>
            <a:r>
              <a:rPr lang="en-IN" dirty="0"/>
              <a:t>The WHO-UNICEF formula is a package containing glucose (20 g/l water) and three basic salts: NaCl (3.5 g/l water), </a:t>
            </a:r>
            <a:r>
              <a:rPr lang="en-IN" dirty="0" err="1"/>
              <a:t>KCl</a:t>
            </a:r>
            <a:r>
              <a:rPr lang="en-IN" dirty="0"/>
              <a:t> (1.5 g/l water) and either trisodium citrate (2.9 g/l water) or sodium bicarbonate (2.5 g/l water).</a:t>
            </a:r>
            <a:endParaRPr lang="en-US" dirty="0"/>
          </a:p>
        </p:txBody>
      </p:sp>
    </p:spTree>
    <p:extLst>
      <p:ext uri="{BB962C8B-B14F-4D97-AF65-F5344CB8AC3E}">
        <p14:creationId xmlns="" xmlns:p14="http://schemas.microsoft.com/office/powerpoint/2010/main" val="151902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6354C-CAE4-2EDF-4A72-DC6FF04658CD}"/>
              </a:ext>
            </a:extLst>
          </p:cNvPr>
          <p:cNvSpPr>
            <a:spLocks noGrp="1"/>
          </p:cNvSpPr>
          <p:nvPr>
            <p:ph type="title"/>
          </p:nvPr>
        </p:nvSpPr>
        <p:spPr>
          <a:xfrm>
            <a:off x="300672" y="284349"/>
            <a:ext cx="5469255" cy="553998"/>
          </a:xfrm>
        </p:spPr>
        <p:txBody>
          <a:bodyPr/>
          <a:lstStyle/>
          <a:p>
            <a:r>
              <a:rPr lang="en-US" b="1" dirty="0"/>
              <a:t>Correction of Fluid Deficits in Moderate-to-Severe Dehydration</a:t>
            </a:r>
          </a:p>
        </p:txBody>
      </p:sp>
      <p:sp>
        <p:nvSpPr>
          <p:cNvPr id="3" name="Text Placeholder 2">
            <a:extLst>
              <a:ext uri="{FF2B5EF4-FFF2-40B4-BE49-F238E27FC236}">
                <a16:creationId xmlns="" xmlns:a16="http://schemas.microsoft.com/office/drawing/2014/main" id="{C4D72683-E66D-A299-6A4D-DA8026A7501B}"/>
              </a:ext>
            </a:extLst>
          </p:cNvPr>
          <p:cNvSpPr>
            <a:spLocks noGrp="1"/>
          </p:cNvSpPr>
          <p:nvPr>
            <p:ph type="body" idx="1"/>
          </p:nvPr>
        </p:nvSpPr>
        <p:spPr>
          <a:xfrm>
            <a:off x="303847" y="1047178"/>
            <a:ext cx="5469255" cy="2492990"/>
          </a:xfrm>
        </p:spPr>
        <p:txBody>
          <a:bodyPr/>
          <a:lstStyle/>
          <a:p>
            <a:r>
              <a:rPr lang="en-US" dirty="0"/>
              <a:t>This correction can be done in three phases:</a:t>
            </a:r>
            <a:endParaRPr lang="en-IN" dirty="0"/>
          </a:p>
          <a:p>
            <a:pPr marL="342900" indent="-342900">
              <a:buAutoNum type="arabicPeriod"/>
            </a:pPr>
            <a:r>
              <a:rPr lang="en-IN" dirty="0"/>
              <a:t>Emergency phase: Initial resuscitation with a bolus of isotonic crystalloid 20–30 ml/kg over 10–20 minutes should restore circulation and renal perfusion even before laboratory tests are available</a:t>
            </a:r>
          </a:p>
          <a:p>
            <a:pPr marL="342900" indent="-342900">
              <a:buAutoNum type="arabicPeriod"/>
            </a:pPr>
            <a:r>
              <a:rPr lang="en-IN" dirty="0"/>
              <a:t>Repletion phase I: 25–50 ml/kg (or half the deficit) over 6–8 hours</a:t>
            </a:r>
          </a:p>
          <a:p>
            <a:pPr marL="342900" indent="-342900">
              <a:buAutoNum type="arabicPeriod"/>
            </a:pPr>
            <a:r>
              <a:rPr lang="en-IN" dirty="0"/>
              <a:t> Repletion phase II: Remainder of deficit over 24 hours</a:t>
            </a:r>
          </a:p>
          <a:p>
            <a:pPr marL="342900" indent="-342900">
              <a:buAutoNum type="arabicPeriod"/>
            </a:pPr>
            <a:endParaRPr lang="en-US" dirty="0"/>
          </a:p>
        </p:txBody>
      </p:sp>
      <p:pic>
        <p:nvPicPr>
          <p:cNvPr id="5" name="Picture 4">
            <a:extLst>
              <a:ext uri="{FF2B5EF4-FFF2-40B4-BE49-F238E27FC236}">
                <a16:creationId xmlns="" xmlns:a16="http://schemas.microsoft.com/office/drawing/2014/main" id="{A271D526-5B1D-E37F-2B47-A86D5CE01590}"/>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6952" t="23993" r="8292" b="50000"/>
          <a:stretch/>
        </p:blipFill>
        <p:spPr>
          <a:xfrm>
            <a:off x="-1" y="3258457"/>
            <a:ext cx="5766753" cy="1226457"/>
          </a:xfrm>
          <a:prstGeom prst="rect">
            <a:avLst/>
          </a:prstGeom>
        </p:spPr>
      </p:pic>
    </p:spTree>
    <p:extLst>
      <p:ext uri="{BB962C8B-B14F-4D97-AF65-F5344CB8AC3E}">
        <p14:creationId xmlns="" xmlns:p14="http://schemas.microsoft.com/office/powerpoint/2010/main" val="386996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F0DB6E-AC7A-B89E-EC9F-0E96471D6516}"/>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4E4CA5B8-AB9D-2411-ADCE-B6A75F497742}"/>
              </a:ext>
            </a:extLst>
          </p:cNvPr>
          <p:cNvSpPr>
            <a:spLocks noGrp="1"/>
          </p:cNvSpPr>
          <p:nvPr>
            <p:ph type="body" idx="1"/>
          </p:nvPr>
        </p:nvSpPr>
        <p:spPr/>
        <p:txBody>
          <a:bodyPr/>
          <a:lstStyle/>
          <a:p>
            <a:endParaRPr lang="en-US"/>
          </a:p>
        </p:txBody>
      </p:sp>
      <p:pic>
        <p:nvPicPr>
          <p:cNvPr id="5" name="Picture 5">
            <a:extLst>
              <a:ext uri="{FF2B5EF4-FFF2-40B4-BE49-F238E27FC236}">
                <a16:creationId xmlns="" xmlns:a16="http://schemas.microsoft.com/office/drawing/2014/main" id="{76BDFC55-18F4-F931-FA36-768986A12FC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1418" t="15911" r="1130" b="6837"/>
          <a:stretch/>
        </p:blipFill>
        <p:spPr>
          <a:xfrm>
            <a:off x="159656" y="182118"/>
            <a:ext cx="5667829" cy="4135882"/>
          </a:xfrm>
          <a:prstGeom prst="rect">
            <a:avLst/>
          </a:prstGeom>
        </p:spPr>
      </p:pic>
    </p:spTree>
    <p:extLst>
      <p:ext uri="{BB962C8B-B14F-4D97-AF65-F5344CB8AC3E}">
        <p14:creationId xmlns="" xmlns:p14="http://schemas.microsoft.com/office/powerpoint/2010/main" val="211172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98071-05DD-BABC-B360-8AD988F07B08}"/>
              </a:ext>
            </a:extLst>
          </p:cNvPr>
          <p:cNvSpPr>
            <a:spLocks noGrp="1"/>
          </p:cNvSpPr>
          <p:nvPr>
            <p:ph type="title"/>
          </p:nvPr>
        </p:nvSpPr>
        <p:spPr>
          <a:xfrm>
            <a:off x="303847" y="182118"/>
            <a:ext cx="5469255" cy="276999"/>
          </a:xfrm>
        </p:spPr>
        <p:txBody>
          <a:bodyPr/>
          <a:lstStyle/>
          <a:p>
            <a:r>
              <a:rPr lang="en-US" dirty="0"/>
              <a:t>MONITORING FLUID LOSS AND REPLACEMENT</a:t>
            </a:r>
          </a:p>
        </p:txBody>
      </p:sp>
      <p:sp>
        <p:nvSpPr>
          <p:cNvPr id="3" name="Text Placeholder 2">
            <a:extLst>
              <a:ext uri="{FF2B5EF4-FFF2-40B4-BE49-F238E27FC236}">
                <a16:creationId xmlns="" xmlns:a16="http://schemas.microsoft.com/office/drawing/2014/main" id="{F64FBD0B-3C66-7B6C-3F17-9E7D50531E5D}"/>
              </a:ext>
            </a:extLst>
          </p:cNvPr>
          <p:cNvSpPr>
            <a:spLocks noGrp="1"/>
          </p:cNvSpPr>
          <p:nvPr>
            <p:ph type="body" idx="1"/>
          </p:nvPr>
        </p:nvSpPr>
        <p:spPr>
          <a:xfrm>
            <a:off x="300672" y="567465"/>
            <a:ext cx="5469255" cy="2431435"/>
          </a:xfrm>
        </p:spPr>
        <p:txBody>
          <a:bodyPr/>
          <a:lstStyle/>
          <a:p>
            <a:pPr marL="285750" indent="-285750">
              <a:buFont typeface="Arial" panose="020B0604020202020204" pitchFamily="34" charset="0"/>
              <a:buChar char="•"/>
            </a:pPr>
            <a:r>
              <a:rPr lang="en-IN" sz="1400" dirty="0"/>
              <a:t>I</a:t>
            </a:r>
            <a:r>
              <a:rPr lang="en-US" sz="1400" dirty="0"/>
              <a:t>n general, routine monitoring (pulse oximetry, ECG, precordial stethoscope and non-invasive blood pressure monitoring) is sufficient for blood losses up to 15–20%. </a:t>
            </a:r>
            <a:endParaRPr lang="en-IN" sz="1400" dirty="0"/>
          </a:p>
          <a:p>
            <a:pPr marL="285750" indent="-285750">
              <a:buFont typeface="Arial" panose="020B0604020202020204" pitchFamily="34" charset="0"/>
              <a:buChar char="•"/>
            </a:pPr>
            <a:r>
              <a:rPr lang="en-IN" sz="1400" dirty="0"/>
              <a:t>If the blood loss is going to equal or exceed 20% of blood volume or if the blood loss is potentially uncontrollable, then consider using an intra-arterial line and central venous pressure line for monitoring of blood pressure, </a:t>
            </a:r>
            <a:r>
              <a:rPr lang="en-IN" sz="1400" dirty="0" err="1"/>
              <a:t>Hct</a:t>
            </a:r>
            <a:r>
              <a:rPr lang="en-IN" sz="1400" dirty="0"/>
              <a:t>, electrolytes and arterial blood gases. Urine output should also be measured.</a:t>
            </a:r>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r>
              <a:rPr lang="en-IN" sz="1400" b="1" dirty="0" err="1"/>
              <a:t>HAEMATOCRITS</a:t>
            </a:r>
            <a:endParaRPr lang="en-IN" sz="1400" b="1" dirty="0"/>
          </a:p>
          <a:p>
            <a:endParaRPr lang="en-US" dirty="0"/>
          </a:p>
        </p:txBody>
      </p:sp>
      <p:pic>
        <p:nvPicPr>
          <p:cNvPr id="4" name="Picture 4">
            <a:extLst>
              <a:ext uri="{FF2B5EF4-FFF2-40B4-BE49-F238E27FC236}">
                <a16:creationId xmlns="" xmlns:a16="http://schemas.microsoft.com/office/drawing/2014/main" id="{2ACC4DA0-CC6D-BE88-F36E-FAC2E7133299}"/>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8393" t="30987" r="34920" b="20329"/>
          <a:stretch/>
        </p:blipFill>
        <p:spPr>
          <a:xfrm>
            <a:off x="1291770" y="2726675"/>
            <a:ext cx="2714173" cy="1851807"/>
          </a:xfrm>
          <a:prstGeom prst="rect">
            <a:avLst/>
          </a:prstGeom>
        </p:spPr>
      </p:pic>
    </p:spTree>
    <p:extLst>
      <p:ext uri="{BB962C8B-B14F-4D97-AF65-F5344CB8AC3E}">
        <p14:creationId xmlns="" xmlns:p14="http://schemas.microsoft.com/office/powerpoint/2010/main" val="71410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3F1218-EE75-0C97-6E88-9693DE1BF6F5}"/>
              </a:ext>
            </a:extLst>
          </p:cNvPr>
          <p:cNvSpPr>
            <a:spLocks noGrp="1"/>
          </p:cNvSpPr>
          <p:nvPr>
            <p:ph type="title"/>
          </p:nvPr>
        </p:nvSpPr>
        <p:spPr>
          <a:xfrm>
            <a:off x="303847" y="182118"/>
            <a:ext cx="5469255" cy="276999"/>
          </a:xfrm>
        </p:spPr>
        <p:txBody>
          <a:bodyPr/>
          <a:lstStyle/>
          <a:p>
            <a:r>
              <a:rPr lang="en-IN" b="1" dirty="0"/>
              <a:t>GLUCOSE</a:t>
            </a:r>
            <a:endParaRPr lang="en-US" b="1" dirty="0"/>
          </a:p>
        </p:txBody>
      </p:sp>
      <p:sp>
        <p:nvSpPr>
          <p:cNvPr id="3" name="Text Placeholder 2">
            <a:extLst>
              <a:ext uri="{FF2B5EF4-FFF2-40B4-BE49-F238E27FC236}">
                <a16:creationId xmlns="" xmlns:a16="http://schemas.microsoft.com/office/drawing/2014/main" id="{68A49A0F-A28C-BFB2-136B-70581E414AFC}"/>
              </a:ext>
            </a:extLst>
          </p:cNvPr>
          <p:cNvSpPr>
            <a:spLocks noGrp="1"/>
          </p:cNvSpPr>
          <p:nvPr>
            <p:ph type="body" idx="1"/>
          </p:nvPr>
        </p:nvSpPr>
        <p:spPr>
          <a:xfrm>
            <a:off x="303847" y="857645"/>
            <a:ext cx="5469255" cy="2492990"/>
          </a:xfrm>
        </p:spPr>
        <p:txBody>
          <a:bodyPr/>
          <a:lstStyle/>
          <a:p>
            <a:pPr marL="285750" indent="-285750">
              <a:buFont typeface="Arial" panose="020B0604020202020204" pitchFamily="34" charset="0"/>
              <a:buChar char="•"/>
            </a:pPr>
            <a:r>
              <a:rPr lang="en-US" dirty="0"/>
              <a:t>The addition of glucose to </a:t>
            </a:r>
            <a:r>
              <a:rPr lang="en-US" dirty="0" err="1"/>
              <a:t>intraoperative</a:t>
            </a:r>
            <a:r>
              <a:rPr lang="en-US" dirty="0"/>
              <a:t> resuscitation and maintenance fluids is not usually necessary, particularly if glucose containing clear fluids has been given up to 2 hours prior to surgery.</a:t>
            </a:r>
            <a:endParaRPr lang="en-IN" dirty="0"/>
          </a:p>
          <a:p>
            <a:pPr marL="285750" indent="-285750">
              <a:buFont typeface="Arial" panose="020B0604020202020204" pitchFamily="34" charset="0"/>
              <a:buChar char="•"/>
            </a:pPr>
            <a:r>
              <a:rPr lang="en-US" dirty="0"/>
              <a:t>One percent glucose may be used in all children below 1 month and in those undergoing prolonged surgery.</a:t>
            </a:r>
            <a:endParaRPr lang="en-IN" dirty="0"/>
          </a:p>
          <a:p>
            <a:pPr marL="285750" indent="-285750">
              <a:buFont typeface="Arial" panose="020B0604020202020204" pitchFamily="34" charset="0"/>
              <a:buChar char="•"/>
            </a:pPr>
            <a:r>
              <a:rPr lang="en-US" dirty="0"/>
              <a:t>In post-operative patients, who are nil by mouth, a fluid with 4–5% glucose will prevent </a:t>
            </a:r>
            <a:r>
              <a:rPr lang="en-US" dirty="0" err="1"/>
              <a:t>hypoglycaemia</a:t>
            </a:r>
            <a:r>
              <a:rPr lang="en-US" dirty="0"/>
              <a:t> and ketosis.</a:t>
            </a:r>
          </a:p>
        </p:txBody>
      </p:sp>
    </p:spTree>
    <p:extLst>
      <p:ext uri="{BB962C8B-B14F-4D97-AF65-F5344CB8AC3E}">
        <p14:creationId xmlns="" xmlns:p14="http://schemas.microsoft.com/office/powerpoint/2010/main" val="188327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43A1E3-9A76-F07A-613C-8117F9913405}"/>
              </a:ext>
            </a:extLst>
          </p:cNvPr>
          <p:cNvSpPr>
            <a:spLocks noGrp="1"/>
          </p:cNvSpPr>
          <p:nvPr>
            <p:ph type="title"/>
          </p:nvPr>
        </p:nvSpPr>
        <p:spPr>
          <a:xfrm>
            <a:off x="303847" y="182118"/>
            <a:ext cx="5469255" cy="276999"/>
          </a:xfrm>
        </p:spPr>
        <p:txBody>
          <a:bodyPr/>
          <a:lstStyle/>
          <a:p>
            <a:r>
              <a:rPr lang="en-US" dirty="0"/>
              <a:t>ELECTROLYTE IMBALANCE IN THE </a:t>
            </a:r>
            <a:r>
              <a:rPr lang="en-US" dirty="0" err="1"/>
              <a:t>PERIOPERATIVE</a:t>
            </a:r>
            <a:r>
              <a:rPr lang="en-US" dirty="0"/>
              <a:t> PERIOD</a:t>
            </a:r>
          </a:p>
        </p:txBody>
      </p:sp>
      <p:sp>
        <p:nvSpPr>
          <p:cNvPr id="3" name="Text Placeholder 2">
            <a:extLst>
              <a:ext uri="{FF2B5EF4-FFF2-40B4-BE49-F238E27FC236}">
                <a16:creationId xmlns="" xmlns:a16="http://schemas.microsoft.com/office/drawing/2014/main" id="{5D732EEE-3C74-52F2-BA04-45ED504765D8}"/>
              </a:ext>
            </a:extLst>
          </p:cNvPr>
          <p:cNvSpPr>
            <a:spLocks noGrp="1"/>
          </p:cNvSpPr>
          <p:nvPr>
            <p:ph type="body" idx="1"/>
          </p:nvPr>
        </p:nvSpPr>
        <p:spPr>
          <a:xfrm>
            <a:off x="300671" y="560549"/>
            <a:ext cx="5469255" cy="553998"/>
          </a:xfrm>
        </p:spPr>
        <p:txBody>
          <a:bodyPr/>
          <a:lstStyle/>
          <a:p>
            <a:r>
              <a:rPr lang="en-IN" b="1" dirty="0"/>
              <a:t>SODIUM</a:t>
            </a:r>
          </a:p>
          <a:p>
            <a:endParaRPr lang="en-US" b="1" dirty="0"/>
          </a:p>
        </p:txBody>
      </p:sp>
      <p:pic>
        <p:nvPicPr>
          <p:cNvPr id="4" name="Picture 4">
            <a:extLst>
              <a:ext uri="{FF2B5EF4-FFF2-40B4-BE49-F238E27FC236}">
                <a16:creationId xmlns="" xmlns:a16="http://schemas.microsoft.com/office/drawing/2014/main" id="{8D66E623-96EB-24C6-F685-DC2122D91A14}"/>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2427" t="42284" r="6274" b="24971"/>
          <a:stretch/>
        </p:blipFill>
        <p:spPr>
          <a:xfrm>
            <a:off x="195941" y="819118"/>
            <a:ext cx="2924629" cy="883490"/>
          </a:xfrm>
          <a:prstGeom prst="rect">
            <a:avLst/>
          </a:prstGeom>
        </p:spPr>
      </p:pic>
      <p:sp>
        <p:nvSpPr>
          <p:cNvPr id="6" name="TextBox 5">
            <a:extLst>
              <a:ext uri="{FF2B5EF4-FFF2-40B4-BE49-F238E27FC236}">
                <a16:creationId xmlns="" xmlns:a16="http://schemas.microsoft.com/office/drawing/2014/main" id="{B2FD98B1-8CD4-3817-1AA7-CF5E986844EE}"/>
              </a:ext>
            </a:extLst>
          </p:cNvPr>
          <p:cNvSpPr txBox="1"/>
          <p:nvPr/>
        </p:nvSpPr>
        <p:spPr>
          <a:xfrm>
            <a:off x="195941" y="1777467"/>
            <a:ext cx="5469255" cy="2739211"/>
          </a:xfrm>
          <a:prstGeom prst="rect">
            <a:avLst/>
          </a:prstGeom>
          <a:noFill/>
        </p:spPr>
        <p:txBody>
          <a:bodyPr wrap="square" rtlCol="0">
            <a:spAutoFit/>
          </a:bodyPr>
          <a:lstStyle/>
          <a:p>
            <a:pPr algn="l"/>
            <a:r>
              <a:rPr lang="en-IN" dirty="0" err="1"/>
              <a:t>HYPONATREMIA</a:t>
            </a:r>
            <a:r>
              <a:rPr lang="en-IN" dirty="0"/>
              <a:t>(&lt;130 mEq/l)</a:t>
            </a:r>
          </a:p>
          <a:p>
            <a:pPr marL="285750" indent="-285750" algn="l">
              <a:buFont typeface="Arial" panose="020B0604020202020204" pitchFamily="34" charset="0"/>
              <a:buChar char="•"/>
            </a:pPr>
            <a:r>
              <a:rPr lang="en-IN" sz="1400" dirty="0" err="1"/>
              <a:t>Hyponatraemia</a:t>
            </a:r>
            <a:r>
              <a:rPr lang="en-IN" sz="1400" dirty="0"/>
              <a:t> is the most frequent electrolyte disorder in the post-operative period. It is usually caused by the stress response of surgery and resultant ADH release. </a:t>
            </a:r>
          </a:p>
          <a:p>
            <a:pPr marL="285750" indent="-285750" algn="l">
              <a:buFont typeface="Arial" panose="020B0604020202020204" pitchFamily="34" charset="0"/>
              <a:buChar char="•"/>
            </a:pPr>
            <a:r>
              <a:rPr lang="en-IN" sz="1400" dirty="0"/>
              <a:t>Altered consciousness and seizures occur if Na is &lt;120 mEq/l. (Beware of the drowsy patient.) Cardiac symptoms are seen if Na is &lt;100 mEq/l.</a:t>
            </a:r>
          </a:p>
          <a:p>
            <a:pPr marL="285750" indent="-285750" algn="l">
              <a:buFont typeface="Arial" panose="020B0604020202020204" pitchFamily="34" charset="0"/>
              <a:buChar char="•"/>
            </a:pPr>
            <a:r>
              <a:rPr lang="en-IN" sz="1400" dirty="0"/>
              <a:t>Chronic </a:t>
            </a:r>
            <a:r>
              <a:rPr lang="en-IN" sz="1400" dirty="0" err="1"/>
              <a:t>hyponatremia-This</a:t>
            </a:r>
            <a:r>
              <a:rPr lang="en-IN" sz="1400" dirty="0"/>
              <a:t> condition is seen in patients on long-term diuretics with varying nutritional problems and such patients should be managed conservatively as rapid correction may cause an osmotic demyelination syndrome.</a:t>
            </a:r>
          </a:p>
          <a:p>
            <a:pPr algn="l"/>
            <a:endParaRPr lang="en-IN" sz="1400" dirty="0"/>
          </a:p>
        </p:txBody>
      </p:sp>
    </p:spTree>
    <p:extLst>
      <p:ext uri="{BB962C8B-B14F-4D97-AF65-F5344CB8AC3E}">
        <p14:creationId xmlns="" xmlns:p14="http://schemas.microsoft.com/office/powerpoint/2010/main" val="708737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7F6558-B131-D9CC-4AA9-FEE8B4BCC1B6}"/>
              </a:ext>
            </a:extLst>
          </p:cNvPr>
          <p:cNvSpPr>
            <a:spLocks noGrp="1"/>
          </p:cNvSpPr>
          <p:nvPr>
            <p:ph type="title"/>
          </p:nvPr>
        </p:nvSpPr>
        <p:spPr>
          <a:xfrm>
            <a:off x="441732" y="421603"/>
            <a:ext cx="5469255" cy="276999"/>
          </a:xfrm>
        </p:spPr>
        <p:txBody>
          <a:bodyPr/>
          <a:lstStyle/>
          <a:p>
            <a:r>
              <a:rPr lang="en-IN" dirty="0"/>
              <a:t>MANAGEMENT </a:t>
            </a:r>
            <a:endParaRPr lang="en-US" dirty="0"/>
          </a:p>
        </p:txBody>
      </p:sp>
      <p:sp>
        <p:nvSpPr>
          <p:cNvPr id="3" name="Text Placeholder 2">
            <a:extLst>
              <a:ext uri="{FF2B5EF4-FFF2-40B4-BE49-F238E27FC236}">
                <a16:creationId xmlns="" xmlns:a16="http://schemas.microsoft.com/office/drawing/2014/main" id="{0C10CD7D-1B44-487A-E0AC-AF9904B0EAAF}"/>
              </a:ext>
            </a:extLst>
          </p:cNvPr>
          <p:cNvSpPr>
            <a:spLocks noGrp="1"/>
          </p:cNvSpPr>
          <p:nvPr>
            <p:ph type="body" idx="1"/>
          </p:nvPr>
        </p:nvSpPr>
        <p:spPr>
          <a:xfrm>
            <a:off x="303847" y="1047178"/>
            <a:ext cx="5469255" cy="2585323"/>
          </a:xfrm>
        </p:spPr>
        <p:txBody>
          <a:bodyPr/>
          <a:lstStyle/>
          <a:p>
            <a:pPr marL="285750" indent="-285750">
              <a:buFont typeface="Arial" panose="020B0604020202020204" pitchFamily="34" charset="0"/>
              <a:buChar char="•"/>
            </a:pPr>
            <a:r>
              <a:rPr lang="en-US" sz="1400" dirty="0"/>
              <a:t>The rate of correction should be rapid enough to reverse the manifestation of hypotonicity but, if corrected too rapidly, may lead to demyelination. Correction is by infusion of saline. (</a:t>
            </a:r>
            <a:r>
              <a:rPr lang="en-US" sz="1400" dirty="0" err="1"/>
              <a:t>Infusate</a:t>
            </a:r>
            <a:r>
              <a:rPr lang="en-US" sz="1400" dirty="0"/>
              <a:t> Na+ for 5% saline is 855 mEq/l, 3% saline is 513 mEq/l and 0.9% saline is 154 mEq/l.)</a:t>
            </a:r>
            <a:endParaRPr lang="en-IN" sz="1400" dirty="0"/>
          </a:p>
          <a:p>
            <a:pPr marL="285750" indent="-285750">
              <a:buFont typeface="Arial" panose="020B0604020202020204" pitchFamily="34" charset="0"/>
              <a:buChar char="•"/>
            </a:pPr>
            <a:r>
              <a:rPr lang="en-US" sz="1400" dirty="0"/>
              <a:t>Change in serum Na = (</a:t>
            </a:r>
            <a:r>
              <a:rPr lang="en-US" sz="1400" dirty="0" err="1"/>
              <a:t>Infusate</a:t>
            </a:r>
            <a:r>
              <a:rPr lang="en-US" sz="1400" dirty="0"/>
              <a:t> Na – serum Na)/ TBW + 1 (TBW = BW × 0.6)</a:t>
            </a:r>
            <a:endParaRPr lang="en-IN" sz="1400" dirty="0"/>
          </a:p>
          <a:p>
            <a:pPr marL="285750" indent="-285750">
              <a:buFont typeface="Arial" panose="020B0604020202020204" pitchFamily="34" charset="0"/>
              <a:buChar char="•"/>
            </a:pPr>
            <a:r>
              <a:rPr lang="en-US" sz="1400" dirty="0"/>
              <a:t>The above formula estimates the effect of 1 </a:t>
            </a:r>
            <a:r>
              <a:rPr lang="en-US" sz="1400" dirty="0" err="1"/>
              <a:t>litre</a:t>
            </a:r>
            <a:r>
              <a:rPr lang="en-US" sz="1400" dirty="0"/>
              <a:t> of any </a:t>
            </a:r>
            <a:r>
              <a:rPr lang="en-US" sz="1400" dirty="0" err="1"/>
              <a:t>infusate</a:t>
            </a:r>
            <a:r>
              <a:rPr lang="en-US" sz="1400" dirty="0"/>
              <a:t> on serum Na+. Half the deficit is corrected over 12–14 hours and the remaining deficit over next 1–3 days.</a:t>
            </a:r>
            <a:endParaRPr lang="en-IN" sz="1400" dirty="0"/>
          </a:p>
          <a:p>
            <a:pPr marL="285750" indent="-285750">
              <a:buFont typeface="Arial" panose="020B0604020202020204" pitchFamily="34" charset="0"/>
              <a:buChar char="•"/>
            </a:pPr>
            <a:r>
              <a:rPr lang="en-US" sz="1400" dirty="0"/>
              <a:t>The Na+ level in serum is targeted at 125–130 mEq/l and its correction target should not exceed 8 mEq/l on any day.</a:t>
            </a:r>
          </a:p>
        </p:txBody>
      </p:sp>
    </p:spTree>
    <p:extLst>
      <p:ext uri="{BB962C8B-B14F-4D97-AF65-F5344CB8AC3E}">
        <p14:creationId xmlns="" xmlns:p14="http://schemas.microsoft.com/office/powerpoint/2010/main" val="179121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C125C7C-A49D-627E-4DAC-803D02E4E0EF}"/>
              </a:ext>
            </a:extLst>
          </p:cNvPr>
          <p:cNvSpPr>
            <a:spLocks noGrp="1"/>
          </p:cNvSpPr>
          <p:nvPr>
            <p:ph type="body" idx="1"/>
          </p:nvPr>
        </p:nvSpPr>
        <p:spPr>
          <a:xfrm>
            <a:off x="194990" y="270664"/>
            <a:ext cx="5469255" cy="2862322"/>
          </a:xfrm>
        </p:spPr>
        <p:txBody>
          <a:bodyPr/>
          <a:lstStyle/>
          <a:p>
            <a:r>
              <a:rPr lang="en-US" b="1" dirty="0" err="1"/>
              <a:t>Hypernatraemia</a:t>
            </a:r>
            <a:r>
              <a:rPr lang="en-US" b="1" dirty="0"/>
              <a:t> (&gt;160 mEq/l)</a:t>
            </a:r>
            <a:endParaRPr lang="en-IN" b="1" dirty="0"/>
          </a:p>
          <a:p>
            <a:r>
              <a:rPr lang="en-US" sz="1400" dirty="0" err="1"/>
              <a:t>Hypernatraemia</a:t>
            </a:r>
            <a:r>
              <a:rPr lang="en-US" sz="1400" dirty="0"/>
              <a:t> represents water deficit in relation to the body stores of Na+. It manifests as muscle weakness, </a:t>
            </a:r>
            <a:r>
              <a:rPr lang="en-US" sz="1400" dirty="0" err="1"/>
              <a:t>hyperpnoea</a:t>
            </a:r>
            <a:r>
              <a:rPr lang="en-US" sz="1400" dirty="0"/>
              <a:t>, restlessness, insomnia, lethargy and coma. Brain shrinkage can lead to cerebral </a:t>
            </a:r>
            <a:r>
              <a:rPr lang="en-US" sz="1400" dirty="0" err="1"/>
              <a:t>haemorrhage</a:t>
            </a:r>
            <a:r>
              <a:rPr lang="en-US" sz="1400" dirty="0"/>
              <a:t>.</a:t>
            </a:r>
            <a:endParaRPr lang="en-IN" sz="1400" dirty="0"/>
          </a:p>
          <a:p>
            <a:endParaRPr lang="en-IN" sz="1400" dirty="0"/>
          </a:p>
          <a:p>
            <a:r>
              <a:rPr lang="en-IN" sz="1400" dirty="0"/>
              <a:t>Management:</a:t>
            </a:r>
          </a:p>
          <a:p>
            <a:pPr marL="285750" indent="-285750">
              <a:buFont typeface="Arial" panose="020B0604020202020204" pitchFamily="34" charset="0"/>
              <a:buChar char="•"/>
            </a:pPr>
            <a:r>
              <a:rPr lang="en-US" sz="1400" dirty="0"/>
              <a:t>Identify and control the underlying cause, that is, gastrointestinal losses or </a:t>
            </a:r>
            <a:r>
              <a:rPr lang="en-US" sz="1400" dirty="0" err="1"/>
              <a:t>hyperglycaemia-induced</a:t>
            </a:r>
            <a:r>
              <a:rPr lang="en-US" sz="1400" dirty="0"/>
              <a:t> diuresis.</a:t>
            </a:r>
            <a:endParaRPr lang="en-IN" sz="1400" dirty="0"/>
          </a:p>
          <a:p>
            <a:pPr marL="285750" indent="-285750">
              <a:buFont typeface="Arial" panose="020B0604020202020204" pitchFamily="34" charset="0"/>
              <a:buChar char="•"/>
            </a:pPr>
            <a:r>
              <a:rPr lang="en-US" sz="1400" dirty="0"/>
              <a:t>Only in this case are hypotonic fluids preferred. These include 5% dextrose (</a:t>
            </a:r>
            <a:r>
              <a:rPr lang="en-US" sz="1400" dirty="0" err="1"/>
              <a:t>infusate</a:t>
            </a:r>
            <a:r>
              <a:rPr lang="en-US" sz="1400" dirty="0"/>
              <a:t> Na = 0), 0.45% NS (</a:t>
            </a:r>
            <a:r>
              <a:rPr lang="en-US" sz="1400" dirty="0" err="1"/>
              <a:t>infusate</a:t>
            </a:r>
            <a:r>
              <a:rPr lang="en-US" sz="1400" dirty="0"/>
              <a:t> Na = 77 mEq/l) and 0.2% NS in 5% dextrose (</a:t>
            </a:r>
            <a:r>
              <a:rPr lang="en-US" sz="1400" dirty="0" err="1"/>
              <a:t>infusate</a:t>
            </a:r>
            <a:r>
              <a:rPr lang="en-US" sz="1400" dirty="0"/>
              <a:t> Na = 34 mEq/l)</a:t>
            </a:r>
            <a:endParaRPr lang="en-IN" sz="1400" dirty="0"/>
          </a:p>
          <a:p>
            <a:pPr marL="285750" indent="-285750">
              <a:buFont typeface="Arial" panose="020B0604020202020204" pitchFamily="34" charset="0"/>
              <a:buChar char="•"/>
            </a:pPr>
            <a:r>
              <a:rPr lang="en-US" sz="1400" dirty="0"/>
              <a:t>Rapid correction leads to cerebral </a:t>
            </a:r>
            <a:r>
              <a:rPr lang="en-US" sz="1400" dirty="0" err="1"/>
              <a:t>oedema</a:t>
            </a:r>
            <a:r>
              <a:rPr lang="en-US" sz="1400" dirty="0"/>
              <a:t> and convulsions. Hence, correction should not be more than 10 mEq/day.</a:t>
            </a:r>
          </a:p>
        </p:txBody>
      </p:sp>
    </p:spTree>
    <p:extLst>
      <p:ext uri="{BB962C8B-B14F-4D97-AF65-F5344CB8AC3E}">
        <p14:creationId xmlns="" xmlns:p14="http://schemas.microsoft.com/office/powerpoint/2010/main" val="317419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 xmlns:a16="http://schemas.microsoft.com/office/drawing/2014/main" id="{3FA9A680-21C0-F01A-151E-E35A88FE5089}"/>
              </a:ext>
            </a:extLst>
          </p:cNvPr>
          <p:cNvSpPr>
            <a:spLocks noGrp="1"/>
          </p:cNvSpPr>
          <p:nvPr>
            <p:ph type="body" idx="1"/>
          </p:nvPr>
        </p:nvSpPr>
        <p:spPr>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sz="1500" dirty="0"/>
              <a:t>Fluid requirements in children correlate with their increased metabolism and therefore their maintenance requirements are much higher than those in adults.</a:t>
            </a:r>
            <a:endParaRPr lang="en-IN" sz="1500" dirty="0"/>
          </a:p>
          <a:p>
            <a:pPr marL="285750" indent="-285750">
              <a:buFont typeface="Arial" panose="020B0604020202020204" pitchFamily="34" charset="0"/>
              <a:buChar char="•"/>
            </a:pPr>
            <a:endParaRPr lang="en-IN" sz="1500" dirty="0"/>
          </a:p>
          <a:p>
            <a:pPr marL="285750" indent="-285750">
              <a:buFont typeface="Arial" panose="020B0604020202020204" pitchFamily="34" charset="0"/>
              <a:buChar char="•"/>
            </a:pPr>
            <a:r>
              <a:rPr lang="en-US" sz="1500" dirty="0"/>
              <a:t>Maintenance fluid is the fluid required for maintaining body functions at a basal rate and is required for four basic reasons:</a:t>
            </a:r>
            <a:endParaRPr lang="en-IN" sz="1500" dirty="0"/>
          </a:p>
          <a:p>
            <a:pPr marL="285750" indent="-285750">
              <a:buFont typeface="Arial" panose="020B0604020202020204" pitchFamily="34" charset="0"/>
              <a:buChar char="•"/>
            </a:pPr>
            <a:endParaRPr lang="en-IN" sz="1500" dirty="0"/>
          </a:p>
          <a:p>
            <a:pPr marL="285750" indent="-285750">
              <a:buFont typeface="Arial" panose="020B0604020202020204" pitchFamily="34" charset="0"/>
              <a:buChar char="•"/>
            </a:pPr>
            <a:r>
              <a:rPr lang="en-US" sz="1500" dirty="0"/>
              <a:t>1. Evaporation from the skin, an essential part of</a:t>
            </a:r>
            <a:r>
              <a:rPr lang="en-IN" sz="1500" dirty="0"/>
              <a:t> </a:t>
            </a:r>
            <a:r>
              <a:rPr lang="en-US" sz="1500" dirty="0"/>
              <a:t>thermoregulation</a:t>
            </a:r>
            <a:endParaRPr lang="en-IN" sz="1500" dirty="0"/>
          </a:p>
          <a:p>
            <a:pPr marL="285750" indent="-285750">
              <a:buFont typeface="Arial" panose="020B0604020202020204" pitchFamily="34" charset="0"/>
              <a:buChar char="•"/>
            </a:pPr>
            <a:r>
              <a:rPr lang="en-US" sz="1500" dirty="0"/>
              <a:t>2. Excretion of waste products from the kidney and the stool</a:t>
            </a:r>
            <a:endParaRPr lang="en-IN" sz="1500" dirty="0"/>
          </a:p>
          <a:p>
            <a:pPr marL="285750" indent="-285750">
              <a:buFont typeface="Arial" panose="020B0604020202020204" pitchFamily="34" charset="0"/>
              <a:buChar char="•"/>
            </a:pPr>
            <a:r>
              <a:rPr lang="en-IN" sz="1500" dirty="0"/>
              <a:t>3.</a:t>
            </a:r>
            <a:r>
              <a:rPr lang="en-US" sz="1500" dirty="0"/>
              <a:t> Water loss from the respiratory tract</a:t>
            </a:r>
            <a:endParaRPr lang="en-IN" sz="1500" dirty="0"/>
          </a:p>
          <a:p>
            <a:pPr marL="285750" indent="-285750">
              <a:buFont typeface="Arial" panose="020B0604020202020204" pitchFamily="34" charset="0"/>
              <a:buChar char="•"/>
            </a:pPr>
            <a:r>
              <a:rPr lang="en-US" sz="1500" dirty="0"/>
              <a:t> 4. Growth</a:t>
            </a:r>
            <a:endParaRPr lang="en-IN" sz="1500" dirty="0"/>
          </a:p>
          <a:p>
            <a:pPr marL="285750" indent="-285750">
              <a:buFont typeface="Arial" panose="020B0604020202020204" pitchFamily="34" charset="0"/>
              <a:buChar char="•"/>
            </a:pPr>
            <a:endParaRPr lang="en-IN" sz="1500" dirty="0"/>
          </a:p>
          <a:p>
            <a:pPr marL="285750" indent="-285750">
              <a:buFont typeface="Arial" panose="020B0604020202020204" pitchFamily="34" charset="0"/>
              <a:buChar char="•"/>
            </a:pPr>
            <a:r>
              <a:rPr lang="en-US" sz="1500" dirty="0"/>
              <a:t>Resuscitation/replacement fluid is fluid which replaces abnormal losses of fluids such as blood, sweat, gastrointestinal fluid or urine.F</a:t>
            </a:r>
          </a:p>
        </p:txBody>
      </p:sp>
      <p:sp>
        <p:nvSpPr>
          <p:cNvPr id="8" name="Title 1">
            <a:extLst>
              <a:ext uri="{FF2B5EF4-FFF2-40B4-BE49-F238E27FC236}">
                <a16:creationId xmlns="" xmlns:a16="http://schemas.microsoft.com/office/drawing/2014/main" id="{8D225D6F-D408-05AD-CB6D-E08EB5560700}"/>
              </a:ext>
            </a:extLst>
          </p:cNvPr>
          <p:cNvSpPr txBox="1">
            <a:spLocks noGrp="1"/>
          </p:cNvSpPr>
          <p:nvPr>
            <p:ph type="title"/>
          </p:nvPr>
        </p:nvSpPr>
        <p:spPr>
          <a:prstGeom prst="rect">
            <a:avLst/>
          </a:prstGeom>
        </p:spPr>
        <p:txBody>
          <a:bodyPr wrap="square" lIns="0" tIns="0" rIns="0" bIns="0">
            <a:spAutoFit/>
          </a:bodyPr>
          <a:lstStyle>
            <a:lvl1pPr>
              <a:defRPr>
                <a:latin typeface="+mj-lt"/>
                <a:ea typeface="+mj-ea"/>
                <a:cs typeface="+mj-cs"/>
              </a:defRPr>
            </a:lvl1pPr>
          </a:lstStyle>
          <a:p>
            <a:pPr algn="ctr"/>
            <a:r>
              <a:rPr lang="en-IN" kern="0" dirty="0">
                <a:solidFill>
                  <a:sysClr val="windowText" lastClr="000000"/>
                </a:solidFill>
              </a:rPr>
              <a:t>INTRODUCTION </a:t>
            </a:r>
            <a:endParaRPr lang="en-US" kern="0" dirty="0">
              <a:solidFill>
                <a:sysClr val="windowText" lastClr="000000"/>
              </a:solidFill>
            </a:endParaRPr>
          </a:p>
        </p:txBody>
      </p:sp>
    </p:spTree>
    <p:extLst>
      <p:ext uri="{BB962C8B-B14F-4D97-AF65-F5344CB8AC3E}">
        <p14:creationId xmlns="" xmlns:p14="http://schemas.microsoft.com/office/powerpoint/2010/main" val="2040580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BEABC32D-6175-D278-29C3-6729F9FC60B2}"/>
              </a:ext>
            </a:extLst>
          </p:cNvPr>
          <p:cNvSpPr>
            <a:spLocks noGrp="1"/>
          </p:cNvSpPr>
          <p:nvPr>
            <p:ph type="body" idx="1"/>
          </p:nvPr>
        </p:nvSpPr>
        <p:spPr>
          <a:xfrm>
            <a:off x="303847" y="384630"/>
            <a:ext cx="5469255" cy="3785652"/>
          </a:xfrm>
        </p:spPr>
        <p:txBody>
          <a:bodyPr/>
          <a:lstStyle/>
          <a:p>
            <a:r>
              <a:rPr lang="en-IN" b="1" dirty="0"/>
              <a:t>POTASSIUM</a:t>
            </a:r>
          </a:p>
          <a:p>
            <a:r>
              <a:rPr lang="en-US" sz="1400" dirty="0"/>
              <a:t>The daily requirement of K+ is 2–4 mEq/kg/day.</a:t>
            </a:r>
            <a:endParaRPr lang="en-IN" sz="1400" dirty="0"/>
          </a:p>
          <a:p>
            <a:endParaRPr lang="en-IN" sz="1400" dirty="0"/>
          </a:p>
          <a:p>
            <a:r>
              <a:rPr lang="en-US" sz="1400" b="1" dirty="0" err="1"/>
              <a:t>Hypokalaemia</a:t>
            </a:r>
            <a:r>
              <a:rPr lang="en-US" sz="1400" b="1" dirty="0"/>
              <a:t> (&lt;3.5 mEq/l)</a:t>
            </a:r>
            <a:endParaRPr lang="en-IN" sz="1400" b="1" dirty="0"/>
          </a:p>
          <a:p>
            <a:pPr marL="285750" indent="-285750">
              <a:buFont typeface="Arial" panose="020B0604020202020204" pitchFamily="34" charset="0"/>
              <a:buChar char="•"/>
            </a:pPr>
            <a:r>
              <a:rPr lang="en-US" sz="1400" dirty="0"/>
              <a:t>Clinical symptoms include lethargy, muscle weakness, ECG changes and ventricular arrhythmias. A decrease in 1 mEq itself is very significant.</a:t>
            </a:r>
            <a:endParaRPr lang="en-IN" sz="1400" dirty="0"/>
          </a:p>
          <a:p>
            <a:endParaRPr lang="en-IN" sz="1400" dirty="0"/>
          </a:p>
          <a:p>
            <a:pPr marL="285750" indent="-285750">
              <a:buFont typeface="Arial" panose="020B0604020202020204" pitchFamily="34" charset="0"/>
              <a:buChar char="•"/>
            </a:pPr>
            <a:r>
              <a:rPr lang="en-IN" sz="1400" dirty="0"/>
              <a:t>Management</a:t>
            </a:r>
          </a:p>
          <a:p>
            <a:pPr marL="285750" indent="-285750">
              <a:buFont typeface="Arial" panose="020B0604020202020204" pitchFamily="34" charset="0"/>
              <a:buChar char="•"/>
            </a:pPr>
            <a:r>
              <a:rPr lang="en-IN" sz="1400" dirty="0"/>
              <a:t>Correction is indicated when associated with cardiac arrhythmias. The rate of intravenous correction should not exceed 0.2–0.5 mEq/kg/hr and it is preferably administered through a central line. Deficits are calculated as follows:</a:t>
            </a:r>
          </a:p>
          <a:p>
            <a:pPr marL="285750" indent="-285750">
              <a:buFont typeface="Arial" panose="020B0604020202020204" pitchFamily="34" charset="0"/>
              <a:buChar char="•"/>
            </a:pPr>
            <a:r>
              <a:rPr lang="en-IN" sz="1400" dirty="0"/>
              <a:t>K+ deficits (mEq/l) = Body weight × (Expected serum K+ observed serum K+) × 0.3</a:t>
            </a:r>
          </a:p>
          <a:p>
            <a:pPr marL="285750" indent="-285750">
              <a:buFont typeface="Arial" panose="020B0604020202020204" pitchFamily="34" charset="0"/>
              <a:buChar char="•"/>
            </a:pPr>
            <a:r>
              <a:rPr lang="en-IN" sz="1400" dirty="0"/>
              <a:t>The ECG should be monitored during potassium correction and serum K+ levels should be measured at regular intervals.</a:t>
            </a:r>
          </a:p>
          <a:p>
            <a:endParaRPr lang="en-US" dirty="0"/>
          </a:p>
        </p:txBody>
      </p:sp>
    </p:spTree>
    <p:extLst>
      <p:ext uri="{BB962C8B-B14F-4D97-AF65-F5344CB8AC3E}">
        <p14:creationId xmlns="" xmlns:p14="http://schemas.microsoft.com/office/powerpoint/2010/main" val="388709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D48762-A69C-7A81-CA31-41D4A20FE3C7}"/>
              </a:ext>
            </a:extLst>
          </p:cNvPr>
          <p:cNvSpPr>
            <a:spLocks noGrp="1"/>
          </p:cNvSpPr>
          <p:nvPr>
            <p:ph type="title"/>
          </p:nvPr>
        </p:nvSpPr>
        <p:spPr>
          <a:xfrm>
            <a:off x="303847" y="182118"/>
            <a:ext cx="5469255" cy="276999"/>
          </a:xfrm>
        </p:spPr>
        <p:txBody>
          <a:bodyPr/>
          <a:lstStyle/>
          <a:p>
            <a:r>
              <a:rPr lang="en-US" b="1" dirty="0" err="1"/>
              <a:t>Hyperkalaemia</a:t>
            </a:r>
            <a:r>
              <a:rPr lang="en-US" b="1" dirty="0"/>
              <a:t> (&gt;6 mEq/l)</a:t>
            </a:r>
          </a:p>
        </p:txBody>
      </p:sp>
      <p:sp>
        <p:nvSpPr>
          <p:cNvPr id="3" name="Text Placeholder 2">
            <a:extLst>
              <a:ext uri="{FF2B5EF4-FFF2-40B4-BE49-F238E27FC236}">
                <a16:creationId xmlns="" xmlns:a16="http://schemas.microsoft.com/office/drawing/2014/main" id="{06E508B3-F62D-62D6-283D-9F996200E424}"/>
              </a:ext>
            </a:extLst>
          </p:cNvPr>
          <p:cNvSpPr>
            <a:spLocks noGrp="1"/>
          </p:cNvSpPr>
          <p:nvPr>
            <p:ph type="body" idx="1"/>
          </p:nvPr>
        </p:nvSpPr>
        <p:spPr>
          <a:xfrm>
            <a:off x="238533" y="640778"/>
            <a:ext cx="5639753" cy="3877985"/>
          </a:xfrm>
        </p:spPr>
        <p:txBody>
          <a:bodyPr/>
          <a:lstStyle/>
          <a:p>
            <a:pPr marL="285750" indent="-285750">
              <a:buFont typeface="Arial" panose="020B0604020202020204" pitchFamily="34" charset="0"/>
              <a:buChar char="•"/>
            </a:pPr>
            <a:r>
              <a:rPr lang="en-IN" sz="1400" dirty="0"/>
              <a:t>H</a:t>
            </a:r>
            <a:r>
              <a:rPr lang="en-US" sz="1400" dirty="0" err="1"/>
              <a:t>yperkalaemia</a:t>
            </a:r>
            <a:r>
              <a:rPr lang="en-US" sz="1400" dirty="0"/>
              <a:t> requires immediate treatment as it may be fatal. The most common causes include acute renal failure, metabolic acidosis (for every 0.1 unit decrease in serum pH, the serum K+ increases by 0.2–0.4 mEq/l), exogenous K+ administration, stored blood transfusions, extensive tissue necrosis and use of succinylcholine (increase serum K+ by 0.5–1 mEq/l). </a:t>
            </a:r>
            <a:endParaRPr lang="en-IN" sz="1400" dirty="0"/>
          </a:p>
          <a:p>
            <a:r>
              <a:rPr lang="en-IN" sz="1400" dirty="0"/>
              <a:t>Management </a:t>
            </a:r>
          </a:p>
          <a:p>
            <a:pPr marL="285750" indent="-285750">
              <a:buFont typeface="Arial" panose="020B0604020202020204" pitchFamily="34" charset="0"/>
              <a:buChar char="•"/>
            </a:pPr>
            <a:r>
              <a:rPr lang="en-IN" sz="1400" dirty="0"/>
              <a:t>If</a:t>
            </a:r>
            <a:r>
              <a:rPr lang="en-US" sz="1400" dirty="0"/>
              <a:t> ECG changes are present in a patient, </a:t>
            </a:r>
            <a:r>
              <a:rPr lang="en-US" sz="1400" dirty="0" err="1"/>
              <a:t>Kcontaining</a:t>
            </a:r>
            <a:r>
              <a:rPr lang="en-US" sz="1400" dirty="0"/>
              <a:t> fluids should be replaced with saline. Intravenous calcium chloride 10–20 mg/kg or                                 calcium </a:t>
            </a:r>
            <a:r>
              <a:rPr lang="en-US" sz="1400" dirty="0" err="1"/>
              <a:t>gluconate</a:t>
            </a:r>
            <a:r>
              <a:rPr lang="en-US" sz="1400" dirty="0"/>
              <a:t> 60 mg/kg will </a:t>
            </a:r>
            <a:r>
              <a:rPr lang="en-US" sz="1400" dirty="0" err="1"/>
              <a:t>stabilise</a:t>
            </a:r>
            <a:r>
              <a:rPr lang="en-US" sz="1400" dirty="0"/>
              <a:t> the myocardium (</a:t>
            </a:r>
            <a:r>
              <a:rPr lang="en-US" sz="1400" dirty="0" err="1"/>
              <a:t>antagonises</a:t>
            </a:r>
            <a:r>
              <a:rPr lang="en-US" sz="1400" dirty="0"/>
              <a:t> the cardiac effects of potassium but does not correct </a:t>
            </a:r>
            <a:r>
              <a:rPr lang="en-US" sz="1400" dirty="0" err="1"/>
              <a:t>hyperkalaemia</a:t>
            </a:r>
            <a:r>
              <a:rPr lang="en-US" sz="1400" dirty="0"/>
              <a:t>). Correction of any metabolic acidosis with sodium bicarbonate will shift the potassium intracellularly. IV glucose-insulin (0.1 U/kg of insulin with 0.5 g/kg of glucose) will have a similar effect.</a:t>
            </a:r>
            <a:endParaRPr lang="en-IN" sz="1400" dirty="0"/>
          </a:p>
          <a:p>
            <a:pPr marL="285750" indent="-285750">
              <a:buFont typeface="Arial" panose="020B0604020202020204" pitchFamily="34" charset="0"/>
              <a:buChar char="•"/>
            </a:pPr>
            <a:r>
              <a:rPr lang="en-IN" sz="1400" dirty="0"/>
              <a:t>k</a:t>
            </a:r>
            <a:r>
              <a:rPr lang="en-US" sz="1400" dirty="0" err="1"/>
              <a:t>ayexalate</a:t>
            </a:r>
            <a:r>
              <a:rPr lang="en-US" sz="1400" dirty="0"/>
              <a:t>, an ion exchange resin, may be given orally or rectally in a dose of 0.5–1 g/kg/dose. This will bind the potassium </a:t>
            </a:r>
            <a:r>
              <a:rPr lang="en-US" sz="1400" dirty="0" err="1"/>
              <a:t>intraluminally</a:t>
            </a:r>
            <a:r>
              <a:rPr lang="en-US" sz="1400" dirty="0"/>
              <a:t>. The onset of action takes several hours. If </a:t>
            </a:r>
            <a:r>
              <a:rPr lang="en-US" sz="1400" dirty="0" err="1"/>
              <a:t>hyperkalaemia</a:t>
            </a:r>
            <a:r>
              <a:rPr lang="en-US" sz="1400" dirty="0"/>
              <a:t> is not controlled, then dialysis is indicated.</a:t>
            </a:r>
          </a:p>
        </p:txBody>
      </p:sp>
    </p:spTree>
    <p:extLst>
      <p:ext uri="{BB962C8B-B14F-4D97-AF65-F5344CB8AC3E}">
        <p14:creationId xmlns="" xmlns:p14="http://schemas.microsoft.com/office/powerpoint/2010/main" val="1176341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AAE32F-A44F-58F6-536A-526F80B349DE}"/>
              </a:ext>
            </a:extLst>
          </p:cNvPr>
          <p:cNvSpPr>
            <a:spLocks noGrp="1"/>
          </p:cNvSpPr>
          <p:nvPr>
            <p:ph type="title"/>
          </p:nvPr>
        </p:nvSpPr>
        <p:spPr>
          <a:xfrm>
            <a:off x="303847" y="182118"/>
            <a:ext cx="5469255" cy="276999"/>
          </a:xfrm>
        </p:spPr>
        <p:txBody>
          <a:bodyPr/>
          <a:lstStyle/>
          <a:p>
            <a:r>
              <a:rPr lang="en-IN" dirty="0"/>
              <a:t>REFERENCES</a:t>
            </a:r>
            <a:endParaRPr lang="en-US" dirty="0"/>
          </a:p>
        </p:txBody>
      </p:sp>
      <p:sp>
        <p:nvSpPr>
          <p:cNvPr id="3" name="Text Placeholder 2">
            <a:extLst>
              <a:ext uri="{FF2B5EF4-FFF2-40B4-BE49-F238E27FC236}">
                <a16:creationId xmlns="" xmlns:a16="http://schemas.microsoft.com/office/drawing/2014/main" id="{12302EA5-03C6-FC5B-CFB1-D116EFF4E3E9}"/>
              </a:ext>
            </a:extLst>
          </p:cNvPr>
          <p:cNvSpPr>
            <a:spLocks noGrp="1"/>
          </p:cNvSpPr>
          <p:nvPr>
            <p:ph type="body" idx="1"/>
          </p:nvPr>
        </p:nvSpPr>
        <p:spPr>
          <a:xfrm>
            <a:off x="303847" y="1047178"/>
            <a:ext cx="5469255" cy="1384995"/>
          </a:xfrm>
        </p:spPr>
        <p:txBody>
          <a:bodyPr/>
          <a:lstStyle/>
          <a:p>
            <a:pPr marL="285750" indent="-285750">
              <a:buFont typeface="Arial" panose="020B0604020202020204" pitchFamily="34" charset="0"/>
              <a:buChar char="•"/>
            </a:pPr>
            <a:r>
              <a:rPr lang="en-IN" dirty="0"/>
              <a:t>Understanding paediatric anaesthesia by Rebecca Jacob</a:t>
            </a:r>
          </a:p>
          <a:p>
            <a:pPr marL="285750" indent="-285750">
              <a:buFont typeface="Arial" panose="020B0604020202020204" pitchFamily="34" charset="0"/>
              <a:buChar char="•"/>
            </a:pPr>
            <a:r>
              <a:rPr lang="en-IN" dirty="0"/>
              <a:t>Article on peri operative fluid therapy &amp; </a:t>
            </a:r>
            <a:r>
              <a:rPr lang="en-IN" dirty="0" err="1"/>
              <a:t>intraoperative</a:t>
            </a:r>
            <a:r>
              <a:rPr lang="en-IN" dirty="0"/>
              <a:t> blood loss in </a:t>
            </a:r>
            <a:r>
              <a:rPr lang="en-IN" dirty="0" err="1"/>
              <a:t>childern</a:t>
            </a:r>
            <a:r>
              <a:rPr lang="en-IN" dirty="0"/>
              <a:t> in IJA</a:t>
            </a:r>
          </a:p>
          <a:p>
            <a:pPr marL="285750" indent="-285750">
              <a:buFont typeface="Arial" panose="020B0604020202020204" pitchFamily="34" charset="0"/>
              <a:buChar char="•"/>
            </a:pPr>
            <a:r>
              <a:rPr lang="en-IN" dirty="0"/>
              <a:t>Sanjay Pandya</a:t>
            </a:r>
            <a:endParaRPr lang="en-US" dirty="0"/>
          </a:p>
        </p:txBody>
      </p:sp>
    </p:spTree>
    <p:extLst>
      <p:ext uri="{BB962C8B-B14F-4D97-AF65-F5344CB8AC3E}">
        <p14:creationId xmlns="" xmlns:p14="http://schemas.microsoft.com/office/powerpoint/2010/main" val="276865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1FB9-41A7-26E3-599B-D279DCCC6F39}"/>
              </a:ext>
            </a:extLst>
          </p:cNvPr>
          <p:cNvSpPr>
            <a:spLocks noGrp="1"/>
          </p:cNvSpPr>
          <p:nvPr>
            <p:ph type="title"/>
          </p:nvPr>
        </p:nvSpPr>
        <p:spPr>
          <a:xfrm>
            <a:off x="300672" y="1999476"/>
            <a:ext cx="5469255" cy="276999"/>
          </a:xfrm>
        </p:spPr>
        <p:txBody>
          <a:bodyPr/>
          <a:lstStyle/>
          <a:p>
            <a:pPr algn="ctr"/>
            <a:r>
              <a:rPr lang="en-IN" dirty="0"/>
              <a:t>Thank you</a:t>
            </a:r>
            <a:endParaRPr lang="en-US" dirty="0"/>
          </a:p>
        </p:txBody>
      </p:sp>
    </p:spTree>
    <p:extLst>
      <p:ext uri="{BB962C8B-B14F-4D97-AF65-F5344CB8AC3E}">
        <p14:creationId xmlns="" xmlns:p14="http://schemas.microsoft.com/office/powerpoint/2010/main" val="399965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A9004-6D0B-E800-49CD-F4C893958F69}"/>
              </a:ext>
            </a:extLst>
          </p:cNvPr>
          <p:cNvSpPr>
            <a:spLocks noGrp="1"/>
          </p:cNvSpPr>
          <p:nvPr>
            <p:ph type="title"/>
          </p:nvPr>
        </p:nvSpPr>
        <p:spPr/>
        <p:txBody>
          <a:bodyPr/>
          <a:lstStyle/>
          <a:p>
            <a:pPr algn="ctr"/>
            <a:r>
              <a:rPr lang="en-IN" sz="2100" dirty="0"/>
              <a:t>COMPOSITION OF BODY FLUIDS</a:t>
            </a:r>
            <a:endParaRPr lang="en-US" sz="2100" dirty="0"/>
          </a:p>
        </p:txBody>
      </p:sp>
      <p:sp>
        <p:nvSpPr>
          <p:cNvPr id="3" name="Content Placeholder 2">
            <a:extLst>
              <a:ext uri="{FF2B5EF4-FFF2-40B4-BE49-F238E27FC236}">
                <a16:creationId xmlns="" xmlns:a16="http://schemas.microsoft.com/office/drawing/2014/main" id="{17AF6E5F-8F15-0FF7-B9E5-BEFE3F007B34}"/>
              </a:ext>
            </a:extLst>
          </p:cNvPr>
          <p:cNvSpPr>
            <a:spLocks noGrp="1"/>
          </p:cNvSpPr>
          <p:nvPr>
            <p:ph type="body" idx="1"/>
          </p:nvPr>
        </p:nvSpPr>
        <p:spPr>
          <a:xfrm>
            <a:off x="303847" y="791030"/>
            <a:ext cx="5469255" cy="3261096"/>
          </a:xfrm>
        </p:spPr>
        <p:txBody>
          <a:bodyPr/>
          <a:lstStyle/>
          <a:p>
            <a:pPr marL="285750" indent="-285750">
              <a:buFont typeface="Arial" panose="020B0604020202020204" pitchFamily="34" charset="0"/>
              <a:buChar char="•"/>
            </a:pPr>
            <a:r>
              <a:rPr lang="en-US" sz="1400" dirty="0"/>
              <a:t>About 50–80% of human body is composed of water, the content varying with type of tissue. Total body water (TBW) is 80% of body weight (BW) in preterm neonate and it is 60% of BW in children after 6 months of age.</a:t>
            </a:r>
            <a:endParaRPr lang="en-IN" sz="1400" dirty="0"/>
          </a:p>
          <a:p>
            <a:pPr marL="285750" indent="-285750">
              <a:buFont typeface="Arial" panose="020B0604020202020204" pitchFamily="34" charset="0"/>
              <a:buChar char="•"/>
            </a:pPr>
            <a:r>
              <a:rPr lang="en-US" sz="1400" dirty="0"/>
              <a:t> Total body water decreases with age because of loss of water, mainly from ECF compartment. </a:t>
            </a:r>
            <a:endParaRPr lang="en-IN" sz="1400" dirty="0"/>
          </a:p>
          <a:p>
            <a:pPr marL="285750" indent="-285750">
              <a:buFont typeface="Arial" panose="020B0604020202020204" pitchFamily="34" charset="0"/>
              <a:buChar char="•"/>
            </a:pPr>
            <a:r>
              <a:rPr lang="en-US" sz="1400" dirty="0"/>
              <a:t>ECF accounts for 1/3rd of TBW and is larger in children than adults. It is made up of 3 compartments (plasma, interstitial fluid and </a:t>
            </a:r>
            <a:r>
              <a:rPr lang="en-US" sz="1400" dirty="0" err="1"/>
              <a:t>transcellular</a:t>
            </a:r>
            <a:r>
              <a:rPr lang="en-US" sz="1400" dirty="0"/>
              <a:t> fluid). The ICF</a:t>
            </a:r>
            <a:r>
              <a:rPr lang="en-IN" sz="1400" dirty="0"/>
              <a:t> compartment represents 2/3rd of TBW [Figure 1]</a:t>
            </a:r>
          </a:p>
        </p:txBody>
      </p:sp>
      <p:pic>
        <p:nvPicPr>
          <p:cNvPr id="8" name="Picture 5">
            <a:extLst>
              <a:ext uri="{FF2B5EF4-FFF2-40B4-BE49-F238E27FC236}">
                <a16:creationId xmlns="" xmlns:a16="http://schemas.microsoft.com/office/drawing/2014/main" id="{E2B7E185-20D7-2ED8-F309-D4075CA432A7}"/>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1015" t="20227" r="9704" b="25439"/>
          <a:stretch/>
        </p:blipFill>
        <p:spPr>
          <a:xfrm>
            <a:off x="478924" y="2815772"/>
            <a:ext cx="5287829" cy="1555060"/>
          </a:xfrm>
          <a:prstGeom prst="rect">
            <a:avLst/>
          </a:prstGeom>
        </p:spPr>
      </p:pic>
    </p:spTree>
    <p:extLst>
      <p:ext uri="{BB962C8B-B14F-4D97-AF65-F5344CB8AC3E}">
        <p14:creationId xmlns="" xmlns:p14="http://schemas.microsoft.com/office/powerpoint/2010/main" val="50155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2ABFA55-BB36-43A7-05F0-5854E0262B53}"/>
              </a:ext>
            </a:extLst>
          </p:cNvPr>
          <p:cNvSpPr txBox="1"/>
          <p:nvPr/>
        </p:nvSpPr>
        <p:spPr>
          <a:xfrm>
            <a:off x="1277257" y="304284"/>
            <a:ext cx="3904343" cy="369332"/>
          </a:xfrm>
          <a:prstGeom prst="rect">
            <a:avLst/>
          </a:prstGeom>
          <a:noFill/>
        </p:spPr>
        <p:txBody>
          <a:bodyPr wrap="square" rtlCol="0">
            <a:spAutoFit/>
          </a:bodyPr>
          <a:lstStyle/>
          <a:p>
            <a:pPr algn="l"/>
            <a:r>
              <a:rPr lang="en-IN" dirty="0"/>
              <a:t>Total body water according to age</a:t>
            </a:r>
            <a:endParaRPr lang="en-US" dirty="0"/>
          </a:p>
        </p:txBody>
      </p:sp>
      <p:pic>
        <p:nvPicPr>
          <p:cNvPr id="7" name="Picture 7">
            <a:extLst>
              <a:ext uri="{FF2B5EF4-FFF2-40B4-BE49-F238E27FC236}">
                <a16:creationId xmlns="" xmlns:a16="http://schemas.microsoft.com/office/drawing/2014/main" id="{8FA74A20-BDEF-3845-7597-A8E7AC921E0B}"/>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9286" t="7316" r="16563" b="4438"/>
          <a:stretch/>
        </p:blipFill>
        <p:spPr>
          <a:xfrm>
            <a:off x="515257" y="860070"/>
            <a:ext cx="5021943" cy="3388596"/>
          </a:xfrm>
          <a:prstGeom prst="rect">
            <a:avLst/>
          </a:prstGeom>
        </p:spPr>
      </p:pic>
    </p:spTree>
    <p:extLst>
      <p:ext uri="{BB962C8B-B14F-4D97-AF65-F5344CB8AC3E}">
        <p14:creationId xmlns="" xmlns:p14="http://schemas.microsoft.com/office/powerpoint/2010/main" val="407867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BE0BE28-2BFB-8438-1707-93E6A6A2F6E6}"/>
              </a:ext>
            </a:extLst>
          </p:cNvPr>
          <p:cNvSpPr>
            <a:spLocks noGrp="1"/>
          </p:cNvSpPr>
          <p:nvPr>
            <p:ph type="body" idx="1"/>
          </p:nvPr>
        </p:nvSpPr>
        <p:spPr>
          <a:xfrm>
            <a:off x="303847" y="1047178"/>
            <a:ext cx="5469255" cy="2585323"/>
          </a:xfrm>
        </p:spPr>
        <p:txBody>
          <a:bodyPr/>
          <a:lstStyle/>
          <a:p>
            <a:pPr marL="285750" indent="-285750">
              <a:buFont typeface="Arial" panose="020B0604020202020204" pitchFamily="34" charset="0"/>
              <a:buChar char="•"/>
            </a:pPr>
            <a:r>
              <a:rPr lang="en-IN" sz="1400" dirty="0"/>
              <a:t>I</a:t>
            </a:r>
            <a:r>
              <a:rPr lang="en-US" sz="1400" dirty="0" err="1"/>
              <a:t>ncomplete</a:t>
            </a:r>
            <a:r>
              <a:rPr lang="en-US" sz="1400" dirty="0"/>
              <a:t> development of the myocardium and immature sympathetic nervous system in young children and babies makes these children more sensitive to </a:t>
            </a:r>
            <a:r>
              <a:rPr lang="en-US" sz="1400" dirty="0" err="1"/>
              <a:t>hypovolaemia</a:t>
            </a:r>
            <a:r>
              <a:rPr lang="en-US" sz="1400" dirty="0"/>
              <a:t>. </a:t>
            </a:r>
            <a:endParaRPr lang="en-IN" sz="1400" dirty="0"/>
          </a:p>
          <a:p>
            <a:pPr marL="285750" indent="-285750">
              <a:buFont typeface="Arial" panose="020B0604020202020204" pitchFamily="34" charset="0"/>
              <a:buChar char="•"/>
            </a:pPr>
            <a:r>
              <a:rPr lang="en-US" sz="1400" dirty="0"/>
              <a:t>Myocardial contractility, ventricular compliance and vascular tone are lower and less variable making tachycardia the primary compensatory mechanism during volume depletion. Cardiac output decreases when the limits of tachycardia are reached. </a:t>
            </a:r>
            <a:endParaRPr lang="en-IN" sz="1400" dirty="0"/>
          </a:p>
          <a:p>
            <a:pPr marL="285750" indent="-285750">
              <a:buFont typeface="Arial" panose="020B0604020202020204" pitchFamily="34" charset="0"/>
              <a:buChar char="•"/>
            </a:pPr>
            <a:r>
              <a:rPr lang="en-US" sz="1400" dirty="0" err="1"/>
              <a:t>Anaesthetic</a:t>
            </a:r>
            <a:r>
              <a:rPr lang="en-US" sz="1400" dirty="0"/>
              <a:t> ‘depression’ further accentuates </a:t>
            </a:r>
            <a:r>
              <a:rPr lang="en-US" sz="1400" dirty="0" err="1"/>
              <a:t>hypovolaemia</a:t>
            </a:r>
            <a:r>
              <a:rPr lang="en-US" sz="1400" dirty="0"/>
              <a:t> and may limit the compensatory sympathetic response and thus the tachycardia. Therefore, the maintenance of effective vascular volume (with replenishment of the ECF) is essential to maintain circulatory function and vital organ perfusion.</a:t>
            </a:r>
          </a:p>
        </p:txBody>
      </p:sp>
    </p:spTree>
    <p:extLst>
      <p:ext uri="{BB962C8B-B14F-4D97-AF65-F5344CB8AC3E}">
        <p14:creationId xmlns="" xmlns:p14="http://schemas.microsoft.com/office/powerpoint/2010/main" val="284759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B54181E-42BE-2776-399D-13CAD0534BE1}"/>
              </a:ext>
            </a:extLst>
          </p:cNvPr>
          <p:cNvSpPr>
            <a:spLocks noGrp="1"/>
          </p:cNvSpPr>
          <p:nvPr>
            <p:ph type="title"/>
          </p:nvPr>
        </p:nvSpPr>
        <p:spPr>
          <a:xfrm>
            <a:off x="303847" y="182118"/>
            <a:ext cx="5469255" cy="276999"/>
          </a:xfrm>
        </p:spPr>
        <p:txBody>
          <a:bodyPr/>
          <a:lstStyle/>
          <a:p>
            <a:r>
              <a:rPr lang="en-IN" dirty="0"/>
              <a:t>DETERMINING FLUID REQUIREMENTS </a:t>
            </a:r>
            <a:endParaRPr lang="en-US" dirty="0"/>
          </a:p>
        </p:txBody>
      </p:sp>
      <p:sp>
        <p:nvSpPr>
          <p:cNvPr id="4" name="Text Placeholder 3">
            <a:extLst>
              <a:ext uri="{FF2B5EF4-FFF2-40B4-BE49-F238E27FC236}">
                <a16:creationId xmlns="" xmlns:a16="http://schemas.microsoft.com/office/drawing/2014/main" id="{C5ADF54F-F2AF-BD8D-25C1-92421E431E0C}"/>
              </a:ext>
            </a:extLst>
          </p:cNvPr>
          <p:cNvSpPr>
            <a:spLocks noGrp="1"/>
          </p:cNvSpPr>
          <p:nvPr>
            <p:ph type="body" idx="1"/>
          </p:nvPr>
        </p:nvSpPr>
        <p:spPr>
          <a:xfrm>
            <a:off x="203200" y="718458"/>
            <a:ext cx="5469255" cy="4093428"/>
          </a:xfrm>
        </p:spPr>
        <p:txBody>
          <a:bodyPr/>
          <a:lstStyle/>
          <a:p>
            <a:pPr marL="285750" indent="-285750">
              <a:buFont typeface="Arial" panose="020B0604020202020204" pitchFamily="34" charset="0"/>
              <a:buChar char="•"/>
            </a:pPr>
            <a:r>
              <a:rPr lang="en-US" sz="1400" dirty="0" err="1"/>
              <a:t>Howland</a:t>
            </a:r>
            <a:r>
              <a:rPr lang="en-US" sz="1400" dirty="0"/>
              <a:t> in 1911 measured energy consumption in children and concluded that children under 1 year of age (3–10 kg) </a:t>
            </a:r>
            <a:r>
              <a:rPr lang="en-US" sz="1400" dirty="0" err="1"/>
              <a:t>metabolise</a:t>
            </a:r>
            <a:r>
              <a:rPr lang="en-US" sz="1400" dirty="0"/>
              <a:t> 100 kcal/day and older children 75 kcal/day, while adults </a:t>
            </a:r>
            <a:r>
              <a:rPr lang="en-US" sz="1400" dirty="0" err="1"/>
              <a:t>metabolise</a:t>
            </a:r>
            <a:r>
              <a:rPr lang="en-US" sz="1400" dirty="0"/>
              <a:t> only 35 kcal/day.</a:t>
            </a:r>
            <a:endParaRPr lang="en-IN" sz="1400" dirty="0"/>
          </a:p>
          <a:p>
            <a:pPr marL="285750" indent="-285750">
              <a:buFont typeface="Arial" panose="020B0604020202020204" pitchFamily="34" charset="0"/>
              <a:buChar char="•"/>
            </a:pPr>
            <a:r>
              <a:rPr lang="en-US" sz="1400" dirty="0"/>
              <a:t>In 1957, Holliday and </a:t>
            </a:r>
            <a:r>
              <a:rPr lang="en-US" sz="1400" dirty="0" err="1"/>
              <a:t>Segar</a:t>
            </a:r>
            <a:r>
              <a:rPr lang="en-US" sz="1400" dirty="0"/>
              <a:t> reviewed data which correlated calorie requirements with basal metabolism and active energy needs. They concluded that infants in hospital required half their calories for basal metabolism and half for growth. In the infant, the growth requirement is more than that in the older child. Therefore, they suggested that the caloric requirement is</a:t>
            </a:r>
            <a:endParaRPr lang="en-IN" sz="1400" dirty="0"/>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endParaRPr lang="en-US" sz="1400" dirty="0"/>
          </a:p>
        </p:txBody>
      </p:sp>
      <p:sp>
        <p:nvSpPr>
          <p:cNvPr id="5" name="TextBox 4">
            <a:extLst>
              <a:ext uri="{FF2B5EF4-FFF2-40B4-BE49-F238E27FC236}">
                <a16:creationId xmlns="" xmlns:a16="http://schemas.microsoft.com/office/drawing/2014/main" id="{B1F63EDC-034B-A95B-9EC0-19611749A013}"/>
              </a:ext>
            </a:extLst>
          </p:cNvPr>
          <p:cNvSpPr txBox="1"/>
          <p:nvPr/>
        </p:nvSpPr>
        <p:spPr>
          <a:xfrm>
            <a:off x="2122714" y="1524000"/>
            <a:ext cx="1828800" cy="1828800"/>
          </a:xfrm>
          <a:prstGeom prst="rect">
            <a:avLst/>
          </a:prstGeom>
          <a:noFill/>
        </p:spPr>
        <p:txBody>
          <a:bodyPr wrap="square" rtlCol="0">
            <a:spAutoFit/>
          </a:bodyPr>
          <a:lstStyle/>
          <a:p>
            <a:pPr algn="l"/>
            <a:endParaRPr lang="en-US" dirty="0"/>
          </a:p>
        </p:txBody>
      </p:sp>
      <p:pic>
        <p:nvPicPr>
          <p:cNvPr id="6" name="Picture 6">
            <a:extLst>
              <a:ext uri="{FF2B5EF4-FFF2-40B4-BE49-F238E27FC236}">
                <a16:creationId xmlns="" xmlns:a16="http://schemas.microsoft.com/office/drawing/2014/main" id="{E50E77C9-C613-6BF9-C292-9841F548EC28}"/>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8768" t="29642" r="14142" b="43729"/>
          <a:stretch/>
        </p:blipFill>
        <p:spPr>
          <a:xfrm>
            <a:off x="508000" y="2893684"/>
            <a:ext cx="4876800" cy="13590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78DF3F-96D1-703B-15F7-82F14F862CEC}"/>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9D51DEBC-3107-7A7A-64C0-5CB942E9A1E9}"/>
              </a:ext>
            </a:extLst>
          </p:cNvPr>
          <p:cNvSpPr>
            <a:spLocks noGrp="1"/>
          </p:cNvSpPr>
          <p:nvPr>
            <p:ph type="body" idx="1"/>
          </p:nvPr>
        </p:nvSpPr>
        <p:spPr>
          <a:xfrm>
            <a:off x="303847" y="1047178"/>
            <a:ext cx="5469255" cy="1938992"/>
          </a:xfrm>
        </p:spPr>
        <p:txBody>
          <a:bodyPr/>
          <a:lstStyle/>
          <a:p>
            <a:pPr marL="285750" indent="-285750">
              <a:buFont typeface="Arial" panose="020B0604020202020204" pitchFamily="34" charset="0"/>
              <a:buChar char="•"/>
            </a:pPr>
            <a:r>
              <a:rPr lang="en-US" sz="1800" dirty="0"/>
              <a:t>Metabolism of 1 calorie produces 0.2 ml of water and consumes 1.2 ml of water, so calorie and water consumption are considered equal. For example, a 1-year-old child weighing 10 kg requires 100 kcal/kg/day of energy and 100 ml/kg/day of water.</a:t>
            </a:r>
            <a:endParaRPr lang="en-IN" sz="1800" dirty="0"/>
          </a:p>
          <a:p>
            <a:pPr marL="285750" indent="-285750">
              <a:buFont typeface="Arial" panose="020B0604020202020204" pitchFamily="34" charset="0"/>
              <a:buChar char="•"/>
            </a:pPr>
            <a:r>
              <a:rPr lang="en-US" sz="1800" dirty="0"/>
              <a:t>On transposing this calculation to an hourly basis:</a:t>
            </a:r>
            <a:endParaRPr lang="en-IN" sz="1800"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 xmlns:a16="http://schemas.microsoft.com/office/drawing/2014/main" id="{FD8095A4-A72B-222A-FC7F-7F065D2A0476}"/>
              </a:ext>
            </a:extLst>
          </p:cNvPr>
          <p:cNvSpPr txBox="1"/>
          <p:nvPr/>
        </p:nvSpPr>
        <p:spPr>
          <a:xfrm>
            <a:off x="2122714" y="1364343"/>
            <a:ext cx="1828800" cy="1828800"/>
          </a:xfrm>
          <a:prstGeom prst="rect">
            <a:avLst/>
          </a:prstGeom>
          <a:noFill/>
        </p:spPr>
        <p:txBody>
          <a:bodyPr wrap="square" rtlCol="0">
            <a:spAutoFit/>
          </a:bodyPr>
          <a:lstStyle/>
          <a:p>
            <a:pPr algn="l"/>
            <a:endParaRPr lang="en-US" dirty="0"/>
          </a:p>
        </p:txBody>
      </p:sp>
      <p:pic>
        <p:nvPicPr>
          <p:cNvPr id="5" name="Picture 5">
            <a:extLst>
              <a:ext uri="{FF2B5EF4-FFF2-40B4-BE49-F238E27FC236}">
                <a16:creationId xmlns="" xmlns:a16="http://schemas.microsoft.com/office/drawing/2014/main" id="{2ACACBAE-AE07-E28E-A06D-6413E8A33082}"/>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6872" t="41106" r="11701" b="36467"/>
          <a:stretch/>
        </p:blipFill>
        <p:spPr>
          <a:xfrm>
            <a:off x="689429" y="2844800"/>
            <a:ext cx="4303485" cy="1168400"/>
          </a:xfrm>
          <a:prstGeom prst="rect">
            <a:avLst/>
          </a:prstGeom>
        </p:spPr>
      </p:pic>
    </p:spTree>
    <p:extLst>
      <p:ext uri="{BB962C8B-B14F-4D97-AF65-F5344CB8AC3E}">
        <p14:creationId xmlns="" xmlns:p14="http://schemas.microsoft.com/office/powerpoint/2010/main" val="336697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D8514-2ADB-EB91-C848-7D398D7C9C72}"/>
              </a:ext>
            </a:extLst>
          </p:cNvPr>
          <p:cNvSpPr>
            <a:spLocks noGrp="1"/>
          </p:cNvSpPr>
          <p:nvPr>
            <p:ph type="title"/>
          </p:nvPr>
        </p:nvSpPr>
        <p:spPr>
          <a:xfrm>
            <a:off x="303847" y="182118"/>
            <a:ext cx="5469255" cy="553998"/>
          </a:xfrm>
        </p:spPr>
        <p:txBody>
          <a:bodyPr/>
          <a:lstStyle/>
          <a:p>
            <a:r>
              <a:rPr lang="en-US" dirty="0"/>
              <a:t>PRE-OPERATIVE ASSESSMENT AND PREPARATION FOR SURGERY</a:t>
            </a:r>
          </a:p>
        </p:txBody>
      </p:sp>
      <p:pic>
        <p:nvPicPr>
          <p:cNvPr id="4" name="Picture 4">
            <a:extLst>
              <a:ext uri="{FF2B5EF4-FFF2-40B4-BE49-F238E27FC236}">
                <a16:creationId xmlns="" xmlns:a16="http://schemas.microsoft.com/office/drawing/2014/main" id="{7BC8F11E-BC9F-EFCD-D4AF-8B272557D8E9}"/>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1418" t="4467" r="24027" b="6983"/>
          <a:stretch/>
        </p:blipFill>
        <p:spPr>
          <a:xfrm>
            <a:off x="297499" y="841829"/>
            <a:ext cx="4833302" cy="3628571"/>
          </a:xfrm>
          <a:prstGeom prst="rect">
            <a:avLst/>
          </a:prstGeom>
        </p:spPr>
      </p:pic>
    </p:spTree>
    <p:extLst>
      <p:ext uri="{BB962C8B-B14F-4D97-AF65-F5344CB8AC3E}">
        <p14:creationId xmlns="" xmlns:p14="http://schemas.microsoft.com/office/powerpoint/2010/main" val="315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9C3B04-9890-A710-0295-41F520F8329D}"/>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8F1337EE-6488-EB6B-343F-B3264D384CC1}"/>
              </a:ext>
            </a:extLst>
          </p:cNvPr>
          <p:cNvSpPr>
            <a:spLocks noGrp="1"/>
          </p:cNvSpPr>
          <p:nvPr>
            <p:ph type="body" idx="1"/>
          </p:nvPr>
        </p:nvSpPr>
        <p:spPr/>
        <p:txBody>
          <a:bodyPr/>
          <a:lstStyle/>
          <a:p>
            <a:endParaRPr lang="en-US"/>
          </a:p>
        </p:txBody>
      </p:sp>
      <p:pic>
        <p:nvPicPr>
          <p:cNvPr id="6" name="object 2">
            <a:extLst>
              <a:ext uri="{FF2B5EF4-FFF2-40B4-BE49-F238E27FC236}">
                <a16:creationId xmlns="" xmlns:a16="http://schemas.microsoft.com/office/drawing/2014/main" id="{9616C2CD-9417-CF32-F811-9503E5B98C70}"/>
              </a:ext>
            </a:extLst>
          </p:cNvPr>
          <p:cNvPicPr/>
          <p:nvPr/>
        </p:nvPicPr>
        <p:blipFill>
          <a:blip r:embed="rId2" cstate="print"/>
          <a:stretch>
            <a:fillRect/>
          </a:stretch>
        </p:blipFill>
        <p:spPr>
          <a:xfrm>
            <a:off x="-3175" y="0"/>
            <a:ext cx="6076950" cy="4552950"/>
          </a:xfrm>
          <a:prstGeom prst="rect">
            <a:avLst/>
          </a:prstGeom>
        </p:spPr>
      </p:pic>
    </p:spTree>
    <p:extLst>
      <p:ext uri="{BB962C8B-B14F-4D97-AF65-F5344CB8AC3E}">
        <p14:creationId xmlns="" xmlns:p14="http://schemas.microsoft.com/office/powerpoint/2010/main" val="3576550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1563</Words>
  <Application>Microsoft Office PowerPoint</Application>
  <PresentationFormat>Custom</PresentationFormat>
  <Paragraphs>94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FLUID MANAGEMENT IN PEDIATRIC PATIENTS</vt:lpstr>
      <vt:lpstr>INTRODUCTION </vt:lpstr>
      <vt:lpstr>COMPOSITION OF BODY FLUIDS</vt:lpstr>
      <vt:lpstr>Slide 4</vt:lpstr>
      <vt:lpstr>Slide 5</vt:lpstr>
      <vt:lpstr>DETERMINING FLUID REQUIREMENTS </vt:lpstr>
      <vt:lpstr>Slide 7</vt:lpstr>
      <vt:lpstr>PRE-OPERATIVE ASSESSMENT AND PREPARATION FOR SURGERY</vt:lpstr>
      <vt:lpstr>Slide 9</vt:lpstr>
      <vt:lpstr>Slide 10</vt:lpstr>
      <vt:lpstr>MANAGEMENT OF DEHYDRATION </vt:lpstr>
      <vt:lpstr>Definitive management </vt:lpstr>
      <vt:lpstr>Correction of Fluid Deficits in Moderate-to-Severe Dehydration</vt:lpstr>
      <vt:lpstr>Slide 14</vt:lpstr>
      <vt:lpstr>MONITORING FLUID LOSS AND REPLACEMENT</vt:lpstr>
      <vt:lpstr>GLUCOSE</vt:lpstr>
      <vt:lpstr>ELECTROLYTE IMBALANCE IN THE PERIOPERATIVE PERIOD</vt:lpstr>
      <vt:lpstr>MANAGEMENT </vt:lpstr>
      <vt:lpstr>Slide 19</vt:lpstr>
      <vt:lpstr>Slide 20</vt:lpstr>
      <vt:lpstr>Hyperkalaemia (&gt;6 mEq/l)</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MANAGEMENT IN PEDIATRIC PTS</dc:title>
  <dc:creator>user</dc:creator>
  <cp:lastModifiedBy>admin</cp:lastModifiedBy>
  <cp:revision>2</cp:revision>
  <dcterms:created xsi:type="dcterms:W3CDTF">2023-10-15T14:53:46Z</dcterms:created>
  <dcterms:modified xsi:type="dcterms:W3CDTF">2023-11-22T12:47:49Z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2023-10-15T00:00:00Z</vt:filetime>
  </property>
  <property fmtid="{D5CDD505-2E9C-101B-9397-08002B2CF9AE}" pid="3" name="LastSaved">
    <vt:filetime>2023-10-15T00:00:00Z</vt:filetime>
  </property>
</Properties>
</file>