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sldIdLst>
    <p:sldId id="312" r:id="rId2"/>
    <p:sldId id="256" r:id="rId3"/>
    <p:sldId id="257" r:id="rId4"/>
    <p:sldId id="258" r:id="rId5"/>
    <p:sldId id="260" r:id="rId6"/>
    <p:sldId id="261" r:id="rId7"/>
    <p:sldId id="262" r:id="rId8"/>
    <p:sldId id="263" r:id="rId9"/>
    <p:sldId id="264" r:id="rId10"/>
    <p:sldId id="287" r:id="rId11"/>
    <p:sldId id="265" r:id="rId12"/>
    <p:sldId id="288" r:id="rId13"/>
    <p:sldId id="266" r:id="rId14"/>
    <p:sldId id="267" r:id="rId15"/>
    <p:sldId id="268" r:id="rId16"/>
    <p:sldId id="269" r:id="rId17"/>
    <p:sldId id="270" r:id="rId18"/>
    <p:sldId id="284" r:id="rId19"/>
    <p:sldId id="310" r:id="rId20"/>
    <p:sldId id="276" r:id="rId21"/>
    <p:sldId id="277" r:id="rId22"/>
    <p:sldId id="278" r:id="rId23"/>
    <p:sldId id="279" r:id="rId24"/>
    <p:sldId id="280" r:id="rId25"/>
    <p:sldId id="282" r:id="rId26"/>
    <p:sldId id="281" r:id="rId27"/>
    <p:sldId id="271" r:id="rId28"/>
    <p:sldId id="272" r:id="rId29"/>
    <p:sldId id="273" r:id="rId30"/>
    <p:sldId id="274" r:id="rId31"/>
    <p:sldId id="275" r:id="rId32"/>
    <p:sldId id="289" r:id="rId33"/>
    <p:sldId id="311" r:id="rId34"/>
    <p:sldId id="29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11/10/2023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Describe and discuss the physiology and pathophysiology of hypoxia and </a:t>
            </a:r>
            <a:r>
              <a:rPr lang="en-US" dirty="0" err="1" smtClean="0"/>
              <a:t>hypercapneia</a:t>
            </a:r>
            <a:endParaRPr lang="en-US" dirty="0"/>
          </a:p>
        </p:txBody>
      </p:sp>
      <p:sp>
        <p:nvSpPr>
          <p:cNvPr id="3" name="Content Placeholder 2"/>
          <p:cNvSpPr>
            <a:spLocks noGrp="1"/>
          </p:cNvSpPr>
          <p:nvPr>
            <p:ph idx="1"/>
          </p:nvPr>
        </p:nvSpPr>
        <p:spPr/>
        <p:txBody>
          <a:bodyPr/>
          <a:lstStyle/>
          <a:p>
            <a:r>
              <a:rPr lang="en-US" dirty="0" smtClean="0"/>
              <a:t>Dr </a:t>
            </a:r>
            <a:r>
              <a:rPr lang="en-US" dirty="0" err="1" smtClean="0"/>
              <a:t>parshwa</a:t>
            </a:r>
            <a:r>
              <a:rPr lang="en-US" dirty="0" smtClean="0"/>
              <a:t> </a:t>
            </a:r>
            <a:r>
              <a:rPr lang="en-US" dirty="0" err="1" smtClean="0"/>
              <a:t>naik</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BG images"/>
          <p:cNvPicPr>
            <a:picLocks noGrp="1" noChangeAspect="1"/>
          </p:cNvPicPr>
          <p:nvPr>
            <p:ph idx="1"/>
          </p:nvPr>
        </p:nvPicPr>
        <p:blipFill>
          <a:blip r:embed="rId2"/>
          <a:srcRect b="5629"/>
          <a:stretch>
            <a:fillRect/>
          </a:stretch>
        </p:blipFill>
        <p:spPr>
          <a:xfrm>
            <a:off x="2372995" y="704215"/>
            <a:ext cx="8217535" cy="52222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4390"/>
            <a:ext cx="10515600" cy="5342890"/>
          </a:xfrm>
        </p:spPr>
        <p:txBody>
          <a:bodyPr>
            <a:normAutofit/>
          </a:bodyPr>
          <a:lstStyle/>
          <a:p>
            <a:r>
              <a:rPr lang="en-US"/>
              <a:t>3.Identify the pulse in the desired area and clean with alcohol based fluid and allow the agent</a:t>
            </a:r>
            <a:r>
              <a:rPr lang="en-IN" altLang="en-US"/>
              <a:t> </a:t>
            </a:r>
            <a:r>
              <a:rPr lang="en-US"/>
              <a:t>to dry.</a:t>
            </a:r>
          </a:p>
          <a:p>
            <a:r>
              <a:rPr lang="en-US"/>
              <a:t>5. Confirm the position of the artery with the fingers of your other hand.</a:t>
            </a:r>
          </a:p>
          <a:p>
            <a:r>
              <a:rPr lang="en-US"/>
              <a:t>6. Take heparinised syringe to prevent clotting of sample. About 0.25 ml of heparin (1000 IUml) is drawn up into the syringe. The plunger is then withdrawn to allow the heparin to Coat</a:t>
            </a:r>
            <a:r>
              <a:rPr lang="en-IN" altLang="en-US"/>
              <a:t> </a:t>
            </a:r>
            <a:r>
              <a:rPr lang="en-US"/>
              <a:t>the walls of the syringe and then the heparin is expelled completely.</a:t>
            </a:r>
          </a:p>
          <a:p>
            <a:r>
              <a:rPr lang="en-US"/>
              <a:t>7. Insert the needle, bevel facing upwards, towards the artery at an angle of 25-45 degree to the horizontal for the radial and brachial arteries or 70 degree to the horizontal for the femoral artery.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605cd5862eb6811a63e48786_prepare-to-insert-the-needle"/>
          <p:cNvPicPr>
            <a:picLocks noGrp="1" noChangeAspect="1"/>
          </p:cNvPicPr>
          <p:nvPr>
            <p:ph idx="1"/>
          </p:nvPr>
        </p:nvPicPr>
        <p:blipFill>
          <a:blip r:embed="rId2"/>
          <a:stretch>
            <a:fillRect/>
          </a:stretch>
        </p:blipFill>
        <p:spPr>
          <a:xfrm>
            <a:off x="1804035" y="667385"/>
            <a:ext cx="8333105" cy="524002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6135"/>
            <a:ext cx="10515600" cy="5351145"/>
          </a:xfrm>
        </p:spPr>
        <p:txBody>
          <a:bodyPr>
            <a:normAutofit/>
          </a:bodyPr>
          <a:lstStyle/>
          <a:p>
            <a:r>
              <a:rPr lang="en-US"/>
              <a:t>8. Aspirate 1-2 ml of blood and then withdraw the needle from the patient. Remove the air bubble present in the syringe and then cap the syringe.</a:t>
            </a:r>
          </a:p>
          <a:p>
            <a:r>
              <a:rPr lang="en-US"/>
              <a:t>9. Mix sample by rolling and tilting syringe.</a:t>
            </a:r>
          </a:p>
          <a:p>
            <a:r>
              <a:rPr lang="en-US"/>
              <a:t>10. If not analyzed immediately, store the sample in ice (2-4°C). Iced samples should be analyzed within 3 hours.</a:t>
            </a:r>
          </a:p>
          <a:p>
            <a:r>
              <a:rPr lang="en-US"/>
              <a:t>11. The puncture site should be compressed for a minimum of 5 minutes, longer if the patient is taking anticoagulant therapy, aspirin or has a prolonged prothrombin time. </a:t>
            </a:r>
          </a:p>
          <a:p>
            <a:r>
              <a:rPr lang="en-US"/>
              <a:t>12. A sterile bandage should be placed over the puncture site to keep the puncture site clean while healing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COMPLICATIONS </a:t>
            </a:r>
          </a:p>
        </p:txBody>
      </p:sp>
      <p:sp>
        <p:nvSpPr>
          <p:cNvPr id="3" name="Content Placeholder 2"/>
          <p:cNvSpPr>
            <a:spLocks noGrp="1"/>
          </p:cNvSpPr>
          <p:nvPr>
            <p:ph idx="1"/>
          </p:nvPr>
        </p:nvSpPr>
        <p:spPr/>
        <p:txBody>
          <a:bodyPr>
            <a:normAutofit fontScale="90000"/>
          </a:bodyPr>
          <a:lstStyle/>
          <a:p>
            <a:pPr marL="0" indent="0">
              <a:buNone/>
            </a:pPr>
            <a:r>
              <a:rPr lang="en-US"/>
              <a:t>a.Hematoma due to leakage of blood into tissue due to lack of sufficient elastic tissue to seal puncture site, especially in elderly.</a:t>
            </a:r>
          </a:p>
          <a:p>
            <a:pPr marL="0" indent="0">
              <a:buNone/>
            </a:pPr>
            <a:r>
              <a:rPr lang="en-US"/>
              <a:t>b. Arteriospasm may occur secondary to pain or anxiety.</a:t>
            </a:r>
          </a:p>
          <a:p>
            <a:pPr marL="0" indent="0">
              <a:buNone/>
            </a:pPr>
            <a:r>
              <a:rPr lang="en-US"/>
              <a:t>c. Air or clot in the blood may lead to blood emboli.</a:t>
            </a:r>
          </a:p>
          <a:p>
            <a:pPr marL="0" indent="0">
              <a:buNone/>
            </a:pPr>
            <a:r>
              <a:rPr lang="en-US"/>
              <a:t>d.Anaphylaxis from local anesthetic.</a:t>
            </a:r>
          </a:p>
          <a:p>
            <a:pPr marL="0" indent="0">
              <a:buNone/>
            </a:pPr>
            <a:r>
              <a:rPr lang="en-US"/>
              <a:t>e Introduction of contagion at sampling site and consequent infection.</a:t>
            </a:r>
          </a:p>
          <a:p>
            <a:pPr marL="0" indent="0">
              <a:buNone/>
            </a:pPr>
            <a:r>
              <a:rPr lang="en-US"/>
              <a:t>f. Hemorrhage occurs if patient is receiving anticoagulant therapy or patients with known blood coagulation disorders or due to laceration of artery.</a:t>
            </a:r>
          </a:p>
          <a:p>
            <a:pPr marL="0" indent="0">
              <a:buNone/>
            </a:pPr>
            <a:r>
              <a:rPr lang="en-US"/>
              <a:t>g.Trauma to the vessel</a:t>
            </a:r>
          </a:p>
          <a:p>
            <a:pPr marL="0" indent="0">
              <a:buNone/>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10515600" cy="4385945"/>
          </a:xfrm>
        </p:spPr>
        <p:txBody>
          <a:bodyPr/>
          <a:lstStyle/>
          <a:p>
            <a:pPr marL="0" indent="0">
              <a:buNone/>
            </a:pPr>
            <a:r>
              <a:rPr lang="en-US">
                <a:sym typeface="+mn-ea"/>
              </a:rPr>
              <a:t>h.Arterial occlusion due to thrombosis</a:t>
            </a:r>
            <a:endParaRPr lang="en-US"/>
          </a:p>
          <a:p>
            <a:pPr marL="0" indent="0">
              <a:buNone/>
            </a:pPr>
            <a:r>
              <a:rPr lang="en-US">
                <a:sym typeface="+mn-ea"/>
              </a:rPr>
              <a:t>i. Vasovagal response</a:t>
            </a:r>
            <a:endParaRPr lang="en-US"/>
          </a:p>
          <a:p>
            <a:pPr marL="0" indent="0">
              <a:buNone/>
            </a:pPr>
            <a:r>
              <a:rPr lang="en-US">
                <a:sym typeface="+mn-ea"/>
              </a:rPr>
              <a:t>j.Pain may be due to needle touching the periostium.</a:t>
            </a:r>
            <a:endParaRPr lang="en-US"/>
          </a:p>
          <a:p>
            <a:pPr marL="0" indent="0">
              <a:buNone/>
            </a:pPr>
            <a:r>
              <a:rPr lang="en-IN" altLang="en-US">
                <a:sym typeface="+mn-ea"/>
              </a:rPr>
              <a:t>       </a:t>
            </a:r>
            <a:r>
              <a:rPr lang="en-US">
                <a:sym typeface="+mn-ea"/>
              </a:rPr>
              <a:t>Repeated puncture of a single site increases the likelihood of hematoma, scarring,or laceration of the artery. Care should be exercised to use alternate sites for patients requiring multiple puntures.</a:t>
            </a:r>
            <a:endParaRPr lang="en-US"/>
          </a:p>
          <a:p>
            <a:pPr marL="0" indent="0">
              <a:buNone/>
            </a:pPr>
            <a:r>
              <a:rPr lang="en-IN" altLang="en-US">
                <a:sym typeface="+mn-ea"/>
              </a:rPr>
              <a:t>      </a:t>
            </a:r>
            <a:r>
              <a:rPr lang="en-US">
                <a:sym typeface="+mn-ea"/>
              </a:rPr>
              <a:t>An indwelling catheter may be indicated when multiple sampling is anticipated.</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altLang="en-US">
                <a:sym typeface="+mn-ea"/>
              </a:rPr>
              <a:t>                     </a:t>
            </a:r>
            <a:r>
              <a:rPr lang="en-US">
                <a:sym typeface="+mn-ea"/>
              </a:rPr>
              <a:t>VALIDATION OF RESULTS</a:t>
            </a:r>
            <a:r>
              <a:rPr lang="en-US"/>
              <a:t/>
            </a:r>
            <a:br>
              <a:rPr lang="en-US"/>
            </a:br>
            <a:endParaRPr lang="en-US"/>
          </a:p>
        </p:txBody>
      </p:sp>
      <p:sp>
        <p:nvSpPr>
          <p:cNvPr id="3" name="Content Placeholder 2"/>
          <p:cNvSpPr>
            <a:spLocks noGrp="1"/>
          </p:cNvSpPr>
          <p:nvPr>
            <p:ph idx="1"/>
          </p:nvPr>
        </p:nvSpPr>
        <p:spPr>
          <a:xfrm>
            <a:off x="838200" y="1386205"/>
            <a:ext cx="10515600" cy="4791075"/>
          </a:xfrm>
        </p:spPr>
        <p:txBody>
          <a:bodyPr>
            <a:normAutofit fontScale="90000"/>
          </a:bodyPr>
          <a:lstStyle/>
          <a:p>
            <a:pPr marL="0" indent="0">
              <a:buNone/>
            </a:pPr>
            <a:r>
              <a:rPr lang="en-US"/>
              <a:t>To get proper report of ABG some extra precautions should be taken during sampling.</a:t>
            </a:r>
          </a:p>
          <a:p>
            <a:pPr marL="0" indent="0">
              <a:buNone/>
            </a:pPr>
            <a:r>
              <a:rPr lang="en-US"/>
              <a:t>1.Samp</a:t>
            </a:r>
            <a:r>
              <a:rPr lang="en-IN" altLang="en-US"/>
              <a:t>l</a:t>
            </a:r>
            <a:r>
              <a:rPr lang="en-US"/>
              <a:t>e must be obtained anaerobically and anticoagulated, with immediate expulsion of air bubbles. Sample should be immediately chilled or analyzed within 10-15 minutes if left at</a:t>
            </a:r>
            <a:r>
              <a:rPr lang="en-IN" altLang="en-US"/>
              <a:t> </a:t>
            </a:r>
            <a:r>
              <a:rPr lang="en-US"/>
              <a:t>room temperature.</a:t>
            </a:r>
          </a:p>
          <a:p>
            <a:pPr marL="0" indent="0">
              <a:buNone/>
            </a:pPr>
            <a:r>
              <a:rPr lang="en-US"/>
              <a:t>2.When a sample is obtained, date, time, patient's body temperature, respiratory rate, inspired oxygen concentration or supplemental oxygen flow, and mode of mechanica</a:t>
            </a:r>
            <a:r>
              <a:rPr lang="en-IN" altLang="en-US"/>
              <a:t>L </a:t>
            </a:r>
            <a:r>
              <a:rPr lang="en-US"/>
              <a:t>ventilation should be noted with the results of blood gas analysis.</a:t>
            </a:r>
          </a:p>
          <a:p>
            <a:pPr marL="0" indent="0">
              <a:buNone/>
            </a:pPr>
            <a:r>
              <a:rPr lang="en-US"/>
              <a:t>3.If liquid heparin is used, excess heparin should be expelled and a blood sample of 2-4 ml be drawn. Liquid heparin dilutes the specimen and changes PCO</a:t>
            </a:r>
            <a:r>
              <a:rPr lang="en-IN" altLang="en-US" baseline="-25000"/>
              <a:t>2</a:t>
            </a:r>
            <a:r>
              <a:rPr lang="en-US"/>
              <a:t>, and PO</a:t>
            </a:r>
            <a:r>
              <a:rPr lang="en-IN" altLang="en-US" baseline="-25000"/>
              <a:t>2</a:t>
            </a:r>
            <a:r>
              <a:rPr lang="en-US"/>
              <a:t>, in direct relationship to the heparin volume.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sym typeface="+mn-ea"/>
              </a:rPr>
              <a:t>             </a:t>
            </a:r>
            <a:r>
              <a:rPr lang="en-US">
                <a:sym typeface="+mn-ea"/>
              </a:rPr>
              <a:t>LIMITATIONS OF ABG ANALYSIS</a:t>
            </a:r>
            <a:endParaRPr lang="en-US"/>
          </a:p>
        </p:txBody>
      </p:sp>
      <p:sp>
        <p:nvSpPr>
          <p:cNvPr id="3" name="Content Placeholder 2"/>
          <p:cNvSpPr>
            <a:spLocks noGrp="1"/>
          </p:cNvSpPr>
          <p:nvPr>
            <p:ph idx="1"/>
          </p:nvPr>
        </p:nvSpPr>
        <p:spPr>
          <a:xfrm>
            <a:off x="838200" y="1472565"/>
            <a:ext cx="10515600" cy="4704715"/>
          </a:xfrm>
        </p:spPr>
        <p:txBody>
          <a:bodyPr>
            <a:normAutofit fontScale="90000"/>
          </a:bodyPr>
          <a:lstStyle/>
          <a:p>
            <a:pPr marL="0" indent="0">
              <a:buNone/>
            </a:pPr>
            <a:r>
              <a:rPr lang="en-US"/>
              <a:t>1.Artery may be inaccessible due to periarterial tissues due to overlying muscle,  connective tissue, or fat</a:t>
            </a:r>
          </a:p>
          <a:p>
            <a:pPr marL="0" indent="0">
              <a:buNone/>
            </a:pPr>
            <a:r>
              <a:rPr lang="en-US"/>
              <a:t>2.Pulse may not be palpable in shock patients</a:t>
            </a:r>
          </a:p>
          <a:p>
            <a:pPr marL="0" indent="0">
              <a:buNone/>
            </a:pPr>
            <a:r>
              <a:rPr lang="en-US"/>
              <a:t>3.Arteriospasm due to pain may preclude collection despite successful introduction of n</a:t>
            </a:r>
            <a:r>
              <a:rPr lang="en-IN" altLang="en-US"/>
              <a:t>eedle into the artery</a:t>
            </a:r>
            <a:endParaRPr lang="en-US"/>
          </a:p>
          <a:p>
            <a:pPr marL="0" indent="0">
              <a:buNone/>
            </a:pPr>
            <a:r>
              <a:rPr lang="en-IN" altLang="en-US"/>
              <a:t>4</a:t>
            </a:r>
            <a:r>
              <a:rPr lang="en-US"/>
              <a:t>. Specimens from mechanically ventilated patients with minimal pulmonary  pathology adequately reflect the effects of oxygen concentration change 10 minutes after the change</a:t>
            </a:r>
            <a:r>
              <a:rPr lang="en-IN" altLang="en-US"/>
              <a:t>.</a:t>
            </a:r>
          </a:p>
          <a:p>
            <a:pPr marL="0" indent="0">
              <a:buNone/>
            </a:pPr>
            <a:r>
              <a:rPr lang="en-IN" altLang="en-US"/>
              <a:t>5.</a:t>
            </a:r>
            <a:r>
              <a:rPr lang="en-US"/>
              <a:t>The PaO</a:t>
            </a:r>
            <a:r>
              <a:rPr lang="en-IN" altLang="en-US"/>
              <a:t>2</a:t>
            </a:r>
            <a:r>
              <a:rPr lang="en-US"/>
              <a:t>, of samples drawn from subjects with elevated white cell counts may decrease very rapidly. Immediate analysis of the sample can prevent this error</a:t>
            </a:r>
            <a:r>
              <a:rPr lang="en-IN" altLang="en-US"/>
              <a:t>.</a:t>
            </a:r>
            <a:endParaRPr lang="en-US"/>
          </a:p>
          <a:p>
            <a:pPr marL="0" indent="0">
              <a:buNone/>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Normal values in arterial blood</a:t>
            </a:r>
          </a:p>
        </p:txBody>
      </p:sp>
      <p:sp>
        <p:nvSpPr>
          <p:cNvPr id="3" name="Content Placeholder 2"/>
          <p:cNvSpPr>
            <a:spLocks noGrp="1"/>
          </p:cNvSpPr>
          <p:nvPr>
            <p:ph idx="1"/>
          </p:nvPr>
        </p:nvSpPr>
        <p:spPr/>
        <p:txBody>
          <a:bodyPr/>
          <a:lstStyle/>
          <a:p>
            <a:r>
              <a:rPr lang="en-IN" altLang="en-US"/>
              <a:t>pH: 7.38 -7.42</a:t>
            </a:r>
          </a:p>
          <a:p>
            <a:r>
              <a:rPr lang="en-IN" altLang="en-US"/>
              <a:t>PaO2:80-100mmHg</a:t>
            </a:r>
          </a:p>
          <a:p>
            <a:r>
              <a:rPr lang="en-IN" altLang="en-US"/>
              <a:t>PaCO2:36-44mmHg(40mmHg)</a:t>
            </a:r>
          </a:p>
          <a:p>
            <a:r>
              <a:rPr lang="en-IN" altLang="en-US"/>
              <a:t>HCO3:22-26mEq(24mEq)</a:t>
            </a:r>
          </a:p>
          <a:p>
            <a:r>
              <a:rPr lang="en-IN" altLang="en-US"/>
              <a:t>SaO2:95-100%</a:t>
            </a:r>
          </a:p>
          <a:p>
            <a:endParaRPr lang="en-I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TYPES OF ACID BASE DISORDERS</a:t>
            </a:r>
          </a:p>
        </p:txBody>
      </p:sp>
      <p:sp>
        <p:nvSpPr>
          <p:cNvPr id="3" name="Content Placeholder 2"/>
          <p:cNvSpPr>
            <a:spLocks noGrp="1"/>
          </p:cNvSpPr>
          <p:nvPr>
            <p:ph idx="1"/>
          </p:nvPr>
        </p:nvSpPr>
        <p:spPr/>
        <p:txBody>
          <a:bodyPr/>
          <a:lstStyle/>
          <a:p>
            <a:pPr marL="0" indent="0">
              <a:lnSpc>
                <a:spcPct val="20000"/>
              </a:lnSpc>
              <a:buNone/>
            </a:pPr>
            <a:r>
              <a:rPr lang="en-IN" altLang="en-US"/>
              <a:t>    </a:t>
            </a:r>
          </a:p>
          <a:p>
            <a:pPr marL="0" indent="0">
              <a:lnSpc>
                <a:spcPct val="20000"/>
              </a:lnSpc>
              <a:buNone/>
            </a:pPr>
            <a:endParaRPr lang="en-IN" altLang="en-US"/>
          </a:p>
          <a:p>
            <a:pPr marL="0" indent="0">
              <a:lnSpc>
                <a:spcPct val="20000"/>
              </a:lnSpc>
              <a:buNone/>
            </a:pPr>
            <a:endParaRPr lang="en-IN" altLang="en-US"/>
          </a:p>
        </p:txBody>
      </p:sp>
      <p:graphicFrame>
        <p:nvGraphicFramePr>
          <p:cNvPr id="4" name="Table 3"/>
          <p:cNvGraphicFramePr/>
          <p:nvPr/>
        </p:nvGraphicFramePr>
        <p:xfrm>
          <a:off x="242570" y="1276350"/>
          <a:ext cx="11411585" cy="5361305"/>
        </p:xfrm>
        <a:graphic>
          <a:graphicData uri="http://schemas.openxmlformats.org/drawingml/2006/table">
            <a:tbl>
              <a:tblPr firstRow="1" bandRow="1">
                <a:tableStyleId>{5C22544A-7EE6-4342-B048-85BDC9FD1C3A}</a:tableStyleId>
              </a:tblPr>
              <a:tblGrid>
                <a:gridCol w="3063240"/>
                <a:gridCol w="2491740"/>
                <a:gridCol w="2922905"/>
                <a:gridCol w="2933700"/>
              </a:tblGrid>
              <a:tr h="994410">
                <a:tc>
                  <a:txBody>
                    <a:bodyPr/>
                    <a:lstStyle/>
                    <a:p>
                      <a:pPr>
                        <a:buNone/>
                      </a:pPr>
                      <a:r>
                        <a:rPr lang="en-IN" altLang="en-US" sz="2400"/>
                        <a:t>PRIMARY DISEASES</a:t>
                      </a:r>
                    </a:p>
                  </a:txBody>
                  <a:tcPr/>
                </a:tc>
                <a:tc>
                  <a:txBody>
                    <a:bodyPr/>
                    <a:lstStyle/>
                    <a:p>
                      <a:pPr>
                        <a:buNone/>
                      </a:pPr>
                      <a:r>
                        <a:rPr lang="en-IN" altLang="en-US" sz="2400"/>
                        <a:t>MAIN MECHANISM</a:t>
                      </a:r>
                    </a:p>
                  </a:txBody>
                  <a:tcPr/>
                </a:tc>
                <a:tc>
                  <a:txBody>
                    <a:bodyPr/>
                    <a:lstStyle/>
                    <a:p>
                      <a:pPr>
                        <a:buNone/>
                      </a:pPr>
                      <a:r>
                        <a:rPr lang="en-IN" altLang="en-US" sz="2400"/>
                        <a:t>COMPENSATORY MECHANISM</a:t>
                      </a:r>
                    </a:p>
                  </a:txBody>
                  <a:tcPr/>
                </a:tc>
                <a:tc>
                  <a:txBody>
                    <a:bodyPr/>
                    <a:lstStyle/>
                    <a:p>
                      <a:pPr>
                        <a:buNone/>
                      </a:pPr>
                      <a:r>
                        <a:rPr lang="en-IN" altLang="en-US" sz="2400"/>
                        <a:t>COMPENSATORY RESPONSE</a:t>
                      </a:r>
                    </a:p>
                  </a:txBody>
                  <a:tcPr/>
                </a:tc>
              </a:tr>
              <a:tr h="994410">
                <a:tc>
                  <a:txBody>
                    <a:bodyPr/>
                    <a:lstStyle/>
                    <a:p>
                      <a:pPr>
                        <a:buNone/>
                      </a:pPr>
                      <a:r>
                        <a:rPr lang="en-IN" altLang="en-US" sz="2400">
                          <a:solidFill>
                            <a:srgbClr val="FF0000"/>
                          </a:solidFill>
                        </a:rPr>
                        <a:t>Metabolic acidosis</a:t>
                      </a:r>
                    </a:p>
                  </a:txBody>
                  <a:tcPr/>
                </a:tc>
                <a:tc>
                  <a:txBody>
                    <a:bodyPr/>
                    <a:lstStyle/>
                    <a:p>
                      <a:pPr>
                        <a:buNone/>
                      </a:pPr>
                      <a:r>
                        <a:rPr lang="en-IN" altLang="en-US" sz="2000"/>
                        <a:t>DECREASE s. HCO3-</a:t>
                      </a:r>
                    </a:p>
                  </a:txBody>
                  <a:tcPr/>
                </a:tc>
                <a:tc>
                  <a:txBody>
                    <a:bodyPr/>
                    <a:lstStyle/>
                    <a:p>
                      <a:pPr>
                        <a:buNone/>
                      </a:pPr>
                      <a:r>
                        <a:rPr lang="en-IN" altLang="en-US" sz="2400"/>
                        <a:t>Hyperventilation</a:t>
                      </a:r>
                    </a:p>
                  </a:txBody>
                  <a:tcPr/>
                </a:tc>
                <a:tc>
                  <a:txBody>
                    <a:bodyPr/>
                    <a:lstStyle/>
                    <a:p>
                      <a:pPr>
                        <a:buNone/>
                      </a:pPr>
                      <a:r>
                        <a:rPr lang="en-IN" altLang="en-US" sz="2400"/>
                        <a:t>Decrease PaCO2</a:t>
                      </a:r>
                    </a:p>
                  </a:txBody>
                  <a:tcPr/>
                </a:tc>
              </a:tr>
              <a:tr h="995045">
                <a:tc>
                  <a:txBody>
                    <a:bodyPr/>
                    <a:lstStyle/>
                    <a:p>
                      <a:pPr>
                        <a:buNone/>
                      </a:pPr>
                      <a:r>
                        <a:rPr lang="en-IN" altLang="en-US" sz="2400">
                          <a:solidFill>
                            <a:srgbClr val="FF0000"/>
                          </a:solidFill>
                        </a:rPr>
                        <a:t>Metabolic Alkalosis</a:t>
                      </a:r>
                    </a:p>
                  </a:txBody>
                  <a:tcPr/>
                </a:tc>
                <a:tc>
                  <a:txBody>
                    <a:bodyPr/>
                    <a:lstStyle/>
                    <a:p>
                      <a:pPr>
                        <a:buNone/>
                      </a:pPr>
                      <a:r>
                        <a:rPr lang="en-IN" altLang="en-US" sz="2000"/>
                        <a:t>INCREASE S.HCO3-</a:t>
                      </a:r>
                    </a:p>
                  </a:txBody>
                  <a:tcPr/>
                </a:tc>
                <a:tc>
                  <a:txBody>
                    <a:bodyPr/>
                    <a:lstStyle/>
                    <a:p>
                      <a:pPr>
                        <a:buNone/>
                      </a:pPr>
                      <a:r>
                        <a:rPr lang="en-IN" altLang="en-US" sz="2400"/>
                        <a:t>Hypoventilation</a:t>
                      </a:r>
                    </a:p>
                  </a:txBody>
                  <a:tcPr/>
                </a:tc>
                <a:tc>
                  <a:txBody>
                    <a:bodyPr/>
                    <a:lstStyle/>
                    <a:p>
                      <a:pPr>
                        <a:buNone/>
                      </a:pPr>
                      <a:r>
                        <a:rPr lang="en-IN" altLang="en-US" sz="2400"/>
                        <a:t>Increase PaCO2</a:t>
                      </a:r>
                    </a:p>
                  </a:txBody>
                  <a:tcPr/>
                </a:tc>
              </a:tr>
              <a:tr h="1188720">
                <a:tc>
                  <a:txBody>
                    <a:bodyPr/>
                    <a:lstStyle/>
                    <a:p>
                      <a:pPr>
                        <a:buNone/>
                      </a:pPr>
                      <a:r>
                        <a:rPr lang="en-IN" altLang="en-US" sz="2400">
                          <a:solidFill>
                            <a:srgbClr val="FF0000"/>
                          </a:solidFill>
                        </a:rPr>
                        <a:t>Resoiratory acidosis</a:t>
                      </a:r>
                    </a:p>
                  </a:txBody>
                  <a:tcPr/>
                </a:tc>
                <a:tc>
                  <a:txBody>
                    <a:bodyPr/>
                    <a:lstStyle/>
                    <a:p>
                      <a:pPr>
                        <a:buNone/>
                      </a:pPr>
                      <a:r>
                        <a:rPr lang="en-IN" altLang="en-US" sz="2000"/>
                        <a:t>INCREASE PaCO2</a:t>
                      </a:r>
                    </a:p>
                  </a:txBody>
                  <a:tcPr/>
                </a:tc>
                <a:tc>
                  <a:txBody>
                    <a:bodyPr/>
                    <a:lstStyle/>
                    <a:p>
                      <a:pPr>
                        <a:buNone/>
                      </a:pPr>
                      <a:r>
                        <a:rPr lang="en-IN" altLang="en-US" sz="2400"/>
                        <a:t>Increase HCO3- reabsorption by kidney</a:t>
                      </a:r>
                    </a:p>
                  </a:txBody>
                  <a:tcPr/>
                </a:tc>
                <a:tc>
                  <a:txBody>
                    <a:bodyPr/>
                    <a:lstStyle/>
                    <a:p>
                      <a:pPr>
                        <a:buNone/>
                      </a:pPr>
                      <a:r>
                        <a:rPr lang="en-IN" altLang="en-US" sz="2400"/>
                        <a:t>Increase HCO3-</a:t>
                      </a:r>
                    </a:p>
                  </a:txBody>
                  <a:tcPr/>
                </a:tc>
              </a:tr>
              <a:tr h="1188720">
                <a:tc>
                  <a:txBody>
                    <a:bodyPr/>
                    <a:lstStyle/>
                    <a:p>
                      <a:pPr>
                        <a:buNone/>
                      </a:pPr>
                      <a:r>
                        <a:rPr lang="en-IN" altLang="en-US" sz="2400">
                          <a:solidFill>
                            <a:srgbClr val="FF0000"/>
                          </a:solidFill>
                        </a:rPr>
                        <a:t>Respiratory Alkalosis</a:t>
                      </a:r>
                    </a:p>
                  </a:txBody>
                  <a:tcPr/>
                </a:tc>
                <a:tc>
                  <a:txBody>
                    <a:bodyPr/>
                    <a:lstStyle/>
                    <a:p>
                      <a:pPr>
                        <a:buNone/>
                      </a:pPr>
                      <a:r>
                        <a:rPr lang="en-IN" altLang="en-US" sz="2000"/>
                        <a:t>DECREASE PaCO2</a:t>
                      </a:r>
                    </a:p>
                  </a:txBody>
                  <a:tcPr/>
                </a:tc>
                <a:tc>
                  <a:txBody>
                    <a:bodyPr/>
                    <a:lstStyle/>
                    <a:p>
                      <a:pPr>
                        <a:buNone/>
                      </a:pPr>
                      <a:r>
                        <a:rPr lang="en-IN" altLang="en-US" sz="2400"/>
                        <a:t>Decrease HCO3- reabsorbtion by kidney</a:t>
                      </a:r>
                    </a:p>
                  </a:txBody>
                  <a:tcPr/>
                </a:tc>
                <a:tc>
                  <a:txBody>
                    <a:bodyPr/>
                    <a:lstStyle/>
                    <a:p>
                      <a:pPr>
                        <a:buNone/>
                      </a:pPr>
                      <a:r>
                        <a:rPr lang="en-IN" altLang="en-US" sz="2400"/>
                        <a:t>Decrease HCO3-</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66929"/>
            <a:ext cx="9144000" cy="841247"/>
          </a:xfrm>
        </p:spPr>
        <p:txBody>
          <a:bodyPr>
            <a:normAutofit fontScale="90000"/>
          </a:bodyPr>
          <a:lstStyle/>
          <a:p>
            <a:r>
              <a:rPr lang="en-IN" dirty="0" smtClean="0"/>
              <a:t>ARTERIAL BLOOD GAS ANALYSIS</a:t>
            </a:r>
            <a:endParaRPr lang="en-IN" dirty="0"/>
          </a:p>
        </p:txBody>
      </p:sp>
      <p:sp>
        <p:nvSpPr>
          <p:cNvPr id="3" name="Subtitle 2"/>
          <p:cNvSpPr>
            <a:spLocks noGrp="1"/>
          </p:cNvSpPr>
          <p:nvPr>
            <p:ph type="subTitle" idx="1"/>
          </p:nvPr>
        </p:nvSpPr>
        <p:spPr>
          <a:xfrm>
            <a:off x="1524000" y="1591056"/>
            <a:ext cx="9144000" cy="5102352"/>
          </a:xfrm>
        </p:spPr>
        <p:txBody>
          <a:bodyPr>
            <a:normAutofit/>
          </a:bodyPr>
          <a:lstStyle/>
          <a:p>
            <a:pPr algn="l">
              <a:buFont typeface="Arial" panose="020B0604020202020204" pitchFamily="34" charset="0"/>
            </a:pPr>
            <a:endParaRPr lang="en-IN" dirty="0" smtClean="0"/>
          </a:p>
          <a:p>
            <a:pPr marL="342900" indent="-342900" algn="l">
              <a:buFont typeface="Arial" panose="020B0604020202020204" pitchFamily="34" charset="0"/>
              <a:buChar char="•"/>
            </a:pPr>
            <a:r>
              <a:rPr lang="en-IN" dirty="0" smtClean="0"/>
              <a:t>Blood gas and pH measurement are an important part of investigation in critically ill patients and allow evaluation of oxygenation, ventilation and acid base balance</a:t>
            </a:r>
          </a:p>
          <a:p>
            <a:pPr marL="342900" indent="-342900" algn="l">
              <a:buFont typeface="Arial" panose="020B0604020202020204" pitchFamily="34" charset="0"/>
              <a:buChar char="•"/>
            </a:pPr>
            <a:r>
              <a:rPr lang="en-IN" dirty="0" smtClean="0"/>
              <a:t>Blood gas analysis is indicated if the patients symptoms, physical </a:t>
            </a:r>
            <a:r>
              <a:rPr lang="en-IN" dirty="0" err="1" smtClean="0"/>
              <a:t>examination,or</a:t>
            </a:r>
            <a:r>
              <a:rPr lang="en-IN" dirty="0" smtClean="0"/>
              <a:t> laboratory data suggests abnormalities in respiratory acid-base status.</a:t>
            </a:r>
          </a:p>
          <a:p>
            <a:pPr marL="342900" indent="-342900" algn="l">
              <a:buFont typeface="Arial" panose="020B0604020202020204" pitchFamily="34" charset="0"/>
              <a:buChar char="•"/>
            </a:pPr>
            <a:r>
              <a:rPr lang="en-IN" dirty="0" smtClean="0"/>
              <a:t>ABG can be safely and easily obtained and gives accurate information on how well lungs and kidneys are working.</a:t>
            </a:r>
          </a:p>
          <a:p>
            <a:pPr marL="342900" indent="-342900" algn="l">
              <a:buFont typeface="Arial" panose="020B0604020202020204" pitchFamily="34" charset="0"/>
              <a:buChar char="•"/>
            </a:pPr>
            <a:r>
              <a:rPr lang="en-IN" dirty="0" smtClean="0"/>
              <a:t>It is  single most useful laboratory test in managing patients with respiratory and metabolic disorders. </a:t>
            </a:r>
          </a:p>
          <a:p>
            <a:pPr algn="l">
              <a:buFont typeface="Arial" panose="020B0604020202020204" pitchFamily="34" charset="0"/>
            </a:pPr>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a:t>Step wise approach to diagnose acid-base d/o</a:t>
            </a:r>
          </a:p>
        </p:txBody>
      </p:sp>
      <p:sp>
        <p:nvSpPr>
          <p:cNvPr id="3" name="Content Placeholder 2"/>
          <p:cNvSpPr>
            <a:spLocks noGrp="1"/>
          </p:cNvSpPr>
          <p:nvPr>
            <p:ph idx="1"/>
          </p:nvPr>
        </p:nvSpPr>
        <p:spPr>
          <a:xfrm>
            <a:off x="838200" y="1825625"/>
            <a:ext cx="10515600" cy="4723765"/>
          </a:xfrm>
        </p:spPr>
        <p:txBody>
          <a:bodyPr/>
          <a:lstStyle/>
          <a:p>
            <a:r>
              <a:rPr lang="en-IN" altLang="en-US"/>
              <a:t>Step 1: Acedemic or Alkalemic?</a:t>
            </a:r>
          </a:p>
          <a:p>
            <a:pPr marL="0" indent="0">
              <a:buNone/>
            </a:pPr>
            <a:r>
              <a:rPr lang="en-IN" altLang="en-US"/>
              <a:t>Acedemic - if pH&lt;7.38</a:t>
            </a:r>
          </a:p>
          <a:p>
            <a:pPr marL="0" indent="0">
              <a:buNone/>
            </a:pPr>
            <a:r>
              <a:rPr lang="en-IN" altLang="en-US"/>
              <a:t>Alkalemic - if pH &gt;7.42</a:t>
            </a:r>
          </a:p>
          <a:p>
            <a:r>
              <a:rPr lang="en-IN" altLang="en-US"/>
              <a:t>Step 2: Primay disturbance metabolic or Respiratory?</a:t>
            </a:r>
          </a:p>
          <a:p>
            <a:pPr marL="0" indent="0">
              <a:buNone/>
            </a:pPr>
            <a:endParaRPr lang="en-IN" altLang="en-US"/>
          </a:p>
        </p:txBody>
      </p:sp>
      <p:graphicFrame>
        <p:nvGraphicFramePr>
          <p:cNvPr id="4" name="Table 3"/>
          <p:cNvGraphicFramePr/>
          <p:nvPr/>
        </p:nvGraphicFramePr>
        <p:xfrm>
          <a:off x="975360" y="3853815"/>
          <a:ext cx="9730740" cy="2456180"/>
        </p:xfrm>
        <a:graphic>
          <a:graphicData uri="http://schemas.openxmlformats.org/drawingml/2006/table">
            <a:tbl>
              <a:tblPr firstRow="1" bandRow="1">
                <a:tableStyleId>{5C22544A-7EE6-4342-B048-85BDC9FD1C3A}</a:tableStyleId>
              </a:tblPr>
              <a:tblGrid>
                <a:gridCol w="4865370"/>
                <a:gridCol w="4865370"/>
              </a:tblGrid>
              <a:tr h="770890">
                <a:tc>
                  <a:txBody>
                    <a:bodyPr/>
                    <a:lstStyle/>
                    <a:p>
                      <a:pPr>
                        <a:buNone/>
                      </a:pPr>
                      <a:r>
                        <a:rPr lang="en-IN" altLang="en-US"/>
                        <a:t>Respiratory disturbances ulter the PaCO2(N-40,range 36-44)</a:t>
                      </a:r>
                    </a:p>
                  </a:txBody>
                  <a:tcPr/>
                </a:tc>
                <a:tc>
                  <a:txBody>
                    <a:bodyPr/>
                    <a:lstStyle/>
                    <a:p>
                      <a:pPr>
                        <a:buNone/>
                      </a:pPr>
                      <a:r>
                        <a:rPr lang="en-IN" altLang="en-US"/>
                        <a:t>Metabolic  disturbances alters serum HCO3-(N-24,</a:t>
                      </a:r>
                    </a:p>
                    <a:p>
                      <a:pPr>
                        <a:buNone/>
                      </a:pPr>
                      <a:r>
                        <a:rPr lang="en-IN" altLang="en-US"/>
                        <a:t>range 22-26)</a:t>
                      </a:r>
                    </a:p>
                  </a:txBody>
                  <a:tcPr/>
                </a:tc>
              </a:tr>
              <a:tr h="770890">
                <a:tc>
                  <a:txBody>
                    <a:bodyPr/>
                    <a:lstStyle/>
                    <a:p>
                      <a:pPr>
                        <a:buNone/>
                      </a:pPr>
                      <a:r>
                        <a:rPr lang="en-IN" altLang="en-US"/>
                        <a:t>PaCO2&gt;45 - Respiratory acidosis present</a:t>
                      </a:r>
                    </a:p>
                  </a:txBody>
                  <a:tcPr/>
                </a:tc>
                <a:tc>
                  <a:txBody>
                    <a:bodyPr/>
                    <a:lstStyle/>
                    <a:p>
                      <a:pPr>
                        <a:buNone/>
                      </a:pPr>
                      <a:r>
                        <a:rPr lang="en-IN" altLang="en-US"/>
                        <a:t>HCO3- &lt;22 metabolic acidosis present</a:t>
                      </a:r>
                    </a:p>
                    <a:p>
                      <a:pPr>
                        <a:buNone/>
                      </a:pPr>
                      <a:endParaRPr lang="en-IN" altLang="en-US"/>
                    </a:p>
                  </a:txBody>
                  <a:tcPr/>
                </a:tc>
              </a:tr>
              <a:tr h="770890">
                <a:tc>
                  <a:txBody>
                    <a:bodyPr/>
                    <a:lstStyle/>
                    <a:p>
                      <a:pPr>
                        <a:buNone/>
                      </a:pPr>
                      <a:r>
                        <a:rPr lang="en-IN" altLang="en-US"/>
                        <a:t>PaCO2 &lt;35- Respiratory alkalosis present</a:t>
                      </a:r>
                    </a:p>
                  </a:txBody>
                  <a:tcPr/>
                </a:tc>
                <a:tc>
                  <a:txBody>
                    <a:bodyPr/>
                    <a:lstStyle/>
                    <a:p>
                      <a:pPr>
                        <a:buNone/>
                      </a:pPr>
                      <a:r>
                        <a:rPr lang="en-IN" altLang="en-US"/>
                        <a:t>HCO3- &gt;25 ,metabolic alkalosis present</a:t>
                      </a: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2645"/>
            <a:ext cx="10515600" cy="5334635"/>
          </a:xfrm>
        </p:spPr>
        <p:txBody>
          <a:bodyPr>
            <a:normAutofit fontScale="25000"/>
          </a:bodyPr>
          <a:lstStyle/>
          <a:p>
            <a:pPr marL="0" indent="0">
              <a:buNone/>
            </a:pPr>
            <a:r>
              <a:rPr lang="en-IN" altLang="en-US" sz="10665"/>
              <a:t>Step 3 : Calculate compensatory response</a:t>
            </a:r>
          </a:p>
          <a:p>
            <a:r>
              <a:rPr lang="en-IN" altLang="en-US" sz="10665"/>
              <a:t>  </a:t>
            </a:r>
            <a:r>
              <a:rPr lang="en-IN" altLang="en-US" sz="10665" u="sng"/>
              <a:t>Metabolic Disorders</a:t>
            </a:r>
          </a:p>
          <a:p>
            <a:pPr marL="0" indent="0">
              <a:buNone/>
            </a:pPr>
            <a:r>
              <a:rPr lang="en-IN" altLang="en-US" sz="10665">
                <a:solidFill>
                  <a:srgbClr val="C00000"/>
                </a:solidFill>
              </a:rPr>
              <a:t>Compensatory PaCO2 = 15+HCO3-</a:t>
            </a:r>
          </a:p>
          <a:p>
            <a:pPr marL="0" indent="0">
              <a:buNone/>
            </a:pPr>
            <a:r>
              <a:rPr lang="en-IN" altLang="en-US" sz="10665"/>
              <a:t>1.e.g pH=7.28</a:t>
            </a:r>
          </a:p>
          <a:p>
            <a:pPr marL="0" indent="0">
              <a:buNone/>
            </a:pPr>
            <a:r>
              <a:rPr lang="en-IN" altLang="en-US" sz="10665"/>
              <a:t>     HCO3-=20</a:t>
            </a:r>
          </a:p>
          <a:p>
            <a:pPr marL="0" indent="0">
              <a:buNone/>
            </a:pPr>
            <a:r>
              <a:rPr lang="en-IN" altLang="en-US" sz="10665"/>
              <a:t> Expected PaCO2 =15 +20 =35 (Metabolic Acidosis)</a:t>
            </a:r>
          </a:p>
          <a:p>
            <a:pPr marL="0" indent="0">
              <a:buNone/>
            </a:pPr>
            <a:r>
              <a:rPr lang="en-IN" altLang="en-US" sz="10665"/>
              <a:t> 2.e.g pH=7.48</a:t>
            </a:r>
          </a:p>
          <a:p>
            <a:pPr marL="0" indent="0">
              <a:buNone/>
            </a:pPr>
            <a:r>
              <a:rPr lang="en-IN" altLang="en-US" sz="10665"/>
              <a:t>          HCO3-=30</a:t>
            </a:r>
          </a:p>
          <a:p>
            <a:pPr marL="0" indent="0">
              <a:buNone/>
            </a:pPr>
            <a:r>
              <a:rPr lang="en-IN" altLang="en-US" sz="10665"/>
              <a:t>Expected PaCO2=15 +30=45(Metabolic Alkalosis)</a:t>
            </a:r>
          </a:p>
          <a:p>
            <a:pPr marL="0" indent="0">
              <a:buNone/>
            </a:pPr>
            <a:endParaRPr lang="en-IN" altLang="en-US" sz="10665"/>
          </a:p>
          <a:p>
            <a:pPr marL="0" indent="0">
              <a:buNone/>
            </a:pPr>
            <a:endParaRPr lang="en-IN" altLang="en-US" sz="10665"/>
          </a:p>
          <a:p>
            <a:pPr marL="0" indent="0">
              <a:buNone/>
            </a:pPr>
            <a:endParaRPr lang="en-IN" altLang="en-US"/>
          </a:p>
          <a:p>
            <a:pPr marL="0" indent="0">
              <a:buNone/>
            </a:pPr>
            <a:endParaRPr lang="en-IN" altLang="en-US"/>
          </a:p>
          <a:p>
            <a:pPr marL="0" indent="0">
              <a:buNone/>
            </a:pPr>
            <a:endParaRPr lang="en-IN" altLang="en-US"/>
          </a:p>
          <a:p>
            <a:pPr marL="0" indent="0">
              <a:buNone/>
            </a:pPr>
            <a:endParaRPr lang="en-IN" altLang="en-US"/>
          </a:p>
          <a:p>
            <a:pPr marL="0" indent="0">
              <a:buNone/>
            </a:pPr>
            <a:endParaRPr lang="en-IN" altLang="en-US"/>
          </a:p>
          <a:p>
            <a:pPr marL="0" indent="0">
              <a:buNone/>
            </a:pPr>
            <a:endParaRPr lang="en-IN" altLang="en-US"/>
          </a:p>
          <a:p>
            <a:pPr marL="0" indent="0">
              <a:buNone/>
            </a:pPr>
            <a:endParaRPr lang="en-IN" altLang="en-US"/>
          </a:p>
          <a:p>
            <a:pPr marL="0" indent="0">
              <a:buNone/>
            </a:pPr>
            <a:endParaRPr lang="en-IN" altLang="en-US"/>
          </a:p>
          <a:p>
            <a:pPr marL="0" indent="0">
              <a:buNone/>
            </a:pPr>
            <a:r>
              <a:rPr lang="en-IN" altLang="en-US"/>
              <a:t> </a:t>
            </a:r>
          </a:p>
          <a:p>
            <a:pPr marL="0" indent="0">
              <a:buNone/>
            </a:pPr>
            <a:endParaRPr lang="en-I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290"/>
            <a:ext cx="10515600" cy="6015990"/>
          </a:xfrm>
        </p:spPr>
        <p:txBody>
          <a:bodyPr/>
          <a:lstStyle/>
          <a:p>
            <a:r>
              <a:rPr lang="en-IN" altLang="en-US" u="sng"/>
              <a:t>Respiratory Disorders</a:t>
            </a:r>
          </a:p>
          <a:p>
            <a:pPr marL="0" indent="0">
              <a:buNone/>
            </a:pPr>
            <a:endParaRPr lang="en-IN" altLang="en-US" u="sng"/>
          </a:p>
        </p:txBody>
      </p:sp>
      <p:graphicFrame>
        <p:nvGraphicFramePr>
          <p:cNvPr id="4" name="Table 3"/>
          <p:cNvGraphicFramePr/>
          <p:nvPr/>
        </p:nvGraphicFramePr>
        <p:xfrm>
          <a:off x="1018540" y="915035"/>
          <a:ext cx="10335260" cy="4736465"/>
        </p:xfrm>
        <a:graphic>
          <a:graphicData uri="http://schemas.openxmlformats.org/drawingml/2006/table">
            <a:tbl>
              <a:tblPr firstRow="1" bandRow="1">
                <a:tableStyleId>{5C22544A-7EE6-4342-B048-85BDC9FD1C3A}</a:tableStyleId>
              </a:tblPr>
              <a:tblGrid>
                <a:gridCol w="5167630"/>
                <a:gridCol w="5167630"/>
              </a:tblGrid>
              <a:tr h="755650">
                <a:tc>
                  <a:txBody>
                    <a:bodyPr/>
                    <a:lstStyle/>
                    <a:p>
                      <a:pPr>
                        <a:buNone/>
                      </a:pPr>
                      <a:r>
                        <a:rPr lang="en-IN" altLang="en-US" sz="2400">
                          <a:solidFill>
                            <a:srgbClr val="C00000"/>
                          </a:solidFill>
                        </a:rPr>
                        <a:t>Respiratory Acidosis</a:t>
                      </a:r>
                      <a:r>
                        <a:rPr lang="en-IN" altLang="en-US">
                          <a:solidFill>
                            <a:srgbClr val="C00000"/>
                          </a:solidFill>
                        </a:rPr>
                        <a:t> </a:t>
                      </a:r>
                    </a:p>
                  </a:txBody>
                  <a:tcPr/>
                </a:tc>
                <a:tc>
                  <a:txBody>
                    <a:bodyPr/>
                    <a:lstStyle/>
                    <a:p>
                      <a:pPr>
                        <a:buNone/>
                      </a:pPr>
                      <a:r>
                        <a:rPr lang="en-IN" altLang="en-US" sz="2400">
                          <a:solidFill>
                            <a:srgbClr val="C00000"/>
                          </a:solidFill>
                        </a:rPr>
                        <a:t>Expected HCO3-</a:t>
                      </a:r>
                    </a:p>
                  </a:txBody>
                  <a:tcPr/>
                </a:tc>
              </a:tr>
              <a:tr h="787400">
                <a:tc>
                  <a:txBody>
                    <a:bodyPr/>
                    <a:lstStyle/>
                    <a:p>
                      <a:pPr>
                        <a:buNone/>
                      </a:pPr>
                      <a:r>
                        <a:rPr lang="en-IN" altLang="en-US" sz="2000"/>
                        <a:t>ACUTE (&lt;48HRS) :For  every 1 increase of PaCO2 from 40</a:t>
                      </a:r>
                    </a:p>
                  </a:txBody>
                  <a:tcPr/>
                </a:tc>
                <a:tc>
                  <a:txBody>
                    <a:bodyPr/>
                    <a:lstStyle/>
                    <a:p>
                      <a:pPr>
                        <a:buNone/>
                      </a:pPr>
                      <a:r>
                        <a:rPr lang="en-IN" altLang="en-US"/>
                        <a:t>HCO3 will increase by 0.1 from 24</a:t>
                      </a:r>
                    </a:p>
                  </a:txBody>
                  <a:tcPr/>
                </a:tc>
              </a:tr>
              <a:tr h="758190">
                <a:tc>
                  <a:txBody>
                    <a:bodyPr/>
                    <a:lstStyle/>
                    <a:p>
                      <a:pPr>
                        <a:buNone/>
                      </a:pPr>
                      <a:r>
                        <a:rPr lang="en-IN" altLang="en-US"/>
                        <a:t>CHRONIC(&gt;48hrs): For every 1 increase of PacO2 from 40</a:t>
                      </a:r>
                    </a:p>
                  </a:txBody>
                  <a:tcPr/>
                </a:tc>
                <a:tc>
                  <a:txBody>
                    <a:bodyPr/>
                    <a:lstStyle/>
                    <a:p>
                      <a:pPr>
                        <a:buNone/>
                      </a:pPr>
                      <a:r>
                        <a:rPr lang="en-IN" altLang="en-US"/>
                        <a:t>HCO3 will increase by 0.4 from 24</a:t>
                      </a:r>
                    </a:p>
                  </a:txBody>
                  <a:tcPr/>
                </a:tc>
              </a:tr>
              <a:tr h="923290">
                <a:tc>
                  <a:txBody>
                    <a:bodyPr/>
                    <a:lstStyle/>
                    <a:p>
                      <a:pPr>
                        <a:buNone/>
                      </a:pPr>
                      <a:r>
                        <a:rPr lang="en-IN" altLang="en-US" sz="2400">
                          <a:solidFill>
                            <a:srgbClr val="C00000"/>
                          </a:solidFill>
                        </a:rPr>
                        <a:t>Respiratory Alkalosis</a:t>
                      </a:r>
                    </a:p>
                  </a:txBody>
                  <a:tcPr/>
                </a:tc>
                <a:tc>
                  <a:txBody>
                    <a:bodyPr/>
                    <a:lstStyle/>
                    <a:p>
                      <a:pPr>
                        <a:buNone/>
                      </a:pPr>
                      <a:r>
                        <a:rPr lang="en-IN" altLang="en-US" sz="2400">
                          <a:solidFill>
                            <a:srgbClr val="C00000"/>
                          </a:solidFill>
                        </a:rPr>
                        <a:t>Expected HCO3-</a:t>
                      </a:r>
                    </a:p>
                    <a:p>
                      <a:pPr>
                        <a:buNone/>
                      </a:pPr>
                      <a:endParaRPr lang="en-IN" altLang="en-US" sz="2400">
                        <a:solidFill>
                          <a:srgbClr val="C00000"/>
                        </a:solidFill>
                      </a:endParaRPr>
                    </a:p>
                  </a:txBody>
                  <a:tcPr/>
                </a:tc>
              </a:tr>
              <a:tr h="756285">
                <a:tc>
                  <a:txBody>
                    <a:bodyPr/>
                    <a:lstStyle/>
                    <a:p>
                      <a:pPr>
                        <a:buNone/>
                      </a:pPr>
                      <a:r>
                        <a:rPr lang="en-IN" altLang="en-US"/>
                        <a:t>ACUTE- For every 1 decrease of PaCO2 from 40</a:t>
                      </a:r>
                    </a:p>
                  </a:txBody>
                  <a:tcPr/>
                </a:tc>
                <a:tc>
                  <a:txBody>
                    <a:bodyPr/>
                    <a:lstStyle/>
                    <a:p>
                      <a:pPr>
                        <a:buNone/>
                      </a:pPr>
                      <a:r>
                        <a:rPr lang="en-IN" altLang="en-US"/>
                        <a:t>HCO3 will decrease by 0.2 from 24</a:t>
                      </a:r>
                    </a:p>
                  </a:txBody>
                  <a:tcPr/>
                </a:tc>
              </a:tr>
              <a:tr h="755650">
                <a:tc>
                  <a:txBody>
                    <a:bodyPr/>
                    <a:lstStyle/>
                    <a:p>
                      <a:pPr>
                        <a:buNone/>
                      </a:pPr>
                      <a:r>
                        <a:rPr lang="en-IN" altLang="en-US"/>
                        <a:t>CHRONIC- For every 1 decrease of PaCO2 from 40 </a:t>
                      </a:r>
                    </a:p>
                  </a:txBody>
                  <a:tcPr/>
                </a:tc>
                <a:tc>
                  <a:txBody>
                    <a:bodyPr/>
                    <a:lstStyle/>
                    <a:p>
                      <a:pPr>
                        <a:buNone/>
                      </a:pPr>
                      <a:r>
                        <a:rPr lang="en-IN" altLang="en-US"/>
                        <a:t>HCO3 will decrease by 0.4 from 24</a:t>
                      </a: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1020"/>
            <a:ext cx="10515600" cy="5636260"/>
          </a:xfrm>
        </p:spPr>
        <p:txBody>
          <a:bodyPr/>
          <a:lstStyle/>
          <a:p>
            <a:r>
              <a:rPr lang="en-IN" altLang="en-US"/>
              <a:t>Step 4 : For metabolic acidosis , determine whether an anion gap is present </a:t>
            </a:r>
          </a:p>
          <a:p>
            <a:pPr marL="0" indent="0">
              <a:buNone/>
            </a:pPr>
            <a:r>
              <a:rPr lang="en-IN" altLang="en-US"/>
              <a:t>Anion gap is calculated differences between negatively charged (anion)</a:t>
            </a:r>
          </a:p>
          <a:p>
            <a:pPr marL="0" indent="0">
              <a:buNone/>
            </a:pPr>
            <a:r>
              <a:rPr lang="en-IN" altLang="en-US"/>
              <a:t>and positively charged (cation) electrolytes in serum</a:t>
            </a:r>
          </a:p>
          <a:p>
            <a:pPr marL="0" indent="0">
              <a:buNone/>
            </a:pPr>
            <a:r>
              <a:rPr lang="en-IN" altLang="en-US"/>
              <a:t> </a:t>
            </a:r>
            <a:r>
              <a:rPr lang="en-IN" altLang="en-US">
                <a:solidFill>
                  <a:srgbClr val="FF0000"/>
                </a:solidFill>
              </a:rPr>
              <a:t>Anion gap= Na</a:t>
            </a:r>
            <a:r>
              <a:rPr lang="en-IN" altLang="en-US" baseline="30000">
                <a:solidFill>
                  <a:srgbClr val="FF0000"/>
                </a:solidFill>
              </a:rPr>
              <a:t>+ </a:t>
            </a:r>
            <a:r>
              <a:rPr lang="en-IN" altLang="en-US">
                <a:solidFill>
                  <a:srgbClr val="FF0000"/>
                </a:solidFill>
              </a:rPr>
              <a:t> -(Cl</a:t>
            </a:r>
            <a:r>
              <a:rPr lang="en-IN" altLang="en-US" baseline="30000">
                <a:solidFill>
                  <a:srgbClr val="FF0000"/>
                </a:solidFill>
              </a:rPr>
              <a:t> -</a:t>
            </a:r>
            <a:r>
              <a:rPr lang="en-IN" altLang="en-US">
                <a:solidFill>
                  <a:srgbClr val="FF0000"/>
                </a:solidFill>
              </a:rPr>
              <a:t> +HCO</a:t>
            </a:r>
            <a:r>
              <a:rPr lang="en-IN" altLang="en-US" baseline="-25000">
                <a:solidFill>
                  <a:srgbClr val="FF0000"/>
                </a:solidFill>
              </a:rPr>
              <a:t>3 </a:t>
            </a:r>
            <a:r>
              <a:rPr lang="en-IN" altLang="en-US" baseline="30000">
                <a:solidFill>
                  <a:srgbClr val="FF0000"/>
                </a:solidFill>
              </a:rPr>
              <a:t> -  </a:t>
            </a:r>
            <a:r>
              <a:rPr lang="en-IN" altLang="en-US">
                <a:solidFill>
                  <a:srgbClr val="FF0000"/>
                </a:solidFill>
              </a:rPr>
              <a:t> )</a:t>
            </a:r>
            <a:endParaRPr lang="en-IN" altLang="en-US"/>
          </a:p>
          <a:p>
            <a:pPr marL="0" indent="0">
              <a:buNone/>
            </a:pPr>
            <a:r>
              <a:rPr lang="en-IN" altLang="en-US"/>
              <a:t> Normal anion gap is 12</a:t>
            </a:r>
          </a:p>
          <a:p>
            <a:pPr marL="0" indent="0">
              <a:buNone/>
            </a:pPr>
            <a:endParaRPr lang="en-I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440" y="437515"/>
            <a:ext cx="10515600" cy="6421120"/>
          </a:xfrm>
        </p:spPr>
        <p:txBody>
          <a:bodyPr>
            <a:normAutofit lnSpcReduction="10000"/>
          </a:bodyPr>
          <a:lstStyle/>
          <a:p>
            <a:r>
              <a:rPr lang="en-IN" altLang="en-US"/>
              <a:t>Step5: Determine whether other metabolic disturbances co-exists with an anion gap acidosis</a:t>
            </a:r>
          </a:p>
          <a:p>
            <a:pPr marL="0" indent="0">
              <a:buNone/>
            </a:pPr>
            <a:r>
              <a:rPr lang="en-IN" altLang="en-US"/>
              <a:t> -A non anion gap acidosis or metabolic alkalosis may coexist concurrently with an anion gap acidosis</a:t>
            </a:r>
          </a:p>
          <a:p>
            <a:pPr marL="0" indent="0">
              <a:buNone/>
            </a:pPr>
            <a:r>
              <a:rPr lang="en-IN" altLang="en-US"/>
              <a:t>-helps to determine whether an additional variation in HCO3- exists</a:t>
            </a:r>
          </a:p>
          <a:p>
            <a:pPr marL="0" indent="0">
              <a:buNone/>
            </a:pPr>
            <a:r>
              <a:rPr lang="en-IN" altLang="en-US">
                <a:solidFill>
                  <a:srgbClr val="FF0000"/>
                </a:solidFill>
              </a:rPr>
              <a:t>corrected HCO3-=measured HCO3- +(anion gap-12)</a:t>
            </a:r>
          </a:p>
          <a:p>
            <a:pPr marL="0" indent="0">
              <a:buNone/>
            </a:pPr>
            <a:r>
              <a:rPr lang="en-IN" altLang="en-US"/>
              <a:t>If corrected HCO3- varies significntly above or below 24, then a mixed or more complex metabolic disturbances exists.</a:t>
            </a:r>
          </a:p>
          <a:p>
            <a:pPr marL="0" indent="0">
              <a:buNone/>
            </a:pPr>
            <a:r>
              <a:rPr lang="en-IN" altLang="en-US"/>
              <a:t>eg. A pt with metabolic aidosis has a HCO3- of 10mEq/L and an anion gap of 26</a:t>
            </a:r>
          </a:p>
          <a:p>
            <a:pPr marL="0" indent="0">
              <a:buNone/>
            </a:pPr>
            <a:r>
              <a:rPr lang="en-IN" altLang="en-US"/>
              <a:t>Corrected HCO3-=Measured HCO3- +(anion gap -12)</a:t>
            </a:r>
          </a:p>
          <a:p>
            <a:pPr marL="0" indent="0">
              <a:buNone/>
            </a:pPr>
            <a:r>
              <a:rPr lang="en-IN" altLang="en-US"/>
              <a:t>                              =10 +(26-12) =24</a:t>
            </a:r>
          </a:p>
          <a:p>
            <a:pPr marL="0" indent="0">
              <a:buNone/>
            </a:pPr>
            <a:r>
              <a:rPr lang="en-IN" altLang="en-US"/>
              <a:t>As corrected HCO3- is 24 ,one can conclude that no other metabolic disturbances co-exists</a:t>
            </a:r>
          </a:p>
          <a:p>
            <a:pPr marL="0" indent="0">
              <a:buNone/>
            </a:pPr>
            <a:endParaRPr lang="en-I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4390"/>
            <a:ext cx="10515600" cy="5342890"/>
          </a:xfrm>
        </p:spPr>
        <p:txBody>
          <a:bodyPr/>
          <a:lstStyle/>
          <a:p>
            <a:r>
              <a:rPr lang="en-IN" altLang="en-US"/>
              <a:t>If corrected HCO3- is &gt;24,a metabolic alkalosis coexists</a:t>
            </a:r>
          </a:p>
          <a:p>
            <a:r>
              <a:rPr lang="en-IN" altLang="en-US"/>
              <a:t>If corrected HCo3- &lt;24 ,a non anion gap acidosis co-exists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2305"/>
            <a:ext cx="10515600" cy="5514975"/>
          </a:xfrm>
        </p:spPr>
        <p:txBody>
          <a:bodyPr/>
          <a:lstStyle/>
          <a:p>
            <a:r>
              <a:rPr lang="en-IN" altLang="en-US"/>
              <a:t>Step 6: Assess the normal compensation by respiratory system for a metabolic disturbance</a:t>
            </a:r>
          </a:p>
          <a:p>
            <a:pPr marL="0" indent="0">
              <a:buNone/>
            </a:pPr>
            <a:r>
              <a:rPr lang="en-IN" altLang="en-US"/>
              <a:t>By winters Formula: </a:t>
            </a:r>
          </a:p>
          <a:p>
            <a:pPr marL="0" indent="0">
              <a:buNone/>
            </a:pPr>
            <a:r>
              <a:rPr lang="en-IN" altLang="en-US">
                <a:solidFill>
                  <a:srgbClr val="FF0000"/>
                </a:solidFill>
              </a:rPr>
              <a:t>Expected PaCO2= (1.5*HCO3-) +8 +/-2</a:t>
            </a:r>
          </a:p>
          <a:p>
            <a:pPr marL="0" indent="0">
              <a:buNone/>
            </a:pPr>
            <a:r>
              <a:rPr lang="en-IN" altLang="en-US"/>
              <a:t>e.g if serum HCO3- is 10mEq/L, PaCO2 should be between 21 and 25 </a:t>
            </a:r>
          </a:p>
          <a:p>
            <a:pPr marL="0" indent="0">
              <a:buNone/>
            </a:pPr>
            <a:r>
              <a:rPr lang="en-IN" altLang="en-US"/>
              <a:t>if it is &lt;21, then additional disturbance is respiratory alkalosis</a:t>
            </a:r>
          </a:p>
          <a:p>
            <a:pPr marL="0" indent="0">
              <a:buNone/>
            </a:pPr>
            <a:r>
              <a:rPr lang="en-IN" altLang="en-US"/>
              <a:t>if it is &gt;21, then additional disturbance is  respiratory acidosis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METABOLIC ACIDOSIS</a:t>
            </a:r>
          </a:p>
        </p:txBody>
      </p:sp>
      <p:sp>
        <p:nvSpPr>
          <p:cNvPr id="3" name="Content Placeholder 2"/>
          <p:cNvSpPr>
            <a:spLocks noGrp="1"/>
          </p:cNvSpPr>
          <p:nvPr>
            <p:ph idx="1"/>
          </p:nvPr>
        </p:nvSpPr>
        <p:spPr>
          <a:xfrm>
            <a:off x="838200" y="1377315"/>
            <a:ext cx="10515600" cy="4799965"/>
          </a:xfrm>
        </p:spPr>
        <p:txBody>
          <a:bodyPr/>
          <a:lstStyle/>
          <a:p>
            <a:r>
              <a:rPr lang="en-IN" altLang="en-US"/>
              <a:t>A decrease in HCO</a:t>
            </a:r>
            <a:r>
              <a:rPr lang="en-IN" altLang="en-US" baseline="-25000"/>
              <a:t>3</a:t>
            </a:r>
            <a:r>
              <a:rPr lang="en-IN" altLang="en-US" baseline="30000"/>
              <a:t>- </a:t>
            </a:r>
            <a:r>
              <a:rPr lang="en-IN" altLang="en-US"/>
              <a:t> at a fixed PaO</a:t>
            </a:r>
            <a:r>
              <a:rPr lang="en-IN" altLang="en-US" baseline="-25000"/>
              <a:t>2 </a:t>
            </a:r>
            <a:r>
              <a:rPr lang="en-IN" altLang="en-US"/>
              <a:t> produce decrease in pH</a:t>
            </a:r>
          </a:p>
          <a:p>
            <a:pPr marL="0" indent="0">
              <a:buNone/>
            </a:pPr>
            <a:r>
              <a:rPr lang="en-IN" altLang="en-US">
                <a:solidFill>
                  <a:schemeClr val="accent1"/>
                </a:solidFill>
                <a:effectLst>
                  <a:outerShdw blurRad="38100" dist="25400" dir="5400000" algn="ctr" rotWithShape="0">
                    <a:srgbClr val="6E747A">
                      <a:alpha val="43000"/>
                    </a:srgbClr>
                  </a:outerShdw>
                </a:effectLst>
              </a:rPr>
              <a:t>Anion gap Acidosis</a:t>
            </a:r>
            <a:r>
              <a:rPr lang="en-IN" altLang="en-US"/>
              <a:t>- results from accumulation of acidic metabolites amd manifested by a low HCO3- and an anion gap of &gt;12</a:t>
            </a:r>
          </a:p>
          <a:p>
            <a:pPr marL="0" indent="0">
              <a:buNone/>
            </a:pPr>
            <a:r>
              <a:rPr lang="en-IN" altLang="en-US" baseline="30000"/>
              <a:t> </a:t>
            </a:r>
            <a:r>
              <a:rPr lang="en-IN" altLang="en-US">
                <a:solidFill>
                  <a:srgbClr val="FF0000"/>
                </a:solidFill>
              </a:rPr>
              <a:t>Causes of anion gap acidosis</a:t>
            </a:r>
          </a:p>
          <a:p>
            <a:r>
              <a:rPr lang="en-IN" altLang="en-US"/>
              <a:t>Uremia</a:t>
            </a:r>
          </a:p>
          <a:p>
            <a:r>
              <a:rPr lang="en-IN" altLang="en-US"/>
              <a:t>Diabetic Ketoacidosis</a:t>
            </a:r>
          </a:p>
          <a:p>
            <a:r>
              <a:rPr lang="en-IN" altLang="en-US"/>
              <a:t>Alcohol poisons</a:t>
            </a:r>
          </a:p>
          <a:p>
            <a:r>
              <a:rPr lang="en-IN" altLang="en-US"/>
              <a:t>Drug intoxication(methanol,ethylene glycol,paraaldehyde,salicylates)</a:t>
            </a:r>
          </a:p>
          <a:p>
            <a:r>
              <a:rPr lang="en-IN" altLang="en-US"/>
              <a:t>Lactic acidosis(sepsis, left ventricular fibrillation)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0560"/>
            <a:ext cx="10515600" cy="5506720"/>
          </a:xfrm>
        </p:spPr>
        <p:txBody>
          <a:bodyPr/>
          <a:lstStyle/>
          <a:p>
            <a:pPr marL="0" indent="0">
              <a:buNone/>
            </a:pPr>
            <a:r>
              <a:rPr lang="en-IN" altLang="en-US"/>
              <a:t> </a:t>
            </a:r>
            <a:r>
              <a:rPr lang="en-IN" altLang="en-US">
                <a:solidFill>
                  <a:schemeClr val="accent1"/>
                </a:solidFill>
                <a:effectLst>
                  <a:outerShdw blurRad="38100" dist="25400" dir="5400000" algn="ctr" rotWithShape="0">
                    <a:srgbClr val="6E747A">
                      <a:alpha val="43000"/>
                    </a:srgbClr>
                  </a:outerShdw>
                </a:effectLst>
              </a:rPr>
              <a:t>Non-anion gap acidosis - </a:t>
            </a:r>
          </a:p>
          <a:p>
            <a:pPr marL="0" indent="0" algn="just">
              <a:buNone/>
            </a:pPr>
            <a:r>
              <a:rPr lang="en-IN" altLang="en-US">
                <a:solidFill>
                  <a:schemeClr val="tx1"/>
                </a:solidFill>
                <a:effectLst>
                  <a:outerShdw blurRad="38100" dist="19050" dir="2700000" algn="tl" rotWithShape="0">
                    <a:schemeClr val="dk1">
                      <a:alpha val="40000"/>
                    </a:schemeClr>
                  </a:outerShdw>
                </a:effectLst>
              </a:rPr>
              <a:t>results from loss of bicarbonate manifested by low HCO</a:t>
            </a:r>
            <a:r>
              <a:rPr lang="en-IN" altLang="en-US" baseline="-25000">
                <a:solidFill>
                  <a:schemeClr val="tx1"/>
                </a:solidFill>
                <a:effectLst>
                  <a:outerShdw blurRad="38100" dist="19050" dir="2700000" algn="tl" rotWithShape="0">
                    <a:schemeClr val="dk1">
                      <a:alpha val="40000"/>
                    </a:schemeClr>
                  </a:outerShdw>
                </a:effectLst>
              </a:rPr>
              <a:t>3</a:t>
            </a:r>
            <a:r>
              <a:rPr lang="en-IN" altLang="en-US" baseline="30000">
                <a:solidFill>
                  <a:schemeClr val="tx1"/>
                </a:solidFill>
                <a:effectLst>
                  <a:outerShdw blurRad="38100" dist="19050" dir="2700000" algn="tl" rotWithShape="0">
                    <a:schemeClr val="dk1">
                      <a:alpha val="40000"/>
                    </a:schemeClr>
                  </a:outerShdw>
                </a:effectLst>
              </a:rPr>
              <a:t> - </a:t>
            </a:r>
            <a:r>
              <a:rPr lang="en-IN" altLang="en-US">
                <a:solidFill>
                  <a:schemeClr val="tx1"/>
                </a:solidFill>
                <a:effectLst>
                  <a:outerShdw blurRad="38100" dist="19050" dir="2700000" algn="tl" rotWithShape="0">
                    <a:schemeClr val="dk1">
                      <a:alpha val="40000"/>
                    </a:schemeClr>
                  </a:outerShdw>
                </a:effectLst>
              </a:rPr>
              <a:t> but anion gap &lt;12</a:t>
            </a:r>
          </a:p>
          <a:p>
            <a:pPr marL="0" indent="0" algn="just">
              <a:buNone/>
            </a:pPr>
            <a:r>
              <a:rPr lang="en-IN" altLang="en-US">
                <a:solidFill>
                  <a:srgbClr val="FF0000"/>
                </a:solidFill>
                <a:effectLst>
                  <a:outerShdw blurRad="38100" dist="19050" dir="2700000" algn="tl" rotWithShape="0">
                    <a:schemeClr val="dk1">
                      <a:alpha val="40000"/>
                    </a:schemeClr>
                  </a:outerShdw>
                </a:effectLst>
              </a:rPr>
              <a:t>Causes :</a:t>
            </a:r>
          </a:p>
          <a:p>
            <a:pPr algn="just"/>
            <a:r>
              <a:rPr lang="en-IN" altLang="en-US">
                <a:solidFill>
                  <a:schemeClr val="tx1"/>
                </a:solidFill>
                <a:effectLst/>
              </a:rPr>
              <a:t>GI loss of HCO</a:t>
            </a:r>
            <a:r>
              <a:rPr lang="en-IN" altLang="en-US" baseline="-25000">
                <a:solidFill>
                  <a:schemeClr val="tx1"/>
                </a:solidFill>
                <a:effectLst/>
              </a:rPr>
              <a:t>3 </a:t>
            </a:r>
            <a:r>
              <a:rPr lang="en-IN" altLang="en-US" baseline="30000">
                <a:solidFill>
                  <a:schemeClr val="tx1"/>
                </a:solidFill>
                <a:effectLst/>
              </a:rPr>
              <a:t>-</a:t>
            </a:r>
            <a:r>
              <a:rPr lang="en-IN" altLang="en-US">
                <a:solidFill>
                  <a:schemeClr val="tx1"/>
                </a:solidFill>
                <a:effectLst/>
              </a:rPr>
              <a:t>(diarrhoea)</a:t>
            </a:r>
          </a:p>
          <a:p>
            <a:pPr algn="just"/>
            <a:r>
              <a:rPr lang="en-IN" altLang="en-US">
                <a:solidFill>
                  <a:schemeClr val="tx1"/>
                </a:solidFill>
                <a:effectLst/>
              </a:rPr>
              <a:t>Renal loss of HCO</a:t>
            </a:r>
            <a:r>
              <a:rPr lang="en-IN" altLang="en-US" baseline="-25000">
                <a:solidFill>
                  <a:schemeClr val="tx1"/>
                </a:solidFill>
                <a:effectLst/>
              </a:rPr>
              <a:t>3 </a:t>
            </a:r>
            <a:r>
              <a:rPr lang="en-IN" altLang="en-US" baseline="30000">
                <a:solidFill>
                  <a:schemeClr val="tx1"/>
                </a:solidFill>
                <a:effectLst/>
              </a:rPr>
              <a:t>- </a:t>
            </a:r>
            <a:endParaRPr lang="en-IN" altLang="en-US">
              <a:solidFill>
                <a:schemeClr val="tx1"/>
              </a:solidFill>
              <a:effectLst/>
            </a:endParaRPr>
          </a:p>
          <a:p>
            <a:pPr algn="just"/>
            <a:r>
              <a:rPr lang="en-IN" altLang="en-US">
                <a:solidFill>
                  <a:schemeClr val="tx1"/>
                </a:solidFill>
                <a:effectLst/>
              </a:rPr>
              <a:t>Compensation for respiratory alkalosis</a:t>
            </a:r>
          </a:p>
          <a:p>
            <a:pPr algn="just"/>
            <a:r>
              <a:rPr lang="en-IN" altLang="en-US">
                <a:solidFill>
                  <a:schemeClr val="tx1"/>
                </a:solidFill>
                <a:effectLst/>
              </a:rPr>
              <a:t>Carbonic anhydrase inhibitor(Diamox)</a:t>
            </a:r>
          </a:p>
          <a:p>
            <a:pPr algn="just"/>
            <a:r>
              <a:rPr lang="en-IN" altLang="en-US">
                <a:solidFill>
                  <a:schemeClr val="tx1"/>
                </a:solidFill>
                <a:effectLst/>
              </a:rPr>
              <a:t>Renal tubular acidosis</a:t>
            </a:r>
          </a:p>
          <a:p>
            <a:pPr algn="just"/>
            <a:r>
              <a:rPr lang="en-IN" altLang="en-US">
                <a:solidFill>
                  <a:schemeClr val="tx1"/>
                </a:solidFill>
                <a:effectLst/>
              </a:rPr>
              <a:t>Ureteral Division</a:t>
            </a:r>
          </a:p>
          <a:p>
            <a:pPr algn="just"/>
            <a:r>
              <a:rPr lang="en-IN" altLang="en-US">
                <a:solidFill>
                  <a:schemeClr val="tx1"/>
                </a:solidFill>
                <a:effectLst/>
              </a:rPr>
              <a:t>Hyperalimentation</a:t>
            </a:r>
          </a:p>
          <a:p>
            <a:pPr marL="0" indent="0" algn="just">
              <a:buNone/>
            </a:pPr>
            <a:endParaRPr lang="en-IN" altLang="en-US">
              <a:solidFill>
                <a:schemeClr val="tx1"/>
              </a:solidFill>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METABOLIC ALKALOSIS</a:t>
            </a:r>
          </a:p>
        </p:txBody>
      </p:sp>
      <p:sp>
        <p:nvSpPr>
          <p:cNvPr id="3" name="Content Placeholder 2"/>
          <p:cNvSpPr>
            <a:spLocks noGrp="1"/>
          </p:cNvSpPr>
          <p:nvPr>
            <p:ph idx="1"/>
          </p:nvPr>
        </p:nvSpPr>
        <p:spPr/>
        <p:txBody>
          <a:bodyPr>
            <a:normAutofit lnSpcReduction="10000"/>
          </a:bodyPr>
          <a:lstStyle/>
          <a:p>
            <a:pPr marL="0" indent="0">
              <a:buNone/>
            </a:pPr>
            <a:r>
              <a:rPr lang="en-IN" altLang="en-US"/>
              <a:t>Loss of fixed acid or a gain in body buffer HCO</a:t>
            </a:r>
            <a:r>
              <a:rPr lang="en-IN" altLang="en-US" baseline="-25000"/>
              <a:t>3 </a:t>
            </a:r>
            <a:r>
              <a:rPr lang="en-IN" altLang="en-US" baseline="30000"/>
              <a:t>- </a:t>
            </a:r>
            <a:r>
              <a:rPr lang="en-IN" altLang="en-US"/>
              <a:t> resulting in increase in pH. </a:t>
            </a:r>
          </a:p>
          <a:p>
            <a:pPr marL="0" indent="0">
              <a:buNone/>
            </a:pPr>
            <a:r>
              <a:rPr lang="en-IN" altLang="en-US">
                <a:solidFill>
                  <a:srgbClr val="C00000"/>
                </a:solidFill>
              </a:rPr>
              <a:t>Causes:</a:t>
            </a:r>
          </a:p>
          <a:p>
            <a:r>
              <a:rPr lang="en-IN" altLang="en-US">
                <a:solidFill>
                  <a:schemeClr val="tx1"/>
                </a:solidFill>
              </a:rPr>
              <a:t>Volume contraction (vomiting, overdiuresis,ascites)</a:t>
            </a:r>
          </a:p>
          <a:p>
            <a:r>
              <a:rPr lang="en-IN" altLang="en-US">
                <a:solidFill>
                  <a:schemeClr val="tx1"/>
                </a:solidFill>
              </a:rPr>
              <a:t>Hyokalemia</a:t>
            </a:r>
          </a:p>
          <a:p>
            <a:r>
              <a:rPr lang="en-IN" altLang="en-US">
                <a:solidFill>
                  <a:schemeClr val="tx1"/>
                </a:solidFill>
              </a:rPr>
              <a:t>Alkali ingestion(bicarbonate)</a:t>
            </a:r>
          </a:p>
          <a:p>
            <a:r>
              <a:rPr lang="en-IN" altLang="en-US">
                <a:solidFill>
                  <a:schemeClr val="tx1"/>
                </a:solidFill>
              </a:rPr>
              <a:t>Excess gluco-or mineralocorticoids</a:t>
            </a:r>
          </a:p>
          <a:p>
            <a:r>
              <a:rPr lang="en-IN" altLang="en-US">
                <a:solidFill>
                  <a:schemeClr val="tx1"/>
                </a:solidFill>
              </a:rPr>
              <a:t>Bartter’s Syndrome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TERMINOLOGY</a:t>
            </a:r>
          </a:p>
        </p:txBody>
      </p:sp>
      <p:sp>
        <p:nvSpPr>
          <p:cNvPr id="3" name="Content Placeholder 2"/>
          <p:cNvSpPr>
            <a:spLocks noGrp="1"/>
          </p:cNvSpPr>
          <p:nvPr>
            <p:ph idx="1"/>
          </p:nvPr>
        </p:nvSpPr>
        <p:spPr/>
        <p:txBody>
          <a:bodyPr>
            <a:normAutofit lnSpcReduction="10000"/>
          </a:bodyPr>
          <a:lstStyle/>
          <a:p>
            <a:r>
              <a:rPr lang="en-US"/>
              <a:t>1. </a:t>
            </a:r>
            <a:r>
              <a:rPr lang="en-US" b="1"/>
              <a:t>Acidemia</a:t>
            </a:r>
            <a:r>
              <a:rPr lang="en-US"/>
              <a:t>: is defined as increase in H</a:t>
            </a:r>
            <a:r>
              <a:rPr lang="en-IN" altLang="en-US"/>
              <a:t>+</a:t>
            </a:r>
            <a:r>
              <a:rPr lang="en-US"/>
              <a:t> and decrease in arterial pH.</a:t>
            </a:r>
          </a:p>
          <a:p>
            <a:endParaRPr lang="en-US"/>
          </a:p>
          <a:p>
            <a:r>
              <a:rPr lang="en-US"/>
              <a:t>2. </a:t>
            </a:r>
            <a:r>
              <a:rPr lang="en-US" b="1"/>
              <a:t>Acidosis</a:t>
            </a:r>
            <a:r>
              <a:rPr lang="en-US"/>
              <a:t>: is a process that acidifies body fluids, lower plasma HCO</a:t>
            </a:r>
            <a:r>
              <a:rPr lang="en-IN" altLang="en-US" baseline="-25000"/>
              <a:t>3</a:t>
            </a:r>
            <a:r>
              <a:rPr lang="en-US"/>
              <a:t>, and if unopposed will lead to fall in pH.</a:t>
            </a:r>
          </a:p>
          <a:p>
            <a:endParaRPr lang="en-US"/>
          </a:p>
          <a:p>
            <a:r>
              <a:rPr lang="en-US"/>
              <a:t>3. </a:t>
            </a:r>
            <a:r>
              <a:rPr lang="en-US" b="1"/>
              <a:t>Alkalemia</a:t>
            </a:r>
            <a:r>
              <a:rPr lang="en-US"/>
              <a:t>: is defined as a decrease </a:t>
            </a:r>
            <a:r>
              <a:rPr lang="en-IN" altLang="en-US"/>
              <a:t>in </a:t>
            </a:r>
            <a:r>
              <a:rPr lang="en-IN" altLang="en-US" sz="3600"/>
              <a:t>H+</a:t>
            </a:r>
            <a:r>
              <a:rPr lang="en-US" sz="3600"/>
              <a:t> </a:t>
            </a:r>
            <a:r>
              <a:rPr lang="en-US"/>
              <a:t>and a rise in arterial pH.</a:t>
            </a:r>
          </a:p>
          <a:p>
            <a:endParaRPr lang="en-US"/>
          </a:p>
          <a:p>
            <a:r>
              <a:rPr lang="en-US"/>
              <a:t>4.</a:t>
            </a:r>
            <a:r>
              <a:rPr lang="en-US" b="1"/>
              <a:t>Alkalosis</a:t>
            </a:r>
            <a:r>
              <a:rPr lang="en-US"/>
              <a:t>: is a process that alkalinises body fluids and if unopposed leads to rise in pH.</a:t>
            </a:r>
          </a:p>
          <a:p>
            <a:endParaRPr lang="en-US"/>
          </a:p>
          <a:p>
            <a:endParaRPr lang="en-US"/>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RESPIRATORY ACIDOSIS</a:t>
            </a:r>
          </a:p>
        </p:txBody>
      </p:sp>
      <p:sp>
        <p:nvSpPr>
          <p:cNvPr id="3" name="Content Placeholder 2"/>
          <p:cNvSpPr>
            <a:spLocks noGrp="1"/>
          </p:cNvSpPr>
          <p:nvPr>
            <p:ph idx="1"/>
          </p:nvPr>
        </p:nvSpPr>
        <p:spPr/>
        <p:txBody>
          <a:bodyPr/>
          <a:lstStyle/>
          <a:p>
            <a:pPr marL="0" indent="0">
              <a:buNone/>
            </a:pPr>
            <a:r>
              <a:rPr lang="en-IN" altLang="en-US"/>
              <a:t>-Occurs when acute or chronic derangements of  respiratory system lead to inefficient clearance of carbon dioxide.</a:t>
            </a:r>
          </a:p>
          <a:p>
            <a:pPr marL="0" indent="0">
              <a:buNone/>
            </a:pPr>
            <a:r>
              <a:rPr lang="en-IN" altLang="en-US">
                <a:solidFill>
                  <a:srgbClr val="C00000"/>
                </a:solidFill>
              </a:rPr>
              <a:t>Causes:</a:t>
            </a:r>
          </a:p>
          <a:p>
            <a:r>
              <a:rPr lang="en-IN" altLang="en-US">
                <a:solidFill>
                  <a:schemeClr val="tx1"/>
                </a:solidFill>
              </a:rPr>
              <a:t>Central nervous system depression(sedatives,CNS disease, obesity hypoventilation syndrome)</a:t>
            </a:r>
          </a:p>
          <a:p>
            <a:r>
              <a:rPr lang="en-IN" altLang="en-US">
                <a:solidFill>
                  <a:schemeClr val="tx1"/>
                </a:solidFill>
              </a:rPr>
              <a:t>Pleural diseases(pneumothorax)</a:t>
            </a:r>
          </a:p>
          <a:p>
            <a:r>
              <a:rPr lang="en-IN" altLang="en-US">
                <a:solidFill>
                  <a:schemeClr val="tx1"/>
                </a:solidFill>
              </a:rPr>
              <a:t>Lung diseases(COPD, Pneumonia)</a:t>
            </a:r>
          </a:p>
          <a:p>
            <a:r>
              <a:rPr lang="en-IN" altLang="en-US">
                <a:solidFill>
                  <a:schemeClr val="tx1"/>
                </a:solidFill>
              </a:rPr>
              <a:t>Musculoskeletal disorders(kyphoscoliosis,Guillain-Barre,myasthenia gravis,polio)</a:t>
            </a:r>
          </a:p>
          <a:p>
            <a:endParaRPr lang="en-IN" altLang="en-US">
              <a:solidFill>
                <a:schemeClr val="tx1"/>
              </a:solidFill>
            </a:endParaRPr>
          </a:p>
          <a:p>
            <a:endParaRPr lang="en-IN" altLang="en-US">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RESPIRTORY ALKALOSIS</a:t>
            </a:r>
          </a:p>
        </p:txBody>
      </p:sp>
      <p:sp>
        <p:nvSpPr>
          <p:cNvPr id="3" name="Content Placeholder 2"/>
          <p:cNvSpPr>
            <a:spLocks noGrp="1"/>
          </p:cNvSpPr>
          <p:nvPr>
            <p:ph idx="1"/>
          </p:nvPr>
        </p:nvSpPr>
        <p:spPr/>
        <p:txBody>
          <a:bodyPr>
            <a:normAutofit lnSpcReduction="10000"/>
          </a:bodyPr>
          <a:lstStyle/>
          <a:p>
            <a:pPr marL="0" indent="0">
              <a:buNone/>
            </a:pPr>
            <a:r>
              <a:rPr lang="en-IN" altLang="en-US"/>
              <a:t>-More carbondioxide is removed from the body than the quantity of CO2 it produces</a:t>
            </a:r>
          </a:p>
          <a:p>
            <a:pPr marL="0" indent="0">
              <a:buNone/>
            </a:pPr>
            <a:r>
              <a:rPr lang="en-IN" altLang="en-US">
                <a:solidFill>
                  <a:srgbClr val="C00000"/>
                </a:solidFill>
              </a:rPr>
              <a:t>Causes:</a:t>
            </a:r>
          </a:p>
          <a:p>
            <a:r>
              <a:rPr lang="en-IN" altLang="en-US">
                <a:solidFill>
                  <a:schemeClr val="tx1"/>
                </a:solidFill>
              </a:rPr>
              <a:t>Catastrophic CNS event (CNS hemorrhage)</a:t>
            </a:r>
          </a:p>
          <a:p>
            <a:r>
              <a:rPr lang="en-IN" altLang="en-US">
                <a:solidFill>
                  <a:schemeClr val="tx1"/>
                </a:solidFill>
              </a:rPr>
              <a:t>Drugs (Salicylates,Progesterone)</a:t>
            </a:r>
          </a:p>
          <a:p>
            <a:r>
              <a:rPr lang="en-IN" altLang="en-US">
                <a:solidFill>
                  <a:schemeClr val="tx1"/>
                </a:solidFill>
              </a:rPr>
              <a:t>Pregnancy(especially 3rd trimester)</a:t>
            </a:r>
          </a:p>
          <a:p>
            <a:r>
              <a:rPr lang="en-IN" altLang="en-US">
                <a:solidFill>
                  <a:schemeClr val="tx1"/>
                </a:solidFill>
              </a:rPr>
              <a:t>Decreased Lung Compliance(Interstitial lung Disease)</a:t>
            </a:r>
          </a:p>
          <a:p>
            <a:r>
              <a:rPr lang="en-IN" altLang="en-US">
                <a:solidFill>
                  <a:schemeClr val="tx1"/>
                </a:solidFill>
              </a:rPr>
              <a:t>Liver Cirrhosis</a:t>
            </a:r>
          </a:p>
          <a:p>
            <a:r>
              <a:rPr lang="en-IN" altLang="en-US">
                <a:solidFill>
                  <a:schemeClr val="tx1"/>
                </a:solidFill>
              </a:rPr>
              <a:t>Anxiety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740"/>
          </a:xfrm>
        </p:spPr>
        <p:txBody>
          <a:bodyPr>
            <a:normAutofit fontScale="90000"/>
          </a:bodyPr>
          <a:lstStyle/>
          <a:p>
            <a:r>
              <a:rPr lang="en-IN" altLang="en-US" sz="2665"/>
              <a:t>Evidence:Central Venous Blood Gas Analysis: An Alternative to Arterial Blood Gas Analysis for pH, PCO 2, Bicarbonate, Sodium, Potassium and Chloride in the Intensive Care Unit Patients</a:t>
            </a:r>
          </a:p>
        </p:txBody>
      </p:sp>
      <p:graphicFrame>
        <p:nvGraphicFramePr>
          <p:cNvPr id="6" name="Content Placeholder 5"/>
          <p:cNvGraphicFramePr>
            <a:graphicFrameLocks noGrp="1"/>
          </p:cNvGraphicFramePr>
          <p:nvPr>
            <p:ph idx="1"/>
          </p:nvPr>
        </p:nvGraphicFramePr>
        <p:xfrm>
          <a:off x="308610" y="1276985"/>
          <a:ext cx="11592560" cy="5186680"/>
        </p:xfrm>
        <a:graphic>
          <a:graphicData uri="http://schemas.openxmlformats.org/drawingml/2006/table">
            <a:tbl>
              <a:tblPr firstRow="1" bandRow="1">
                <a:tableStyleId>{5C22544A-7EE6-4342-B048-85BDC9FD1C3A}</a:tableStyleId>
              </a:tblPr>
              <a:tblGrid>
                <a:gridCol w="2497455"/>
                <a:gridCol w="2041525"/>
                <a:gridCol w="3238500"/>
                <a:gridCol w="3815080"/>
              </a:tblGrid>
              <a:tr h="427990">
                <a:tc>
                  <a:txBody>
                    <a:bodyPr/>
                    <a:lstStyle/>
                    <a:p>
                      <a:pPr>
                        <a:buNone/>
                      </a:pPr>
                      <a:r>
                        <a:rPr lang="en-IN" altLang="en-US"/>
                        <a:t>AUTHORS</a:t>
                      </a:r>
                    </a:p>
                  </a:txBody>
                  <a:tcPr/>
                </a:tc>
                <a:tc>
                  <a:txBody>
                    <a:bodyPr/>
                    <a:lstStyle/>
                    <a:p>
                      <a:pPr>
                        <a:buNone/>
                      </a:pPr>
                      <a:r>
                        <a:rPr lang="en-IN" altLang="en-US"/>
                        <a:t>TYPE OF STUDY</a:t>
                      </a:r>
                    </a:p>
                  </a:txBody>
                  <a:tcPr/>
                </a:tc>
                <a:tc>
                  <a:txBody>
                    <a:bodyPr/>
                    <a:lstStyle/>
                    <a:p>
                      <a:pPr>
                        <a:buNone/>
                      </a:pPr>
                      <a:r>
                        <a:rPr lang="en-IN" altLang="en-US"/>
                        <a:t>METHOD</a:t>
                      </a:r>
                    </a:p>
                  </a:txBody>
                  <a:tcPr/>
                </a:tc>
                <a:tc>
                  <a:txBody>
                    <a:bodyPr/>
                    <a:lstStyle/>
                    <a:p>
                      <a:pPr>
                        <a:buNone/>
                      </a:pPr>
                      <a:r>
                        <a:rPr lang="en-IN" altLang="en-US"/>
                        <a:t>RESULT AND CONCLUSION</a:t>
                      </a:r>
                    </a:p>
                  </a:txBody>
                  <a:tcPr/>
                </a:tc>
              </a:tr>
              <a:tr h="4758690">
                <a:tc>
                  <a:txBody>
                    <a:bodyPr/>
                    <a:lstStyle/>
                    <a:p>
                      <a:pPr>
                        <a:buNone/>
                      </a:pPr>
                      <a:r>
                        <a:rPr lang="en-US"/>
                        <a:t>Mubina Begum Bijapur , Nazeer Ahmed Kudligi , Shaik Asma </a:t>
                      </a:r>
                    </a:p>
                  </a:txBody>
                  <a:tcPr/>
                </a:tc>
                <a:tc>
                  <a:txBody>
                    <a:bodyPr/>
                    <a:lstStyle/>
                    <a:p>
                      <a:pPr>
                        <a:buNone/>
                      </a:pPr>
                      <a:r>
                        <a:rPr lang="en-IN" altLang="en-US"/>
                        <a:t>Prospective observational study</a:t>
                      </a:r>
                    </a:p>
                  </a:txBody>
                  <a:tcPr/>
                </a:tc>
                <a:tc>
                  <a:txBody>
                    <a:bodyPr/>
                    <a:lstStyle/>
                    <a:p>
                      <a:pPr>
                        <a:buNone/>
                      </a:pPr>
                      <a:r>
                        <a:rPr lang="en-US"/>
                        <a:t>Adult patients requiring ABG and electrolyte estimation as a part of their clinical care were consecutively included in the study.A</a:t>
                      </a:r>
                      <a:r>
                        <a:rPr lang="en-IN" altLang="en-US"/>
                        <a:t> total of 110 </a:t>
                      </a:r>
                      <a:r>
                        <a:rPr lang="en-US"/>
                        <a:t>patient</a:t>
                      </a:r>
                      <a:r>
                        <a:rPr lang="en-IN" altLang="en-US"/>
                        <a:t>’</a:t>
                      </a:r>
                      <a:r>
                        <a:rPr lang="en-US"/>
                        <a:t>s </a:t>
                      </a:r>
                      <a:r>
                        <a:rPr lang="en-IN" altLang="en-US"/>
                        <a:t>paired blood samples were analysed.</a:t>
                      </a:r>
                      <a:r>
                        <a:rPr lang="en-US"/>
                        <a:t>  Venous samples were taken within 2 minutes of arterial sampling from in situ central line. Data were analyzed using Bland-Altman methods.</a:t>
                      </a:r>
                    </a:p>
                  </a:txBody>
                  <a:tcPr/>
                </a:tc>
                <a:tc>
                  <a:txBody>
                    <a:bodyPr/>
                    <a:lstStyle/>
                    <a:p>
                      <a:pPr>
                        <a:buNone/>
                      </a:pPr>
                      <a:r>
                        <a:rPr lang="en-US"/>
                        <a:t>The mean difference between arterial and central venous values of pH, PCO2, bicarbonate, sodium, potassium, and chloride was 0.04 units, -5.84 mm Hg, 0.89 mmol/L, -1.8 mEq/L, -0.04 mEq/L, and -0.89 mEq/L, respectively. The correlation coefficients for pH, PCO2, HCO3 -, sodium, potassium, and chloride were 0.799, 0.831, 0.892, 0.652, 0.599 and 0.730, respectively. Limits of agreement (95%) were within acce</a:t>
                      </a:r>
                      <a:r>
                        <a:rPr lang="en-IN" altLang="en-US"/>
                        <a:t>ptable limits.</a:t>
                      </a:r>
                      <a:r>
                        <a:rPr lang="en-US" b="1"/>
                        <a:t>Central venous pH, PCO2, and bicarbonate may be an acceptable substitute for ABG in patients admitted in the ICU. However caution should be exercised while applying electrolyte measurements.</a:t>
                      </a:r>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REFERENCE         </a:t>
            </a:r>
          </a:p>
        </p:txBody>
      </p:sp>
      <p:sp>
        <p:nvSpPr>
          <p:cNvPr id="3" name="Content Placeholder 2"/>
          <p:cNvSpPr>
            <a:spLocks noGrp="1"/>
          </p:cNvSpPr>
          <p:nvPr>
            <p:ph idx="1"/>
          </p:nvPr>
        </p:nvSpPr>
        <p:spPr/>
        <p:txBody>
          <a:bodyPr/>
          <a:lstStyle/>
          <a:p>
            <a:r>
              <a:rPr lang="en-IN" altLang="en-US"/>
              <a:t>Bedside Respiratory Medicine -Basanta Hazarika, V Dharma Rao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1970"/>
            <a:ext cx="10515600" cy="2168525"/>
          </a:xfrm>
        </p:spPr>
        <p:txBody>
          <a:bodyPr/>
          <a:lstStyle/>
          <a:p>
            <a:r>
              <a:rPr lang="en-IN" altLang="en-US">
                <a:ln w="22225">
                  <a:solidFill>
                    <a:schemeClr val="accent2"/>
                  </a:solidFill>
                  <a:prstDash val="solid"/>
                </a:ln>
                <a:solidFill>
                  <a:schemeClr val="accent2">
                    <a:lumMod val="40000"/>
                    <a:lumOff val="60000"/>
                  </a:schemeClr>
                </a:solidFill>
                <a:effectLst/>
              </a:rPr>
              <a:t>             </a:t>
            </a:r>
            <a:r>
              <a:rPr lang="en-IN" altLang="en-US" sz="9600">
                <a:ln w="22225">
                  <a:solidFill>
                    <a:schemeClr val="accent2"/>
                  </a:solidFill>
                  <a:prstDash val="solid"/>
                </a:ln>
                <a:gradFill>
                  <a:gsLst>
                    <a:gs pos="0">
                      <a:srgbClr val="012D86"/>
                    </a:gs>
                    <a:gs pos="100000">
                      <a:srgbClr val="0E2557"/>
                    </a:gs>
                  </a:gsLst>
                  <a:lin scaled="0"/>
                </a:gradFill>
                <a:effectLst/>
              </a:rPr>
              <a:t> </a:t>
            </a:r>
            <a:r>
              <a:rPr lang="en-IN" altLang="en-US" sz="9600">
                <a:solidFill>
                  <a:schemeClr val="accent1"/>
                </a:solidFill>
                <a:effectLst>
                  <a:outerShdw blurRad="38100" dist="25400" dir="5400000" algn="ctr" rotWithShape="0">
                    <a:srgbClr val="6E747A">
                      <a:alpha val="43000"/>
                    </a:srgbClr>
                  </a:outerShdw>
                </a:effectLst>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3430"/>
            <a:ext cx="10515600" cy="5403850"/>
          </a:xfrm>
        </p:spPr>
        <p:txBody>
          <a:bodyPr>
            <a:noAutofit/>
          </a:bodyPr>
          <a:lstStyle/>
          <a:p>
            <a:r>
              <a:rPr lang="en-US" sz="2400">
                <a:sym typeface="+mn-ea"/>
              </a:rPr>
              <a:t>5.</a:t>
            </a:r>
            <a:r>
              <a:rPr lang="en-US" sz="2400" b="1">
                <a:sym typeface="+mn-ea"/>
              </a:rPr>
              <a:t>Base excess</a:t>
            </a:r>
            <a:r>
              <a:rPr lang="en-US" sz="2400">
                <a:sym typeface="+mn-ea"/>
              </a:rPr>
              <a:t>: BE is an index of the magnitude of the metabolic contribution to an acid base disturbance. It is a measure of the quantity of acid or base in milliequivalent needed to</a:t>
            </a:r>
            <a:r>
              <a:rPr lang="en-IN" altLang="en-US" sz="2400">
                <a:sym typeface="+mn-ea"/>
              </a:rPr>
              <a:t> </a:t>
            </a:r>
            <a:r>
              <a:rPr lang="en-US" sz="2400">
                <a:sym typeface="+mn-ea"/>
              </a:rPr>
              <a:t>titrate 1 litre of blood to a pH of 7.4 at a temperature of 37C and a PaCO</a:t>
            </a:r>
            <a:r>
              <a:rPr lang="en-IN" altLang="en-US" sz="2400" baseline="-25000">
                <a:sym typeface="+mn-ea"/>
              </a:rPr>
              <a:t>2</a:t>
            </a:r>
            <a:r>
              <a:rPr lang="en-US" sz="2400">
                <a:sym typeface="+mn-ea"/>
              </a:rPr>
              <a:t>, of 40 mm Hg.</a:t>
            </a:r>
            <a:endParaRPr lang="en-US" sz="2400"/>
          </a:p>
          <a:p>
            <a:pPr marL="0" indent="0">
              <a:buNone/>
            </a:pPr>
            <a:endParaRPr lang="en-US" sz="2400">
              <a:sym typeface="+mn-ea"/>
            </a:endParaRPr>
          </a:p>
          <a:p>
            <a:r>
              <a:rPr lang="en-US" sz="2400">
                <a:sym typeface="+mn-ea"/>
              </a:rPr>
              <a:t>6.</a:t>
            </a:r>
            <a:r>
              <a:rPr lang="en-US" sz="2400" b="1">
                <a:sym typeface="+mn-ea"/>
              </a:rPr>
              <a:t>Compensation</a:t>
            </a:r>
            <a:r>
              <a:rPr lang="en-US" sz="2400">
                <a:sym typeface="+mn-ea"/>
              </a:rPr>
              <a:t>: In compensation pH is directly proportional to HC</a:t>
            </a:r>
            <a:r>
              <a:rPr lang="en-IN" altLang="en-US" sz="2400">
                <a:sym typeface="+mn-ea"/>
              </a:rPr>
              <a:t>O</a:t>
            </a:r>
            <a:r>
              <a:rPr lang="en-IN" altLang="en-US" sz="2400" baseline="-25000">
                <a:sym typeface="+mn-ea"/>
              </a:rPr>
              <a:t>3</a:t>
            </a:r>
            <a:r>
              <a:rPr lang="en-US" sz="2400">
                <a:sym typeface="+mn-ea"/>
              </a:rPr>
              <a:t>-</a:t>
            </a:r>
            <a:r>
              <a:rPr lang="en-IN" altLang="en-US" sz="2400">
                <a:sym typeface="+mn-ea"/>
              </a:rPr>
              <a:t> </a:t>
            </a:r>
            <a:r>
              <a:rPr lang="en-US" sz="2400">
                <a:sym typeface="+mn-ea"/>
              </a:rPr>
              <a:t>and inversely</a:t>
            </a:r>
            <a:r>
              <a:rPr lang="en-IN" altLang="en-US" sz="2400">
                <a:sym typeface="+mn-ea"/>
              </a:rPr>
              <a:t> </a:t>
            </a:r>
            <a:r>
              <a:rPr lang="en-US" sz="2400">
                <a:sym typeface="+mn-ea"/>
              </a:rPr>
              <a:t>proportional to PaCO</a:t>
            </a:r>
            <a:r>
              <a:rPr lang="en-IN" altLang="en-US" sz="2400" baseline="-25000">
                <a:sym typeface="+mn-ea"/>
              </a:rPr>
              <a:t>2</a:t>
            </a:r>
            <a:r>
              <a:rPr lang="en-US" sz="2400">
                <a:sym typeface="+mn-ea"/>
              </a:rPr>
              <a:t>.  In primary respiratory disturbance, secondary changes are done by the kidney, and if primary is metabolic disturbance, secondary changes are done by respiratory system. Respiratory compensation occurs usually within 12 hours and renal compensation develops in 3 to 5 days.</a:t>
            </a:r>
            <a:endParaRPr lang="en-US" sz="2400"/>
          </a:p>
          <a:p>
            <a:endParaRPr lang="en-US" sz="2400"/>
          </a:p>
          <a:p>
            <a:r>
              <a:rPr lang="en-US" sz="2400">
                <a:sym typeface="+mn-ea"/>
              </a:rPr>
              <a:t>7.</a:t>
            </a:r>
            <a:r>
              <a:rPr lang="en-US" sz="2400" b="1">
                <a:sym typeface="+mn-ea"/>
              </a:rPr>
              <a:t> Acid base balance</a:t>
            </a:r>
            <a:r>
              <a:rPr lang="en-US" sz="2400">
                <a:sym typeface="+mn-ea"/>
              </a:rPr>
              <a:t>: Refers to the difference in quantity between input and output of acids and bases.</a:t>
            </a:r>
            <a:endParaRPr lang="en-US" sz="2400"/>
          </a:p>
          <a:p>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INDICATIONS OF ABG</a:t>
            </a:r>
          </a:p>
        </p:txBody>
      </p:sp>
      <p:sp>
        <p:nvSpPr>
          <p:cNvPr id="3" name="Content Placeholder 2"/>
          <p:cNvSpPr>
            <a:spLocks noGrp="1"/>
          </p:cNvSpPr>
          <p:nvPr>
            <p:ph idx="1"/>
          </p:nvPr>
        </p:nvSpPr>
        <p:spPr>
          <a:xfrm>
            <a:off x="838200" y="1825625"/>
            <a:ext cx="10515600" cy="4772660"/>
          </a:xfrm>
        </p:spPr>
        <p:txBody>
          <a:bodyPr>
            <a:normAutofit fontScale="25000" lnSpcReduction="20000"/>
          </a:bodyPr>
          <a:lstStyle/>
          <a:p>
            <a:pPr marL="0" indent="0">
              <a:buNone/>
            </a:pPr>
            <a:r>
              <a:rPr lang="en-IN" altLang="en-US" sz="8000"/>
              <a:t>1  </a:t>
            </a:r>
            <a:r>
              <a:rPr lang="en-US" sz="8000" b="1"/>
              <a:t>In respiratory distress patients</a:t>
            </a:r>
            <a:endParaRPr lang="en-US" sz="8000"/>
          </a:p>
          <a:p>
            <a:r>
              <a:rPr lang="en-US" sz="8000"/>
              <a:t>To differentiate Type-1 and Type-2 respiratory failure</a:t>
            </a:r>
          </a:p>
          <a:p>
            <a:r>
              <a:rPr lang="en-US" sz="8000"/>
              <a:t>To take decision for mechanical ventilation</a:t>
            </a:r>
          </a:p>
          <a:p>
            <a:r>
              <a:rPr lang="en-US" sz="8000"/>
              <a:t>For oxygen therapy</a:t>
            </a:r>
          </a:p>
          <a:p>
            <a:r>
              <a:rPr lang="en-US" sz="8000"/>
              <a:t>To monitor therapy</a:t>
            </a:r>
          </a:p>
          <a:p>
            <a:pPr marL="0" indent="0">
              <a:buNone/>
            </a:pPr>
            <a:r>
              <a:rPr lang="en-US" sz="8000"/>
              <a:t>2. </a:t>
            </a:r>
            <a:r>
              <a:rPr lang="en-US" sz="8000" b="1"/>
              <a:t>Cardiac arrest</a:t>
            </a:r>
          </a:p>
          <a:p>
            <a:pPr marL="0" indent="0">
              <a:buNone/>
            </a:pPr>
            <a:r>
              <a:rPr lang="en-US" sz="8000"/>
              <a:t>3. </a:t>
            </a:r>
            <a:r>
              <a:rPr lang="en-US" sz="8000" b="1"/>
              <a:t>Suspected acid base disturbance in uncontrolled diabetes</a:t>
            </a:r>
          </a:p>
          <a:p>
            <a:pPr marL="0" indent="0">
              <a:buNone/>
            </a:pPr>
            <a:r>
              <a:rPr lang="en-US" sz="8000"/>
              <a:t>4. </a:t>
            </a:r>
            <a:r>
              <a:rPr lang="en-US" sz="8000" b="1"/>
              <a:t>Shock patient with altered level of consciousness</a:t>
            </a:r>
          </a:p>
          <a:p>
            <a:pPr marL="0" indent="0">
              <a:buNone/>
            </a:pPr>
            <a:r>
              <a:rPr lang="en-US" sz="8000"/>
              <a:t>5. </a:t>
            </a:r>
            <a:r>
              <a:rPr lang="en-US" sz="8000" b="1"/>
              <a:t>Renal failure</a:t>
            </a:r>
          </a:p>
          <a:p>
            <a:r>
              <a:rPr lang="en-US" sz="8000"/>
              <a:t>To see the degree of metabolic acidosis</a:t>
            </a:r>
          </a:p>
          <a:p>
            <a:r>
              <a:rPr lang="en-US" sz="8000"/>
              <a:t>To take decision for dialysis</a:t>
            </a:r>
          </a:p>
          <a:p>
            <a:endParaRPr lang="en-US" sz="8000"/>
          </a:p>
          <a:p>
            <a:endParaRPr lang="en-US"/>
          </a:p>
          <a:p>
            <a:endParaRPr lang="en-US"/>
          </a:p>
          <a:p>
            <a:endParaRPr lang="en-US"/>
          </a:p>
          <a:p>
            <a:endParaRPr lang="en-US"/>
          </a:p>
          <a:p>
            <a:r>
              <a:rPr 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a:t>                  Sites For Obtaining ABG</a:t>
            </a:r>
          </a:p>
        </p:txBody>
      </p:sp>
      <p:sp>
        <p:nvSpPr>
          <p:cNvPr id="3" name="Content Placeholder 2"/>
          <p:cNvSpPr>
            <a:spLocks noGrp="1"/>
          </p:cNvSpPr>
          <p:nvPr>
            <p:ph idx="1"/>
          </p:nvPr>
        </p:nvSpPr>
        <p:spPr/>
        <p:txBody>
          <a:bodyPr/>
          <a:lstStyle/>
          <a:p>
            <a:r>
              <a:rPr lang="en-IN" altLang="en-US"/>
              <a:t>Radial artery is most commonly used</a:t>
            </a:r>
          </a:p>
          <a:p>
            <a:r>
              <a:rPr lang="en-IN" altLang="en-US"/>
              <a:t>Other  sites- brachial and femoral arteries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010"/>
            <a:ext cx="10515600" cy="5843270"/>
          </a:xfrm>
        </p:spPr>
        <p:txBody>
          <a:bodyPr>
            <a:normAutofit/>
          </a:bodyPr>
          <a:lstStyle/>
          <a:p>
            <a:r>
              <a:rPr lang="en-US" b="1">
                <a:solidFill>
                  <a:srgbClr val="FF0000"/>
                </a:solidFill>
              </a:rPr>
              <a:t>Contraindications to using the radial artery</a:t>
            </a:r>
          </a:p>
          <a:p>
            <a:r>
              <a:rPr lang="en-US"/>
              <a:t>Absent ulnar circulation,</a:t>
            </a:r>
          </a:p>
          <a:p>
            <a:r>
              <a:rPr lang="en-US"/>
              <a:t>Impaired circulation in the hand (Reynaud's disease, Burgers' disease)</a:t>
            </a:r>
          </a:p>
          <a:p>
            <a:r>
              <a:rPr lang="en-US"/>
              <a:t>Underlying skeletal trauma</a:t>
            </a:r>
          </a:p>
          <a:p>
            <a:r>
              <a:rPr lang="en-US"/>
              <a:t>An arteriovenous fistula for dialysis</a:t>
            </a:r>
          </a:p>
          <a:p>
            <a:endParaRPr lang="en-US"/>
          </a:p>
          <a:p>
            <a:r>
              <a:rPr lang="en-US" b="1">
                <a:solidFill>
                  <a:srgbClr val="FF0000"/>
                </a:solidFill>
              </a:rPr>
              <a:t>Contraindications to using the brachial artery</a:t>
            </a:r>
          </a:p>
          <a:p>
            <a:r>
              <a:rPr lang="en-US"/>
              <a:t>Impaired circulation distally as damage may cause ischemia because the brachial artery is an end artery.</a:t>
            </a:r>
          </a:p>
          <a:p>
            <a:r>
              <a:rPr lang="en-US"/>
              <a:t>Fracture around the elbow because of the risk of introducing infection.</a:t>
            </a:r>
          </a:p>
          <a:p>
            <a:r>
              <a:rPr lang="en-US"/>
              <a:t>An arteriovenous fistula in the forearm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a:sym typeface="+mn-ea"/>
              </a:rPr>
              <a:t>                  </a:t>
            </a:r>
            <a:r>
              <a:rPr lang="en-US"/>
              <a:t/>
            </a:r>
            <a:br>
              <a:rPr lang="en-US"/>
            </a:br>
            <a:endParaRPr lang="en-US"/>
          </a:p>
        </p:txBody>
      </p:sp>
      <p:sp>
        <p:nvSpPr>
          <p:cNvPr id="3" name="Content Placeholder 2"/>
          <p:cNvSpPr>
            <a:spLocks noGrp="1"/>
          </p:cNvSpPr>
          <p:nvPr>
            <p:ph idx="1"/>
          </p:nvPr>
        </p:nvSpPr>
        <p:spPr>
          <a:xfrm>
            <a:off x="838200" y="1496695"/>
            <a:ext cx="10515600" cy="4680585"/>
          </a:xfrm>
        </p:spPr>
        <p:txBody>
          <a:bodyPr>
            <a:normAutofit/>
          </a:bodyPr>
          <a:lstStyle/>
          <a:p>
            <a:pPr marL="0" indent="0">
              <a:buNone/>
            </a:pPr>
            <a:r>
              <a:rPr lang="en-US" b="1"/>
              <a:t>Equipment for Obtaining ABG</a:t>
            </a:r>
            <a:r>
              <a:rPr lang="en-IN" altLang="en-US" b="1"/>
              <a:t>-</a:t>
            </a:r>
            <a:endParaRPr lang="en-US" b="1"/>
          </a:p>
          <a:p>
            <a:r>
              <a:rPr lang="en-US"/>
              <a:t>Alcohol or iodine based fluid for skin preparation</a:t>
            </a:r>
          </a:p>
          <a:p>
            <a:r>
              <a:rPr lang="en-US"/>
              <a:t>2% plain lignocaine for surface anaesthesia</a:t>
            </a:r>
            <a:r>
              <a:rPr lang="en-IN" altLang="en-US"/>
              <a:t>(can be used)</a:t>
            </a:r>
            <a:endParaRPr lang="en-US"/>
          </a:p>
          <a:p>
            <a:r>
              <a:rPr lang="en-US"/>
              <a:t>2 ml syringe with 23gneedle</a:t>
            </a:r>
          </a:p>
          <a:p>
            <a:r>
              <a:rPr lang="en-US"/>
              <a:t>Cotton or gauge swabs for applying pressure after taking sample</a:t>
            </a:r>
          </a:p>
          <a:p>
            <a:r>
              <a:rPr lang="en-US"/>
              <a:t>Ice if transport time to laboratory is more than 5 minutes</a:t>
            </a:r>
          </a:p>
          <a:p>
            <a:r>
              <a:rPr lang="en-US"/>
              <a:t>Heparin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a:sym typeface="+mn-ea"/>
              </a:rPr>
              <a:t>                   </a:t>
            </a:r>
            <a:r>
              <a:rPr lang="en-US">
                <a:sym typeface="+mn-ea"/>
              </a:rPr>
              <a:t>Procedure for Obtaining ABG</a:t>
            </a:r>
            <a:r>
              <a:rPr lang="en-US"/>
              <a:t/>
            </a:r>
            <a:br>
              <a:rPr lang="en-US"/>
            </a:br>
            <a:endParaRPr lang="en-US"/>
          </a:p>
        </p:txBody>
      </p:sp>
      <p:sp>
        <p:nvSpPr>
          <p:cNvPr id="3" name="Content Placeholder 2"/>
          <p:cNvSpPr>
            <a:spLocks noGrp="1"/>
          </p:cNvSpPr>
          <p:nvPr>
            <p:ph idx="1"/>
          </p:nvPr>
        </p:nvSpPr>
        <p:spPr>
          <a:xfrm>
            <a:off x="838200" y="1222375"/>
            <a:ext cx="10515600" cy="4988560"/>
          </a:xfrm>
        </p:spPr>
        <p:txBody>
          <a:bodyPr>
            <a:normAutofit fontScale="87500" lnSpcReduction="10000"/>
          </a:bodyPr>
          <a:lstStyle/>
          <a:p>
            <a:pPr marL="0" indent="0">
              <a:buNone/>
            </a:pPr>
            <a:r>
              <a:rPr lang="en-US"/>
              <a:t>1. Before starting explain the patient about the procedure.</a:t>
            </a:r>
          </a:p>
          <a:p>
            <a:pPr marL="0" indent="0">
              <a:buNone/>
            </a:pPr>
            <a:r>
              <a:rPr lang="en-US"/>
              <a:t>2</a:t>
            </a:r>
            <a:r>
              <a:rPr lang="en-IN" altLang="en-US"/>
              <a:t>.</a:t>
            </a:r>
            <a:r>
              <a:rPr lang="en-US"/>
              <a:t>Perform Allen's test (For collateral circulation)</a:t>
            </a:r>
          </a:p>
          <a:p>
            <a:r>
              <a:rPr lang="en-US"/>
              <a:t>Both the radial and ulnar arteries should be compressed at a level approximately 1c</a:t>
            </a:r>
            <a:r>
              <a:rPr lang="en-IN" altLang="en-US"/>
              <a:t>m </a:t>
            </a:r>
            <a:r>
              <a:rPr lang="en-US"/>
              <a:t>proximal to the wrist joint.</a:t>
            </a:r>
          </a:p>
          <a:p>
            <a:r>
              <a:rPr lang="en-US"/>
              <a:t>Ask the patient to squeeze his or her hand for approximately 5 seconds then relax. The palmar surface of the hand should be blanched.</a:t>
            </a:r>
          </a:p>
          <a:p>
            <a:r>
              <a:rPr lang="en-US"/>
              <a:t>Release compression on the ulnar artery. It is normal for the palmar surface to flush</a:t>
            </a:r>
            <a:r>
              <a:rPr lang="en-IN" altLang="en-US"/>
              <a:t> </a:t>
            </a:r>
            <a:r>
              <a:rPr lang="en-US"/>
              <a:t>within 5 seconds. Prolonged delay before flushing indicates decreased ulnar artery flow.</a:t>
            </a:r>
          </a:p>
          <a:p>
            <a:r>
              <a:rPr lang="en-US"/>
              <a:t>Radial arteries lacking collateral ulnar circulation should be avoided as puncture sites if possible. In adults if the radial artery is unsuitable as a puncture site, the brachial artery</a:t>
            </a:r>
            <a:r>
              <a:rPr lang="en-IN" altLang="en-US"/>
              <a:t> i</a:t>
            </a:r>
            <a:r>
              <a:rPr lang="en-US"/>
              <a:t>s the second choice, followed by the femoral artery.</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2340</Words>
  <Application>WPS Presentation</Application>
  <PresentationFormat>Custom</PresentationFormat>
  <Paragraphs>251</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Describe and discuss the physiology and pathophysiology of hypoxia and hypercapneia</vt:lpstr>
      <vt:lpstr>ARTERIAL BLOOD GAS ANALYSIS</vt:lpstr>
      <vt:lpstr>                          TERMINOLOGY</vt:lpstr>
      <vt:lpstr>Slide 4</vt:lpstr>
      <vt:lpstr>                     INDICATIONS OF ABG</vt:lpstr>
      <vt:lpstr>                  Sites For Obtaining ABG</vt:lpstr>
      <vt:lpstr>Slide 7</vt:lpstr>
      <vt:lpstr>                   </vt:lpstr>
      <vt:lpstr>                   Procedure for Obtaining ABG </vt:lpstr>
      <vt:lpstr>Slide 10</vt:lpstr>
      <vt:lpstr>Slide 11</vt:lpstr>
      <vt:lpstr>Slide 12</vt:lpstr>
      <vt:lpstr>Slide 13</vt:lpstr>
      <vt:lpstr>                        COMPLICATIONS </vt:lpstr>
      <vt:lpstr>Slide 15</vt:lpstr>
      <vt:lpstr>                     VALIDATION OF RESULTS </vt:lpstr>
      <vt:lpstr>             LIMITATIONS OF ABG ANALYSIS</vt:lpstr>
      <vt:lpstr>Normal values in arterial blood</vt:lpstr>
      <vt:lpstr>             TYPES OF ACID BASE DISORDERS</vt:lpstr>
      <vt:lpstr>Step wise approach to diagnose acid-base d/o</vt:lpstr>
      <vt:lpstr>Slide 21</vt:lpstr>
      <vt:lpstr>Slide 22</vt:lpstr>
      <vt:lpstr>Slide 23</vt:lpstr>
      <vt:lpstr>Slide 24</vt:lpstr>
      <vt:lpstr>Slide 25</vt:lpstr>
      <vt:lpstr>Slide 26</vt:lpstr>
      <vt:lpstr>                    METABOLIC ACIDOSIS</vt:lpstr>
      <vt:lpstr>Slide 28</vt:lpstr>
      <vt:lpstr>                 METABOLIC ALKALOSIS</vt:lpstr>
      <vt:lpstr>                 RESPIRATORY ACIDOSIS</vt:lpstr>
      <vt:lpstr>                  RESPIRTORY ALKALOSIS</vt:lpstr>
      <vt:lpstr>Evidence:Central Venous Blood Gas Analysis: An Alternative to Arterial Blood Gas Analysis for pH, PCO 2, Bicarbonate, Sodium, Potassium and Chloride in the Intensive Care Unit Patients</vt:lpstr>
      <vt:lpstr>                               REFERENCE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ARTERIAL BLOOD GAS ANALYSIS</dc:title>
  <dc:creator>MUGDHA</dc:creator>
  <cp:lastModifiedBy>Windows User</cp:lastModifiedBy>
  <cp:revision>19</cp:revision>
  <dcterms:created xsi:type="dcterms:W3CDTF">2022-06-05T15:38:00Z</dcterms:created>
  <dcterms:modified xsi:type="dcterms:W3CDTF">2023-11-10T04:06:12Z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4A8850A63D0E405C8D7D00DF28FC17C7</vt:lpwstr>
  </property>
  <property fmtid="{D5CDD505-2E9C-101B-9397-08002B2CF9AE}" pid="3" name="KSOProductBuildVer">
    <vt:lpwstr>1033-11.2.0.11156</vt:lpwstr>
  </property>
</Properties>
</file>