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7"/>
  </p:notesMasterIdLst>
  <p:handoutMasterIdLst>
    <p:handoutMasterId r:id="rId28"/>
  </p:handoutMasterIdLst>
  <p:sldIdLst>
    <p:sldId id="291" r:id="rId2"/>
    <p:sldId id="257" r:id="rId3"/>
    <p:sldId id="289" r:id="rId4"/>
    <p:sldId id="258" r:id="rId5"/>
    <p:sldId id="259" r:id="rId6"/>
    <p:sldId id="260" r:id="rId7"/>
    <p:sldId id="261" r:id="rId8"/>
    <p:sldId id="276" r:id="rId9"/>
    <p:sldId id="264" r:id="rId10"/>
    <p:sldId id="266" r:id="rId11"/>
    <p:sldId id="267" r:id="rId12"/>
    <p:sldId id="278" r:id="rId13"/>
    <p:sldId id="285" r:id="rId14"/>
    <p:sldId id="280" r:id="rId15"/>
    <p:sldId id="286" r:id="rId16"/>
    <p:sldId id="287" r:id="rId17"/>
    <p:sldId id="281" r:id="rId18"/>
    <p:sldId id="270" r:id="rId19"/>
    <p:sldId id="271" r:id="rId20"/>
    <p:sldId id="273" r:id="rId21"/>
    <p:sldId id="282" r:id="rId22"/>
    <p:sldId id="283" r:id="rId23"/>
    <p:sldId id="284" r:id="rId24"/>
    <p:sldId id="288" r:id="rId25"/>
    <p:sldId id="290" r:id="rId2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B61927-CA79-4882-B85A-96350E9ED299}" type="datetimeFigureOut">
              <a:rPr lang="en-US"/>
              <a:pPr>
                <a:defRPr/>
              </a:pPr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0ABBBD-A89E-439D-919E-486148824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0D16693-6CBF-4E87-A550-6EDAA2AA7A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380F5-2A2B-4169-A437-D612E7E5B5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D691-76A3-4F45-8231-FE5F2E31FC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5227-046B-473B-B0F9-C67C10C37C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4E1C-E3A1-4BA8-B0CF-C42C80AC4B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0B69-8141-4624-89DD-CF070FA8ED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E718-CFDC-49E3-8468-DFAA2B885D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B0B3-6618-4656-8973-F73A5A070B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081D-9705-4646-9757-B4281E12A6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7A28-8885-4DC9-898E-5CCCC50905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9694-C7A3-4E12-B450-8DA731E6B8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34EF-B447-4EA1-B49F-109CA6A56B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21BF-3146-4EBD-A621-3BDDD44946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EC46-EE2F-429A-B648-4A40413B58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BE2C03-74EE-4369-853C-76D59AD5A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81" r:id="rId4"/>
    <p:sldLayoutId id="2147483790" r:id="rId5"/>
    <p:sldLayoutId id="2147483782" r:id="rId6"/>
    <p:sldLayoutId id="2147483791" r:id="rId7"/>
    <p:sldLayoutId id="2147483792" r:id="rId8"/>
    <p:sldLayoutId id="2147483793" r:id="rId9"/>
    <p:sldLayoutId id="2147483783" r:id="rId10"/>
    <p:sldLayoutId id="2147483794" r:id="rId11"/>
    <p:sldLayoutId id="2147483785" r:id="rId12"/>
    <p:sldLayoutId id="2147483786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ocicept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LOCAL ANAESTHETIC</a:t>
            </a:r>
            <a:endParaRPr lang="en-IN" sz="72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E718-CFDC-49E3-8468-DFAA2B885D62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9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M</a:t>
            </a:r>
            <a:r>
              <a:rPr lang="en-US" sz="3200" b="1" cap="none" dirty="0" smtClean="0"/>
              <a:t>echanism</a:t>
            </a:r>
            <a:r>
              <a:rPr lang="en-US" sz="3200" b="1" dirty="0" smtClean="0"/>
              <a:t> O</a:t>
            </a:r>
            <a:r>
              <a:rPr lang="en-US" sz="3200" b="1" cap="none" dirty="0" smtClean="0"/>
              <a:t>f</a:t>
            </a:r>
            <a:r>
              <a:rPr lang="en-US" sz="3200" b="1" dirty="0" smtClean="0"/>
              <a:t> A</a:t>
            </a:r>
            <a:r>
              <a:rPr lang="en-US" sz="3200" b="1" cap="none" dirty="0" smtClean="0"/>
              <a:t>ction</a:t>
            </a:r>
            <a:endParaRPr lang="en-US" sz="32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686800" cy="5943600"/>
          </a:xfrm>
        </p:spPr>
        <p:txBody>
          <a:bodyPr/>
          <a:lstStyle/>
          <a:p>
            <a:pPr algn="just"/>
            <a:r>
              <a:rPr lang="en-US" sz="3000" dirty="0" smtClean="0"/>
              <a:t>Blocks initiation &amp; propagation of action potential (AP) by preventing </a:t>
            </a:r>
            <a:r>
              <a:rPr lang="en-US" sz="3000" dirty="0" smtClean="0">
                <a:solidFill>
                  <a:srgbClr val="FF5050"/>
                </a:solidFill>
              </a:rPr>
              <a:t>voltage-gated Na</a:t>
            </a:r>
            <a:r>
              <a:rPr lang="en-US" sz="3000" baseline="30000" dirty="0" smtClean="0">
                <a:solidFill>
                  <a:srgbClr val="FF5050"/>
                </a:solidFill>
              </a:rPr>
              <a:t>+</a:t>
            </a:r>
            <a:r>
              <a:rPr lang="en-US" sz="3000" dirty="0" smtClean="0">
                <a:solidFill>
                  <a:srgbClr val="FF5050"/>
                </a:solidFill>
              </a:rPr>
              <a:t> channels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smtClean="0"/>
              <a:t>Activity is PH-dependent, increased at </a:t>
            </a:r>
            <a:r>
              <a:rPr lang="en-US" sz="3000" b="1" dirty="0" smtClean="0"/>
              <a:t>alkaline</a:t>
            </a:r>
            <a:r>
              <a:rPr lang="en-US" sz="3000" dirty="0" smtClean="0"/>
              <a:t> PH. Its penetration to Na</a:t>
            </a:r>
            <a:r>
              <a:rPr lang="en-US" sz="3000" baseline="30000" dirty="0" smtClean="0"/>
              <a:t>+</a:t>
            </a:r>
            <a:r>
              <a:rPr lang="en-US" sz="3000" dirty="0" smtClean="0"/>
              <a:t> channels is very poor at acid PH. Inflamed tissues (acidic): resistance to LA.</a:t>
            </a:r>
          </a:p>
          <a:p>
            <a:pPr algn="just">
              <a:buFont typeface="Wingdings" pitchFamily="2" charset="2"/>
              <a:buNone/>
            </a:pPr>
            <a:endParaRPr lang="en-US" sz="900" dirty="0" smtClean="0"/>
          </a:p>
          <a:p>
            <a:r>
              <a:rPr lang="en-US" sz="3000" dirty="0" smtClean="0"/>
              <a:t>Elevated extracellular Ca</a:t>
            </a:r>
            <a:r>
              <a:rPr lang="en-US" sz="3000" baseline="30000" dirty="0" smtClean="0"/>
              <a:t>2+ </a:t>
            </a:r>
            <a:r>
              <a:rPr lang="en-US" sz="3000" u="sng" dirty="0" smtClean="0"/>
              <a:t>antagonizes</a:t>
            </a:r>
            <a:r>
              <a:rPr lang="en-US" sz="3000" dirty="0" smtClean="0"/>
              <a:t>  action of LA by Ca</a:t>
            </a:r>
            <a:r>
              <a:rPr lang="en-US" sz="3000" baseline="30000" dirty="0" smtClean="0"/>
              <a:t>2+</a:t>
            </a:r>
            <a:r>
              <a:rPr lang="en-US" sz="3000" dirty="0" smtClean="0"/>
              <a:t> which increase  surface potential on  membrane.</a:t>
            </a:r>
          </a:p>
          <a:p>
            <a:pPr algn="just">
              <a:buFont typeface="Wingdings" pitchFamily="2" charset="2"/>
              <a:buNone/>
            </a:pPr>
            <a:r>
              <a:rPr lang="en-US" sz="900" dirty="0" smtClean="0"/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06CCA-1849-4419-86DA-36F1281FF481}" type="slidenum">
              <a:rPr lang="ar-SA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Smaller &amp; more </a:t>
            </a:r>
            <a:r>
              <a:rPr lang="en-US" dirty="0" err="1" smtClean="0"/>
              <a:t>lipophilic</a:t>
            </a:r>
            <a:r>
              <a:rPr lang="en-US" dirty="0" smtClean="0"/>
              <a:t> LA : Faster rate of interaction with Na</a:t>
            </a:r>
            <a:r>
              <a:rPr lang="en-US" baseline="30000" dirty="0" smtClean="0"/>
              <a:t>+</a:t>
            </a:r>
            <a:r>
              <a:rPr lang="en-US" dirty="0" smtClean="0"/>
              <a:t> channels.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9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Potency is +</a:t>
            </a:r>
            <a:r>
              <a:rPr lang="en-US" dirty="0" err="1" smtClean="0"/>
              <a:t>vely</a:t>
            </a:r>
            <a:r>
              <a:rPr lang="en-US" dirty="0" smtClean="0"/>
              <a:t> correlated with lipid solubility.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Lidocaine</a:t>
            </a:r>
            <a:r>
              <a:rPr lang="en-US" dirty="0" smtClean="0"/>
              <a:t>, Procaine, &amp; </a:t>
            </a:r>
            <a:r>
              <a:rPr lang="en-US" dirty="0" err="1" smtClean="0"/>
              <a:t>Mepivacaine</a:t>
            </a:r>
            <a:r>
              <a:rPr lang="en-US" dirty="0" smtClean="0"/>
              <a:t> are more </a:t>
            </a:r>
            <a:r>
              <a:rPr lang="en-US" b="1" dirty="0" smtClean="0"/>
              <a:t>water-soluble</a:t>
            </a:r>
            <a:r>
              <a:rPr lang="en-US" dirty="0" smtClean="0"/>
              <a:t> than </a:t>
            </a:r>
            <a:r>
              <a:rPr lang="en-US" dirty="0" err="1" smtClean="0">
                <a:solidFill>
                  <a:srgbClr val="FF0066"/>
                </a:solidFill>
              </a:rPr>
              <a:t>Tetracaine</a:t>
            </a:r>
            <a:r>
              <a:rPr lang="en-US" dirty="0" smtClean="0">
                <a:solidFill>
                  <a:srgbClr val="FF0066"/>
                </a:solidFill>
              </a:rPr>
              <a:t>, </a:t>
            </a:r>
            <a:r>
              <a:rPr lang="en-US" dirty="0" err="1" smtClean="0">
                <a:solidFill>
                  <a:srgbClr val="FF0066"/>
                </a:solidFill>
              </a:rPr>
              <a:t>Bupivacaine</a:t>
            </a:r>
            <a:r>
              <a:rPr lang="en-US" dirty="0" smtClean="0">
                <a:solidFill>
                  <a:srgbClr val="FF0066"/>
                </a:solidFill>
              </a:rPr>
              <a:t>, &amp; </a:t>
            </a:r>
            <a:r>
              <a:rPr lang="en-US" dirty="0" err="1" smtClean="0">
                <a:solidFill>
                  <a:srgbClr val="FF0066"/>
                </a:solidFill>
              </a:rPr>
              <a:t>Ropivacaine</a:t>
            </a:r>
            <a:r>
              <a:rPr lang="en-US" dirty="0" smtClean="0"/>
              <a:t> that are more  potent &amp; have longer duration of action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Long acting (</a:t>
            </a:r>
            <a:r>
              <a:rPr lang="en-US" dirty="0" err="1" smtClean="0"/>
              <a:t>Bupivacaine</a:t>
            </a:r>
            <a:r>
              <a:rPr lang="en-US" dirty="0" smtClean="0"/>
              <a:t> ) also bind more extensively to plasma proteins &amp; can be displaced by other protein-bound drugs.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Reference-</a:t>
            </a:r>
            <a:r>
              <a:rPr lang="en-US" sz="2000" dirty="0" err="1" smtClean="0"/>
              <a:t>Stoelting</a:t>
            </a:r>
            <a:r>
              <a:rPr lang="en-US" sz="2000" dirty="0" smtClean="0"/>
              <a:t> book of pharmacology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F8999-6E96-4E61-93DC-2C36F899E622}" type="slidenum">
              <a:rPr lang="ar-SA"/>
              <a:pPr>
                <a:defRPr/>
              </a:pPr>
              <a:t>11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166688"/>
            <a:ext cx="617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Structure- Activity Characteristics of LA: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"/>
            <a:ext cx="8991600" cy="632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FF"/>
                </a:solidFill>
              </a:rPr>
              <a:t>1- Effect on fiber diameter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LA block conduction in </a:t>
            </a:r>
            <a:r>
              <a:rPr lang="en-US" b="1" dirty="0" smtClean="0">
                <a:solidFill>
                  <a:srgbClr val="FF00FF"/>
                </a:solidFill>
              </a:rPr>
              <a:t>small-diameter</a:t>
            </a:r>
            <a:r>
              <a:rPr lang="en-US" dirty="0" smtClean="0"/>
              <a:t> nerve fibers more readily than in large fibers.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Pain</a:t>
            </a:r>
            <a:r>
              <a:rPr lang="en-US" dirty="0" smtClean="0"/>
              <a:t> sensation is blocked more readily than other sensory modalities.</a:t>
            </a:r>
          </a:p>
          <a:p>
            <a:pPr>
              <a:buNone/>
            </a:pPr>
            <a:r>
              <a:rPr lang="en-US" dirty="0" smtClean="0"/>
              <a:t>        LAs block conduction in following order: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small </a:t>
            </a:r>
            <a:r>
              <a:rPr lang="en-US" dirty="0" err="1" smtClean="0">
                <a:solidFill>
                  <a:srgbClr val="FF00FF"/>
                </a:solidFill>
              </a:rPr>
              <a:t>myelinated</a:t>
            </a:r>
            <a:r>
              <a:rPr lang="en-US" dirty="0" smtClean="0"/>
              <a:t> (</a:t>
            </a:r>
            <a:r>
              <a:rPr lang="en-US" sz="3600" dirty="0" smtClean="0"/>
              <a:t>pain impulses)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00FF"/>
                </a:solidFill>
              </a:rPr>
              <a:t>                       non- </a:t>
            </a:r>
            <a:r>
              <a:rPr lang="en-US" dirty="0" err="1" smtClean="0">
                <a:solidFill>
                  <a:srgbClr val="FF00FF"/>
                </a:solidFill>
              </a:rPr>
              <a:t>myelinated</a:t>
            </a:r>
            <a:r>
              <a:rPr lang="en-US" dirty="0" smtClean="0"/>
              <a:t> (C-fibers),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                                large </a:t>
            </a:r>
            <a:r>
              <a:rPr lang="en-US" dirty="0" err="1" smtClean="0"/>
              <a:t>myelinated</a:t>
            </a:r>
            <a:r>
              <a:rPr lang="en-US" dirty="0" smtClean="0"/>
              <a:t> axons.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7494-4931-4019-BED0-092F1196A9DD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 flipH="1">
            <a:off x="2788916" y="4191000"/>
            <a:ext cx="41148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6477000" y="53340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FF"/>
                </a:solidFill>
              </a:rPr>
              <a:t>2- Effect on firing frequency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r>
              <a:rPr lang="en-US" dirty="0" smtClean="0"/>
              <a:t>Blockade by LA is more at higher frequencies of depolarization.</a:t>
            </a:r>
          </a:p>
          <a:p>
            <a:r>
              <a:rPr lang="en-US" u="sng" dirty="0" smtClean="0"/>
              <a:t>Sensory (</a:t>
            </a:r>
            <a:r>
              <a:rPr lang="en-US" u="sng" dirty="0" err="1" smtClean="0"/>
              <a:t>esp</a:t>
            </a:r>
            <a:r>
              <a:rPr lang="en-US" u="sng" dirty="0" smtClean="0"/>
              <a:t> pain)</a:t>
            </a:r>
            <a:r>
              <a:rPr lang="en-US" dirty="0" smtClean="0"/>
              <a:t> fibers have </a:t>
            </a:r>
            <a:r>
              <a:rPr lang="en-US" dirty="0" smtClean="0">
                <a:solidFill>
                  <a:srgbClr val="FF00FF"/>
                </a:solidFill>
              </a:rPr>
              <a:t>High firing rate</a:t>
            </a:r>
            <a:r>
              <a:rPr lang="en-US" dirty="0" smtClean="0"/>
              <a:t> &amp; long action potential duration. While motor fibers fire at a slower rate &amp; have shorter action potential duration.</a:t>
            </a:r>
          </a:p>
          <a:p>
            <a:pPr>
              <a:buFont typeface="Wingdings" pitchFamily="2" charset="2"/>
              <a:buNone/>
            </a:pPr>
            <a:r>
              <a:rPr lang="en-US" sz="2000" dirty="0" err="1" smtClean="0"/>
              <a:t>Refn</a:t>
            </a:r>
            <a:r>
              <a:rPr lang="en-US" sz="2000" dirty="0" smtClean="0"/>
              <a:t>- Oxford journal of anaesthesia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7CE59-73D9-4741-9AE9-8351EEDC2A8B}" type="slidenum">
              <a:rPr lang="ar-SA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13" name="Group 65"/>
          <p:cNvGraphicFramePr>
            <a:graphicFrameLocks noGrp="1"/>
          </p:cNvGraphicFramePr>
          <p:nvPr>
            <p:ph/>
          </p:nvPr>
        </p:nvGraphicFramePr>
        <p:xfrm>
          <a:off x="76200" y="114300"/>
          <a:ext cx="8991600" cy="6679248"/>
        </p:xfrm>
        <a:graphic>
          <a:graphicData uri="http://schemas.openxmlformats.org/drawingml/2006/table">
            <a:tbl>
              <a:tblPr/>
              <a:tblGrid>
                <a:gridCol w="1485900"/>
                <a:gridCol w="1016000"/>
                <a:gridCol w="938213"/>
                <a:gridCol w="1016000"/>
                <a:gridCol w="1868487"/>
                <a:gridCol w="2667000"/>
              </a:tblGrid>
              <a:tr h="146367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Rapid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As procaine but &lt; tendency to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Widely used + IV in ventricular arrhythmia.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Mepivacaine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is similar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Amethoc- (tetrac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V. 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As 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spinal &amp; corneal anesthesia.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Bupivac-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As Lid but &gt; CVS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Widely used (long DOA).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Ropivacine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is similar, with less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cardioTox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Priloc-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No VD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MetHgemia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Widely used, not for obstetric (neonatal metHgemia.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57C3D-506B-4D9F-8689-6B4CD1B11011}" type="slidenum">
              <a:rPr lang="ar-SA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39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M</a:t>
            </a:r>
            <a:r>
              <a:rPr lang="en-US" sz="3200" b="1" cap="none" dirty="0" smtClean="0"/>
              <a:t>ethods</a:t>
            </a:r>
            <a:r>
              <a:rPr lang="en-US" sz="3200" b="1" dirty="0" smtClean="0"/>
              <a:t> o</a:t>
            </a:r>
            <a:r>
              <a:rPr lang="en-US" sz="3200" b="1" cap="none" dirty="0" smtClean="0"/>
              <a:t>f </a:t>
            </a:r>
            <a:r>
              <a:rPr lang="en-US" sz="3200" b="1" dirty="0" smtClean="0"/>
              <a:t>a</a:t>
            </a:r>
            <a:r>
              <a:rPr lang="en-US" sz="3200" b="1" cap="none" dirty="0" smtClean="0"/>
              <a:t>dministration</a:t>
            </a:r>
            <a:r>
              <a:rPr lang="en-US" sz="3200" b="1" dirty="0" smtClean="0"/>
              <a:t>: 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FF0066"/>
                </a:solidFill>
              </a:rPr>
              <a:t>S</a:t>
            </a:r>
            <a:r>
              <a:rPr lang="en-US" sz="3200" b="1" cap="none" dirty="0" smtClean="0">
                <a:solidFill>
                  <a:srgbClr val="FF0066"/>
                </a:solidFill>
              </a:rPr>
              <a:t>ix </a:t>
            </a:r>
            <a:r>
              <a:rPr lang="en-US" sz="3200" b="1" dirty="0" smtClean="0">
                <a:solidFill>
                  <a:srgbClr val="FF0066"/>
                </a:solidFill>
              </a:rPr>
              <a:t>P</a:t>
            </a:r>
            <a:r>
              <a:rPr lang="en-US" sz="3200" b="1" cap="none" dirty="0" smtClean="0">
                <a:solidFill>
                  <a:srgbClr val="FF0066"/>
                </a:solidFill>
              </a:rPr>
              <a:t>lacement</a:t>
            </a:r>
            <a:r>
              <a:rPr lang="en-US" sz="3200" b="1" dirty="0" smtClean="0">
                <a:solidFill>
                  <a:srgbClr val="FF0066"/>
                </a:solidFill>
              </a:rPr>
              <a:t> S</a:t>
            </a:r>
            <a:r>
              <a:rPr lang="en-US" sz="3200" b="1" cap="none" dirty="0" smtClean="0">
                <a:solidFill>
                  <a:srgbClr val="FF0066"/>
                </a:solidFill>
              </a:rPr>
              <a:t>ites</a:t>
            </a:r>
            <a:endParaRPr lang="en-US" sz="3200" b="1" dirty="0" smtClean="0">
              <a:solidFill>
                <a:srgbClr val="FF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991600" cy="4953000"/>
          </a:xfrm>
        </p:spPr>
        <p:txBody>
          <a:bodyPr/>
          <a:lstStyle/>
          <a:p>
            <a:r>
              <a:rPr lang="en-US" b="1" smtClean="0"/>
              <a:t>Surface/topical anesthesia</a:t>
            </a:r>
          </a:p>
          <a:p>
            <a:r>
              <a:rPr lang="en-US" b="1" smtClean="0"/>
              <a:t>Local infiltration</a:t>
            </a:r>
            <a:r>
              <a:rPr lang="ar-SA" b="1" smtClean="0">
                <a:latin typeface="Arial" charset="0"/>
              </a:rPr>
              <a:t> </a:t>
            </a:r>
            <a:endParaRPr lang="en-US" b="1" smtClean="0"/>
          </a:p>
          <a:p>
            <a:r>
              <a:rPr lang="en-US" b="1" smtClean="0"/>
              <a:t>Peripheral nerve block</a:t>
            </a:r>
            <a:r>
              <a:rPr lang="ar-SA" b="1" smtClean="0">
                <a:latin typeface="Arial" charset="0"/>
              </a:rPr>
              <a:t> </a:t>
            </a:r>
            <a:endParaRPr lang="en-US" b="1" smtClean="0"/>
          </a:p>
          <a:p>
            <a:r>
              <a:rPr lang="en-US" b="1" smtClean="0"/>
              <a:t>Bier block (IV regional anesthesia)</a:t>
            </a:r>
            <a:endParaRPr lang="ar-SA" b="1" smtClean="0"/>
          </a:p>
          <a:p>
            <a:r>
              <a:rPr lang="en-US" b="1" smtClean="0"/>
              <a:t>Epidural anesthesia</a:t>
            </a:r>
            <a:r>
              <a:rPr lang="ar-SA" b="1" smtClean="0">
                <a:latin typeface="Arial" charset="0"/>
              </a:rPr>
              <a:t> </a:t>
            </a:r>
            <a:endParaRPr lang="en-US" b="1" smtClean="0"/>
          </a:p>
          <a:p>
            <a:r>
              <a:rPr lang="en-US" b="1" smtClean="0"/>
              <a:t>Spinal anesthesia (subarachnoid)</a:t>
            </a:r>
            <a:endParaRPr lang="en-US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5151C-8280-4276-8044-FB0E95B433A6}" type="slidenum">
              <a:rPr lang="ar-SA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200400" cy="381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Epidural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038600" cy="5029200"/>
          </a:xfrm>
        </p:spPr>
        <p:txBody>
          <a:bodyPr/>
          <a:lstStyle/>
          <a:p>
            <a:endParaRPr lang="en-US" sz="2800" smtClean="0"/>
          </a:p>
        </p:txBody>
      </p:sp>
      <p:sp>
        <p:nvSpPr>
          <p:cNvPr id="30724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648200" y="1676400"/>
            <a:ext cx="4038600" cy="4953000"/>
          </a:xfrm>
        </p:spPr>
        <p:txBody>
          <a:bodyPr/>
          <a:lstStyle/>
          <a:p>
            <a:endParaRPr lang="en-US" sz="2400" smtClean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DF852-02EA-408B-B5F4-FC55E7285E8E}" type="slidenum">
              <a:rPr lang="ar-SA"/>
              <a:pPr>
                <a:defRPr/>
              </a:pPr>
              <a:t>16</a:t>
            </a:fld>
            <a:endParaRPr lang="en-US"/>
          </a:p>
        </p:txBody>
      </p:sp>
      <p:pic>
        <p:nvPicPr>
          <p:cNvPr id="30726" name="Picture 9" descr="epidural_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143000"/>
            <a:ext cx="4271962" cy="548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0727" name="Picture 11" descr="spinal_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1143000"/>
            <a:ext cx="4705350" cy="548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953000" y="3048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Spinal</a:t>
            </a:r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>
            <a:off x="609600" y="5257800"/>
            <a:ext cx="914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67800" cy="6857999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A02F1-1E7C-4E22-ADFB-E0B4B16AB3EC}" type="slidenum">
              <a:rPr lang="ar-SA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85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smtClean="0"/>
              <a:t>Duration of Action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Short: Procaine &amp; </a:t>
            </a:r>
            <a:r>
              <a:rPr lang="en-US" dirty="0" err="1" smtClean="0"/>
              <a:t>Chloropro</a:t>
            </a:r>
            <a:r>
              <a:rPr lang="en-US" dirty="0" err="1" smtClean="0">
                <a:solidFill>
                  <a:srgbClr val="C00000"/>
                </a:solidFill>
              </a:rPr>
              <a:t>caine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Intermediate*: </a:t>
            </a:r>
            <a:r>
              <a:rPr lang="en-US" dirty="0" err="1" smtClean="0"/>
              <a:t>Lidocaine</a:t>
            </a:r>
            <a:r>
              <a:rPr lang="en-US" dirty="0" smtClean="0"/>
              <a:t>, </a:t>
            </a:r>
            <a:r>
              <a:rPr lang="en-US" dirty="0" err="1" smtClean="0"/>
              <a:t>Mepivacine</a:t>
            </a:r>
            <a:r>
              <a:rPr lang="en-US" dirty="0" smtClean="0"/>
              <a:t> &amp; </a:t>
            </a:r>
            <a:r>
              <a:rPr lang="en-US" dirty="0" err="1" smtClean="0"/>
              <a:t>Prilo</a:t>
            </a:r>
            <a:r>
              <a:rPr lang="en-US" dirty="0" smtClean="0"/>
              <a:t>- </a:t>
            </a:r>
            <a:r>
              <a:rPr lang="en-US" dirty="0" err="1" smtClean="0">
                <a:solidFill>
                  <a:srgbClr val="C00000"/>
                </a:solidFill>
              </a:rPr>
              <a:t>caine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Long-acting: </a:t>
            </a:r>
            <a:r>
              <a:rPr lang="en-US" dirty="0" err="1" smtClean="0"/>
              <a:t>Tetracaine</a:t>
            </a:r>
            <a:r>
              <a:rPr lang="en-US" dirty="0" smtClean="0"/>
              <a:t>, </a:t>
            </a:r>
            <a:r>
              <a:rPr lang="en-US" dirty="0" err="1" smtClean="0"/>
              <a:t>Bupivacaine</a:t>
            </a:r>
            <a:r>
              <a:rPr lang="en-US" dirty="0" smtClean="0"/>
              <a:t>, &amp; </a:t>
            </a:r>
            <a:r>
              <a:rPr lang="en-US" dirty="0" err="1" smtClean="0"/>
              <a:t>Ropiva</a:t>
            </a:r>
            <a:r>
              <a:rPr lang="en-US" dirty="0" smtClean="0"/>
              <a:t>- </a:t>
            </a:r>
            <a:r>
              <a:rPr lang="en-US" dirty="0" err="1" smtClean="0">
                <a:solidFill>
                  <a:srgbClr val="C00000"/>
                </a:solidFill>
              </a:rPr>
              <a:t>caine,Levobupivacaine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*Duration can be prolonged by increasing  adding vasoconstrictor agents.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13080-5009-445E-969B-4AE67AAC5084}" type="slidenum">
              <a:rPr lang="ar-SA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304800"/>
            <a:ext cx="89916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To increase speed of </a:t>
            </a:r>
            <a:r>
              <a:rPr lang="en-US" sz="2800" u="sng" dirty="0" smtClean="0"/>
              <a:t>onset</a:t>
            </a:r>
            <a:r>
              <a:rPr lang="en-US" sz="2800" dirty="0" smtClean="0"/>
              <a:t> of LA: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    Add Na-bicarbonate to LA </a:t>
            </a:r>
            <a:r>
              <a:rPr lang="en-US" sz="2800" dirty="0" err="1" smtClean="0"/>
              <a:t>soln</a:t>
            </a:r>
            <a:r>
              <a:rPr lang="en-US" sz="2800" dirty="0" smtClean="0"/>
              <a:t>; LA become &gt; lipid soluble.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Repeated </a:t>
            </a:r>
            <a:r>
              <a:rPr lang="en-US" sz="2800" dirty="0" err="1" smtClean="0"/>
              <a:t>inj</a:t>
            </a:r>
            <a:r>
              <a:rPr lang="en-US" sz="2800" dirty="0" smtClean="0"/>
              <a:t> of LA: </a:t>
            </a:r>
            <a:r>
              <a:rPr lang="en-US" sz="2800" dirty="0" err="1" smtClean="0"/>
              <a:t>Tachyphylaxis</a:t>
            </a:r>
            <a:r>
              <a:rPr lang="en-US" sz="2800" dirty="0" smtClean="0"/>
              <a:t> (extracellular acidosis)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Pregnancy increase LA toxicity</a:t>
            </a:r>
          </a:p>
          <a:p>
            <a:pPr>
              <a:lnSpc>
                <a:spcPct val="80000"/>
              </a:lnSpc>
            </a:pPr>
            <a:r>
              <a:rPr lang="en-US" sz="2800" u="sng" dirty="0" smtClean="0"/>
              <a:t>Topical LA</a:t>
            </a:r>
            <a:r>
              <a:rPr lang="en-US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( Eye, ENT &amp; for cosmetic surgery).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     Properties: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- rapid penetration across skin/ mucosa &amp;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- low tendency to diffuse away from site of application.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Cocaine </a:t>
            </a:r>
            <a:r>
              <a:rPr lang="en-US" sz="2800" dirty="0" err="1" smtClean="0"/>
              <a:t>bec</a:t>
            </a:r>
            <a:r>
              <a:rPr lang="en-US" sz="2800" dirty="0" smtClean="0"/>
              <a:t> of excellent penetration &amp; local VC used for (ENT) procedures. Has irritating effect so NOT used in ophthalmic procedure.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Other topical: </a:t>
            </a:r>
            <a:r>
              <a:rPr lang="en-US" sz="2800" dirty="0" err="1" smtClean="0"/>
              <a:t>Lidocaine</a:t>
            </a: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A4775-6409-456F-900A-C4207B906D7E}" type="slidenum">
              <a:rPr lang="ar-SA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0"/>
            <a:ext cx="8991600" cy="662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b="1" dirty="0" smtClean="0"/>
              <a:t>                LOCAL ANAESTHETIC DRUGS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Local </a:t>
            </a:r>
            <a:r>
              <a:rPr lang="en-US" dirty="0" err="1" smtClean="0"/>
              <a:t>Anaesthetic</a:t>
            </a:r>
            <a:r>
              <a:rPr lang="en-US" dirty="0" smtClean="0"/>
              <a:t> drugs block pain sensation (</a:t>
            </a:r>
            <a:r>
              <a:rPr lang="en-US" dirty="0" err="1" smtClean="0">
                <a:solidFill>
                  <a:srgbClr val="C00000"/>
                </a:solidFill>
                <a:hlinkClick r:id="rId2" tooltip="Nociception"/>
              </a:rPr>
              <a:t>nociception</a:t>
            </a:r>
            <a:r>
              <a:rPr lang="en-US" dirty="0" smtClean="0"/>
              <a:t>) from specific area of  body by reversibly blocking  impulse conduction along nerve axons &amp; other excitable membrane that utilize Na</a:t>
            </a:r>
            <a:r>
              <a:rPr lang="en-US" baseline="30000" dirty="0" smtClean="0"/>
              <a:t>+</a:t>
            </a:r>
            <a:r>
              <a:rPr lang="en-US" dirty="0" smtClean="0"/>
              <a:t> channels for Action Potential generation.</a:t>
            </a:r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sz="800" dirty="0" smtClean="0"/>
          </a:p>
          <a:p>
            <a:pPr>
              <a:buFont typeface="Wingdings" pitchFamily="2" charset="2"/>
              <a:buNone/>
            </a:pPr>
            <a:endParaRPr lang="en-US" sz="800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800" dirty="0" smtClean="0"/>
          </a:p>
          <a:p>
            <a:pPr>
              <a:buFont typeface="Wingdings" pitchFamily="2" charset="2"/>
              <a:buNone/>
            </a:pPr>
            <a:endParaRPr lang="en-US" sz="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3CE15-1E20-43FD-BFD5-6FB14A9F2932}" type="slidenum">
              <a:rPr lang="ar-SA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1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66"/>
                </a:solidFill>
              </a:rPr>
              <a:t>T</a:t>
            </a:r>
            <a:r>
              <a:rPr lang="en-US" sz="3200" cap="none" dirty="0" smtClean="0">
                <a:solidFill>
                  <a:srgbClr val="FF0066"/>
                </a:solidFill>
              </a:rPr>
              <a:t>oxicity</a:t>
            </a:r>
            <a:r>
              <a:rPr lang="en-US" sz="3200" dirty="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66"/>
                </a:solidFill>
              </a:rPr>
              <a:t>A- CNS</a:t>
            </a:r>
            <a:r>
              <a:rPr lang="en-US" sz="2800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At low plasma concentration: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sleepiness, light headiness, visual &amp; auditory  disturbances &amp; restlessness.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Early symptoms: tongue numbness + metallic taste.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Rare but at high plasma conc.: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dirty="0" err="1" smtClean="0"/>
              <a:t>nystagmus</a:t>
            </a:r>
            <a:r>
              <a:rPr lang="en-US" dirty="0" smtClean="0"/>
              <a:t> &amp; muscular twitching, then tonic-</a:t>
            </a:r>
            <a:r>
              <a:rPr lang="en-US" dirty="0" err="1" smtClean="0"/>
              <a:t>clonic</a:t>
            </a:r>
            <a:r>
              <a:rPr lang="en-US" dirty="0" smtClean="0"/>
              <a:t> convulsions followed by generalized CNS depression (apnea).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31769-4F6C-42C1-A55F-0DC0F2DDE7EF}" type="slidenum">
              <a:rPr lang="ar-SA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sz="900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66"/>
                </a:solidFill>
              </a:rPr>
              <a:t>B- </a:t>
            </a:r>
            <a:r>
              <a:rPr lang="en-US" b="1" dirty="0" err="1" smtClean="0">
                <a:solidFill>
                  <a:srgbClr val="FF0066"/>
                </a:solidFill>
              </a:rPr>
              <a:t>Neuro</a:t>
            </a:r>
            <a:r>
              <a:rPr lang="en-US" b="1" dirty="0" smtClean="0">
                <a:solidFill>
                  <a:srgbClr val="FF0066"/>
                </a:solidFill>
              </a:rPr>
              <a:t> toxicity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Direct neuronal toxicity.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dirty="0" err="1" smtClean="0"/>
              <a:t>Chloroprocaine</a:t>
            </a:r>
            <a:r>
              <a:rPr lang="en-US" dirty="0" smtClean="0"/>
              <a:t> &amp; Lid are more </a:t>
            </a:r>
            <a:r>
              <a:rPr lang="en-US" dirty="0" err="1" smtClean="0"/>
              <a:t>neurotoxic</a:t>
            </a:r>
            <a:r>
              <a:rPr lang="en-US" dirty="0" smtClean="0"/>
              <a:t> than others in spinal anesthesia.( transient irritation leading to neuropathic symptoms).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98D20-63C2-4527-99AD-86CEA0E656E3}" type="slidenum">
              <a:rPr lang="ar-SA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438"/>
            <a:ext cx="8839200" cy="6507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66"/>
                </a:solidFill>
              </a:rPr>
              <a:t>C- CVS</a:t>
            </a:r>
            <a:r>
              <a:rPr lang="en-US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Direct effect on heart &amp; smooth muscle &amp;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Indirect effect through Autonomic Nervous System.</a:t>
            </a:r>
          </a:p>
          <a:p>
            <a:r>
              <a:rPr lang="en-US" dirty="0" smtClean="0"/>
              <a:t>Depress strength of cardiac contraction &amp; cause arteriolar  dilatation leading to hypotension.</a:t>
            </a:r>
          </a:p>
          <a:p>
            <a:r>
              <a:rPr lang="en-US" dirty="0" err="1" smtClean="0"/>
              <a:t>Bupivacaine</a:t>
            </a:r>
            <a:r>
              <a:rPr lang="en-US" dirty="0" smtClean="0"/>
              <a:t> is more </a:t>
            </a:r>
            <a:r>
              <a:rPr lang="en-US" dirty="0" err="1" smtClean="0"/>
              <a:t>cardiotoxic</a:t>
            </a:r>
            <a:r>
              <a:rPr lang="en-US" dirty="0" smtClean="0"/>
              <a:t> than other long-acting LA.*</a:t>
            </a:r>
          </a:p>
          <a:p>
            <a:r>
              <a:rPr lang="en-US" dirty="0" err="1" smtClean="0"/>
              <a:t>Ropivacaine</a:t>
            </a:r>
            <a:r>
              <a:rPr lang="en-US" dirty="0" smtClean="0"/>
              <a:t>:  lesser than </a:t>
            </a:r>
            <a:r>
              <a:rPr lang="en-US" dirty="0" err="1" smtClean="0"/>
              <a:t>Bupivacaine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sz="2400" b="1" dirty="0" err="1" smtClean="0"/>
              <a:t>Sukhminder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Jit</a:t>
            </a:r>
            <a:r>
              <a:rPr lang="en-US" sz="2400" b="1" dirty="0" smtClean="0"/>
              <a:t> Singh </a:t>
            </a:r>
            <a:r>
              <a:rPr lang="en-US" sz="2400" b="1" dirty="0" err="1" smtClean="0"/>
              <a:t>Bajwa</a:t>
            </a:r>
            <a:r>
              <a:rPr lang="en-US" sz="2400" b="1" dirty="0" smtClean="0"/>
              <a:t> et </a:t>
            </a:r>
            <a:r>
              <a:rPr lang="en-US" sz="2400" b="1" dirty="0" err="1" smtClean="0"/>
              <a:t>al:JOACP</a:t>
            </a:r>
            <a:r>
              <a:rPr lang="en-US" sz="2400" b="1" dirty="0" smtClean="0"/>
              <a:t> 2013;29 (4):530-39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7931F-0217-46F5-91BA-E521999C698D}" type="slidenum">
              <a:rPr lang="ar-SA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915400" cy="601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66"/>
                </a:solidFill>
              </a:rPr>
              <a:t>D- Hematologic effects</a:t>
            </a:r>
            <a:r>
              <a:rPr lang="en-US" b="1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Large dose of </a:t>
            </a:r>
            <a:r>
              <a:rPr lang="en-US" dirty="0" err="1" smtClean="0"/>
              <a:t>prilocaine</a:t>
            </a:r>
            <a:r>
              <a:rPr lang="en-US" dirty="0" smtClean="0"/>
              <a:t>: accumulation of Oxidizing Agent (o- </a:t>
            </a:r>
            <a:r>
              <a:rPr lang="en-US" dirty="0" err="1" smtClean="0"/>
              <a:t>toluidine</a:t>
            </a:r>
            <a:r>
              <a:rPr lang="en-US" dirty="0" smtClean="0"/>
              <a:t>) that convert Hg to </a:t>
            </a:r>
            <a:r>
              <a:rPr lang="en-US" dirty="0" err="1" smtClean="0"/>
              <a:t>metHg</a:t>
            </a:r>
            <a:r>
              <a:rPr lang="en-US" dirty="0" smtClean="0"/>
              <a:t>.;; cyanosis &amp; chocolate-colored. Not recommended in infants. (</a:t>
            </a:r>
            <a:r>
              <a:rPr lang="en-US" dirty="0" err="1" smtClean="0"/>
              <a:t>Benzocaine</a:t>
            </a:r>
            <a:r>
              <a:rPr lang="en-US" dirty="0" smtClean="0"/>
              <a:t> can also cause </a:t>
            </a:r>
            <a:r>
              <a:rPr lang="en-US" dirty="0" err="1" smtClean="0"/>
              <a:t>metHg</a:t>
            </a:r>
            <a:r>
              <a:rPr lang="en-US" dirty="0" smtClean="0"/>
              <a:t>).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Rx: IV </a:t>
            </a:r>
            <a:r>
              <a:rPr lang="en-US" dirty="0" err="1" smtClean="0"/>
              <a:t>methylene</a:t>
            </a:r>
            <a:r>
              <a:rPr lang="en-US" dirty="0" smtClean="0"/>
              <a:t> blue/ ascorbic acid.</a:t>
            </a:r>
          </a:p>
          <a:p>
            <a:pPr>
              <a:buFont typeface="Wingdings" pitchFamily="2" charset="2"/>
              <a:buNone/>
            </a:pPr>
            <a:endParaRPr lang="en-US" sz="900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0066"/>
                </a:solidFill>
              </a:rPr>
              <a:t>E- Allergic </a:t>
            </a:r>
            <a:r>
              <a:rPr lang="en-US" b="1" dirty="0" err="1" smtClean="0">
                <a:solidFill>
                  <a:srgbClr val="FF0066"/>
                </a:solidFill>
              </a:rPr>
              <a:t>rxs</a:t>
            </a:r>
            <a:r>
              <a:rPr lang="en-US" b="1" dirty="0" smtClean="0"/>
              <a:t>:</a:t>
            </a:r>
            <a:r>
              <a:rPr lang="en-US" dirty="0" smtClean="0"/>
              <a:t> (Not with amides)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Ester-type LAs are metabolized to P-ABA derivatives; allergic </a:t>
            </a:r>
            <a:r>
              <a:rPr lang="en-US" dirty="0" err="1" smtClean="0"/>
              <a:t>rxs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Reference-</a:t>
            </a:r>
            <a:r>
              <a:rPr lang="en-US" sz="2000" dirty="0" err="1" smtClean="0"/>
              <a:t>stoltings</a:t>
            </a:r>
            <a:r>
              <a:rPr lang="en-US" sz="2000" dirty="0" smtClean="0"/>
              <a:t> book of pharmacology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6116D-39C8-4BAB-9D64-3366A1C90538}" type="slidenum">
              <a:rPr lang="ar-SA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E718-CFDC-49E3-8468-DFAA2B885D62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28600"/>
          <a:ext cx="8839200" cy="805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1379871"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details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of evidence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IN" dirty="0"/>
                    </a:p>
                  </a:txBody>
                  <a:tcPr/>
                </a:tc>
              </a:tr>
              <a:tr h="799449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dirty="0" err="1" smtClean="0"/>
                        <a:t>SukhminderJit</a:t>
                      </a:r>
                      <a:r>
                        <a:rPr lang="en-US" dirty="0" smtClean="0"/>
                        <a:t> Singh </a:t>
                      </a:r>
                      <a:r>
                        <a:rPr lang="en-US" dirty="0" err="1" smtClean="0"/>
                        <a:t>Bajwa</a:t>
                      </a:r>
                      <a:r>
                        <a:rPr lang="en-US" dirty="0" smtClean="0"/>
                        <a:t> et 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profile of </a:t>
                      </a:r>
                      <a:r>
                        <a:rPr lang="en-IN" dirty="0" err="1" smtClean="0"/>
                        <a:t>levobupivacaine</a:t>
                      </a:r>
                      <a:r>
                        <a:rPr lang="en-IN" dirty="0" smtClean="0"/>
                        <a:t> in regional </a:t>
                      </a:r>
                      <a:r>
                        <a:rPr lang="en-IN" dirty="0" err="1" smtClean="0"/>
                        <a:t>anesthesia</a:t>
                      </a:r>
                      <a:r>
                        <a:rPr lang="en-IN" dirty="0" smtClean="0"/>
                        <a:t>: A systematic review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of </a:t>
                      </a:r>
                      <a:r>
                        <a:rPr lang="en-US" dirty="0" err="1" smtClean="0"/>
                        <a:t>Anaesthesiology</a:t>
                      </a:r>
                      <a:r>
                        <a:rPr lang="en-US" dirty="0" smtClean="0"/>
                        <a:t> Clinical Pharmacology:2013;29</a:t>
                      </a:r>
                      <a:r>
                        <a:rPr lang="en-US" baseline="0" dirty="0" smtClean="0"/>
                        <a:t> (4)530-39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.</a:t>
                      </a:r>
                      <a:r>
                        <a:rPr lang="en-IN" dirty="0" err="1" smtClean="0"/>
                        <a:t>Levobupivacaine</a:t>
                      </a:r>
                      <a:r>
                        <a:rPr lang="en-IN" dirty="0" smtClean="0"/>
                        <a:t> has been found to be equally efficacious as </a:t>
                      </a:r>
                      <a:r>
                        <a:rPr lang="en-IN" dirty="0" err="1" smtClean="0"/>
                        <a:t>bupivacaine</a:t>
                      </a:r>
                      <a:r>
                        <a:rPr lang="en-IN" dirty="0" smtClean="0"/>
                        <a:t>, but with a superior pharmacokinetic profile.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Levobupivacaine</a:t>
                      </a:r>
                      <a:r>
                        <a:rPr lang="en-IN" dirty="0" smtClean="0"/>
                        <a:t> is a long-acting local </a:t>
                      </a:r>
                      <a:r>
                        <a:rPr lang="en-IN" dirty="0" err="1" smtClean="0"/>
                        <a:t>anesthetic</a:t>
                      </a:r>
                      <a:r>
                        <a:rPr lang="en-IN" dirty="0" smtClean="0"/>
                        <a:t> with a clinical profile similar to that of </a:t>
                      </a:r>
                      <a:r>
                        <a:rPr lang="en-IN" dirty="0" err="1" smtClean="0"/>
                        <a:t>bupivacaine</a:t>
                      </a:r>
                      <a:r>
                        <a:rPr lang="en-IN" dirty="0" smtClean="0"/>
                        <a:t>. I The better safety profile of </a:t>
                      </a:r>
                      <a:r>
                        <a:rPr lang="en-IN" dirty="0" err="1" smtClean="0"/>
                        <a:t>levobupivacaine</a:t>
                      </a:r>
                      <a:r>
                        <a:rPr lang="en-IN" dirty="0" smtClean="0"/>
                        <a:t> confers an advantage over its </a:t>
                      </a:r>
                      <a:r>
                        <a:rPr lang="en-IN" dirty="0" err="1" smtClean="0"/>
                        <a:t>racemic</a:t>
                      </a:r>
                      <a:r>
                        <a:rPr lang="en-IN" dirty="0" smtClean="0"/>
                        <a:t> parent, </a:t>
                      </a:r>
                      <a:r>
                        <a:rPr lang="en-IN" dirty="0" err="1" smtClean="0"/>
                        <a:t>bupivacaine</a:t>
                      </a:r>
                      <a:r>
                        <a:rPr lang="en-IN" dirty="0" smtClean="0"/>
                        <a:t>.</a:t>
                      </a:r>
                      <a:br>
                        <a:rPr lang="en-IN" dirty="0" smtClean="0"/>
                      </a:br>
                      <a:r>
                        <a:rPr lang="en-IN" dirty="0" smtClean="0"/>
                        <a:t/>
                      </a:r>
                      <a:br>
                        <a:rPr lang="en-IN" dirty="0" smtClean="0"/>
                      </a:br>
                      <a:r>
                        <a:rPr lang="en-IN" dirty="0" smtClean="0"/>
                        <a:t> 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E718-CFDC-49E3-8468-DFAA2B885D62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Q1. Drug of choice in local anesthesia?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lignocaine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procaine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Q2. First local anesthetic agent used?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cocaine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procaine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Q3. Which of the following is long duration local anesthetic?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lignocaine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prilocaine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Q4. Shortest duration of action as local agent?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chloroprocaine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prilocaine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bupivacaine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Q5. Concentration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lignocaine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gelly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form?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1 3%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2 6%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3 2%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4 8%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LOCAL ANAESTHETHIC  DRUGS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HISTORY 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Cocaine (1860)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Procaine (1904)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Dibucaine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Tetracaine</a:t>
            </a:r>
            <a:r>
              <a:rPr lang="en-US" sz="2800" b="1" dirty="0" smtClean="0"/>
              <a:t> (1930s)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Lidocaine</a:t>
            </a:r>
            <a:r>
              <a:rPr lang="en-US" sz="2800" b="1" dirty="0" smtClean="0"/>
              <a:t> (Lofgren &amp; </a:t>
            </a:r>
            <a:r>
              <a:rPr lang="en-US" sz="2800" b="1" dirty="0" err="1" smtClean="0"/>
              <a:t>Lundqvist</a:t>
            </a:r>
            <a:r>
              <a:rPr lang="en-US" sz="2800" b="1" dirty="0" smtClean="0"/>
              <a:t> 1943)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Mepivacaine,Prilocaine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Bupivacaine</a:t>
            </a:r>
            <a:r>
              <a:rPr lang="en-US" sz="2800" b="1" dirty="0" smtClean="0"/>
              <a:t> (Late 1950s)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Ropivacaine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Levobupivacaine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E718-CFDC-49E3-8468-DFAA2B885D62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     IDEAL LOCAL ANAESTHETIC AGENT 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Rapid/ faster onset,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Long Duration of Action,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Reversible &amp; selective blockade of sensory nerves without motor blockade,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Minimal local tissue irritation &amp;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No systemic toxicities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DC078-844F-4A70-8E06-6539AED3BDC0}" type="slidenum">
              <a:rPr lang="ar-SA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Chemistry of 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915400" cy="5715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Weak base &amp; available as salts to increase solubility &amp; stability</a:t>
            </a:r>
          </a:p>
          <a:p>
            <a:pPr>
              <a:buFont typeface="Wingdings" pitchFamily="2" charset="2"/>
              <a:buNone/>
            </a:pPr>
            <a:endParaRPr lang="en-US" sz="9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49436-A489-4902-94C8-949BEF5A0110}" type="slidenum">
              <a:rPr lang="ar-SA"/>
              <a:pPr>
                <a:defRPr/>
              </a:pPr>
              <a:t>5</a:t>
            </a:fld>
            <a:endParaRPr lang="en-US"/>
          </a:p>
        </p:txBody>
      </p:sp>
      <p:pic>
        <p:nvPicPr>
          <p:cNvPr id="13317" name="Picture 4" descr="LA_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44196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7163"/>
            <a:ext cx="9144000" cy="670083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BADA7-F35E-4F31-BFE6-1CCC973722CC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6934200" y="1219200"/>
            <a:ext cx="609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6858000" y="11430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33400"/>
            <a:ext cx="8991600" cy="571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Absorption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Systemic absorption of injected 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Depends on---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Dosage,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Site of injection (</a:t>
            </a:r>
            <a:r>
              <a:rPr lang="en-US" sz="2800" dirty="0" err="1" smtClean="0"/>
              <a:t>Vascularity</a:t>
            </a:r>
            <a:r>
              <a:rPr lang="en-US" sz="2800" dirty="0" smtClean="0"/>
              <a:t>): IV &gt; tracheal &gt; intercostals &gt; </a:t>
            </a:r>
            <a:r>
              <a:rPr lang="en-US" sz="2800" dirty="0" err="1" smtClean="0"/>
              <a:t>paracervical</a:t>
            </a:r>
            <a:r>
              <a:rPr lang="en-US" sz="2800" dirty="0" smtClean="0"/>
              <a:t> &gt; epidural &gt; brachial plexus &gt; sciatic &gt; SC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Drug-tissue binding,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Local blood flow, </a:t>
            </a:r>
          </a:p>
          <a:p>
            <a:r>
              <a:rPr lang="en-US" sz="2800" dirty="0" smtClean="0"/>
              <a:t> Use of Vasoconstrictors (epinephrine/ </a:t>
            </a:r>
            <a:r>
              <a:rPr lang="en-US" sz="2800" dirty="0" err="1" smtClean="0"/>
              <a:t>phenylephrine</a:t>
            </a:r>
            <a:r>
              <a:rPr lang="en-US" sz="2800" dirty="0" smtClean="0"/>
              <a:t>)</a:t>
            </a:r>
            <a:r>
              <a:rPr lang="en-US" sz="2800" u="sng" dirty="0" smtClean="0"/>
              <a:t> reduce</a:t>
            </a:r>
            <a:r>
              <a:rPr lang="en-US" sz="2800" dirty="0" smtClean="0"/>
              <a:t> systemic absorption of LA from </a:t>
            </a:r>
            <a:r>
              <a:rPr lang="en-US" sz="2800" dirty="0" err="1" smtClean="0"/>
              <a:t>inj</a:t>
            </a:r>
            <a:r>
              <a:rPr lang="en-US" sz="2800" dirty="0" smtClean="0"/>
              <a:t> site by decreasing blood flow (</a:t>
            </a:r>
            <a:r>
              <a:rPr lang="en-US" sz="2800" dirty="0" err="1" smtClean="0"/>
              <a:t>upto</a:t>
            </a:r>
            <a:r>
              <a:rPr lang="en-US" sz="2800" dirty="0" smtClean="0"/>
              <a:t> 30%) &amp; cause higher local tissue concentration of drug &amp; prolong conduction blockade.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Physiochemical property of drug.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D4DD6-AB29-44BC-BB8A-56279461DF3C}" type="slidenum">
              <a:rPr lang="ar-SA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74638"/>
            <a:ext cx="8915400" cy="6126162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Distribution</a:t>
            </a:r>
          </a:p>
          <a:p>
            <a:pPr>
              <a:buNone/>
            </a:pPr>
            <a:r>
              <a:rPr lang="en-US" sz="3600" b="1" dirty="0" smtClean="0"/>
              <a:t>  </a:t>
            </a:r>
            <a:r>
              <a:rPr lang="en-US" sz="2800" b="1" dirty="0" smtClean="0"/>
              <a:t>Amide</a:t>
            </a:r>
            <a:r>
              <a:rPr lang="en-US" sz="2800" dirty="0" smtClean="0"/>
              <a:t> LAs are widely distributed after IV bolus injection.</a:t>
            </a:r>
          </a:p>
          <a:p>
            <a:pPr>
              <a:buNone/>
            </a:pPr>
            <a:r>
              <a:rPr lang="en-US" sz="2800" dirty="0" smtClean="0"/>
              <a:t>   Initial rapid phase into highly </a:t>
            </a:r>
            <a:r>
              <a:rPr lang="en-US" sz="2800" dirty="0" err="1" smtClean="0"/>
              <a:t>perfused</a:t>
            </a:r>
            <a:r>
              <a:rPr lang="en-US" sz="2800" dirty="0" smtClean="0"/>
              <a:t> organs (</a:t>
            </a:r>
            <a:r>
              <a:rPr lang="en-US" sz="2800" dirty="0" smtClean="0">
                <a:solidFill>
                  <a:srgbClr val="FF00FF"/>
                </a:solidFill>
              </a:rPr>
              <a:t>brain,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FF"/>
                </a:solidFill>
              </a:rPr>
              <a:t>   kidney, liver &amp; heart</a:t>
            </a:r>
            <a:r>
              <a:rPr lang="en-US" sz="2800" dirty="0" smtClean="0"/>
              <a:t>), followed by a slower phase to</a:t>
            </a:r>
          </a:p>
          <a:p>
            <a:pPr>
              <a:buNone/>
            </a:pPr>
            <a:r>
              <a:rPr lang="en-US" sz="2800" dirty="0" smtClean="0"/>
              <a:t>   moderately </a:t>
            </a:r>
            <a:r>
              <a:rPr lang="en-US" sz="2800" dirty="0" err="1" smtClean="0"/>
              <a:t>perfused</a:t>
            </a:r>
            <a:r>
              <a:rPr lang="en-US" sz="2800" dirty="0" smtClean="0"/>
              <a:t> organs (</a:t>
            </a:r>
            <a:r>
              <a:rPr lang="en-US" sz="2800" dirty="0" smtClean="0">
                <a:solidFill>
                  <a:srgbClr val="FF00FF"/>
                </a:solidFill>
              </a:rPr>
              <a:t>Muscle, GIT</a:t>
            </a:r>
            <a:r>
              <a:rPr lang="en-US" sz="2800" dirty="0" smtClean="0"/>
              <a:t>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2E65D-90BA-4415-AED4-D9D3D493DF84}" type="slidenum">
              <a:rPr lang="ar-SA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M</a:t>
            </a:r>
            <a:r>
              <a:rPr lang="en-US" sz="3200" b="1" cap="none" dirty="0" smtClean="0">
                <a:solidFill>
                  <a:schemeClr val="tx1"/>
                </a:solidFill>
              </a:rPr>
              <a:t>etabolism </a:t>
            </a:r>
            <a:r>
              <a:rPr lang="en-US" sz="3200" b="1" dirty="0" smtClean="0">
                <a:solidFill>
                  <a:schemeClr val="tx1"/>
                </a:solidFill>
              </a:rPr>
              <a:t>&amp; E</a:t>
            </a:r>
            <a:r>
              <a:rPr lang="en-US" sz="3200" b="1" cap="none" dirty="0" smtClean="0">
                <a:solidFill>
                  <a:schemeClr val="tx1"/>
                </a:solidFill>
              </a:rPr>
              <a:t>xcretion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15400" cy="601980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en-US" sz="2800" b="1" dirty="0" smtClean="0"/>
              <a:t>Ester-type:</a:t>
            </a:r>
            <a:r>
              <a:rPr lang="en-US" sz="2800" dirty="0" smtClean="0"/>
              <a:t> hydrolyzed rapidly in  </a:t>
            </a:r>
            <a:r>
              <a:rPr lang="en-US" sz="2800" b="1" dirty="0" smtClean="0"/>
              <a:t>blood</a:t>
            </a:r>
            <a:r>
              <a:rPr lang="en-US" sz="2800" dirty="0" smtClean="0"/>
              <a:t> (by pseudo-</a:t>
            </a:r>
            <a:r>
              <a:rPr lang="en-US" sz="2800" dirty="0" err="1" smtClean="0"/>
              <a:t>choline</a:t>
            </a:r>
            <a:r>
              <a:rPr lang="en-US" sz="2800" dirty="0" smtClean="0"/>
              <a:t>-</a:t>
            </a:r>
            <a:r>
              <a:rPr lang="en-US" sz="2800" dirty="0" err="1" smtClean="0"/>
              <a:t>sterase</a:t>
            </a:r>
            <a:r>
              <a:rPr lang="en-US" sz="2800" dirty="0" smtClean="0"/>
              <a:t>) to inactive metabolites; short plasma t</a:t>
            </a:r>
            <a:r>
              <a:rPr lang="en-US" sz="2800" baseline="-25000" dirty="0" smtClean="0"/>
              <a:t>1/2 </a:t>
            </a:r>
            <a:r>
              <a:rPr lang="en-US" sz="2800" dirty="0" smtClean="0"/>
              <a:t>(&lt; 1 min).</a:t>
            </a:r>
          </a:p>
          <a:p>
            <a:r>
              <a:rPr lang="en-US" sz="2800" dirty="0" smtClean="0"/>
              <a:t>! </a:t>
            </a:r>
            <a:r>
              <a:rPr lang="en-US" sz="2800" b="1" dirty="0" smtClean="0"/>
              <a:t>amide</a:t>
            </a:r>
            <a:r>
              <a:rPr lang="en-US" sz="2800" dirty="0" smtClean="0"/>
              <a:t> linkage : hydrolyzed by </a:t>
            </a:r>
            <a:r>
              <a:rPr lang="en-US" sz="2800" b="1" dirty="0" smtClean="0"/>
              <a:t>liver</a:t>
            </a:r>
            <a:r>
              <a:rPr lang="en-US" sz="2800" dirty="0" smtClean="0"/>
              <a:t> </a:t>
            </a:r>
            <a:r>
              <a:rPr lang="en-US" sz="2800" dirty="0" err="1" smtClean="0"/>
              <a:t>cytochrome</a:t>
            </a:r>
            <a:r>
              <a:rPr lang="en-US" sz="2800" dirty="0" smtClean="0"/>
              <a:t> P</a:t>
            </a:r>
            <a:r>
              <a:rPr lang="en-US" sz="2800" baseline="-25000" dirty="0" smtClean="0"/>
              <a:t>450</a:t>
            </a:r>
            <a:r>
              <a:rPr lang="en-US" sz="2800" dirty="0" smtClean="0"/>
              <a:t> with different rates order (</a:t>
            </a:r>
            <a:r>
              <a:rPr lang="en-US" sz="2800" dirty="0" err="1" smtClean="0"/>
              <a:t>prilocaine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5050"/>
                </a:solidFill>
              </a:rPr>
              <a:t>fastest</a:t>
            </a:r>
            <a:r>
              <a:rPr lang="en-US" sz="2800" dirty="0" smtClean="0"/>
              <a:t>) &gt; </a:t>
            </a:r>
            <a:r>
              <a:rPr lang="en-US" sz="2800" dirty="0" err="1" smtClean="0"/>
              <a:t>Lidocaine</a:t>
            </a:r>
            <a:r>
              <a:rPr lang="en-US" sz="2800" dirty="0" smtClean="0"/>
              <a:t> &gt; </a:t>
            </a:r>
            <a:r>
              <a:rPr lang="en-US" sz="2800" dirty="0" err="1" smtClean="0"/>
              <a:t>Bupivacaine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5050"/>
                </a:solidFill>
              </a:rPr>
              <a:t>slowest</a:t>
            </a:r>
            <a:r>
              <a:rPr lang="en-US" sz="2800" dirty="0" smtClean="0"/>
              <a:t>). </a:t>
            </a:r>
          </a:p>
          <a:p>
            <a:r>
              <a:rPr lang="en-US" sz="2800" dirty="0" smtClean="0"/>
              <a:t>All ester &amp; amide Las are converted in to more water-soluble metabolites &amp; excreted in urine.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D9001-1BBA-4B2E-B0C0-F4BEB96B9C0E}" type="slidenum">
              <a:rPr lang="ar-SA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2481</TotalTime>
  <Words>1247</Words>
  <Application>Microsoft Office PowerPoint</Application>
  <PresentationFormat>On-screen Show (4:3)</PresentationFormat>
  <Paragraphs>218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Slide 1</vt:lpstr>
      <vt:lpstr>Slide 2</vt:lpstr>
      <vt:lpstr>           LOCAL ANAESTHETHIC  DRUGS</vt:lpstr>
      <vt:lpstr>Slide 4</vt:lpstr>
      <vt:lpstr>Chemistry of LA</vt:lpstr>
      <vt:lpstr>Slide 6</vt:lpstr>
      <vt:lpstr>Slide 7</vt:lpstr>
      <vt:lpstr>Slide 8</vt:lpstr>
      <vt:lpstr>Metabolism &amp; Excretion</vt:lpstr>
      <vt:lpstr>Mechanism Of Action</vt:lpstr>
      <vt:lpstr>Slide 11</vt:lpstr>
      <vt:lpstr>Slide 12</vt:lpstr>
      <vt:lpstr>Slide 13</vt:lpstr>
      <vt:lpstr>Slide 14</vt:lpstr>
      <vt:lpstr>Methods of administration:  Six Placement Sites</vt:lpstr>
      <vt:lpstr>Epidural</vt:lpstr>
      <vt:lpstr>Slide 17</vt:lpstr>
      <vt:lpstr>Duration of Action</vt:lpstr>
      <vt:lpstr>Slide 19</vt:lpstr>
      <vt:lpstr>Toxicity 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Anesthetics</dc:title>
  <dc:creator>User</dc:creator>
  <cp:lastModifiedBy>admin</cp:lastModifiedBy>
  <cp:revision>96</cp:revision>
  <dcterms:created xsi:type="dcterms:W3CDTF">2008-11-16T08:27:13Z</dcterms:created>
  <dcterms:modified xsi:type="dcterms:W3CDTF">2023-11-22T12:44:42Z</dcterms:modified>
</cp:coreProperties>
</file>