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metadata" ContentType="application/binary"/>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2160">
          <p15:clr>
            <a:srgbClr val="A4A3A4"/>
          </p15:clr>
        </p15:guide>
        <p15:guide id="2" pos="384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38" roundtripDataSignature="AMtx7mgIMN7OrLDI/XXJjctrMe59gj73kg=="/>
    </p:ext>
  </p:extLst>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napToGrid="0">
      <p:cViewPr varScale="1">
        <p:scale>
          <a:sx n="68" d="100"/>
          <a:sy n="68" d="100"/>
        </p:scale>
        <p:origin x="-798" y="-96"/>
      </p:cViewPr>
      <p:guideLst>
        <p:guide orient="horz" pos="2160"/>
        <p:guide pos="384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customschemas.google.com/relationships/presentationmetadata" Target="meta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4" name="Google Shape;134;p10: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0" name="Google Shape;140;p1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6" name="Google Shape;146;p1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p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2" name="Google Shape;152;p1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p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8" name="Google Shape;158;p1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p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4" name="Google Shape;164;p1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Google Shape;169;p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0" name="Google Shape;170;p16: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p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5" name="Google Shape;175;p17: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p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1" name="Google Shape;181;p18: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p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7" name="Google Shape;187;p19: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8" name="Google Shape;88;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p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2" name="Google Shape;192;p20: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p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8" name="Google Shape;198;p2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g5f449c292aa48627_3: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3" name="Google Shape;203;g5f449c292aa48627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Google Shape;207;p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8" name="Google Shape;208;p2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p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13" name="Google Shape;213;p2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Google Shape;218;p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19" name="Google Shape;219;p2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Google Shape;224;p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5" name="Google Shape;225;p2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p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0" name="Google Shape;230;p26: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4"/>
        <p:cNvGrpSpPr/>
        <p:nvPr/>
      </p:nvGrpSpPr>
      <p:grpSpPr>
        <a:xfrm>
          <a:off x="0" y="0"/>
          <a:ext cx="0" cy="0"/>
          <a:chOff x="0" y="0"/>
          <a:chExt cx="0" cy="0"/>
        </a:xfrm>
      </p:grpSpPr>
      <p:sp>
        <p:nvSpPr>
          <p:cNvPr id="235" name="Google Shape;235;p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6" name="Google Shape;236;p27: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Google Shape;240;p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41" name="Google Shape;241;p28: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4" name="Google Shape;94;p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4"/>
        <p:cNvGrpSpPr/>
        <p:nvPr/>
      </p:nvGrpSpPr>
      <p:grpSpPr>
        <a:xfrm>
          <a:off x="0" y="0"/>
          <a:ext cx="0" cy="0"/>
          <a:chOff x="0" y="0"/>
          <a:chExt cx="0" cy="0"/>
        </a:xfrm>
      </p:grpSpPr>
      <p:sp>
        <p:nvSpPr>
          <p:cNvPr id="245" name="Google Shape;245;p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46" name="Google Shape;246;p29: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0"/>
        <p:cNvGrpSpPr/>
        <p:nvPr/>
      </p:nvGrpSpPr>
      <p:grpSpPr>
        <a:xfrm>
          <a:off x="0" y="0"/>
          <a:ext cx="0" cy="0"/>
          <a:chOff x="0" y="0"/>
          <a:chExt cx="0" cy="0"/>
        </a:xfrm>
      </p:grpSpPr>
      <p:sp>
        <p:nvSpPr>
          <p:cNvPr id="251" name="Google Shape;251;p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52" name="Google Shape;252;p30: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6"/>
        <p:cNvGrpSpPr/>
        <p:nvPr/>
      </p:nvGrpSpPr>
      <p:grpSpPr>
        <a:xfrm>
          <a:off x="0" y="0"/>
          <a:ext cx="0" cy="0"/>
          <a:chOff x="0" y="0"/>
          <a:chExt cx="0" cy="0"/>
        </a:xfrm>
      </p:grpSpPr>
      <p:sp>
        <p:nvSpPr>
          <p:cNvPr id="257" name="Google Shape;257;p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58" name="Google Shape;258;p3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0" name="Google Shape;100;p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6" name="Google Shape;106;p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2" name="Google Shape;112;p6: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7" name="Google Shape;117;p7: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3" name="Google Shape;123;p8: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8" name="Google Shape;128;p9: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33"/>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33"/>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3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3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3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4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42"/>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4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4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4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43"/>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43"/>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4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4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4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3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3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0" name="Google Shape;20;p3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3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3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3"/>
        <p:cNvGrpSpPr/>
        <p:nvPr/>
      </p:nvGrpSpPr>
      <p:grpSpPr>
        <a:xfrm>
          <a:off x="0" y="0"/>
          <a:ext cx="0" cy="0"/>
          <a:chOff x="0" y="0"/>
          <a:chExt cx="0" cy="0"/>
        </a:xfrm>
      </p:grpSpPr>
      <p:sp>
        <p:nvSpPr>
          <p:cNvPr id="24" name="Google Shape;24;p3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3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3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7"/>
        <p:cNvGrpSpPr/>
        <p:nvPr/>
      </p:nvGrpSpPr>
      <p:grpSpPr>
        <a:xfrm>
          <a:off x="0" y="0"/>
          <a:ext cx="0" cy="0"/>
          <a:chOff x="0" y="0"/>
          <a:chExt cx="0" cy="0"/>
        </a:xfrm>
      </p:grpSpPr>
      <p:sp>
        <p:nvSpPr>
          <p:cNvPr id="28" name="Google Shape;28;p3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3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3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3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2"/>
        <p:cNvGrpSpPr/>
        <p:nvPr/>
      </p:nvGrpSpPr>
      <p:grpSpPr>
        <a:xfrm>
          <a:off x="0" y="0"/>
          <a:ext cx="0" cy="0"/>
          <a:chOff x="0" y="0"/>
          <a:chExt cx="0" cy="0"/>
        </a:xfrm>
      </p:grpSpPr>
      <p:sp>
        <p:nvSpPr>
          <p:cNvPr id="33" name="Google Shape;33;p37"/>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37"/>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5" name="Google Shape;35;p3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 name="Google Shape;36;p3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7" name="Google Shape;37;p3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8"/>
        <p:cNvGrpSpPr/>
        <p:nvPr/>
      </p:nvGrpSpPr>
      <p:grpSpPr>
        <a:xfrm>
          <a:off x="0" y="0"/>
          <a:ext cx="0" cy="0"/>
          <a:chOff x="0" y="0"/>
          <a:chExt cx="0" cy="0"/>
        </a:xfrm>
      </p:grpSpPr>
      <p:sp>
        <p:nvSpPr>
          <p:cNvPr id="39" name="Google Shape;39;p3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0" name="Google Shape;40;p38"/>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1" name="Google Shape;41;p38"/>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3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3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3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5"/>
        <p:cNvGrpSpPr/>
        <p:nvPr/>
      </p:nvGrpSpPr>
      <p:grpSpPr>
        <a:xfrm>
          <a:off x="0" y="0"/>
          <a:ext cx="0" cy="0"/>
          <a:chOff x="0" y="0"/>
          <a:chExt cx="0" cy="0"/>
        </a:xfrm>
      </p:grpSpPr>
      <p:sp>
        <p:nvSpPr>
          <p:cNvPr id="46" name="Google Shape;46;p39"/>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39"/>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8" name="Google Shape;48;p39"/>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9" name="Google Shape;49;p39"/>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50" name="Google Shape;50;p39"/>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1" name="Google Shape;51;p3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3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3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4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40"/>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40"/>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4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4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4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41"/>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41"/>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4" name="Google Shape;64;p41"/>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4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4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4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3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3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3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3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3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
          <p:cNvSpPr txBox="1">
            <a:spLocks noGrp="1"/>
          </p:cNvSpPr>
          <p:nvPr>
            <p:ph type="ctrTitle"/>
          </p:nvPr>
        </p:nvSpPr>
        <p:spPr>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chemeClr val="dk1"/>
              </a:buClr>
              <a:buSzPts val="6000"/>
              <a:buFont typeface="Calibri"/>
              <a:buNone/>
            </a:pPr>
            <a:r>
              <a:rPr lang="en-US"/>
              <a:t>Monitoring in Anaesthesia</a:t>
            </a:r>
            <a:br>
              <a:rPr lang="en-US"/>
            </a:br>
            <a:endParaRPr/>
          </a:p>
        </p:txBody>
      </p:sp>
      <p:sp>
        <p:nvSpPr>
          <p:cNvPr id="85" name="Google Shape;85;p1"/>
          <p:cNvSpPr txBox="1">
            <a:spLocks noGrp="1"/>
          </p:cNvSpPr>
          <p:nvPr>
            <p:ph type="subTitle" idx="1"/>
          </p:nvPr>
        </p:nvSpPr>
        <p:spPr>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chemeClr val="dk1"/>
              </a:buClr>
              <a:buSzPts val="4800"/>
              <a:buNone/>
            </a:pPr>
            <a:endParaRPr sz="4800"/>
          </a:p>
          <a:p>
            <a:pPr marL="0" lvl="0" indent="0" algn="ctr" rtl="0">
              <a:lnSpc>
                <a:spcPct val="90000"/>
              </a:lnSpc>
              <a:spcBef>
                <a:spcPts val="1000"/>
              </a:spcBef>
              <a:spcAft>
                <a:spcPts val="0"/>
              </a:spcAft>
              <a:buClr>
                <a:schemeClr val="dk1"/>
              </a:buClr>
              <a:buSzPts val="4800"/>
              <a:buNone/>
            </a:pPr>
            <a:endParaRPr sz="48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10"/>
          <p:cNvSpPr txBox="1">
            <a:spLocks noGrp="1"/>
          </p:cNvSpPr>
          <p:nvPr>
            <p:ph type="title"/>
          </p:nvPr>
        </p:nvSpPr>
        <p:spPr>
          <a:xfrm>
            <a:off x="0" y="18255"/>
            <a:ext cx="10524460" cy="853615"/>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Sources of error in pulse oximetry</a:t>
            </a:r>
            <a:endParaRPr/>
          </a:p>
        </p:txBody>
      </p:sp>
      <p:sp>
        <p:nvSpPr>
          <p:cNvPr id="137" name="Google Shape;137;p10"/>
          <p:cNvSpPr txBox="1">
            <a:spLocks noGrp="1"/>
          </p:cNvSpPr>
          <p:nvPr>
            <p:ph type="body" idx="1"/>
          </p:nvPr>
        </p:nvSpPr>
        <p:spPr>
          <a:xfrm>
            <a:off x="0" y="815531"/>
            <a:ext cx="12192000" cy="6042469"/>
          </a:xfrm>
          <a:prstGeom prst="rect">
            <a:avLst/>
          </a:prstGeom>
          <a:noFill/>
          <a:ln>
            <a:noFill/>
          </a:ln>
        </p:spPr>
        <p:txBody>
          <a:bodyPr spcFirstLastPara="1" wrap="square" lIns="91425" tIns="45700" rIns="91425" bIns="45700" anchor="t" anchorCtr="0">
            <a:normAutofit/>
          </a:bodyPr>
          <a:lstStyle/>
          <a:p>
            <a:pPr marL="228600" lvl="0" indent="-50800" algn="l" rtl="0">
              <a:lnSpc>
                <a:spcPct val="90000"/>
              </a:lnSpc>
              <a:spcBef>
                <a:spcPts val="0"/>
              </a:spcBef>
              <a:spcAft>
                <a:spcPts val="0"/>
              </a:spcAft>
              <a:buClr>
                <a:schemeClr val="dk1"/>
              </a:buClr>
              <a:buSzPts val="2800"/>
              <a:buNone/>
            </a:pPr>
            <a:endParaRPr/>
          </a:p>
          <a:p>
            <a:pPr marL="228600" lvl="0" indent="-50800" algn="l" rtl="0">
              <a:lnSpc>
                <a:spcPct val="90000"/>
              </a:lnSpc>
              <a:spcBef>
                <a:spcPts val="1000"/>
              </a:spcBef>
              <a:spcAft>
                <a:spcPts val="0"/>
              </a:spcAft>
              <a:buClr>
                <a:schemeClr val="dk1"/>
              </a:buClr>
              <a:buSzPts val="2800"/>
              <a:buNone/>
            </a:pPr>
            <a:endParaRPr/>
          </a:p>
          <a:p>
            <a:pPr marL="228600" lvl="0" indent="-228600" algn="l" rtl="0">
              <a:lnSpc>
                <a:spcPct val="90000"/>
              </a:lnSpc>
              <a:spcBef>
                <a:spcPts val="1000"/>
              </a:spcBef>
              <a:spcAft>
                <a:spcPts val="0"/>
              </a:spcAft>
              <a:buClr>
                <a:schemeClr val="dk1"/>
              </a:buClr>
              <a:buSzPts val="2800"/>
              <a:buChar char="•"/>
            </a:pPr>
            <a:r>
              <a:rPr lang="en-US"/>
              <a:t>A poorly fitting probe</a:t>
            </a:r>
            <a:endParaRPr/>
          </a:p>
          <a:p>
            <a:pPr marL="228600" lvl="0" indent="-228600" algn="l" rtl="0">
              <a:lnSpc>
                <a:spcPct val="90000"/>
              </a:lnSpc>
              <a:spcBef>
                <a:spcPts val="1000"/>
              </a:spcBef>
              <a:spcAft>
                <a:spcPts val="0"/>
              </a:spcAft>
              <a:buClr>
                <a:schemeClr val="dk1"/>
              </a:buClr>
              <a:buSzPts val="2800"/>
              <a:buChar char="•"/>
            </a:pPr>
            <a:r>
              <a:rPr lang="en-US"/>
              <a:t>Poor pulsatile arterial flow(vasoconstriction)</a:t>
            </a:r>
            <a:endParaRPr/>
          </a:p>
          <a:p>
            <a:pPr marL="228600" lvl="0" indent="-228600" algn="l" rtl="0">
              <a:lnSpc>
                <a:spcPct val="90000"/>
              </a:lnSpc>
              <a:spcBef>
                <a:spcPts val="1000"/>
              </a:spcBef>
              <a:spcAft>
                <a:spcPts val="0"/>
              </a:spcAft>
              <a:buClr>
                <a:schemeClr val="dk1"/>
              </a:buClr>
              <a:buSzPts val="2800"/>
              <a:buChar char="•"/>
            </a:pPr>
            <a:r>
              <a:rPr lang="en-US"/>
              <a:t>Pulsatile venous flow(TR)</a:t>
            </a:r>
            <a:endParaRPr/>
          </a:p>
          <a:p>
            <a:pPr marL="228600" lvl="0" indent="-228600" algn="l" rtl="0">
              <a:lnSpc>
                <a:spcPct val="90000"/>
              </a:lnSpc>
              <a:spcBef>
                <a:spcPts val="1000"/>
              </a:spcBef>
              <a:spcAft>
                <a:spcPts val="0"/>
              </a:spcAft>
              <a:buClr>
                <a:schemeClr val="dk1"/>
              </a:buClr>
              <a:buSzPts val="2800"/>
              <a:buChar char="•"/>
            </a:pPr>
            <a:r>
              <a:rPr lang="en-US"/>
              <a:t>Electrical or mechanical interference</a:t>
            </a:r>
            <a:endParaRPr/>
          </a:p>
          <a:p>
            <a:pPr marL="228600" lvl="0" indent="-228600" algn="l" rtl="0">
              <a:lnSpc>
                <a:spcPct val="90000"/>
              </a:lnSpc>
              <a:spcBef>
                <a:spcPts val="1000"/>
              </a:spcBef>
              <a:spcAft>
                <a:spcPts val="0"/>
              </a:spcAft>
              <a:buClr>
                <a:schemeClr val="dk1"/>
              </a:buClr>
              <a:buSzPts val="2800"/>
              <a:buChar char="•"/>
            </a:pPr>
            <a:r>
              <a:rPr lang="en-US"/>
              <a:t>Presence of other Hb variants like Carboxyhaemoglobin,Methhaemoglobin or Sulphaemoglobin</a:t>
            </a:r>
            <a:endParaRPr/>
          </a:p>
          <a:p>
            <a:pPr marL="228600" lvl="0" indent="-228600" algn="l" rtl="0">
              <a:lnSpc>
                <a:spcPct val="90000"/>
              </a:lnSpc>
              <a:spcBef>
                <a:spcPts val="1000"/>
              </a:spcBef>
              <a:spcAft>
                <a:spcPts val="0"/>
              </a:spcAft>
              <a:buClr>
                <a:schemeClr val="dk1"/>
              </a:buClr>
              <a:buSzPts val="2800"/>
              <a:buChar char="•"/>
            </a:pPr>
            <a:r>
              <a:rPr lang="en-US"/>
              <a:t>Dyes and nail polish</a:t>
            </a:r>
            <a:endParaRPr/>
          </a:p>
          <a:p>
            <a:pPr marL="0" lvl="0" indent="0" algn="l" rtl="0">
              <a:lnSpc>
                <a:spcPct val="90000"/>
              </a:lnSpc>
              <a:spcBef>
                <a:spcPts val="1000"/>
              </a:spcBef>
              <a:spcAft>
                <a:spcPts val="0"/>
              </a:spcAft>
              <a:buClr>
                <a:schemeClr val="dk1"/>
              </a:buClr>
              <a:buSzPts val="2800"/>
              <a:buNone/>
            </a:pPr>
            <a:r>
              <a:rPr lang="en-US"/>
              <a:t> </a:t>
            </a:r>
            <a:endParaRPr/>
          </a:p>
          <a:p>
            <a:pPr marL="228600" lvl="0" indent="-50800" algn="l" rtl="0">
              <a:lnSpc>
                <a:spcPct val="90000"/>
              </a:lnSpc>
              <a:spcBef>
                <a:spcPts val="1000"/>
              </a:spcBef>
              <a:spcAft>
                <a:spcPts val="0"/>
              </a:spcAft>
              <a:buClr>
                <a:schemeClr val="dk1"/>
              </a:buClr>
              <a:buSzPts val="2800"/>
              <a:buNone/>
            </a:pPr>
            <a:endParaRPr/>
          </a:p>
          <a:p>
            <a:pPr marL="0" lvl="0" indent="0" algn="l" rtl="0">
              <a:lnSpc>
                <a:spcPct val="90000"/>
              </a:lnSpc>
              <a:spcBef>
                <a:spcPts val="1000"/>
              </a:spcBef>
              <a:spcAft>
                <a:spcPts val="0"/>
              </a:spcAft>
              <a:buClr>
                <a:schemeClr val="dk1"/>
              </a:buClr>
              <a:buSzPts val="2800"/>
              <a:buNone/>
            </a:pP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11"/>
          <p:cNvSpPr txBox="1">
            <a:spLocks noGrp="1"/>
          </p:cNvSpPr>
          <p:nvPr>
            <p:ph type="title"/>
          </p:nvPr>
        </p:nvSpPr>
        <p:spPr>
          <a:xfrm>
            <a:off x="0" y="1"/>
            <a:ext cx="11353800" cy="935664"/>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CVP </a:t>
            </a:r>
            <a:endParaRPr/>
          </a:p>
        </p:txBody>
      </p:sp>
      <p:sp>
        <p:nvSpPr>
          <p:cNvPr id="143" name="Google Shape;143;p11"/>
          <p:cNvSpPr txBox="1">
            <a:spLocks noGrp="1"/>
          </p:cNvSpPr>
          <p:nvPr>
            <p:ph type="body" idx="1"/>
          </p:nvPr>
        </p:nvSpPr>
        <p:spPr>
          <a:xfrm>
            <a:off x="0" y="921856"/>
            <a:ext cx="12192000" cy="5936143"/>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US"/>
              <a:t>Central venous catheterization is indicated for monitoring CVP or central venous pressure.</a:t>
            </a:r>
            <a:endParaRPr/>
          </a:p>
          <a:p>
            <a:pPr marL="228600" lvl="0" indent="-228600" algn="l" rtl="0">
              <a:lnSpc>
                <a:spcPct val="90000"/>
              </a:lnSpc>
              <a:spcBef>
                <a:spcPts val="1000"/>
              </a:spcBef>
              <a:spcAft>
                <a:spcPts val="0"/>
              </a:spcAft>
              <a:buClr>
                <a:schemeClr val="dk1"/>
              </a:buClr>
              <a:buSzPts val="2800"/>
              <a:buChar char="•"/>
            </a:pPr>
            <a:r>
              <a:rPr lang="en-US"/>
              <a:t>Indications of central venous catheterization include-</a:t>
            </a:r>
            <a:endParaRPr/>
          </a:p>
          <a:p>
            <a:pPr marL="228600" lvl="0" indent="-50800" algn="l" rtl="0">
              <a:lnSpc>
                <a:spcPct val="90000"/>
              </a:lnSpc>
              <a:spcBef>
                <a:spcPts val="1000"/>
              </a:spcBef>
              <a:spcAft>
                <a:spcPts val="0"/>
              </a:spcAft>
              <a:buClr>
                <a:schemeClr val="dk1"/>
              </a:buClr>
              <a:buSzPts val="2800"/>
              <a:buNone/>
            </a:pPr>
            <a:endParaRPr/>
          </a:p>
          <a:p>
            <a:pPr marL="228600" lvl="0" indent="-228600" algn="l" rtl="0">
              <a:lnSpc>
                <a:spcPct val="90000"/>
              </a:lnSpc>
              <a:spcBef>
                <a:spcPts val="1000"/>
              </a:spcBef>
              <a:spcAft>
                <a:spcPts val="0"/>
              </a:spcAft>
              <a:buClr>
                <a:schemeClr val="dk1"/>
              </a:buClr>
              <a:buSzPts val="2800"/>
              <a:buChar char="•"/>
            </a:pPr>
            <a:r>
              <a:rPr lang="en-US"/>
              <a:t>a)Monitoring CVP</a:t>
            </a:r>
            <a:endParaRPr/>
          </a:p>
          <a:p>
            <a:pPr marL="228600" lvl="0" indent="-228600" algn="l" rtl="0">
              <a:lnSpc>
                <a:spcPct val="90000"/>
              </a:lnSpc>
              <a:spcBef>
                <a:spcPts val="1000"/>
              </a:spcBef>
              <a:spcAft>
                <a:spcPts val="0"/>
              </a:spcAft>
              <a:buClr>
                <a:schemeClr val="dk1"/>
              </a:buClr>
              <a:buSzPts val="2800"/>
              <a:buChar char="•"/>
            </a:pPr>
            <a:r>
              <a:rPr lang="en-US"/>
              <a:t>b)Administration of fluid to treat hypovolemia and shock</a:t>
            </a:r>
            <a:endParaRPr/>
          </a:p>
          <a:p>
            <a:pPr marL="228600" lvl="0" indent="-228600" algn="l" rtl="0">
              <a:lnSpc>
                <a:spcPct val="90000"/>
              </a:lnSpc>
              <a:spcBef>
                <a:spcPts val="1000"/>
              </a:spcBef>
              <a:spcAft>
                <a:spcPts val="0"/>
              </a:spcAft>
              <a:buClr>
                <a:schemeClr val="dk1"/>
              </a:buClr>
              <a:buSzPts val="2800"/>
              <a:buChar char="•"/>
            </a:pPr>
            <a:r>
              <a:rPr lang="en-US"/>
              <a:t>c)Infusion of drugs and Total parenteral nutrition</a:t>
            </a:r>
            <a:endParaRPr/>
          </a:p>
          <a:p>
            <a:pPr marL="228600" lvl="0" indent="-228600" algn="l" rtl="0">
              <a:lnSpc>
                <a:spcPct val="90000"/>
              </a:lnSpc>
              <a:spcBef>
                <a:spcPts val="1000"/>
              </a:spcBef>
              <a:spcAft>
                <a:spcPts val="0"/>
              </a:spcAft>
              <a:buClr>
                <a:schemeClr val="dk1"/>
              </a:buClr>
              <a:buSzPts val="2800"/>
              <a:buChar char="•"/>
            </a:pPr>
            <a:r>
              <a:rPr lang="en-US"/>
              <a:t>d)Aspiration of air emboli</a:t>
            </a:r>
            <a:endParaRPr/>
          </a:p>
          <a:p>
            <a:pPr marL="228600" lvl="0" indent="-228600" algn="l" rtl="0">
              <a:lnSpc>
                <a:spcPct val="90000"/>
              </a:lnSpc>
              <a:spcBef>
                <a:spcPts val="1000"/>
              </a:spcBef>
              <a:spcAft>
                <a:spcPts val="0"/>
              </a:spcAft>
              <a:buClr>
                <a:schemeClr val="dk1"/>
              </a:buClr>
              <a:buSzPts val="2800"/>
              <a:buChar char="•"/>
            </a:pPr>
            <a:r>
              <a:rPr lang="en-US"/>
              <a:t>e)Gaining venous access in patients with poor peripheral veins</a:t>
            </a:r>
            <a:endParaRPr/>
          </a:p>
          <a:p>
            <a:pPr marL="228600" lvl="0" indent="-50800" algn="l" rtl="0">
              <a:lnSpc>
                <a:spcPct val="90000"/>
              </a:lnSpc>
              <a:spcBef>
                <a:spcPts val="1000"/>
              </a:spcBef>
              <a:spcAft>
                <a:spcPts val="0"/>
              </a:spcAft>
              <a:buClr>
                <a:schemeClr val="dk1"/>
              </a:buClr>
              <a:buSzPts val="2800"/>
              <a:buNone/>
            </a:pP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12"/>
          <p:cNvSpPr txBox="1">
            <a:spLocks noGrp="1"/>
          </p:cNvSpPr>
          <p:nvPr>
            <p:ph type="title"/>
          </p:nvPr>
        </p:nvSpPr>
        <p:spPr>
          <a:xfrm>
            <a:off x="12918555" y="531628"/>
            <a:ext cx="435938" cy="680484"/>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dk1"/>
              </a:buClr>
              <a:buSzPct val="100000"/>
              <a:buFont typeface="Calibri"/>
              <a:buNone/>
            </a:pPr>
            <a:endParaRPr/>
          </a:p>
        </p:txBody>
      </p:sp>
      <p:sp>
        <p:nvSpPr>
          <p:cNvPr id="149" name="Google Shape;149;p12"/>
          <p:cNvSpPr txBox="1">
            <a:spLocks noGrp="1"/>
          </p:cNvSpPr>
          <p:nvPr>
            <p:ph type="body" idx="1"/>
          </p:nvPr>
        </p:nvSpPr>
        <p:spPr>
          <a:xfrm>
            <a:off x="0" y="21264"/>
            <a:ext cx="12192000" cy="6836735"/>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US"/>
              <a:t>Central venous cannulation includes introducing a catheter into a vein so that the catheters tip lies with a venous system within the thorax.Generally the optimum location of the catheter tip is just superior to or at junction of SVC and RA.When the catheter tip is located within the thorax,inspiration will decrease or increase CVP.</a:t>
            </a:r>
            <a:endParaRPr/>
          </a:p>
          <a:p>
            <a:pPr marL="228600" lvl="0" indent="-228600" algn="l" rtl="0">
              <a:lnSpc>
                <a:spcPct val="90000"/>
              </a:lnSpc>
              <a:spcBef>
                <a:spcPts val="1000"/>
              </a:spcBef>
              <a:spcAft>
                <a:spcPts val="0"/>
              </a:spcAft>
              <a:buClr>
                <a:schemeClr val="dk1"/>
              </a:buClr>
              <a:buSzPts val="2800"/>
              <a:buChar char="•"/>
            </a:pPr>
            <a:r>
              <a:rPr lang="en-US"/>
              <a:t>Measurement of CVP is made with the water column or an electronic transducer.</a:t>
            </a:r>
            <a:endParaRPr/>
          </a:p>
          <a:p>
            <a:pPr marL="228600" lvl="0" indent="-228600" algn="l" rtl="0">
              <a:lnSpc>
                <a:spcPct val="90000"/>
              </a:lnSpc>
              <a:spcBef>
                <a:spcPts val="1000"/>
              </a:spcBef>
              <a:spcAft>
                <a:spcPts val="0"/>
              </a:spcAft>
              <a:buClr>
                <a:schemeClr val="dk1"/>
              </a:buClr>
              <a:buSzPts val="2800"/>
              <a:buChar char="•"/>
            </a:pPr>
            <a:r>
              <a:rPr lang="en-US"/>
              <a:t>The pressure should be measured during end expiration.</a:t>
            </a:r>
            <a:endParaRPr/>
          </a:p>
          <a:p>
            <a:pPr marL="228600" lvl="0" indent="-228600" algn="l" rtl="0">
              <a:lnSpc>
                <a:spcPct val="90000"/>
              </a:lnSpc>
              <a:spcBef>
                <a:spcPts val="1000"/>
              </a:spcBef>
              <a:spcAft>
                <a:spcPts val="0"/>
              </a:spcAft>
              <a:buClr>
                <a:schemeClr val="dk1"/>
              </a:buClr>
              <a:buSzPts val="2800"/>
              <a:buChar char="•"/>
            </a:pPr>
            <a:r>
              <a:rPr lang="en-US"/>
              <a:t>Problems with CVP measurement are-</a:t>
            </a:r>
            <a:endParaRPr/>
          </a:p>
          <a:p>
            <a:pPr marL="228600" lvl="0" indent="-228600" algn="l" rtl="0">
              <a:lnSpc>
                <a:spcPct val="90000"/>
              </a:lnSpc>
              <a:spcBef>
                <a:spcPts val="1000"/>
              </a:spcBef>
              <a:spcAft>
                <a:spcPts val="0"/>
              </a:spcAft>
              <a:buClr>
                <a:schemeClr val="dk1"/>
              </a:buClr>
              <a:buSzPts val="2800"/>
              <a:buChar char="•"/>
            </a:pPr>
            <a:r>
              <a:rPr lang="en-US"/>
              <a:t>a)The catheter is too short and does not reach the thoracic cavity</a:t>
            </a:r>
            <a:endParaRPr/>
          </a:p>
          <a:p>
            <a:pPr marL="228600" lvl="0" indent="-228600" algn="l" rtl="0">
              <a:lnSpc>
                <a:spcPct val="90000"/>
              </a:lnSpc>
              <a:spcBef>
                <a:spcPts val="1000"/>
              </a:spcBef>
              <a:spcAft>
                <a:spcPts val="0"/>
              </a:spcAft>
              <a:buClr>
                <a:schemeClr val="dk1"/>
              </a:buClr>
              <a:buSzPts val="2800"/>
              <a:buChar char="•"/>
            </a:pPr>
            <a:r>
              <a:rPr lang="en-US"/>
              <a:t>b)The catheter is too long and therefore in the right ventricle,where it may cause arrhythmia.</a:t>
            </a:r>
            <a:endParaRPr/>
          </a:p>
          <a:p>
            <a:pPr marL="228600" lvl="0" indent="-228600" algn="l" rtl="0">
              <a:lnSpc>
                <a:spcPct val="90000"/>
              </a:lnSpc>
              <a:spcBef>
                <a:spcPts val="1000"/>
              </a:spcBef>
              <a:spcAft>
                <a:spcPts val="0"/>
              </a:spcAft>
              <a:buClr>
                <a:schemeClr val="dk1"/>
              </a:buClr>
              <a:buSzPts val="2800"/>
              <a:buChar char="•"/>
            </a:pPr>
            <a:r>
              <a:rPr lang="en-US"/>
              <a:t>c)Catheter is being used to deliver fluids</a:t>
            </a:r>
            <a:endParaRPr/>
          </a:p>
          <a:p>
            <a:pPr marL="228600" lvl="0" indent="-228600" algn="l" rtl="0">
              <a:lnSpc>
                <a:spcPct val="90000"/>
              </a:lnSpc>
              <a:spcBef>
                <a:spcPts val="1000"/>
              </a:spcBef>
              <a:spcAft>
                <a:spcPts val="0"/>
              </a:spcAft>
              <a:buClr>
                <a:schemeClr val="dk1"/>
              </a:buClr>
              <a:buSzPts val="2800"/>
              <a:buChar char="•"/>
            </a:pPr>
            <a:r>
              <a:rPr lang="en-US"/>
              <a:t>d)Compression of intrathoracic veins by IPPV especially if PEEP is applied.</a:t>
            </a:r>
            <a:endParaRPr/>
          </a:p>
          <a:p>
            <a:pPr marL="228600" lvl="0" indent="-50800" algn="l" rtl="0">
              <a:lnSpc>
                <a:spcPct val="90000"/>
              </a:lnSpc>
              <a:spcBef>
                <a:spcPts val="1000"/>
              </a:spcBef>
              <a:spcAft>
                <a:spcPts val="0"/>
              </a:spcAft>
              <a:buClr>
                <a:schemeClr val="dk1"/>
              </a:buClr>
              <a:buSzPts val="2800"/>
              <a:buNone/>
            </a:pP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Google Shape;154;p13"/>
          <p:cNvSpPr txBox="1">
            <a:spLocks noGrp="1"/>
          </p:cNvSpPr>
          <p:nvPr>
            <p:ph type="title"/>
          </p:nvPr>
        </p:nvSpPr>
        <p:spPr>
          <a:xfrm>
            <a:off x="0" y="1"/>
            <a:ext cx="11353800" cy="1095152"/>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Invasive BP</a:t>
            </a:r>
            <a:endParaRPr/>
          </a:p>
        </p:txBody>
      </p:sp>
      <p:sp>
        <p:nvSpPr>
          <p:cNvPr id="155" name="Google Shape;155;p13"/>
          <p:cNvSpPr txBox="1">
            <a:spLocks noGrp="1"/>
          </p:cNvSpPr>
          <p:nvPr>
            <p:ph type="body" idx="1"/>
          </p:nvPr>
        </p:nvSpPr>
        <p:spPr>
          <a:xfrm>
            <a:off x="19492" y="1095153"/>
            <a:ext cx="12172507" cy="5762846"/>
          </a:xfrm>
          <a:prstGeom prst="rect">
            <a:avLst/>
          </a:prstGeom>
          <a:noFill/>
          <a:ln>
            <a:noFill/>
          </a:ln>
        </p:spPr>
        <p:txBody>
          <a:bodyPr spcFirstLastPara="1" wrap="square" lIns="91425" tIns="45700" rIns="91425" bIns="45700" anchor="t" anchorCtr="0">
            <a:normAutofit/>
          </a:bodyPr>
          <a:lstStyle/>
          <a:p>
            <a:pPr marL="228600" lvl="0" indent="-50800" algn="l" rtl="0">
              <a:lnSpc>
                <a:spcPct val="90000"/>
              </a:lnSpc>
              <a:spcBef>
                <a:spcPts val="0"/>
              </a:spcBef>
              <a:spcAft>
                <a:spcPts val="0"/>
              </a:spcAft>
              <a:buClr>
                <a:schemeClr val="dk1"/>
              </a:buClr>
              <a:buSzPts val="2800"/>
              <a:buNone/>
            </a:pPr>
            <a:endParaRPr/>
          </a:p>
          <a:p>
            <a:pPr marL="228600" lvl="0" indent="-228600" algn="l" rtl="0">
              <a:lnSpc>
                <a:spcPct val="90000"/>
              </a:lnSpc>
              <a:spcBef>
                <a:spcPts val="1000"/>
              </a:spcBef>
              <a:spcAft>
                <a:spcPts val="0"/>
              </a:spcAft>
              <a:buClr>
                <a:schemeClr val="dk1"/>
              </a:buClr>
              <a:buSzPts val="2800"/>
              <a:buChar char="•"/>
            </a:pPr>
            <a:r>
              <a:rPr lang="en-US"/>
              <a:t>Direct measurement of BP using an arterial cannula allows a continuous real time arterial wave form to be obtained. It is potentially the most accurate method and indicated in following circumstances-</a:t>
            </a:r>
            <a:endParaRPr/>
          </a:p>
          <a:p>
            <a:pPr marL="228600" lvl="0" indent="-50800" algn="l" rtl="0">
              <a:lnSpc>
                <a:spcPct val="90000"/>
              </a:lnSpc>
              <a:spcBef>
                <a:spcPts val="1000"/>
              </a:spcBef>
              <a:spcAft>
                <a:spcPts val="0"/>
              </a:spcAft>
              <a:buClr>
                <a:schemeClr val="dk1"/>
              </a:buClr>
              <a:buSzPts val="2800"/>
              <a:buNone/>
            </a:pPr>
            <a:endParaRPr/>
          </a:p>
          <a:p>
            <a:pPr marL="228600" lvl="0" indent="-228600" algn="l" rtl="0">
              <a:lnSpc>
                <a:spcPct val="90000"/>
              </a:lnSpc>
              <a:spcBef>
                <a:spcPts val="1000"/>
              </a:spcBef>
              <a:spcAft>
                <a:spcPts val="0"/>
              </a:spcAft>
              <a:buClr>
                <a:schemeClr val="dk1"/>
              </a:buClr>
              <a:buSzPts val="2800"/>
              <a:buChar char="•"/>
            </a:pPr>
            <a:r>
              <a:rPr lang="en-US"/>
              <a:t>a)Critically ill patients</a:t>
            </a:r>
            <a:endParaRPr/>
          </a:p>
          <a:p>
            <a:pPr marL="228600" lvl="0" indent="-228600" algn="l" rtl="0">
              <a:lnSpc>
                <a:spcPct val="90000"/>
              </a:lnSpc>
              <a:spcBef>
                <a:spcPts val="1000"/>
              </a:spcBef>
              <a:spcAft>
                <a:spcPts val="0"/>
              </a:spcAft>
              <a:buClr>
                <a:schemeClr val="dk1"/>
              </a:buClr>
              <a:buSzPts val="2800"/>
              <a:buChar char="•"/>
            </a:pPr>
            <a:r>
              <a:rPr lang="en-US"/>
              <a:t>b)Where cvs system may be compromised</a:t>
            </a:r>
            <a:endParaRPr/>
          </a:p>
          <a:p>
            <a:pPr marL="228600" lvl="0" indent="-228600" algn="l" rtl="0">
              <a:lnSpc>
                <a:spcPct val="90000"/>
              </a:lnSpc>
              <a:spcBef>
                <a:spcPts val="1000"/>
              </a:spcBef>
              <a:spcAft>
                <a:spcPts val="0"/>
              </a:spcAft>
              <a:buClr>
                <a:schemeClr val="dk1"/>
              </a:buClr>
              <a:buSzPts val="2800"/>
              <a:buChar char="•"/>
            </a:pPr>
            <a:r>
              <a:rPr lang="en-US"/>
              <a:t>c)In patients who require physiological or pharmacological manipulation of BP eg cardiopulmonary bypass or hypotensive anaesthesia</a:t>
            </a:r>
            <a:endParaRPr/>
          </a:p>
          <a:p>
            <a:pPr marL="228600" lvl="0" indent="-228600" algn="l" rtl="0">
              <a:lnSpc>
                <a:spcPct val="90000"/>
              </a:lnSpc>
              <a:spcBef>
                <a:spcPts val="1000"/>
              </a:spcBef>
              <a:spcAft>
                <a:spcPts val="0"/>
              </a:spcAft>
              <a:buClr>
                <a:schemeClr val="dk1"/>
              </a:buClr>
              <a:buSzPts val="2800"/>
              <a:buChar char="•"/>
            </a:pPr>
            <a:r>
              <a:rPr lang="en-US"/>
              <a:t>d)As a convenient means for analyzing blood gases</a:t>
            </a:r>
            <a:endParaRPr/>
          </a:p>
          <a:p>
            <a:pPr marL="228600" lvl="0" indent="-50800" algn="l" rtl="0">
              <a:lnSpc>
                <a:spcPct val="90000"/>
              </a:lnSpc>
              <a:spcBef>
                <a:spcPts val="1000"/>
              </a:spcBef>
              <a:spcAft>
                <a:spcPts val="0"/>
              </a:spcAft>
              <a:buClr>
                <a:schemeClr val="dk1"/>
              </a:buClr>
              <a:buSzPts val="2800"/>
              <a:buNone/>
            </a:pP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Google Shape;160;p14"/>
          <p:cNvSpPr txBox="1">
            <a:spLocks noGrp="1"/>
          </p:cNvSpPr>
          <p:nvPr>
            <p:ph type="title"/>
          </p:nvPr>
        </p:nvSpPr>
        <p:spPr>
          <a:xfrm flipH="1">
            <a:off x="12557050" y="584791"/>
            <a:ext cx="372139" cy="83997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endParaRPr/>
          </a:p>
        </p:txBody>
      </p:sp>
      <p:sp>
        <p:nvSpPr>
          <p:cNvPr id="161" name="Google Shape;161;p14"/>
          <p:cNvSpPr txBox="1">
            <a:spLocks noGrp="1"/>
          </p:cNvSpPr>
          <p:nvPr>
            <p:ph type="body" idx="1"/>
          </p:nvPr>
        </p:nvSpPr>
        <p:spPr>
          <a:xfrm>
            <a:off x="0" y="15136"/>
            <a:ext cx="12192000" cy="6842864"/>
          </a:xfrm>
          <a:prstGeom prst="rect">
            <a:avLst/>
          </a:prstGeom>
          <a:noFill/>
          <a:ln>
            <a:noFill/>
          </a:ln>
        </p:spPr>
        <p:txBody>
          <a:bodyPr spcFirstLastPara="1" wrap="square" lIns="91425" tIns="45700" rIns="91425" bIns="45700" anchor="t" anchorCtr="0">
            <a:normAutofit lnSpcReduction="10000"/>
          </a:bodyPr>
          <a:lstStyle/>
          <a:p>
            <a:pPr marL="228600" lvl="0" indent="-228600" algn="l" rtl="0">
              <a:lnSpc>
                <a:spcPct val="90000"/>
              </a:lnSpc>
              <a:spcBef>
                <a:spcPts val="0"/>
              </a:spcBef>
              <a:spcAft>
                <a:spcPts val="0"/>
              </a:spcAft>
              <a:buClr>
                <a:schemeClr val="dk1"/>
              </a:buClr>
              <a:buSzPts val="2800"/>
              <a:buChar char="•"/>
            </a:pPr>
            <a:r>
              <a:rPr lang="en-US"/>
              <a:t>The radial artery is usually cannulated using a 20g or 22g cannula connected to a transducer system.Other choices include brachial and dorsalis pedis artery.</a:t>
            </a:r>
            <a:endParaRPr/>
          </a:p>
          <a:p>
            <a:pPr marL="228600" lvl="0" indent="-228600" algn="l" rtl="0">
              <a:lnSpc>
                <a:spcPct val="90000"/>
              </a:lnSpc>
              <a:spcBef>
                <a:spcPts val="1000"/>
              </a:spcBef>
              <a:spcAft>
                <a:spcPts val="0"/>
              </a:spcAft>
              <a:buClr>
                <a:schemeClr val="dk1"/>
              </a:buClr>
              <a:buSzPts val="2800"/>
              <a:buChar char="•"/>
            </a:pPr>
            <a:r>
              <a:rPr lang="en-US"/>
              <a:t>A fluid filled catheter connects the arterial cannula to the transducer and a means of processing and displaying the resulting electronic signal.</a:t>
            </a:r>
            <a:endParaRPr/>
          </a:p>
          <a:p>
            <a:pPr marL="228600" lvl="0" indent="-228600" algn="l" rtl="0">
              <a:lnSpc>
                <a:spcPct val="90000"/>
              </a:lnSpc>
              <a:spcBef>
                <a:spcPts val="1000"/>
              </a:spcBef>
              <a:spcAft>
                <a:spcPts val="0"/>
              </a:spcAft>
              <a:buClr>
                <a:schemeClr val="dk1"/>
              </a:buClr>
              <a:buSzPts val="2800"/>
              <a:buChar char="•"/>
            </a:pPr>
            <a:r>
              <a:rPr lang="en-US"/>
              <a:t>The pressure transducer consist of a diaphragm separating the catheter connecting system from the electronic measuring system.The diaphragm usually contains four strain gauges,which transduce the mechanical movement of diaphragm into electrical signals</a:t>
            </a:r>
            <a:endParaRPr/>
          </a:p>
          <a:p>
            <a:pPr marL="228600" lvl="0" indent="-50800" algn="l" rtl="0">
              <a:lnSpc>
                <a:spcPct val="90000"/>
              </a:lnSpc>
              <a:spcBef>
                <a:spcPts val="1000"/>
              </a:spcBef>
              <a:spcAft>
                <a:spcPts val="0"/>
              </a:spcAft>
              <a:buClr>
                <a:schemeClr val="dk1"/>
              </a:buClr>
              <a:buSzPts val="2800"/>
              <a:buNone/>
            </a:pPr>
            <a:endParaRPr/>
          </a:p>
          <a:p>
            <a:pPr marL="228600" lvl="0" indent="-228600" algn="l" rtl="0">
              <a:lnSpc>
                <a:spcPct val="90000"/>
              </a:lnSpc>
              <a:spcBef>
                <a:spcPts val="1000"/>
              </a:spcBef>
              <a:spcAft>
                <a:spcPts val="0"/>
              </a:spcAft>
              <a:buClr>
                <a:schemeClr val="dk1"/>
              </a:buClr>
              <a:buSzPts val="2800"/>
              <a:buChar char="•"/>
            </a:pPr>
            <a:r>
              <a:rPr lang="en-US"/>
              <a:t>Complications include-</a:t>
            </a:r>
            <a:endParaRPr/>
          </a:p>
          <a:p>
            <a:pPr marL="228600" lvl="0" indent="-228600" algn="l" rtl="0">
              <a:lnSpc>
                <a:spcPct val="90000"/>
              </a:lnSpc>
              <a:spcBef>
                <a:spcPts val="1000"/>
              </a:spcBef>
              <a:spcAft>
                <a:spcPts val="0"/>
              </a:spcAft>
              <a:buClr>
                <a:schemeClr val="dk1"/>
              </a:buClr>
              <a:buSzPts val="2800"/>
              <a:buChar char="•"/>
            </a:pPr>
            <a:r>
              <a:rPr lang="en-US"/>
              <a:t>Haematoma</a:t>
            </a:r>
            <a:endParaRPr/>
          </a:p>
          <a:p>
            <a:pPr marL="228600" lvl="0" indent="-228600" algn="l" rtl="0">
              <a:lnSpc>
                <a:spcPct val="90000"/>
              </a:lnSpc>
              <a:spcBef>
                <a:spcPts val="1000"/>
              </a:spcBef>
              <a:spcAft>
                <a:spcPts val="0"/>
              </a:spcAft>
              <a:buClr>
                <a:schemeClr val="dk1"/>
              </a:buClr>
              <a:buSzPts val="2800"/>
              <a:buChar char="•"/>
            </a:pPr>
            <a:r>
              <a:rPr lang="en-US"/>
              <a:t>Bleeding</a:t>
            </a:r>
            <a:endParaRPr/>
          </a:p>
          <a:p>
            <a:pPr marL="228600" lvl="0" indent="-228600" algn="l" rtl="0">
              <a:lnSpc>
                <a:spcPct val="90000"/>
              </a:lnSpc>
              <a:spcBef>
                <a:spcPts val="1000"/>
              </a:spcBef>
              <a:spcAft>
                <a:spcPts val="0"/>
              </a:spcAft>
              <a:buClr>
                <a:schemeClr val="dk1"/>
              </a:buClr>
              <a:buSzPts val="2800"/>
              <a:buChar char="•"/>
            </a:pPr>
            <a:r>
              <a:rPr lang="en-US"/>
              <a:t>Vasospasm</a:t>
            </a:r>
            <a:endParaRPr/>
          </a:p>
          <a:p>
            <a:pPr marL="228600" lvl="0" indent="-228600" algn="l" rtl="0">
              <a:lnSpc>
                <a:spcPct val="90000"/>
              </a:lnSpc>
              <a:spcBef>
                <a:spcPts val="1000"/>
              </a:spcBef>
              <a:spcAft>
                <a:spcPts val="0"/>
              </a:spcAft>
              <a:buClr>
                <a:schemeClr val="dk1"/>
              </a:buClr>
              <a:buSzPts val="2800"/>
              <a:buChar char="•"/>
            </a:pPr>
            <a:r>
              <a:rPr lang="en-US"/>
              <a:t>Arterial thrombosis</a:t>
            </a:r>
            <a:endParaRPr/>
          </a:p>
          <a:p>
            <a:pPr marL="228600" lvl="0" indent="-228600" algn="l" rtl="0">
              <a:lnSpc>
                <a:spcPct val="90000"/>
              </a:lnSpc>
              <a:spcBef>
                <a:spcPts val="1000"/>
              </a:spcBef>
              <a:spcAft>
                <a:spcPts val="0"/>
              </a:spcAft>
              <a:buClr>
                <a:schemeClr val="dk1"/>
              </a:buClr>
              <a:buSzPts val="2800"/>
              <a:buChar char="•"/>
            </a:pPr>
            <a:r>
              <a:rPr lang="en-US"/>
              <a:t>Embolization</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Google Shape;166;p15"/>
          <p:cNvSpPr txBox="1">
            <a:spLocks noGrp="1"/>
          </p:cNvSpPr>
          <p:nvPr>
            <p:ph type="title"/>
          </p:nvPr>
        </p:nvSpPr>
        <p:spPr>
          <a:xfrm>
            <a:off x="0" y="18256"/>
            <a:ext cx="10535093" cy="885512"/>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Pulmonary Artery Catheterization</a:t>
            </a:r>
            <a:endParaRPr/>
          </a:p>
        </p:txBody>
      </p:sp>
      <p:sp>
        <p:nvSpPr>
          <p:cNvPr id="167" name="Google Shape;167;p15"/>
          <p:cNvSpPr txBox="1">
            <a:spLocks noGrp="1"/>
          </p:cNvSpPr>
          <p:nvPr>
            <p:ph type="body" idx="1"/>
          </p:nvPr>
        </p:nvSpPr>
        <p:spPr>
          <a:xfrm>
            <a:off x="0" y="903768"/>
            <a:ext cx="12192000" cy="5935976"/>
          </a:xfrm>
          <a:prstGeom prst="rect">
            <a:avLst/>
          </a:prstGeom>
          <a:noFill/>
          <a:ln>
            <a:noFill/>
          </a:ln>
        </p:spPr>
        <p:txBody>
          <a:bodyPr spcFirstLastPara="1" wrap="square" lIns="91425" tIns="45700" rIns="91425" bIns="45700" anchor="t" anchorCtr="0">
            <a:normAutofit/>
          </a:bodyPr>
          <a:lstStyle/>
          <a:p>
            <a:pPr marL="228600" lvl="0" indent="-50800" algn="l" rtl="0">
              <a:lnSpc>
                <a:spcPct val="90000"/>
              </a:lnSpc>
              <a:spcBef>
                <a:spcPts val="0"/>
              </a:spcBef>
              <a:spcAft>
                <a:spcPts val="0"/>
              </a:spcAft>
              <a:buClr>
                <a:schemeClr val="dk1"/>
              </a:buClr>
              <a:buSzPts val="2800"/>
              <a:buNone/>
            </a:pPr>
            <a:endParaRPr/>
          </a:p>
          <a:p>
            <a:pPr marL="228600" lvl="0" indent="-50800" algn="l" rtl="0">
              <a:lnSpc>
                <a:spcPct val="90000"/>
              </a:lnSpc>
              <a:spcBef>
                <a:spcPts val="1000"/>
              </a:spcBef>
              <a:spcAft>
                <a:spcPts val="0"/>
              </a:spcAft>
              <a:buClr>
                <a:schemeClr val="dk1"/>
              </a:buClr>
              <a:buSzPts val="2800"/>
              <a:buNone/>
            </a:pPr>
            <a:endParaRPr/>
          </a:p>
          <a:p>
            <a:pPr marL="228600" lvl="0" indent="-228600" algn="l" rtl="0">
              <a:lnSpc>
                <a:spcPct val="90000"/>
              </a:lnSpc>
              <a:spcBef>
                <a:spcPts val="1000"/>
              </a:spcBef>
              <a:spcAft>
                <a:spcPts val="0"/>
              </a:spcAft>
              <a:buClr>
                <a:schemeClr val="dk1"/>
              </a:buClr>
              <a:buSzPts val="2800"/>
              <a:buChar char="•"/>
            </a:pPr>
            <a:r>
              <a:rPr lang="en-US"/>
              <a:t>When more precise knowledge of Left ventricular function is needed,a pulmonary artery catheter may be used,introduced via a central vein usually the jugular vein.</a:t>
            </a:r>
            <a:endParaRPr/>
          </a:p>
          <a:p>
            <a:pPr marL="228600" lvl="0" indent="-228600" algn="l" rtl="0">
              <a:lnSpc>
                <a:spcPct val="90000"/>
              </a:lnSpc>
              <a:spcBef>
                <a:spcPts val="1000"/>
              </a:spcBef>
              <a:spcAft>
                <a:spcPts val="0"/>
              </a:spcAft>
              <a:buClr>
                <a:schemeClr val="dk1"/>
              </a:buClr>
              <a:buSzPts val="2800"/>
              <a:buChar char="•"/>
            </a:pPr>
            <a:r>
              <a:rPr lang="en-US"/>
              <a:t>The catheter is advanced through the right ventricle and into the pulmonary artery wedging the tip of the catheter and measuring the mean pressure can give an estimate of left arterial pressure.</a:t>
            </a:r>
            <a:endParaRPr/>
          </a:p>
          <a:p>
            <a:pPr marL="228600" lvl="0" indent="-228600" algn="l" rtl="0">
              <a:lnSpc>
                <a:spcPct val="90000"/>
              </a:lnSpc>
              <a:spcBef>
                <a:spcPts val="1000"/>
              </a:spcBef>
              <a:spcAft>
                <a:spcPts val="0"/>
              </a:spcAft>
              <a:buClr>
                <a:schemeClr val="dk1"/>
              </a:buClr>
              <a:buSzPts val="2800"/>
              <a:buChar char="•"/>
            </a:pPr>
            <a:r>
              <a:rPr lang="en-US"/>
              <a:t>PA catheter allows more precise estimation of left ventricular preload than CVP pr physical examination</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pic>
        <p:nvPicPr>
          <p:cNvPr id="172" name="Google Shape;172;p16"/>
          <p:cNvPicPr preferRelativeResize="0"/>
          <p:nvPr/>
        </p:nvPicPr>
        <p:blipFill>
          <a:blip r:embed="rId3">
            <a:alphaModFix/>
          </a:blip>
          <a:stretch>
            <a:fillRect/>
          </a:stretch>
        </p:blipFill>
        <p:spPr>
          <a:xfrm>
            <a:off x="2645400" y="152400"/>
            <a:ext cx="6901210" cy="6553200"/>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Google Shape;177;p17"/>
          <p:cNvSpPr txBox="1">
            <a:spLocks noGrp="1"/>
          </p:cNvSpPr>
          <p:nvPr>
            <p:ph type="title"/>
          </p:nvPr>
        </p:nvSpPr>
        <p:spPr>
          <a:xfrm>
            <a:off x="8860" y="18256"/>
            <a:ext cx="10515600" cy="906778"/>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Complications</a:t>
            </a:r>
            <a:endParaRPr/>
          </a:p>
        </p:txBody>
      </p:sp>
      <p:sp>
        <p:nvSpPr>
          <p:cNvPr id="178" name="Google Shape;178;p17"/>
          <p:cNvSpPr txBox="1">
            <a:spLocks noGrp="1"/>
          </p:cNvSpPr>
          <p:nvPr>
            <p:ph type="body" idx="1"/>
          </p:nvPr>
        </p:nvSpPr>
        <p:spPr>
          <a:xfrm>
            <a:off x="8860" y="776176"/>
            <a:ext cx="12174281" cy="6063567"/>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US"/>
              <a:t>Arrhythmia</a:t>
            </a:r>
            <a:endParaRPr/>
          </a:p>
          <a:p>
            <a:pPr marL="228600" lvl="0" indent="-228600" algn="l" rtl="0">
              <a:lnSpc>
                <a:spcPct val="90000"/>
              </a:lnSpc>
              <a:spcBef>
                <a:spcPts val="1000"/>
              </a:spcBef>
              <a:spcAft>
                <a:spcPts val="0"/>
              </a:spcAft>
              <a:buClr>
                <a:schemeClr val="dk1"/>
              </a:buClr>
              <a:buSzPts val="2800"/>
              <a:buChar char="•"/>
            </a:pPr>
            <a:r>
              <a:rPr lang="en-US"/>
              <a:t>Damage to PA,lung tissue and right ventricle</a:t>
            </a:r>
            <a:endParaRPr/>
          </a:p>
          <a:p>
            <a:pPr marL="228600" lvl="0" indent="-228600" algn="l" rtl="0">
              <a:lnSpc>
                <a:spcPct val="90000"/>
              </a:lnSpc>
              <a:spcBef>
                <a:spcPts val="1000"/>
              </a:spcBef>
              <a:spcAft>
                <a:spcPts val="0"/>
              </a:spcAft>
              <a:buClr>
                <a:schemeClr val="dk1"/>
              </a:buClr>
              <a:buSzPts val="2800"/>
              <a:buChar char="•"/>
            </a:pPr>
            <a:r>
              <a:rPr lang="en-US"/>
              <a:t>Infection and thromboembolism</a:t>
            </a:r>
            <a:endParaRPr/>
          </a:p>
          <a:p>
            <a:pPr marL="228600" lvl="0" indent="-228600" algn="l" rtl="0">
              <a:lnSpc>
                <a:spcPct val="90000"/>
              </a:lnSpc>
              <a:spcBef>
                <a:spcPts val="1000"/>
              </a:spcBef>
              <a:spcAft>
                <a:spcPts val="0"/>
              </a:spcAft>
              <a:buClr>
                <a:schemeClr val="dk1"/>
              </a:buClr>
              <a:buSzPts val="2800"/>
              <a:buChar char="•"/>
            </a:pPr>
            <a:r>
              <a:rPr lang="en-US"/>
              <a:t>Obstruction of venous return during bypass</a:t>
            </a:r>
            <a:endParaRPr/>
          </a:p>
          <a:p>
            <a:pPr marL="228600" lvl="0" indent="-228600" algn="l" rtl="0">
              <a:lnSpc>
                <a:spcPct val="90000"/>
              </a:lnSpc>
              <a:spcBef>
                <a:spcPts val="1000"/>
              </a:spcBef>
              <a:spcAft>
                <a:spcPts val="0"/>
              </a:spcAft>
              <a:buClr>
                <a:schemeClr val="dk1"/>
              </a:buClr>
              <a:buSzPts val="2800"/>
              <a:buChar char="•"/>
            </a:pPr>
            <a:r>
              <a:rPr lang="en-US"/>
              <a:t>Balloon rupture,knotting or migration of Catheter</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Google Shape;183;p18"/>
          <p:cNvSpPr txBox="1">
            <a:spLocks noGrp="1"/>
          </p:cNvSpPr>
          <p:nvPr>
            <p:ph type="title"/>
          </p:nvPr>
        </p:nvSpPr>
        <p:spPr>
          <a:xfrm>
            <a:off x="0" y="1"/>
            <a:ext cx="11353800" cy="1095152"/>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b="1"/>
              <a:t>Respiration</a:t>
            </a:r>
            <a:endParaRPr/>
          </a:p>
        </p:txBody>
      </p:sp>
      <p:sp>
        <p:nvSpPr>
          <p:cNvPr id="184" name="Google Shape;184;p18"/>
          <p:cNvSpPr txBox="1">
            <a:spLocks noGrp="1"/>
          </p:cNvSpPr>
          <p:nvPr>
            <p:ph type="body" idx="1"/>
          </p:nvPr>
        </p:nvSpPr>
        <p:spPr>
          <a:xfrm>
            <a:off x="0" y="1095153"/>
            <a:ext cx="12192000" cy="5762846"/>
          </a:xfrm>
          <a:prstGeom prst="rect">
            <a:avLst/>
          </a:prstGeom>
          <a:noFill/>
          <a:ln>
            <a:noFill/>
          </a:ln>
        </p:spPr>
        <p:txBody>
          <a:bodyPr spcFirstLastPara="1" wrap="square" lIns="91425" tIns="45700" rIns="91425" bIns="45700" anchor="t" anchorCtr="0">
            <a:normAutofit fontScale="92500" lnSpcReduction="10000"/>
          </a:bodyPr>
          <a:lstStyle/>
          <a:p>
            <a:pPr marL="0" lvl="0" indent="0" algn="l" rtl="0">
              <a:lnSpc>
                <a:spcPct val="90000"/>
              </a:lnSpc>
              <a:spcBef>
                <a:spcPts val="0"/>
              </a:spcBef>
              <a:spcAft>
                <a:spcPts val="0"/>
              </a:spcAft>
              <a:buClr>
                <a:schemeClr val="dk1"/>
              </a:buClr>
              <a:buSzPct val="100000"/>
              <a:buNone/>
            </a:pPr>
            <a:r>
              <a:rPr lang="en-US"/>
              <a:t>                                                                   Capnography</a:t>
            </a:r>
            <a:endParaRPr/>
          </a:p>
          <a:p>
            <a:pPr marL="228600" lvl="0" indent="-64135" algn="l" rtl="0">
              <a:lnSpc>
                <a:spcPct val="90000"/>
              </a:lnSpc>
              <a:spcBef>
                <a:spcPts val="1000"/>
              </a:spcBef>
              <a:spcAft>
                <a:spcPts val="0"/>
              </a:spcAft>
              <a:buClr>
                <a:schemeClr val="dk1"/>
              </a:buClr>
              <a:buSzPct val="100000"/>
              <a:buNone/>
            </a:pPr>
            <a:endParaRPr/>
          </a:p>
          <a:p>
            <a:pPr marL="228600" lvl="0" indent="-228600" algn="l" rtl="0">
              <a:lnSpc>
                <a:spcPct val="90000"/>
              </a:lnSpc>
              <a:spcBef>
                <a:spcPts val="1000"/>
              </a:spcBef>
              <a:spcAft>
                <a:spcPts val="0"/>
              </a:spcAft>
              <a:buClr>
                <a:schemeClr val="dk1"/>
              </a:buClr>
              <a:buSzPct val="100000"/>
              <a:buChar char="•"/>
            </a:pPr>
            <a:r>
              <a:rPr lang="en-US"/>
              <a:t>Determination of end tidal co2 concentration to confirm adequate ventilation is mandatory during all anaesthetic procedures particularly for GA.</a:t>
            </a:r>
            <a:endParaRPr/>
          </a:p>
          <a:p>
            <a:pPr marL="228600" lvl="0" indent="-228600" algn="l" rtl="0">
              <a:lnSpc>
                <a:spcPct val="90000"/>
              </a:lnSpc>
              <a:spcBef>
                <a:spcPts val="1000"/>
              </a:spcBef>
              <a:spcAft>
                <a:spcPts val="0"/>
              </a:spcAft>
              <a:buClr>
                <a:schemeClr val="dk1"/>
              </a:buClr>
              <a:buSzPct val="100000"/>
              <a:buChar char="•"/>
            </a:pPr>
            <a:r>
              <a:rPr lang="en-US"/>
              <a:t>Increases in alveolar dead space ventilation(eg pulmonary thromboembolism,venous air embolism,decreased pulmonary perfusion) produce a decrease in ETCO2 compared with arterial CO2.</a:t>
            </a:r>
            <a:endParaRPr/>
          </a:p>
          <a:p>
            <a:pPr marL="228600" lvl="0" indent="-228600" algn="l" rtl="0">
              <a:lnSpc>
                <a:spcPct val="90000"/>
              </a:lnSpc>
              <a:spcBef>
                <a:spcPts val="1000"/>
              </a:spcBef>
              <a:spcAft>
                <a:spcPts val="0"/>
              </a:spcAft>
              <a:buClr>
                <a:schemeClr val="dk1"/>
              </a:buClr>
              <a:buSzPct val="100000"/>
              <a:buChar char="•"/>
            </a:pPr>
            <a:r>
              <a:rPr lang="en-US"/>
              <a:t>Capnography rely on the absorbtion of infrared light by CO2.As with the oximetry,absorbtion of infrared light by CO2 is governed by beer lamberts law.</a:t>
            </a:r>
            <a:endParaRPr/>
          </a:p>
          <a:p>
            <a:pPr marL="228600" lvl="0" indent="-228600" algn="l" rtl="0">
              <a:lnSpc>
                <a:spcPct val="90000"/>
              </a:lnSpc>
              <a:spcBef>
                <a:spcPts val="1000"/>
              </a:spcBef>
              <a:spcAft>
                <a:spcPts val="0"/>
              </a:spcAft>
              <a:buClr>
                <a:schemeClr val="dk1"/>
              </a:buClr>
              <a:buSzPct val="100000"/>
              <a:buChar char="•"/>
            </a:pPr>
            <a:r>
              <a:rPr lang="en-US"/>
              <a:t>Capnographs rapidly and reliably detect esophageal intubation but do not reliably detect mainstem bronchial intubation.</a:t>
            </a:r>
            <a:endParaRPr/>
          </a:p>
          <a:p>
            <a:pPr marL="228600" lvl="0" indent="-228600" algn="l" rtl="0">
              <a:lnSpc>
                <a:spcPct val="90000"/>
              </a:lnSpc>
              <a:spcBef>
                <a:spcPts val="1000"/>
              </a:spcBef>
              <a:spcAft>
                <a:spcPts val="0"/>
              </a:spcAft>
              <a:buClr>
                <a:schemeClr val="dk1"/>
              </a:buClr>
              <a:buSzPct val="100000"/>
              <a:buChar char="•"/>
            </a:pPr>
            <a:r>
              <a:rPr lang="en-US"/>
              <a:t>Sudden cessation of CO2 during the expiratory phase may indicate circuit disconnection.</a:t>
            </a:r>
            <a:endParaRPr/>
          </a:p>
          <a:p>
            <a:pPr marL="228600" lvl="0" indent="-228600" algn="l" rtl="0">
              <a:lnSpc>
                <a:spcPct val="90000"/>
              </a:lnSpc>
              <a:spcBef>
                <a:spcPts val="1000"/>
              </a:spcBef>
              <a:spcAft>
                <a:spcPts val="0"/>
              </a:spcAft>
              <a:buClr>
                <a:schemeClr val="dk1"/>
              </a:buClr>
              <a:buSzPct val="100000"/>
              <a:buChar char="•"/>
            </a:pPr>
            <a:r>
              <a:rPr lang="en-US"/>
              <a:t>The increased metabolic rate caused by malignant hyperthermia causes marked rise in ETCO2</a:t>
            </a:r>
            <a:endParaRPr/>
          </a:p>
          <a:p>
            <a:pPr marL="228600" lvl="0" indent="-64135" algn="l" rtl="0">
              <a:lnSpc>
                <a:spcPct val="90000"/>
              </a:lnSpc>
              <a:spcBef>
                <a:spcPts val="1000"/>
              </a:spcBef>
              <a:spcAft>
                <a:spcPts val="0"/>
              </a:spcAft>
              <a:buClr>
                <a:schemeClr val="dk1"/>
              </a:buClr>
              <a:buSzPct val="100000"/>
              <a:buNone/>
            </a:pP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pic>
        <p:nvPicPr>
          <p:cNvPr id="189" name="Google Shape;189;p19"/>
          <p:cNvPicPr preferRelativeResize="0"/>
          <p:nvPr/>
        </p:nvPicPr>
        <p:blipFill>
          <a:blip r:embed="rId3">
            <a:alphaModFix/>
          </a:blip>
          <a:stretch>
            <a:fillRect/>
          </a:stretch>
        </p:blipFill>
        <p:spPr>
          <a:xfrm>
            <a:off x="3211689" y="152400"/>
            <a:ext cx="6508698" cy="6553202"/>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2"/>
          <p:cNvSpPr txBox="1">
            <a:spLocks noGrp="1"/>
          </p:cNvSpPr>
          <p:nvPr>
            <p:ph type="title"/>
          </p:nvPr>
        </p:nvSpPr>
        <p:spPr>
          <a:xfrm flipH="1">
            <a:off x="12652743" y="681037"/>
            <a:ext cx="45719" cy="1009651"/>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endParaRPr/>
          </a:p>
        </p:txBody>
      </p:sp>
      <p:sp>
        <p:nvSpPr>
          <p:cNvPr id="91" name="Google Shape;91;p2"/>
          <p:cNvSpPr txBox="1">
            <a:spLocks noGrp="1"/>
          </p:cNvSpPr>
          <p:nvPr>
            <p:ph type="body" idx="1"/>
          </p:nvPr>
        </p:nvSpPr>
        <p:spPr>
          <a:xfrm>
            <a:off x="51400" y="113774"/>
            <a:ext cx="12013500" cy="6858000"/>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US" dirty="0"/>
              <a:t>Monitoring is intended to measure and record deviations from normal values and warn of adverse events.</a:t>
            </a:r>
            <a:endParaRPr/>
          </a:p>
          <a:p>
            <a:pPr marL="228600" lvl="0" indent="-228600" algn="l" rtl="0">
              <a:lnSpc>
                <a:spcPct val="90000"/>
              </a:lnSpc>
              <a:spcBef>
                <a:spcPts val="1000"/>
              </a:spcBef>
              <a:spcAft>
                <a:spcPts val="0"/>
              </a:spcAft>
              <a:buClr>
                <a:schemeClr val="dk1"/>
              </a:buClr>
              <a:buSzPts val="2800"/>
              <a:buChar char="•"/>
            </a:pPr>
            <a:r>
              <a:rPr lang="en-US" dirty="0"/>
              <a:t>It is necessary to monitor both the patient and the </a:t>
            </a:r>
            <a:r>
              <a:rPr lang="en-US" dirty="0" err="1"/>
              <a:t>anaesthesia</a:t>
            </a:r>
            <a:r>
              <a:rPr lang="en-US" dirty="0"/>
              <a:t> delivery system.</a:t>
            </a:r>
            <a:endParaRPr/>
          </a:p>
          <a:p>
            <a:pPr marL="228600" lvl="0" indent="-228600" algn="l" rtl="0">
              <a:lnSpc>
                <a:spcPct val="90000"/>
              </a:lnSpc>
              <a:spcBef>
                <a:spcPts val="1000"/>
              </a:spcBef>
              <a:spcAft>
                <a:spcPts val="0"/>
              </a:spcAft>
              <a:buClr>
                <a:schemeClr val="dk1"/>
              </a:buClr>
              <a:buSzPts val="2800"/>
              <a:buChar char="•"/>
            </a:pPr>
            <a:r>
              <a:rPr lang="en-US" dirty="0"/>
              <a:t>Standards for basic </a:t>
            </a:r>
            <a:r>
              <a:rPr lang="en-US" dirty="0" err="1"/>
              <a:t>anaesthetic</a:t>
            </a:r>
            <a:r>
              <a:rPr lang="en-US" dirty="0"/>
              <a:t> monitoring have been established by the American Society Of </a:t>
            </a:r>
            <a:r>
              <a:rPr lang="en-US" dirty="0" err="1"/>
              <a:t>Anaesthesiologist</a:t>
            </a:r>
            <a:r>
              <a:rPr lang="en-US" dirty="0"/>
              <a:t> (ASA)</a:t>
            </a:r>
            <a:endParaRPr/>
          </a:p>
          <a:p>
            <a:pPr marL="228600" lvl="0" indent="-228600" algn="l" rtl="0">
              <a:lnSpc>
                <a:spcPct val="90000"/>
              </a:lnSpc>
              <a:spcBef>
                <a:spcPts val="1000"/>
              </a:spcBef>
              <a:spcAft>
                <a:spcPts val="0"/>
              </a:spcAft>
              <a:buClr>
                <a:schemeClr val="dk1"/>
              </a:buClr>
              <a:buSzPts val="2800"/>
              <a:buChar char="•"/>
            </a:pPr>
            <a:r>
              <a:rPr lang="en-US" dirty="0"/>
              <a:t>Standard 1 requires qualified personnel to be present in the operation room during </a:t>
            </a:r>
            <a:r>
              <a:rPr lang="en-US" dirty="0" err="1"/>
              <a:t>general,regional</a:t>
            </a:r>
            <a:r>
              <a:rPr lang="en-US" dirty="0"/>
              <a:t> </a:t>
            </a:r>
            <a:r>
              <a:rPr lang="en-US" dirty="0" err="1"/>
              <a:t>anaesthesia</a:t>
            </a:r>
            <a:r>
              <a:rPr lang="en-US" dirty="0"/>
              <a:t> and monitored </a:t>
            </a:r>
            <a:r>
              <a:rPr lang="en-US" dirty="0" err="1"/>
              <a:t>anaesthesia</a:t>
            </a:r>
            <a:r>
              <a:rPr lang="en-US" dirty="0"/>
              <a:t> care to monitor the patient continuously and to modify </a:t>
            </a:r>
            <a:r>
              <a:rPr lang="en-US" dirty="0" err="1"/>
              <a:t>anaesthesia</a:t>
            </a:r>
            <a:r>
              <a:rPr lang="en-US" dirty="0"/>
              <a:t> care based on clinical </a:t>
            </a:r>
            <a:r>
              <a:rPr lang="en-US" dirty="0" err="1"/>
              <a:t>obversation</a:t>
            </a:r>
            <a:r>
              <a:rPr lang="en-US" dirty="0"/>
              <a:t> and responses of the patient to dynamic changes resulting from surgery or drug therapy</a:t>
            </a:r>
            <a:endParaRPr/>
          </a:p>
          <a:p>
            <a:pPr marL="228600" lvl="0" indent="-228600" algn="l" rtl="0">
              <a:lnSpc>
                <a:spcPct val="90000"/>
              </a:lnSpc>
              <a:spcBef>
                <a:spcPts val="1000"/>
              </a:spcBef>
              <a:spcAft>
                <a:spcPts val="0"/>
              </a:spcAft>
              <a:buClr>
                <a:schemeClr val="dk1"/>
              </a:buClr>
              <a:buSzPts val="2800"/>
              <a:buChar char="•"/>
            </a:pPr>
            <a:r>
              <a:rPr lang="en-US" dirty="0"/>
              <a:t>Standard 2 focuses attention on continually </a:t>
            </a:r>
            <a:r>
              <a:rPr lang="en-US" dirty="0">
                <a:latin typeface="Times New Roman" pitchFamily="18" charset="0"/>
                <a:cs typeface="Times New Roman" pitchFamily="18" charset="0"/>
              </a:rPr>
              <a:t>evaluating the patient’s </a:t>
            </a:r>
            <a:r>
              <a:rPr lang="en-US" dirty="0" err="1">
                <a:latin typeface="Times New Roman" pitchFamily="18" charset="0"/>
                <a:cs typeface="Times New Roman" pitchFamily="18" charset="0"/>
              </a:rPr>
              <a:t>oxygenation,ventilation,circulation</a:t>
            </a:r>
            <a:r>
              <a:rPr lang="en-US" dirty="0">
                <a:latin typeface="Times New Roman" pitchFamily="18" charset="0"/>
                <a:cs typeface="Times New Roman" pitchFamily="18" charset="0"/>
              </a:rPr>
              <a:t> and temperature.</a:t>
            </a:r>
            <a:endParaRPr>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4" name="Google Shape;194;p20"/>
          <p:cNvSpPr txBox="1">
            <a:spLocks noGrp="1"/>
          </p:cNvSpPr>
          <p:nvPr>
            <p:ph type="title"/>
          </p:nvPr>
        </p:nvSpPr>
        <p:spPr>
          <a:xfrm>
            <a:off x="0" y="-85059"/>
            <a:ext cx="11353800" cy="925031"/>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Anaesthetic gas analysis and pressure monitor</a:t>
            </a:r>
            <a:endParaRPr/>
          </a:p>
        </p:txBody>
      </p:sp>
      <p:sp>
        <p:nvSpPr>
          <p:cNvPr id="195" name="Google Shape;195;p20"/>
          <p:cNvSpPr txBox="1">
            <a:spLocks noGrp="1"/>
          </p:cNvSpPr>
          <p:nvPr>
            <p:ph type="body" idx="1"/>
          </p:nvPr>
        </p:nvSpPr>
        <p:spPr>
          <a:xfrm>
            <a:off x="30126" y="645410"/>
            <a:ext cx="12161874" cy="6212589"/>
          </a:xfrm>
          <a:prstGeom prst="rect">
            <a:avLst/>
          </a:prstGeom>
          <a:noFill/>
          <a:ln>
            <a:noFill/>
          </a:ln>
        </p:spPr>
        <p:txBody>
          <a:bodyPr spcFirstLastPara="1" wrap="square" lIns="91425" tIns="45700" rIns="91425" bIns="45700" anchor="t" anchorCtr="0">
            <a:normAutofit/>
          </a:bodyPr>
          <a:lstStyle/>
          <a:p>
            <a:pPr marL="228600" lvl="0" indent="-50800" algn="l" rtl="0">
              <a:lnSpc>
                <a:spcPct val="90000"/>
              </a:lnSpc>
              <a:spcBef>
                <a:spcPts val="0"/>
              </a:spcBef>
              <a:spcAft>
                <a:spcPts val="0"/>
              </a:spcAft>
              <a:buClr>
                <a:schemeClr val="dk1"/>
              </a:buClr>
              <a:buSzPts val="2800"/>
              <a:buNone/>
            </a:pPr>
            <a:endParaRPr/>
          </a:p>
          <a:p>
            <a:pPr marL="228600" lvl="0" indent="-228600" algn="l" rtl="0">
              <a:lnSpc>
                <a:spcPct val="90000"/>
              </a:lnSpc>
              <a:spcBef>
                <a:spcPts val="1000"/>
              </a:spcBef>
              <a:spcAft>
                <a:spcPts val="0"/>
              </a:spcAft>
              <a:buClr>
                <a:schemeClr val="dk1"/>
              </a:buClr>
              <a:buSzPts val="2800"/>
              <a:buChar char="•"/>
            </a:pPr>
            <a:r>
              <a:rPr lang="en-US"/>
              <a:t>Analysis of anaesthetic gases is essential during any procedure requiring inhalational anaesthesia. These devices are all based on beer lamberts law, which provides a formula for measuring an unknown gas within inspired gas because the absorbtion of infrared light passing through a solvent is proportional to the amount of unknown gas.Oxygen and Nitrogen do not absorb infrared light.</a:t>
            </a:r>
            <a:endParaRPr/>
          </a:p>
          <a:p>
            <a:pPr marL="228600" lvl="0" indent="-228600" algn="l" rtl="0">
              <a:lnSpc>
                <a:spcPct val="90000"/>
              </a:lnSpc>
              <a:spcBef>
                <a:spcPts val="1000"/>
              </a:spcBef>
              <a:spcAft>
                <a:spcPts val="0"/>
              </a:spcAft>
              <a:buClr>
                <a:schemeClr val="dk1"/>
              </a:buClr>
              <a:buSzPts val="2800"/>
              <a:buChar char="•"/>
            </a:pPr>
            <a:r>
              <a:rPr lang="en-US"/>
              <a:t>Because o2 molecules do not absorb infrared light,their concentration cannot be measured with monitors that rely on infrared technology. These are-</a:t>
            </a:r>
            <a:endParaRPr/>
          </a:p>
          <a:p>
            <a:pPr marL="228600" lvl="0" indent="-50800" algn="l" rtl="0">
              <a:lnSpc>
                <a:spcPct val="90000"/>
              </a:lnSpc>
              <a:spcBef>
                <a:spcPts val="1000"/>
              </a:spcBef>
              <a:spcAft>
                <a:spcPts val="0"/>
              </a:spcAft>
              <a:buClr>
                <a:schemeClr val="dk1"/>
              </a:buClr>
              <a:buSzPts val="2800"/>
              <a:buNone/>
            </a:pPr>
            <a:endParaRPr/>
          </a:p>
          <a:p>
            <a:pPr marL="228600" lvl="0" indent="-228600" algn="l" rtl="0">
              <a:lnSpc>
                <a:spcPct val="90000"/>
              </a:lnSpc>
              <a:spcBef>
                <a:spcPts val="1000"/>
              </a:spcBef>
              <a:spcAft>
                <a:spcPts val="0"/>
              </a:spcAft>
              <a:buClr>
                <a:schemeClr val="dk1"/>
              </a:buClr>
              <a:buSzPts val="2800"/>
              <a:buChar char="•"/>
            </a:pPr>
            <a:r>
              <a:rPr lang="en-US"/>
              <a:t>a)Galvanic cell-These contain lead anode and gold cathode bathed in KCl.At the gold terminal hydroxyl ions are formed that react with the lead electrode to produce lead oxide causing current which is proportional to the amount of o2 being measured</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Google Shape;200;p21"/>
          <p:cNvSpPr txBox="1">
            <a:spLocks noGrp="1"/>
          </p:cNvSpPr>
          <p:nvPr>
            <p:ph type="body" idx="1"/>
          </p:nvPr>
        </p:nvSpPr>
        <p:spPr>
          <a:xfrm>
            <a:off x="40757" y="18090"/>
            <a:ext cx="12151241" cy="6839910"/>
          </a:xfrm>
          <a:prstGeom prst="rect">
            <a:avLst/>
          </a:prstGeom>
          <a:noFill/>
          <a:ln>
            <a:noFill/>
          </a:ln>
        </p:spPr>
        <p:txBody>
          <a:bodyPr spcFirstLastPara="1" wrap="square" lIns="91425" tIns="45700" rIns="91425" bIns="45700" anchor="t" anchorCtr="0">
            <a:normAutofit fontScale="92500" lnSpcReduction="10000"/>
          </a:bodyPr>
          <a:lstStyle/>
          <a:p>
            <a:pPr marL="228600" lvl="0" indent="-228600" algn="l" rtl="0">
              <a:lnSpc>
                <a:spcPct val="90000"/>
              </a:lnSpc>
              <a:spcBef>
                <a:spcPts val="0"/>
              </a:spcBef>
              <a:spcAft>
                <a:spcPts val="0"/>
              </a:spcAft>
              <a:buClr>
                <a:schemeClr val="dk1"/>
              </a:buClr>
              <a:buSzPct val="100000"/>
              <a:buChar char="•"/>
            </a:pPr>
            <a:r>
              <a:rPr lang="en-US"/>
              <a:t>Paramagnetic analysis-Oxygen is a non polar gas,but is a paramagnetic and when placed in a magnetic field,the gas will expand,contracting when the magnet is turned off.By switching the field on and off and comparing the resulting change in volume to a known standard,the amount of o2 can be measured.</a:t>
            </a:r>
            <a:endParaRPr/>
          </a:p>
          <a:p>
            <a:pPr marL="228600" lvl="0" indent="-64135" algn="l" rtl="0">
              <a:lnSpc>
                <a:spcPct val="90000"/>
              </a:lnSpc>
              <a:spcBef>
                <a:spcPts val="1000"/>
              </a:spcBef>
              <a:spcAft>
                <a:spcPts val="0"/>
              </a:spcAft>
              <a:buClr>
                <a:schemeClr val="dk1"/>
              </a:buClr>
              <a:buSzPct val="100000"/>
              <a:buNone/>
            </a:pPr>
            <a:endParaRPr/>
          </a:p>
          <a:p>
            <a:pPr marL="228600" lvl="0" indent="-228600" algn="l" rtl="0">
              <a:lnSpc>
                <a:spcPct val="90000"/>
              </a:lnSpc>
              <a:spcBef>
                <a:spcPts val="1000"/>
              </a:spcBef>
              <a:spcAft>
                <a:spcPts val="0"/>
              </a:spcAft>
              <a:buClr>
                <a:schemeClr val="dk1"/>
              </a:buClr>
              <a:buSzPct val="100000"/>
              <a:buChar char="•"/>
            </a:pPr>
            <a:r>
              <a:rPr lang="en-US"/>
              <a:t>Polographic Electrode-A polographic electrode has a gold cathode and a silver anode both bathed in an electrolyte separated from a gas to be measured by a semipermeable membrane.When voltage is applied to the cathode,electrons combine with o2 to form hydroxide ion.The amount of current that flows between the anode and cathode is proportional to the amount of o2 present</a:t>
            </a:r>
            <a:endParaRPr/>
          </a:p>
          <a:p>
            <a:pPr marL="228600" lvl="0" indent="-64135" algn="l" rtl="0">
              <a:lnSpc>
                <a:spcPct val="90000"/>
              </a:lnSpc>
              <a:spcBef>
                <a:spcPts val="1000"/>
              </a:spcBef>
              <a:spcAft>
                <a:spcPts val="0"/>
              </a:spcAft>
              <a:buClr>
                <a:schemeClr val="dk1"/>
              </a:buClr>
              <a:buSzPct val="100000"/>
              <a:buNone/>
            </a:pPr>
            <a:endParaRPr/>
          </a:p>
          <a:p>
            <a:pPr marL="228600" lvl="0" indent="-228600" algn="l" rtl="0">
              <a:lnSpc>
                <a:spcPct val="90000"/>
              </a:lnSpc>
              <a:spcBef>
                <a:spcPts val="1000"/>
              </a:spcBef>
              <a:spcAft>
                <a:spcPts val="0"/>
              </a:spcAft>
              <a:buClr>
                <a:schemeClr val="dk1"/>
              </a:buClr>
              <a:buSzPct val="100000"/>
              <a:buChar char="•"/>
            </a:pPr>
            <a:r>
              <a:rPr lang="en-US"/>
              <a:t>Spirometry and pressure measurements-Contemporary anaesthesia machines measure airway pressure,volume and flow to calculate resistance and compliance.Measurements of flow and volume are made by the mechanical devices often placed in the inspiratory limb of anaesthesia circuits.Spirometric loops are usually displayed as flow versus volume and volume versus pressure.If a normal loop is observed shortly after induction and subsequent loop is different,the observant is alerted to the fact that pulomonary or airway compliance may be changed.</a:t>
            </a:r>
            <a:endParaRPr/>
          </a:p>
          <a:p>
            <a:pPr marL="0" lvl="0" indent="0" algn="l" rtl="0">
              <a:lnSpc>
                <a:spcPct val="90000"/>
              </a:lnSpc>
              <a:spcBef>
                <a:spcPts val="1000"/>
              </a:spcBef>
              <a:spcAft>
                <a:spcPts val="0"/>
              </a:spcAft>
              <a:buClr>
                <a:schemeClr val="dk1"/>
              </a:buClr>
              <a:buSzPct val="100000"/>
              <a:buNone/>
            </a:pPr>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pic>
        <p:nvPicPr>
          <p:cNvPr id="205" name="Google Shape;205;g5f449c292aa48627_3"/>
          <p:cNvPicPr preferRelativeResize="0"/>
          <p:nvPr/>
        </p:nvPicPr>
        <p:blipFill>
          <a:blip r:embed="rId3">
            <a:alphaModFix/>
          </a:blip>
          <a:stretch>
            <a:fillRect/>
          </a:stretch>
        </p:blipFill>
        <p:spPr>
          <a:xfrm>
            <a:off x="2258538" y="152400"/>
            <a:ext cx="7674919" cy="6553200"/>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sp>
        <p:nvSpPr>
          <p:cNvPr id="210" name="Google Shape;210;p22"/>
          <p:cNvSpPr txBox="1">
            <a:spLocks noGrp="1"/>
          </p:cNvSpPr>
          <p:nvPr>
            <p:ph type="body" idx="1"/>
          </p:nvPr>
        </p:nvSpPr>
        <p:spPr>
          <a:xfrm>
            <a:off x="21275" y="0"/>
            <a:ext cx="12170700" cy="6783600"/>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US"/>
              <a:t>Blood gas analysis-A heparinized blood sample,100-300uL is passed through 4 electrodes simultaneously.Partial pressure of blood o2 is measured using a clarkr electrode.CO2 using a severinghaus electrode and a ph with a conventional glass electrode.The fourth is a reference electrode.The sample is taken from an artery.</a:t>
            </a:r>
            <a:endParaRPr/>
          </a:p>
          <a:p>
            <a:pPr marL="228600" lvl="0" indent="-228600" algn="l" rtl="0">
              <a:lnSpc>
                <a:spcPct val="90000"/>
              </a:lnSpc>
              <a:spcBef>
                <a:spcPts val="1000"/>
              </a:spcBef>
              <a:spcAft>
                <a:spcPts val="0"/>
              </a:spcAft>
              <a:buClr>
                <a:schemeClr val="dk1"/>
              </a:buClr>
              <a:buSzPts val="2800"/>
              <a:buChar char="•"/>
            </a:pPr>
            <a:r>
              <a:rPr lang="en-US"/>
              <a:t>A blood gas analyzer frequently measures hb concentration and biochemical parameters such as o2 saturation and content,bicarbonate,base excess and total co2.</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Google Shape;215;p23"/>
          <p:cNvSpPr txBox="1">
            <a:spLocks noGrp="1"/>
          </p:cNvSpPr>
          <p:nvPr>
            <p:ph type="title"/>
          </p:nvPr>
        </p:nvSpPr>
        <p:spPr>
          <a:xfrm>
            <a:off x="0" y="18255"/>
            <a:ext cx="10545726" cy="101310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b="1"/>
              <a:t>Neuromuscular</a:t>
            </a:r>
            <a:endParaRPr/>
          </a:p>
        </p:txBody>
      </p:sp>
      <p:sp>
        <p:nvSpPr>
          <p:cNvPr id="216" name="Google Shape;216;p23"/>
          <p:cNvSpPr txBox="1">
            <a:spLocks noGrp="1"/>
          </p:cNvSpPr>
          <p:nvPr>
            <p:ph type="body" idx="1"/>
          </p:nvPr>
        </p:nvSpPr>
        <p:spPr>
          <a:xfrm>
            <a:off x="0" y="1244009"/>
            <a:ext cx="12192000" cy="5595735"/>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US"/>
              <a:t>Neuromuscular junction monitoring-</a:t>
            </a:r>
            <a:endParaRPr/>
          </a:p>
          <a:p>
            <a:pPr marL="228600" lvl="0" indent="-228600" algn="l" rtl="0">
              <a:lnSpc>
                <a:spcPct val="90000"/>
              </a:lnSpc>
              <a:spcBef>
                <a:spcPts val="1000"/>
              </a:spcBef>
              <a:spcAft>
                <a:spcPts val="0"/>
              </a:spcAft>
              <a:buClr>
                <a:schemeClr val="dk1"/>
              </a:buClr>
              <a:buSzPts val="2800"/>
              <a:buChar char="•"/>
            </a:pPr>
            <a:r>
              <a:rPr lang="en-US"/>
              <a:t>A supramaximal electrical stimulus of between 10mA and 50mA is applied to an accessible peripheral motor nerve eg Ulnar nerve and the response of the appropriate muscle group is assessed.The stimulus may be delivered as a single stimulus,a train of four stimuli at 2hz,a tetanic stimuli at 50hz or a double burst stimuli which is two 40ms tetanic burst 750ms apart.The stimulus has a square waveform of width 0.2ms.The nerve stimulator must have a constant current output.</a:t>
            </a:r>
            <a:endParaRPr/>
          </a:p>
          <a:p>
            <a:pPr marL="228600" lvl="0" indent="-228600" algn="l" rtl="0">
              <a:lnSpc>
                <a:spcPct val="90000"/>
              </a:lnSpc>
              <a:spcBef>
                <a:spcPts val="1000"/>
              </a:spcBef>
              <a:spcAft>
                <a:spcPts val="0"/>
              </a:spcAft>
              <a:buClr>
                <a:schemeClr val="dk1"/>
              </a:buClr>
              <a:buSzPts val="2800"/>
              <a:buChar char="•"/>
            </a:pPr>
            <a:r>
              <a:rPr lang="en-US"/>
              <a:t>Assessment of the responding muscle group is usually visual(eg levator palpebrae superioris in case of facial nerve or abductor pollicis longus in case of ulnar nerve)</a:t>
            </a:r>
            <a:endParaRPr/>
          </a:p>
          <a:p>
            <a:pPr marL="228600" lvl="0" indent="-228600" algn="l" rtl="0">
              <a:lnSpc>
                <a:spcPct val="90000"/>
              </a:lnSpc>
              <a:spcBef>
                <a:spcPts val="1000"/>
              </a:spcBef>
              <a:spcAft>
                <a:spcPts val="0"/>
              </a:spcAft>
              <a:buClr>
                <a:schemeClr val="dk1"/>
              </a:buClr>
              <a:buSzPts val="2800"/>
              <a:buChar char="•"/>
            </a:pPr>
            <a:r>
              <a:rPr lang="en-US"/>
              <a:t>Electromyographic assessment is now more commonly available.</a:t>
            </a:r>
            <a:endParaRPr/>
          </a:p>
          <a:p>
            <a:pPr marL="228600" lvl="0" indent="-50800" algn="l" rtl="0">
              <a:lnSpc>
                <a:spcPct val="90000"/>
              </a:lnSpc>
              <a:spcBef>
                <a:spcPts val="1000"/>
              </a:spcBef>
              <a:spcAft>
                <a:spcPts val="0"/>
              </a:spcAft>
              <a:buClr>
                <a:schemeClr val="dk1"/>
              </a:buClr>
              <a:buSzPts val="2800"/>
              <a:buNone/>
            </a:pPr>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20"/>
        <p:cNvGrpSpPr/>
        <p:nvPr/>
      </p:nvGrpSpPr>
      <p:grpSpPr>
        <a:xfrm>
          <a:off x="0" y="0"/>
          <a:ext cx="0" cy="0"/>
          <a:chOff x="0" y="0"/>
          <a:chExt cx="0" cy="0"/>
        </a:xfrm>
      </p:grpSpPr>
      <p:sp>
        <p:nvSpPr>
          <p:cNvPr id="221" name="Google Shape;221;p24"/>
          <p:cNvSpPr txBox="1">
            <a:spLocks noGrp="1"/>
          </p:cNvSpPr>
          <p:nvPr>
            <p:ph type="title"/>
          </p:nvPr>
        </p:nvSpPr>
        <p:spPr>
          <a:xfrm>
            <a:off x="19493" y="18256"/>
            <a:ext cx="10515600" cy="1066266"/>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Temperature monitoring</a:t>
            </a:r>
            <a:endParaRPr/>
          </a:p>
        </p:txBody>
      </p:sp>
      <p:sp>
        <p:nvSpPr>
          <p:cNvPr id="222" name="Google Shape;222;p24"/>
          <p:cNvSpPr txBox="1">
            <a:spLocks noGrp="1"/>
          </p:cNvSpPr>
          <p:nvPr>
            <p:ph type="body" idx="1"/>
          </p:nvPr>
        </p:nvSpPr>
        <p:spPr>
          <a:xfrm>
            <a:off x="19493" y="1084522"/>
            <a:ext cx="12153015" cy="5755222"/>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US"/>
              <a:t>Perioperative hypothermia predisposes patient to increases in metabolic rate(shivering) and cardiac work,decreases in drug metabolism and cutaneous blood flow and created impairment of coagulation.Anaesthetist  frequently monitor temp and attempt to maintain central core temperature at near normal values in all patients undergoing anaesthesia.</a:t>
            </a:r>
            <a:endParaRPr/>
          </a:p>
          <a:p>
            <a:pPr marL="228600" lvl="0" indent="-228600" algn="l" rtl="0">
              <a:lnSpc>
                <a:spcPct val="90000"/>
              </a:lnSpc>
              <a:spcBef>
                <a:spcPts val="1000"/>
              </a:spcBef>
              <a:spcAft>
                <a:spcPts val="0"/>
              </a:spcAft>
              <a:buClr>
                <a:schemeClr val="dk1"/>
              </a:buClr>
              <a:buSzPts val="2800"/>
              <a:buChar char="•"/>
            </a:pPr>
            <a:r>
              <a:rPr lang="en-US"/>
              <a:t>Central core temperature can be estimated using probes that can be placed into the bladder,distal esophagus,ear canal,trachea,nasopharynx or rectum.</a:t>
            </a:r>
            <a:endParaRPr/>
          </a:p>
          <a:p>
            <a:pPr marL="228600" lvl="0" indent="-228600" algn="l" rtl="0">
              <a:lnSpc>
                <a:spcPct val="90000"/>
              </a:lnSpc>
              <a:spcBef>
                <a:spcPts val="1000"/>
              </a:spcBef>
              <a:spcAft>
                <a:spcPts val="0"/>
              </a:spcAft>
              <a:buClr>
                <a:schemeClr val="dk1"/>
              </a:buClr>
              <a:buSzPts val="2800"/>
              <a:buChar char="•"/>
            </a:pPr>
            <a:r>
              <a:rPr lang="en-US"/>
              <a:t>Pulomary artery blood temperature is also a good estimate of central core temp</a:t>
            </a:r>
            <a:endParaRPr/>
          </a:p>
          <a:p>
            <a:pPr marL="228600" lvl="0" indent="-228600" algn="l" rtl="0">
              <a:lnSpc>
                <a:spcPct val="90000"/>
              </a:lnSpc>
              <a:spcBef>
                <a:spcPts val="1000"/>
              </a:spcBef>
              <a:spcAft>
                <a:spcPts val="0"/>
              </a:spcAft>
              <a:buClr>
                <a:schemeClr val="dk1"/>
              </a:buClr>
              <a:buSzPts val="2800"/>
              <a:buChar char="•"/>
            </a:pPr>
            <a:r>
              <a:rPr lang="en-US"/>
              <a:t>Mean body temp is 0.85Tcore + 0.15Tskin</a:t>
            </a:r>
            <a:endParaRPr/>
          </a:p>
          <a:p>
            <a:pPr marL="228600" lvl="0" indent="-228600" algn="l" rtl="0">
              <a:lnSpc>
                <a:spcPct val="90000"/>
              </a:lnSpc>
              <a:spcBef>
                <a:spcPts val="1000"/>
              </a:spcBef>
              <a:spcAft>
                <a:spcPts val="0"/>
              </a:spcAft>
              <a:buClr>
                <a:schemeClr val="dk1"/>
              </a:buClr>
              <a:buSzPts val="2800"/>
              <a:buChar char="•"/>
            </a:pPr>
            <a:r>
              <a:rPr lang="en-US"/>
              <a:t>Formerly temp was measured using a glass thermometer containing either mercury or alcohol.</a:t>
            </a:r>
            <a:endParaRPr/>
          </a:p>
          <a:p>
            <a:pPr marL="228600" lvl="0" indent="-228600" algn="l" rtl="0">
              <a:lnSpc>
                <a:spcPct val="90000"/>
              </a:lnSpc>
              <a:spcBef>
                <a:spcPts val="1000"/>
              </a:spcBef>
              <a:spcAft>
                <a:spcPts val="0"/>
              </a:spcAft>
              <a:buClr>
                <a:schemeClr val="dk1"/>
              </a:buClr>
              <a:buSzPts val="2800"/>
              <a:buChar char="•"/>
            </a:pPr>
            <a:r>
              <a:rPr lang="en-US"/>
              <a:t>A thermistor is a semiconductor device whose electrical resistance changes with temperature and is basis of nasopharyngeal temp probe</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sp>
        <p:nvSpPr>
          <p:cNvPr id="227" name="Google Shape;227;p25"/>
          <p:cNvSpPr txBox="1">
            <a:spLocks noGrp="1"/>
          </p:cNvSpPr>
          <p:nvPr>
            <p:ph type="body" idx="1"/>
          </p:nvPr>
        </p:nvSpPr>
        <p:spPr>
          <a:xfrm>
            <a:off x="8860" y="0"/>
            <a:ext cx="12183140" cy="6858000"/>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US"/>
              <a:t>The infrared tympanic thermometer consist of a thermopile,a series of thermocouples that detect the infrared radiation from the tympanic membrane.The thermopile generates a potential difference proportional to a tympanic membrane temperature.</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31"/>
        <p:cNvGrpSpPr/>
        <p:nvPr/>
      </p:nvGrpSpPr>
      <p:grpSpPr>
        <a:xfrm>
          <a:off x="0" y="0"/>
          <a:ext cx="0" cy="0"/>
          <a:chOff x="0" y="0"/>
          <a:chExt cx="0" cy="0"/>
        </a:xfrm>
      </p:grpSpPr>
      <p:sp>
        <p:nvSpPr>
          <p:cNvPr id="232" name="Google Shape;232;p26"/>
          <p:cNvSpPr txBox="1">
            <a:spLocks noGrp="1"/>
          </p:cNvSpPr>
          <p:nvPr>
            <p:ph type="title"/>
          </p:nvPr>
        </p:nvSpPr>
        <p:spPr>
          <a:xfrm>
            <a:off x="30126" y="18256"/>
            <a:ext cx="10515600" cy="1066266"/>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Monitoring depth of anaesthesia and EEG</a:t>
            </a:r>
            <a:endParaRPr/>
          </a:p>
        </p:txBody>
      </p:sp>
      <p:sp>
        <p:nvSpPr>
          <p:cNvPr id="233" name="Google Shape;233;p26"/>
          <p:cNvSpPr txBox="1">
            <a:spLocks noGrp="1"/>
          </p:cNvSpPr>
          <p:nvPr>
            <p:ph type="body" idx="1"/>
          </p:nvPr>
        </p:nvSpPr>
        <p:spPr>
          <a:xfrm>
            <a:off x="30126" y="953754"/>
            <a:ext cx="12131749" cy="5904245"/>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US"/>
              <a:t>Electroencephalography is a surface recording of cortical neuronal activity and is made up of frequencies upto around 40hz commonly divided into 4 frequency bands.</a:t>
            </a:r>
            <a:endParaRPr/>
          </a:p>
          <a:p>
            <a:pPr marL="228600" lvl="0" indent="-228600" algn="l" rtl="0">
              <a:lnSpc>
                <a:spcPct val="90000"/>
              </a:lnSpc>
              <a:spcBef>
                <a:spcPts val="1000"/>
              </a:spcBef>
              <a:spcAft>
                <a:spcPts val="0"/>
              </a:spcAft>
              <a:buClr>
                <a:schemeClr val="dk1"/>
              </a:buClr>
              <a:buSzPts val="2800"/>
              <a:buChar char="•"/>
            </a:pPr>
            <a:r>
              <a:rPr lang="en-US"/>
              <a:t>Delta&lt;4Hz,Gamma(4-7Hz),Alpha(8-13Hz)and Beta (13-40Hz)</a:t>
            </a:r>
            <a:endParaRPr/>
          </a:p>
          <a:p>
            <a:pPr marL="228600" lvl="0" indent="-228600" algn="l" rtl="0">
              <a:lnSpc>
                <a:spcPct val="90000"/>
              </a:lnSpc>
              <a:spcBef>
                <a:spcPts val="1000"/>
              </a:spcBef>
              <a:spcAft>
                <a:spcPts val="0"/>
              </a:spcAft>
              <a:buClr>
                <a:schemeClr val="dk1"/>
              </a:buClr>
              <a:buSzPts val="2800"/>
              <a:buChar char="•"/>
            </a:pPr>
            <a:r>
              <a:rPr lang="en-US"/>
              <a:t>More recently EEG monitoring has begun to gain acceptance as a mean of estimating depth of anaesthesia.</a:t>
            </a:r>
            <a:endParaRPr/>
          </a:p>
          <a:p>
            <a:pPr marL="228600" lvl="0" indent="-228600" algn="l" rtl="0">
              <a:lnSpc>
                <a:spcPct val="90000"/>
              </a:lnSpc>
              <a:spcBef>
                <a:spcPts val="1000"/>
              </a:spcBef>
              <a:spcAft>
                <a:spcPts val="0"/>
              </a:spcAft>
              <a:buClr>
                <a:schemeClr val="dk1"/>
              </a:buClr>
              <a:buSzPts val="2800"/>
              <a:buChar char="•"/>
            </a:pPr>
            <a:r>
              <a:rPr lang="en-US"/>
              <a:t>The 2 most commonly used processed signal monitors are Bispectral index and Sedline.</a:t>
            </a:r>
            <a:endParaRPr/>
          </a:p>
          <a:p>
            <a:pPr marL="228600" lvl="0" indent="-228600" algn="l" rtl="0">
              <a:lnSpc>
                <a:spcPct val="90000"/>
              </a:lnSpc>
              <a:spcBef>
                <a:spcPts val="1000"/>
              </a:spcBef>
              <a:spcAft>
                <a:spcPts val="0"/>
              </a:spcAft>
              <a:buClr>
                <a:schemeClr val="dk1"/>
              </a:buClr>
              <a:buSzPts val="2800"/>
              <a:buChar char="•"/>
            </a:pPr>
            <a:r>
              <a:rPr lang="en-US"/>
              <a:t>Both devices display a unitless number in a range of 0-100,which is derived from the measured EEG data by the device’s algorithm. A value of 100 corresponds to the EEG activity seen in fully awake and alert individual.</a:t>
            </a:r>
            <a:endParaRPr/>
          </a:p>
          <a:p>
            <a:pPr marL="228600" lvl="0" indent="-228600" algn="l" rtl="0">
              <a:lnSpc>
                <a:spcPct val="90000"/>
              </a:lnSpc>
              <a:spcBef>
                <a:spcPts val="1000"/>
              </a:spcBef>
              <a:spcAft>
                <a:spcPts val="0"/>
              </a:spcAft>
              <a:buClr>
                <a:schemeClr val="dk1"/>
              </a:buClr>
              <a:buSzPts val="2800"/>
              <a:buChar char="•"/>
            </a:pPr>
            <a:r>
              <a:rPr lang="en-US"/>
              <a:t>The algorithms used in the devices specify a differing optimal range for general anaesthesia For BIS-40-60 and for Sedline25-50.</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37"/>
        <p:cNvGrpSpPr/>
        <p:nvPr/>
      </p:nvGrpSpPr>
      <p:grpSpPr>
        <a:xfrm>
          <a:off x="0" y="0"/>
          <a:ext cx="0" cy="0"/>
          <a:chOff x="0" y="0"/>
          <a:chExt cx="0" cy="0"/>
        </a:xfrm>
      </p:grpSpPr>
      <p:sp>
        <p:nvSpPr>
          <p:cNvPr id="238" name="Google Shape;238;p27"/>
          <p:cNvSpPr txBox="1">
            <a:spLocks noGrp="1"/>
          </p:cNvSpPr>
          <p:nvPr>
            <p:ph type="body" idx="1"/>
          </p:nvPr>
        </p:nvSpPr>
        <p:spPr>
          <a:xfrm>
            <a:off x="0" y="0"/>
            <a:ext cx="12192000" cy="6858000"/>
          </a:xfrm>
          <a:prstGeom prst="rect">
            <a:avLst/>
          </a:prstGeom>
          <a:noFill/>
          <a:ln>
            <a:noFill/>
          </a:ln>
        </p:spPr>
        <p:txBody>
          <a:bodyPr spcFirstLastPara="1" wrap="square" lIns="91425" tIns="45700" rIns="91425" bIns="45700" anchor="t" anchorCtr="0">
            <a:normAutofit fontScale="92500"/>
          </a:bodyPr>
          <a:lstStyle/>
          <a:p>
            <a:pPr marL="228600" lvl="0" indent="-228600" algn="l" rtl="0">
              <a:lnSpc>
                <a:spcPct val="90000"/>
              </a:lnSpc>
              <a:spcBef>
                <a:spcPts val="0"/>
              </a:spcBef>
              <a:spcAft>
                <a:spcPts val="0"/>
              </a:spcAft>
              <a:buClr>
                <a:schemeClr val="dk1"/>
              </a:buClr>
              <a:buSzPct val="100000"/>
              <a:buChar char="•"/>
            </a:pPr>
            <a:r>
              <a:rPr lang="en-US"/>
              <a:t>Dissociative iv agents such as ketamine can actively confound processed eeg monitors through paradoxical cortical excitation,the monitor tends to misread the increased cortical activity as a sign of lessened anaesthesia.Propofol and remifentanil are often used for Tiva but processed EEG monitors can be insensitive to the administration of even high doses of opioids.</a:t>
            </a:r>
            <a:endParaRPr/>
          </a:p>
          <a:p>
            <a:pPr marL="228600" lvl="0" indent="-228600" algn="l" rtl="0">
              <a:lnSpc>
                <a:spcPct val="90000"/>
              </a:lnSpc>
              <a:spcBef>
                <a:spcPts val="1000"/>
              </a:spcBef>
              <a:spcAft>
                <a:spcPts val="0"/>
              </a:spcAft>
              <a:buClr>
                <a:schemeClr val="dk1"/>
              </a:buClr>
              <a:buSzPct val="100000"/>
              <a:buChar char="•"/>
            </a:pPr>
            <a:r>
              <a:rPr lang="en-US"/>
              <a:t>The Bispectral index monitors examine four components within the EEG that are associated with the anaesthetic state</a:t>
            </a:r>
            <a:endParaRPr/>
          </a:p>
          <a:p>
            <a:pPr marL="228600" lvl="0" indent="-228600" algn="l" rtl="0">
              <a:lnSpc>
                <a:spcPct val="90000"/>
              </a:lnSpc>
              <a:spcBef>
                <a:spcPts val="1000"/>
              </a:spcBef>
              <a:spcAft>
                <a:spcPts val="0"/>
              </a:spcAft>
              <a:buClr>
                <a:schemeClr val="dk1"/>
              </a:buClr>
              <a:buSzPct val="100000"/>
              <a:buChar char="•"/>
            </a:pPr>
            <a:r>
              <a:rPr lang="en-US"/>
              <a:t>1)Low freq as found during deep anaesthesia</a:t>
            </a:r>
            <a:endParaRPr/>
          </a:p>
          <a:p>
            <a:pPr marL="228600" lvl="0" indent="-228600" algn="l" rtl="0">
              <a:lnSpc>
                <a:spcPct val="90000"/>
              </a:lnSpc>
              <a:spcBef>
                <a:spcPts val="1000"/>
              </a:spcBef>
              <a:spcAft>
                <a:spcPts val="0"/>
              </a:spcAft>
              <a:buClr>
                <a:schemeClr val="dk1"/>
              </a:buClr>
              <a:buSzPct val="100000"/>
              <a:buChar char="•"/>
            </a:pPr>
            <a:r>
              <a:rPr lang="en-US"/>
              <a:t>2)High freq beta activation during light anaesthesia</a:t>
            </a:r>
            <a:endParaRPr/>
          </a:p>
          <a:p>
            <a:pPr marL="228600" lvl="0" indent="-228600" algn="l" rtl="0">
              <a:lnSpc>
                <a:spcPct val="90000"/>
              </a:lnSpc>
              <a:spcBef>
                <a:spcPts val="1000"/>
              </a:spcBef>
              <a:spcAft>
                <a:spcPts val="0"/>
              </a:spcAft>
              <a:buClr>
                <a:schemeClr val="dk1"/>
              </a:buClr>
              <a:buSzPct val="100000"/>
              <a:buChar char="•"/>
            </a:pPr>
            <a:r>
              <a:rPr lang="en-US"/>
              <a:t>3)Supressed EEG waves</a:t>
            </a:r>
            <a:endParaRPr/>
          </a:p>
          <a:p>
            <a:pPr marL="228600" lvl="0" indent="-228600" algn="l" rtl="0">
              <a:lnSpc>
                <a:spcPct val="90000"/>
              </a:lnSpc>
              <a:spcBef>
                <a:spcPts val="1000"/>
              </a:spcBef>
              <a:spcAft>
                <a:spcPts val="0"/>
              </a:spcAft>
              <a:buClr>
                <a:schemeClr val="dk1"/>
              </a:buClr>
              <a:buSzPct val="100000"/>
              <a:buChar char="•"/>
            </a:pPr>
            <a:r>
              <a:rPr lang="en-US"/>
              <a:t>4)Burst suppression</a:t>
            </a:r>
            <a:endParaRPr/>
          </a:p>
          <a:p>
            <a:pPr marL="228600" lvl="0" indent="-64135" algn="l" rtl="0">
              <a:lnSpc>
                <a:spcPct val="90000"/>
              </a:lnSpc>
              <a:spcBef>
                <a:spcPts val="1000"/>
              </a:spcBef>
              <a:spcAft>
                <a:spcPts val="0"/>
              </a:spcAft>
              <a:buClr>
                <a:schemeClr val="dk1"/>
              </a:buClr>
              <a:buSzPct val="100000"/>
              <a:buNone/>
            </a:pPr>
            <a:endParaRPr/>
          </a:p>
          <a:p>
            <a:pPr marL="228600" lvl="0" indent="-228600" algn="l" rtl="0">
              <a:lnSpc>
                <a:spcPct val="90000"/>
              </a:lnSpc>
              <a:spcBef>
                <a:spcPts val="1000"/>
              </a:spcBef>
              <a:spcAft>
                <a:spcPts val="0"/>
              </a:spcAft>
              <a:buClr>
                <a:schemeClr val="dk1"/>
              </a:buClr>
              <a:buSzPct val="100000"/>
              <a:buChar char="•"/>
            </a:pPr>
            <a:r>
              <a:rPr lang="en-US"/>
              <a:t>The BIS is derived from the weighed sum of three EEG parameters-relative alpha/beta ratio,biocoherance of the EEG waves and burst suppression.The relative contribution of these parameters correlate with the degree of sedation produced. </a:t>
            </a:r>
            <a:endParaRPr/>
          </a:p>
          <a:p>
            <a:pPr marL="228600" lvl="0" indent="-228600" algn="l" rtl="0">
              <a:lnSpc>
                <a:spcPct val="90000"/>
              </a:lnSpc>
              <a:spcBef>
                <a:spcPts val="1000"/>
              </a:spcBef>
              <a:spcAft>
                <a:spcPts val="0"/>
              </a:spcAft>
              <a:buClr>
                <a:schemeClr val="dk1"/>
              </a:buClr>
              <a:buSzPct val="100000"/>
              <a:buChar char="•"/>
            </a:pPr>
            <a:r>
              <a:rPr lang="en-US"/>
              <a:t>It ranges from 0-100</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42"/>
        <p:cNvGrpSpPr/>
        <p:nvPr/>
      </p:nvGrpSpPr>
      <p:grpSpPr>
        <a:xfrm>
          <a:off x="0" y="0"/>
          <a:ext cx="0" cy="0"/>
          <a:chOff x="0" y="0"/>
          <a:chExt cx="0" cy="0"/>
        </a:xfrm>
      </p:grpSpPr>
      <p:pic>
        <p:nvPicPr>
          <p:cNvPr id="243" name="Google Shape;243;p28"/>
          <p:cNvPicPr preferRelativeResize="0"/>
          <p:nvPr/>
        </p:nvPicPr>
        <p:blipFill>
          <a:blip r:embed="rId3">
            <a:alphaModFix/>
          </a:blip>
          <a:stretch>
            <a:fillRect/>
          </a:stretch>
        </p:blipFill>
        <p:spPr>
          <a:xfrm>
            <a:off x="3637850" y="0"/>
            <a:ext cx="4916300" cy="6857999"/>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3"/>
          <p:cNvSpPr txBox="1">
            <a:spLocks noGrp="1"/>
          </p:cNvSpPr>
          <p:nvPr>
            <p:ph type="title"/>
          </p:nvPr>
        </p:nvSpPr>
        <p:spPr>
          <a:xfrm>
            <a:off x="116958" y="0"/>
            <a:ext cx="11295321" cy="2048466"/>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                              </a:t>
            </a:r>
            <a:r>
              <a:rPr lang="en-US" b="1"/>
              <a:t>Monitoring</a:t>
            </a:r>
            <a:r>
              <a:rPr lang="en-US"/>
              <a:t/>
            </a:r>
            <a:br>
              <a:rPr lang="en-US"/>
            </a:br>
            <a:r>
              <a:rPr lang="en-US"/>
              <a:t/>
            </a:r>
            <a:br>
              <a:rPr lang="en-US"/>
            </a:br>
            <a:r>
              <a:rPr lang="en-US" sz="4000"/>
              <a:t>1)Clinical                                       2)Instrumental</a:t>
            </a:r>
            <a:endParaRPr/>
          </a:p>
        </p:txBody>
      </p:sp>
      <p:sp>
        <p:nvSpPr>
          <p:cNvPr id="97" name="Google Shape;97;p3"/>
          <p:cNvSpPr txBox="1">
            <a:spLocks noGrp="1"/>
          </p:cNvSpPr>
          <p:nvPr>
            <p:ph type="body" idx="1"/>
          </p:nvPr>
        </p:nvSpPr>
        <p:spPr>
          <a:xfrm>
            <a:off x="116958" y="2048466"/>
            <a:ext cx="12075042" cy="4681943"/>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800"/>
              <a:buNone/>
            </a:pPr>
            <a:r>
              <a:rPr lang="en-US" dirty="0"/>
              <a:t>1)Clinical Monitoring-</a:t>
            </a:r>
            <a:endParaRPr/>
          </a:p>
          <a:p>
            <a:pPr marL="0" lvl="0" indent="0" algn="l" rtl="0">
              <a:lnSpc>
                <a:spcPct val="90000"/>
              </a:lnSpc>
              <a:spcBef>
                <a:spcPts val="1000"/>
              </a:spcBef>
              <a:spcAft>
                <a:spcPts val="0"/>
              </a:spcAft>
              <a:buClr>
                <a:schemeClr val="dk1"/>
              </a:buClr>
              <a:buSzPts val="2800"/>
              <a:buNone/>
            </a:pPr>
            <a:endParaRPr/>
          </a:p>
          <a:p>
            <a:pPr marL="0" lvl="0" indent="0" algn="l" rtl="0">
              <a:lnSpc>
                <a:spcPct val="90000"/>
              </a:lnSpc>
              <a:spcBef>
                <a:spcPts val="1000"/>
              </a:spcBef>
              <a:spcAft>
                <a:spcPts val="0"/>
              </a:spcAft>
              <a:buClr>
                <a:schemeClr val="dk1"/>
              </a:buClr>
              <a:buSzPts val="2800"/>
              <a:buNone/>
            </a:pPr>
            <a:r>
              <a:rPr lang="en-US" dirty="0"/>
              <a:t>The experienced </a:t>
            </a:r>
            <a:r>
              <a:rPr lang="en-US" dirty="0" err="1"/>
              <a:t>Anaesthetist</a:t>
            </a:r>
            <a:r>
              <a:rPr lang="en-US" dirty="0"/>
              <a:t> will monitor-</a:t>
            </a:r>
            <a:endParaRPr/>
          </a:p>
          <a:p>
            <a:pPr marL="0" lvl="0" indent="0" algn="l" rtl="0">
              <a:lnSpc>
                <a:spcPct val="90000"/>
              </a:lnSpc>
              <a:spcBef>
                <a:spcPts val="1000"/>
              </a:spcBef>
              <a:spcAft>
                <a:spcPts val="0"/>
              </a:spcAft>
              <a:buClr>
                <a:schemeClr val="dk1"/>
              </a:buClr>
              <a:buSzPts val="2800"/>
              <a:buNone/>
            </a:pPr>
            <a:endParaRPr/>
          </a:p>
          <a:p>
            <a:pPr marL="0" lvl="0" indent="0" algn="l" rtl="0">
              <a:lnSpc>
                <a:spcPct val="90000"/>
              </a:lnSpc>
              <a:spcBef>
                <a:spcPts val="1000"/>
              </a:spcBef>
              <a:spcAft>
                <a:spcPts val="0"/>
              </a:spcAft>
              <a:buClr>
                <a:schemeClr val="dk1"/>
              </a:buClr>
              <a:buSzPts val="2800"/>
              <a:buNone/>
            </a:pPr>
            <a:r>
              <a:rPr lang="en-US" dirty="0"/>
              <a:t>a)Circulation-The pulse </a:t>
            </a:r>
            <a:r>
              <a:rPr lang="en-US" dirty="0" err="1"/>
              <a:t>rate,rhythm</a:t>
            </a:r>
            <a:r>
              <a:rPr lang="en-US" dirty="0"/>
              <a:t> and </a:t>
            </a:r>
            <a:r>
              <a:rPr lang="en-US" dirty="0" err="1"/>
              <a:t>quality,vein</a:t>
            </a:r>
            <a:r>
              <a:rPr lang="en-US" dirty="0"/>
              <a:t> </a:t>
            </a:r>
            <a:r>
              <a:rPr lang="en-US" dirty="0" err="1"/>
              <a:t>filling,skin</a:t>
            </a:r>
            <a:endParaRPr/>
          </a:p>
          <a:p>
            <a:pPr marL="0" lvl="0" indent="0" algn="l" rtl="0">
              <a:lnSpc>
                <a:spcPct val="90000"/>
              </a:lnSpc>
              <a:spcBef>
                <a:spcPts val="1000"/>
              </a:spcBef>
              <a:spcAft>
                <a:spcPts val="0"/>
              </a:spcAft>
              <a:buClr>
                <a:schemeClr val="dk1"/>
              </a:buClr>
              <a:buSzPts val="2800"/>
              <a:buNone/>
            </a:pPr>
            <a:r>
              <a:rPr lang="en-US" dirty="0"/>
              <a:t>   </a:t>
            </a:r>
            <a:r>
              <a:rPr lang="en-US" dirty="0" err="1"/>
              <a:t>elasticity,temperature</a:t>
            </a:r>
            <a:r>
              <a:rPr lang="en-US" dirty="0"/>
              <a:t> and urine output. </a:t>
            </a:r>
            <a:endParaRPr/>
          </a:p>
          <a:p>
            <a:pPr marL="0" lvl="0" indent="0" algn="l" rtl="0">
              <a:lnSpc>
                <a:spcPct val="90000"/>
              </a:lnSpc>
              <a:spcBef>
                <a:spcPts val="1000"/>
              </a:spcBef>
              <a:spcAft>
                <a:spcPts val="0"/>
              </a:spcAft>
              <a:buClr>
                <a:schemeClr val="dk1"/>
              </a:buClr>
              <a:buSzPts val="2800"/>
              <a:buNone/>
            </a:pPr>
            <a:r>
              <a:rPr lang="en-US" dirty="0"/>
              <a:t>b)Respiration-</a:t>
            </a:r>
            <a:r>
              <a:rPr lang="en-US" dirty="0" err="1"/>
              <a:t>effort,pattern,tidal</a:t>
            </a:r>
            <a:r>
              <a:rPr lang="en-US" dirty="0"/>
              <a:t> </a:t>
            </a:r>
            <a:r>
              <a:rPr lang="en-US" dirty="0" err="1"/>
              <a:t>volume,frequency,reservoir</a:t>
            </a:r>
            <a:r>
              <a:rPr lang="en-US" dirty="0"/>
              <a:t> bag movement.</a:t>
            </a:r>
            <a:endParaRPr/>
          </a:p>
          <a:p>
            <a:pPr marL="0" lvl="0" indent="0" algn="l" rtl="0">
              <a:lnSpc>
                <a:spcPct val="90000"/>
              </a:lnSpc>
              <a:spcBef>
                <a:spcPts val="1000"/>
              </a:spcBef>
              <a:spcAft>
                <a:spcPts val="0"/>
              </a:spcAft>
              <a:buClr>
                <a:schemeClr val="dk1"/>
              </a:buClr>
              <a:buSzPts val="2800"/>
              <a:buNone/>
            </a:pPr>
            <a:r>
              <a:rPr lang="en-US" dirty="0"/>
              <a:t>c)Oxygenation-</a:t>
            </a:r>
            <a:r>
              <a:rPr lang="en-US" dirty="0" err="1"/>
              <a:t>skin,mucous</a:t>
            </a:r>
            <a:r>
              <a:rPr lang="en-US" dirty="0"/>
              <a:t> membrane and blood </a:t>
            </a:r>
            <a:r>
              <a:rPr lang="en-US" dirty="0" err="1"/>
              <a:t>colour</a:t>
            </a:r>
            <a:r>
              <a:rPr lang="en-US" dirty="0"/>
              <a:t>.</a:t>
            </a:r>
            <a:endParaRPr/>
          </a:p>
          <a:p>
            <a:pPr marL="0" lvl="0" indent="0" algn="l" rtl="0">
              <a:lnSpc>
                <a:spcPct val="90000"/>
              </a:lnSpc>
              <a:spcBef>
                <a:spcPts val="1000"/>
              </a:spcBef>
              <a:spcAft>
                <a:spcPts val="0"/>
              </a:spcAft>
              <a:buClr>
                <a:schemeClr val="dk1"/>
              </a:buClr>
              <a:buSzPts val="2800"/>
              <a:buNone/>
            </a:pPr>
            <a:r>
              <a:rPr lang="en-US" dirty="0"/>
              <a:t>d)Depth of </a:t>
            </a:r>
            <a:r>
              <a:rPr lang="en-US" dirty="0" err="1"/>
              <a:t>anaesthesia-pupillary</a:t>
            </a:r>
            <a:r>
              <a:rPr lang="en-US" dirty="0"/>
              <a:t> </a:t>
            </a:r>
            <a:r>
              <a:rPr lang="en-US" dirty="0" err="1"/>
              <a:t>signs,lacrimation,sweating,muscle</a:t>
            </a:r>
            <a:r>
              <a:rPr lang="en-US" dirty="0"/>
              <a:t> movement.</a:t>
            </a:r>
            <a:endParaRPr/>
          </a:p>
          <a:p>
            <a:pPr marL="0" lvl="0" indent="0" algn="l" rtl="0">
              <a:lnSpc>
                <a:spcPct val="90000"/>
              </a:lnSpc>
              <a:spcBef>
                <a:spcPts val="1000"/>
              </a:spcBef>
              <a:spcAft>
                <a:spcPts val="0"/>
              </a:spcAft>
              <a:buClr>
                <a:schemeClr val="dk1"/>
              </a:buClr>
              <a:buSzPts val="2800"/>
              <a:buNone/>
            </a:pPr>
            <a:endParaRPr/>
          </a:p>
          <a:p>
            <a:pPr marL="0" lvl="0" indent="0" algn="l" rtl="0">
              <a:lnSpc>
                <a:spcPct val="90000"/>
              </a:lnSpc>
              <a:spcBef>
                <a:spcPts val="1000"/>
              </a:spcBef>
              <a:spcAft>
                <a:spcPts val="0"/>
              </a:spcAft>
              <a:buClr>
                <a:schemeClr val="dk1"/>
              </a:buClr>
              <a:buSzPts val="2800"/>
              <a:buNone/>
            </a:pPr>
            <a:endParaRPr/>
          </a:p>
          <a:p>
            <a:pPr marL="228600" lvl="0" indent="-50800" algn="l" rtl="0">
              <a:lnSpc>
                <a:spcPct val="90000"/>
              </a:lnSpc>
              <a:spcBef>
                <a:spcPts val="1000"/>
              </a:spcBef>
              <a:spcAft>
                <a:spcPts val="0"/>
              </a:spcAft>
              <a:buClr>
                <a:schemeClr val="dk1"/>
              </a:buClr>
              <a:buSzPts val="2800"/>
              <a:buNone/>
            </a:pPr>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47"/>
        <p:cNvGrpSpPr/>
        <p:nvPr/>
      </p:nvGrpSpPr>
      <p:grpSpPr>
        <a:xfrm>
          <a:off x="0" y="0"/>
          <a:ext cx="0" cy="0"/>
          <a:chOff x="0" y="0"/>
          <a:chExt cx="0" cy="0"/>
        </a:xfrm>
      </p:grpSpPr>
      <p:sp>
        <p:nvSpPr>
          <p:cNvPr id="248" name="Google Shape;248;p29"/>
          <p:cNvSpPr txBox="1">
            <a:spLocks noGrp="1"/>
          </p:cNvSpPr>
          <p:nvPr>
            <p:ph type="title"/>
          </p:nvPr>
        </p:nvSpPr>
        <p:spPr>
          <a:xfrm>
            <a:off x="0" y="18256"/>
            <a:ext cx="10545726" cy="87488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Monitoring Blood Loss</a:t>
            </a:r>
            <a:endParaRPr/>
          </a:p>
        </p:txBody>
      </p:sp>
      <p:sp>
        <p:nvSpPr>
          <p:cNvPr id="249" name="Google Shape;249;p29"/>
          <p:cNvSpPr txBox="1">
            <a:spLocks noGrp="1"/>
          </p:cNvSpPr>
          <p:nvPr>
            <p:ph type="body" idx="1"/>
          </p:nvPr>
        </p:nvSpPr>
        <p:spPr>
          <a:xfrm>
            <a:off x="0" y="893136"/>
            <a:ext cx="11353800" cy="5283827"/>
          </a:xfrm>
          <a:prstGeom prst="rect">
            <a:avLst/>
          </a:prstGeom>
          <a:noFill/>
          <a:ln>
            <a:noFill/>
          </a:ln>
        </p:spPr>
        <p:txBody>
          <a:bodyPr spcFirstLastPara="1" wrap="square" lIns="91425" tIns="45700" rIns="91425" bIns="45700" anchor="t" anchorCtr="0">
            <a:normAutofit lnSpcReduction="10000"/>
          </a:bodyPr>
          <a:lstStyle/>
          <a:p>
            <a:pPr marL="0" lvl="0" indent="0" algn="l" rtl="0">
              <a:lnSpc>
                <a:spcPct val="90000"/>
              </a:lnSpc>
              <a:spcBef>
                <a:spcPts val="0"/>
              </a:spcBef>
              <a:spcAft>
                <a:spcPts val="0"/>
              </a:spcAft>
              <a:buClr>
                <a:schemeClr val="dk1"/>
              </a:buClr>
              <a:buSzPts val="2800"/>
              <a:buNone/>
            </a:pPr>
            <a:endParaRPr/>
          </a:p>
          <a:p>
            <a:pPr marL="228600" lvl="0" indent="-228600" algn="l" rtl="0">
              <a:lnSpc>
                <a:spcPct val="90000"/>
              </a:lnSpc>
              <a:spcBef>
                <a:spcPts val="1000"/>
              </a:spcBef>
              <a:spcAft>
                <a:spcPts val="0"/>
              </a:spcAft>
              <a:buClr>
                <a:schemeClr val="dk1"/>
              </a:buClr>
              <a:buSzPts val="2800"/>
              <a:buChar char="•"/>
            </a:pPr>
            <a:r>
              <a:rPr lang="en-US"/>
              <a:t>The estimation of blood loss is done by weighing blood soaked swabs,sponges and estimation of blood loss in suction bottle.</a:t>
            </a:r>
            <a:endParaRPr/>
          </a:p>
          <a:p>
            <a:pPr marL="228600" lvl="0" indent="-228600" algn="l" rtl="0">
              <a:lnSpc>
                <a:spcPct val="90000"/>
              </a:lnSpc>
              <a:spcBef>
                <a:spcPts val="1000"/>
              </a:spcBef>
              <a:spcAft>
                <a:spcPts val="0"/>
              </a:spcAft>
              <a:buClr>
                <a:schemeClr val="dk1"/>
              </a:buClr>
              <a:buSzPts val="2800"/>
              <a:buChar char="•"/>
            </a:pPr>
            <a:r>
              <a:rPr lang="en-US"/>
              <a:t>Estimated blood volume is calculated by following formula- Wt in Kg into average blood volume (ml/kg)</a:t>
            </a:r>
            <a:endParaRPr/>
          </a:p>
          <a:p>
            <a:pPr marL="228600" lvl="0" indent="-228600" algn="l" rtl="0">
              <a:lnSpc>
                <a:spcPct val="90000"/>
              </a:lnSpc>
              <a:spcBef>
                <a:spcPts val="1000"/>
              </a:spcBef>
              <a:spcAft>
                <a:spcPts val="0"/>
              </a:spcAft>
              <a:buClr>
                <a:schemeClr val="dk1"/>
              </a:buClr>
              <a:buSzPts val="2800"/>
              <a:buChar char="•"/>
            </a:pPr>
            <a:r>
              <a:rPr lang="en-US"/>
              <a:t>Average blood volumes-</a:t>
            </a:r>
            <a:endParaRPr/>
          </a:p>
          <a:p>
            <a:pPr marL="228600" lvl="0" indent="-228600" algn="l" rtl="0">
              <a:lnSpc>
                <a:spcPct val="90000"/>
              </a:lnSpc>
              <a:spcBef>
                <a:spcPts val="1000"/>
              </a:spcBef>
              <a:spcAft>
                <a:spcPts val="0"/>
              </a:spcAft>
              <a:buClr>
                <a:schemeClr val="dk1"/>
              </a:buClr>
              <a:buSzPts val="2800"/>
              <a:buChar char="•"/>
            </a:pPr>
            <a:r>
              <a:rPr lang="en-US"/>
              <a:t>Premature neonates 95ml/kg</a:t>
            </a:r>
            <a:endParaRPr/>
          </a:p>
          <a:p>
            <a:pPr marL="228600" lvl="0" indent="-228600" algn="l" rtl="0">
              <a:lnSpc>
                <a:spcPct val="90000"/>
              </a:lnSpc>
              <a:spcBef>
                <a:spcPts val="1000"/>
              </a:spcBef>
              <a:spcAft>
                <a:spcPts val="0"/>
              </a:spcAft>
              <a:buClr>
                <a:schemeClr val="dk1"/>
              </a:buClr>
              <a:buSzPts val="2800"/>
              <a:buChar char="•"/>
            </a:pPr>
            <a:r>
              <a:rPr lang="en-US"/>
              <a:t>Full term neonates 85ml/kg</a:t>
            </a:r>
            <a:endParaRPr/>
          </a:p>
          <a:p>
            <a:pPr marL="228600" lvl="0" indent="-228600" algn="l" rtl="0">
              <a:lnSpc>
                <a:spcPct val="90000"/>
              </a:lnSpc>
              <a:spcBef>
                <a:spcPts val="1000"/>
              </a:spcBef>
              <a:spcAft>
                <a:spcPts val="0"/>
              </a:spcAft>
              <a:buClr>
                <a:schemeClr val="dk1"/>
              </a:buClr>
              <a:buSzPts val="2800"/>
              <a:buChar char="•"/>
            </a:pPr>
            <a:r>
              <a:rPr lang="en-US"/>
              <a:t>Infants 80ml/kg</a:t>
            </a:r>
            <a:endParaRPr/>
          </a:p>
          <a:p>
            <a:pPr marL="228600" lvl="0" indent="-228600" algn="l" rtl="0">
              <a:lnSpc>
                <a:spcPct val="90000"/>
              </a:lnSpc>
              <a:spcBef>
                <a:spcPts val="1000"/>
              </a:spcBef>
              <a:spcAft>
                <a:spcPts val="0"/>
              </a:spcAft>
              <a:buClr>
                <a:schemeClr val="dk1"/>
              </a:buClr>
              <a:buSzPts val="2800"/>
              <a:buChar char="•"/>
            </a:pPr>
            <a:r>
              <a:rPr lang="en-US"/>
              <a:t>Adult men 75ml/kg</a:t>
            </a:r>
            <a:endParaRPr/>
          </a:p>
          <a:p>
            <a:pPr marL="228600" lvl="0" indent="-228600" algn="l" rtl="0">
              <a:lnSpc>
                <a:spcPct val="90000"/>
              </a:lnSpc>
              <a:spcBef>
                <a:spcPts val="1000"/>
              </a:spcBef>
              <a:spcAft>
                <a:spcPts val="0"/>
              </a:spcAft>
              <a:buClr>
                <a:schemeClr val="dk1"/>
              </a:buClr>
              <a:buSzPts val="2800"/>
              <a:buChar char="•"/>
            </a:pPr>
            <a:r>
              <a:rPr lang="en-US"/>
              <a:t>Adult woman 65ml/kg</a:t>
            </a:r>
            <a:endParaRPr/>
          </a:p>
          <a:p>
            <a:pPr marL="228600" lvl="0" indent="-50800" algn="l" rtl="0">
              <a:lnSpc>
                <a:spcPct val="90000"/>
              </a:lnSpc>
              <a:spcBef>
                <a:spcPts val="1000"/>
              </a:spcBef>
              <a:spcAft>
                <a:spcPts val="0"/>
              </a:spcAft>
              <a:buClr>
                <a:schemeClr val="dk1"/>
              </a:buClr>
              <a:buSzPts val="2800"/>
              <a:buNone/>
            </a:pPr>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53"/>
        <p:cNvGrpSpPr/>
        <p:nvPr/>
      </p:nvGrpSpPr>
      <p:grpSpPr>
        <a:xfrm>
          <a:off x="0" y="0"/>
          <a:ext cx="0" cy="0"/>
          <a:chOff x="0" y="0"/>
          <a:chExt cx="0" cy="0"/>
        </a:xfrm>
      </p:grpSpPr>
      <p:sp>
        <p:nvSpPr>
          <p:cNvPr id="254" name="Google Shape;254;p30"/>
          <p:cNvSpPr txBox="1">
            <a:spLocks noGrp="1"/>
          </p:cNvSpPr>
          <p:nvPr>
            <p:ph type="body" idx="1"/>
          </p:nvPr>
        </p:nvSpPr>
        <p:spPr>
          <a:xfrm>
            <a:off x="0" y="-3176"/>
            <a:ext cx="12192000" cy="6967501"/>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US"/>
              <a:t>Allowable blood loss = (EBV into (Hi-Hf) divided by Hi</a:t>
            </a:r>
            <a:endParaRPr/>
          </a:p>
          <a:p>
            <a:pPr marL="228600" lvl="0" indent="-228600" algn="l" rtl="0">
              <a:lnSpc>
                <a:spcPct val="90000"/>
              </a:lnSpc>
              <a:spcBef>
                <a:spcPts val="1000"/>
              </a:spcBef>
              <a:spcAft>
                <a:spcPts val="0"/>
              </a:spcAft>
              <a:buClr>
                <a:schemeClr val="dk1"/>
              </a:buClr>
              <a:buSzPts val="2800"/>
              <a:buChar char="•"/>
            </a:pPr>
            <a:r>
              <a:rPr lang="en-US"/>
              <a:t>Where Hi is initial hemoglobin and Hf is final hemoglobin</a:t>
            </a:r>
            <a:endParaRPr/>
          </a:p>
        </p:txBody>
      </p:sp>
      <p:pic>
        <p:nvPicPr>
          <p:cNvPr id="255" name="Google Shape;255;p30"/>
          <p:cNvPicPr preferRelativeResize="0"/>
          <p:nvPr/>
        </p:nvPicPr>
        <p:blipFill>
          <a:blip r:embed="rId3">
            <a:alphaModFix/>
          </a:blip>
          <a:stretch>
            <a:fillRect/>
          </a:stretch>
        </p:blipFill>
        <p:spPr>
          <a:xfrm>
            <a:off x="0" y="1333500"/>
            <a:ext cx="12192000" cy="5524500"/>
          </a:xfrm>
          <a:prstGeom prst="rect">
            <a:avLst/>
          </a:prstGeom>
          <a:noFill/>
          <a:ln>
            <a:noFill/>
          </a:ln>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59"/>
        <p:cNvGrpSpPr/>
        <p:nvPr/>
      </p:nvGrpSpPr>
      <p:grpSpPr>
        <a:xfrm>
          <a:off x="0" y="0"/>
          <a:ext cx="0" cy="0"/>
          <a:chOff x="0" y="0"/>
          <a:chExt cx="0" cy="0"/>
        </a:xfrm>
      </p:grpSpPr>
      <p:sp>
        <p:nvSpPr>
          <p:cNvPr id="260" name="Google Shape;260;p3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dk1"/>
              </a:buClr>
              <a:buSzPct val="100000"/>
              <a:buFont typeface="Calibri"/>
              <a:buNone/>
            </a:pPr>
            <a:r>
              <a:rPr lang="en-US"/>
              <a:t> </a:t>
            </a:r>
            <a:br>
              <a:rPr lang="en-US"/>
            </a:br>
            <a:r>
              <a:rPr lang="en-US"/>
              <a:t/>
            </a:r>
            <a:br>
              <a:rPr lang="en-US"/>
            </a:br>
            <a:r>
              <a:rPr lang="en-US"/>
              <a:t/>
            </a:r>
            <a:br>
              <a:rPr lang="en-US"/>
            </a:br>
            <a:r>
              <a:rPr lang="en-US"/>
              <a:t/>
            </a:r>
            <a:br>
              <a:rPr lang="en-US"/>
            </a:br>
            <a:r>
              <a:rPr lang="en-US"/>
              <a:t/>
            </a:r>
            <a:br>
              <a:rPr lang="en-US"/>
            </a:br>
            <a:r>
              <a:rPr lang="en-US"/>
              <a:t/>
            </a:r>
            <a:br>
              <a:rPr lang="en-US"/>
            </a:br>
            <a:r>
              <a:rPr lang="en-US"/>
              <a:t/>
            </a:r>
            <a:br>
              <a:rPr lang="en-US"/>
            </a:br>
            <a:r>
              <a:rPr lang="en-US"/>
              <a:t/>
            </a:r>
            <a:br>
              <a:rPr lang="en-US"/>
            </a:br>
            <a:r>
              <a:rPr lang="en-US"/>
              <a:t/>
            </a:r>
            <a:br>
              <a:rPr lang="en-US"/>
            </a:br>
            <a:r>
              <a:rPr lang="en-US"/>
              <a:t>                              </a:t>
            </a:r>
            <a:r>
              <a:rPr lang="en-US" sz="7300" b="1"/>
              <a:t>THANK YOU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4"/>
          <p:cNvSpPr txBox="1">
            <a:spLocks noGrp="1"/>
          </p:cNvSpPr>
          <p:nvPr>
            <p:ph type="title"/>
          </p:nvPr>
        </p:nvSpPr>
        <p:spPr>
          <a:xfrm>
            <a:off x="0" y="1"/>
            <a:ext cx="11353800" cy="733646"/>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000"/>
              <a:buFont typeface="Calibri"/>
              <a:buNone/>
            </a:pPr>
            <a:r>
              <a:rPr lang="en-US" sz="4000"/>
              <a:t>2)Instrumental monitoring</a:t>
            </a:r>
            <a:endParaRPr/>
          </a:p>
        </p:txBody>
      </p:sp>
      <p:sp>
        <p:nvSpPr>
          <p:cNvPr id="103" name="Google Shape;103;p4"/>
          <p:cNvSpPr txBox="1">
            <a:spLocks noGrp="1"/>
          </p:cNvSpPr>
          <p:nvPr>
            <p:ph type="body" idx="1"/>
          </p:nvPr>
        </p:nvSpPr>
        <p:spPr>
          <a:xfrm>
            <a:off x="-1" y="1169581"/>
            <a:ext cx="12099851" cy="568841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US"/>
              <a:t>a)Circulation- NIBP, ECG ,Pulse Oximetry, CVP, IBP, Pulmonary artery catheterization</a:t>
            </a:r>
            <a:endParaRPr/>
          </a:p>
          <a:p>
            <a:pPr marL="228600" lvl="0" indent="-228600" algn="l" rtl="0">
              <a:lnSpc>
                <a:spcPct val="90000"/>
              </a:lnSpc>
              <a:spcBef>
                <a:spcPts val="1000"/>
              </a:spcBef>
              <a:spcAft>
                <a:spcPts val="0"/>
              </a:spcAft>
              <a:buClr>
                <a:schemeClr val="dk1"/>
              </a:buClr>
              <a:buSzPts val="2800"/>
              <a:buChar char="•"/>
            </a:pPr>
            <a:r>
              <a:rPr lang="en-US"/>
              <a:t>b)Respiration- Capnography,Lung Volumes,Blood gas analysis and pressure monitor</a:t>
            </a:r>
            <a:endParaRPr/>
          </a:p>
          <a:p>
            <a:pPr marL="228600" lvl="0" indent="-228600" algn="l" rtl="0">
              <a:lnSpc>
                <a:spcPct val="90000"/>
              </a:lnSpc>
              <a:spcBef>
                <a:spcPts val="1000"/>
              </a:spcBef>
              <a:spcAft>
                <a:spcPts val="0"/>
              </a:spcAft>
              <a:buClr>
                <a:schemeClr val="dk1"/>
              </a:buClr>
              <a:buSzPts val="2800"/>
              <a:buChar char="•"/>
            </a:pPr>
            <a:r>
              <a:rPr lang="en-US"/>
              <a:t>c)Neuromuscular- Neuromuscular junction monitoring</a:t>
            </a:r>
            <a:endParaRPr/>
          </a:p>
          <a:p>
            <a:pPr marL="228600" lvl="0" indent="-228600" algn="l" rtl="0">
              <a:lnSpc>
                <a:spcPct val="90000"/>
              </a:lnSpc>
              <a:spcBef>
                <a:spcPts val="1000"/>
              </a:spcBef>
              <a:spcAft>
                <a:spcPts val="0"/>
              </a:spcAft>
              <a:buClr>
                <a:schemeClr val="dk1"/>
              </a:buClr>
              <a:buSzPts val="2800"/>
              <a:buChar char="•"/>
            </a:pPr>
            <a:r>
              <a:rPr lang="en-US"/>
              <a:t>d)Temperature Monitoring</a:t>
            </a:r>
            <a:endParaRPr/>
          </a:p>
          <a:p>
            <a:pPr marL="228600" lvl="0" indent="-228600" algn="l" rtl="0">
              <a:lnSpc>
                <a:spcPct val="90000"/>
              </a:lnSpc>
              <a:spcBef>
                <a:spcPts val="1000"/>
              </a:spcBef>
              <a:spcAft>
                <a:spcPts val="0"/>
              </a:spcAft>
              <a:buClr>
                <a:schemeClr val="dk1"/>
              </a:buClr>
              <a:buSzPts val="2800"/>
              <a:buChar char="•"/>
            </a:pPr>
            <a:r>
              <a:rPr lang="en-US"/>
              <a:t>e)Monitoring depth of anaesthesia and EEG</a:t>
            </a:r>
            <a:endParaRPr/>
          </a:p>
          <a:p>
            <a:pPr marL="228600" lvl="0" indent="-228600" algn="l" rtl="0">
              <a:lnSpc>
                <a:spcPct val="90000"/>
              </a:lnSpc>
              <a:spcBef>
                <a:spcPts val="1000"/>
              </a:spcBef>
              <a:spcAft>
                <a:spcPts val="0"/>
              </a:spcAft>
              <a:buClr>
                <a:schemeClr val="dk1"/>
              </a:buClr>
              <a:buSzPts val="2800"/>
              <a:buChar char="•"/>
            </a:pPr>
            <a:r>
              <a:rPr lang="en-US"/>
              <a:t>f)Monitoring Blood loss</a:t>
            </a:r>
            <a:endParaRPr/>
          </a:p>
          <a:p>
            <a:pPr marL="228600" lvl="0" indent="-50800" algn="l" rtl="0">
              <a:lnSpc>
                <a:spcPct val="90000"/>
              </a:lnSpc>
              <a:spcBef>
                <a:spcPts val="1000"/>
              </a:spcBef>
              <a:spcAft>
                <a:spcPts val="0"/>
              </a:spcAft>
              <a:buClr>
                <a:schemeClr val="dk1"/>
              </a:buClr>
              <a:buSzPts val="2800"/>
              <a:buNone/>
            </a:pPr>
            <a:endParaRPr/>
          </a:p>
          <a:p>
            <a:pPr marL="228600" lvl="0" indent="-50800" algn="l" rtl="0">
              <a:lnSpc>
                <a:spcPct val="90000"/>
              </a:lnSpc>
              <a:spcBef>
                <a:spcPts val="1000"/>
              </a:spcBef>
              <a:spcAft>
                <a:spcPts val="0"/>
              </a:spcAft>
              <a:buClr>
                <a:schemeClr val="dk1"/>
              </a:buClr>
              <a:buSzPts val="2800"/>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5"/>
          <p:cNvSpPr txBox="1">
            <a:spLocks noGrp="1"/>
          </p:cNvSpPr>
          <p:nvPr>
            <p:ph type="title"/>
          </p:nvPr>
        </p:nvSpPr>
        <p:spPr>
          <a:xfrm>
            <a:off x="0" y="1"/>
            <a:ext cx="11353800" cy="988827"/>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Circulation</a:t>
            </a:r>
            <a:endParaRPr/>
          </a:p>
        </p:txBody>
      </p:sp>
      <p:sp>
        <p:nvSpPr>
          <p:cNvPr id="109" name="Google Shape;109;p5"/>
          <p:cNvSpPr txBox="1">
            <a:spLocks noGrp="1"/>
          </p:cNvSpPr>
          <p:nvPr>
            <p:ph type="body" idx="1"/>
          </p:nvPr>
        </p:nvSpPr>
        <p:spPr>
          <a:xfrm>
            <a:off x="0" y="1073887"/>
            <a:ext cx="11353800" cy="5571462"/>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800"/>
              <a:buNone/>
            </a:pPr>
            <a:r>
              <a:rPr lang="en-US"/>
              <a:t>1)NIBP</a:t>
            </a:r>
            <a:endParaRPr/>
          </a:p>
          <a:p>
            <a:pPr marL="228600" lvl="0" indent="-228600" algn="l" rtl="0">
              <a:lnSpc>
                <a:spcPct val="90000"/>
              </a:lnSpc>
              <a:spcBef>
                <a:spcPts val="1000"/>
              </a:spcBef>
              <a:spcAft>
                <a:spcPts val="0"/>
              </a:spcAft>
              <a:buClr>
                <a:schemeClr val="dk1"/>
              </a:buClr>
              <a:buSzPts val="2800"/>
              <a:buChar char="•"/>
            </a:pPr>
            <a:r>
              <a:rPr lang="en-US"/>
              <a:t>Measures blood pressure at set intervals automatically by automated oscillometry.Oscillometry uses a single cuff which allows the process to be automated using microprocessor technology.Automated controlled hydraulics allow the cuff to be inflated above the systolic pressure and then deflated in a stepwise pattern.On deflation of the cuff,arterial pulsations are detected by the cuff as the systolic value is reached.As mean pressure is reached,these pulsations reach max amplitude.At diastolic pressure these pulsations diminish and disappear.</a:t>
            </a:r>
            <a:endParaRPr/>
          </a:p>
          <a:p>
            <a:pPr marL="228600" lvl="0" indent="-228600" algn="l" rtl="0">
              <a:lnSpc>
                <a:spcPct val="90000"/>
              </a:lnSpc>
              <a:spcBef>
                <a:spcPts val="1000"/>
              </a:spcBef>
              <a:spcAft>
                <a:spcPts val="0"/>
              </a:spcAft>
              <a:buClr>
                <a:schemeClr val="dk1"/>
              </a:buClr>
              <a:buSzPts val="2800"/>
              <a:buChar char="•"/>
            </a:pPr>
            <a:r>
              <a:rPr lang="en-US"/>
              <a:t>These signals are digitized and electronically processed to display systolic ,mean and diastolic pressure.</a:t>
            </a:r>
            <a:endParaRPr/>
          </a:p>
          <a:p>
            <a:pPr marL="228600" lvl="0" indent="-228600" algn="l" rtl="0">
              <a:lnSpc>
                <a:spcPct val="90000"/>
              </a:lnSpc>
              <a:spcBef>
                <a:spcPts val="1000"/>
              </a:spcBef>
              <a:spcAft>
                <a:spcPts val="0"/>
              </a:spcAft>
              <a:buClr>
                <a:schemeClr val="dk1"/>
              </a:buClr>
              <a:buSzPts val="2800"/>
              <a:buChar char="•"/>
            </a:pPr>
            <a:r>
              <a:rPr lang="en-US"/>
              <a:t>Dimensions of the cuff are imp in determining the accuracy of measurement.</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6"/>
          <p:cNvSpPr txBox="1">
            <a:spLocks noGrp="1"/>
          </p:cNvSpPr>
          <p:nvPr>
            <p:ph type="body" idx="1"/>
          </p:nvPr>
        </p:nvSpPr>
        <p:spPr>
          <a:xfrm>
            <a:off x="51390" y="0"/>
            <a:ext cx="12140609" cy="6858000"/>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US"/>
              <a:t>Recommended cuff widths are-</a:t>
            </a:r>
            <a:endParaRPr/>
          </a:p>
          <a:p>
            <a:pPr marL="228600" lvl="0" indent="-50800" algn="l" rtl="0">
              <a:lnSpc>
                <a:spcPct val="90000"/>
              </a:lnSpc>
              <a:spcBef>
                <a:spcPts val="1000"/>
              </a:spcBef>
              <a:spcAft>
                <a:spcPts val="0"/>
              </a:spcAft>
              <a:buClr>
                <a:schemeClr val="dk1"/>
              </a:buClr>
              <a:buSzPts val="2800"/>
              <a:buNone/>
            </a:pPr>
            <a:endParaRPr/>
          </a:p>
          <a:p>
            <a:pPr marL="228600" lvl="0" indent="-228600" algn="l" rtl="0">
              <a:lnSpc>
                <a:spcPct val="90000"/>
              </a:lnSpc>
              <a:spcBef>
                <a:spcPts val="1000"/>
              </a:spcBef>
              <a:spcAft>
                <a:spcPts val="0"/>
              </a:spcAft>
              <a:buClr>
                <a:schemeClr val="dk1"/>
              </a:buClr>
              <a:buSzPts val="2800"/>
              <a:buChar char="•"/>
            </a:pPr>
            <a:r>
              <a:rPr lang="en-US"/>
              <a:t>Neonate 2.5cm</a:t>
            </a:r>
            <a:endParaRPr/>
          </a:p>
          <a:p>
            <a:pPr marL="228600" lvl="0" indent="-50800" algn="l" rtl="0">
              <a:lnSpc>
                <a:spcPct val="90000"/>
              </a:lnSpc>
              <a:spcBef>
                <a:spcPts val="1000"/>
              </a:spcBef>
              <a:spcAft>
                <a:spcPts val="0"/>
              </a:spcAft>
              <a:buClr>
                <a:schemeClr val="dk1"/>
              </a:buClr>
              <a:buSzPts val="2800"/>
              <a:buNone/>
            </a:pPr>
            <a:endParaRPr/>
          </a:p>
          <a:p>
            <a:pPr marL="228600" lvl="0" indent="-228600" algn="l" rtl="0">
              <a:lnSpc>
                <a:spcPct val="90000"/>
              </a:lnSpc>
              <a:spcBef>
                <a:spcPts val="1000"/>
              </a:spcBef>
              <a:spcAft>
                <a:spcPts val="0"/>
              </a:spcAft>
              <a:buClr>
                <a:schemeClr val="dk1"/>
              </a:buClr>
              <a:buSzPts val="2800"/>
              <a:buChar char="•"/>
            </a:pPr>
            <a:r>
              <a:rPr lang="en-US"/>
              <a:t>1-4 years-6cm</a:t>
            </a:r>
            <a:endParaRPr/>
          </a:p>
          <a:p>
            <a:pPr marL="228600" lvl="0" indent="-50800" algn="l" rtl="0">
              <a:lnSpc>
                <a:spcPct val="90000"/>
              </a:lnSpc>
              <a:spcBef>
                <a:spcPts val="1000"/>
              </a:spcBef>
              <a:spcAft>
                <a:spcPts val="0"/>
              </a:spcAft>
              <a:buClr>
                <a:schemeClr val="dk1"/>
              </a:buClr>
              <a:buSzPts val="2800"/>
              <a:buNone/>
            </a:pPr>
            <a:endParaRPr/>
          </a:p>
          <a:p>
            <a:pPr marL="228600" lvl="0" indent="-228600" algn="l" rtl="0">
              <a:lnSpc>
                <a:spcPct val="90000"/>
              </a:lnSpc>
              <a:spcBef>
                <a:spcPts val="1000"/>
              </a:spcBef>
              <a:spcAft>
                <a:spcPts val="0"/>
              </a:spcAft>
              <a:buClr>
                <a:schemeClr val="dk1"/>
              </a:buClr>
              <a:buSzPts val="2800"/>
              <a:buChar char="•"/>
            </a:pPr>
            <a:r>
              <a:rPr lang="en-US"/>
              <a:t>4-8 years-9cm</a:t>
            </a:r>
            <a:endParaRPr/>
          </a:p>
          <a:p>
            <a:pPr marL="228600" lvl="0" indent="-50800" algn="l" rtl="0">
              <a:lnSpc>
                <a:spcPct val="90000"/>
              </a:lnSpc>
              <a:spcBef>
                <a:spcPts val="1000"/>
              </a:spcBef>
              <a:spcAft>
                <a:spcPts val="0"/>
              </a:spcAft>
              <a:buClr>
                <a:schemeClr val="dk1"/>
              </a:buClr>
              <a:buSzPts val="2800"/>
              <a:buNone/>
            </a:pPr>
            <a:endParaRPr/>
          </a:p>
          <a:p>
            <a:pPr marL="228600" lvl="0" indent="-228600" algn="l" rtl="0">
              <a:lnSpc>
                <a:spcPct val="90000"/>
              </a:lnSpc>
              <a:spcBef>
                <a:spcPts val="1000"/>
              </a:spcBef>
              <a:spcAft>
                <a:spcPts val="0"/>
              </a:spcAft>
              <a:buClr>
                <a:schemeClr val="dk1"/>
              </a:buClr>
              <a:buSzPts val="2800"/>
              <a:buChar char="•"/>
            </a:pPr>
            <a:r>
              <a:rPr lang="en-US"/>
              <a:t>Adult 12-14cm </a:t>
            </a:r>
            <a:endParaRPr/>
          </a:p>
          <a:p>
            <a:pPr marL="228600" lvl="0" indent="-228600" algn="l" rtl="0">
              <a:lnSpc>
                <a:spcPct val="90000"/>
              </a:lnSpc>
              <a:spcBef>
                <a:spcPts val="1000"/>
              </a:spcBef>
              <a:spcAft>
                <a:spcPts val="0"/>
              </a:spcAft>
              <a:buClr>
                <a:schemeClr val="dk1"/>
              </a:buClr>
              <a:buSzPts val="2800"/>
              <a:buChar char="•"/>
            </a:pPr>
            <a:r>
              <a:rPr lang="en-US"/>
              <a:t>(15cm for adult leg)</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7"/>
          <p:cNvSpPr txBox="1">
            <a:spLocks noGrp="1"/>
          </p:cNvSpPr>
          <p:nvPr>
            <p:ph type="title"/>
          </p:nvPr>
        </p:nvSpPr>
        <p:spPr>
          <a:xfrm>
            <a:off x="0" y="18256"/>
            <a:ext cx="10535093" cy="95994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ECG</a:t>
            </a:r>
            <a:endParaRPr/>
          </a:p>
        </p:txBody>
      </p:sp>
      <p:sp>
        <p:nvSpPr>
          <p:cNvPr id="120" name="Google Shape;120;p7"/>
          <p:cNvSpPr txBox="1">
            <a:spLocks noGrp="1"/>
          </p:cNvSpPr>
          <p:nvPr>
            <p:ph type="body" idx="1"/>
          </p:nvPr>
        </p:nvSpPr>
        <p:spPr>
          <a:xfrm>
            <a:off x="0" y="978196"/>
            <a:ext cx="11353800" cy="5198767"/>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US"/>
              <a:t>The ECG is a noninvasive monitor of cardiac rate and rhythm and especially of unexpected cardiac events.</a:t>
            </a:r>
            <a:endParaRPr/>
          </a:p>
          <a:p>
            <a:pPr marL="228600" lvl="0" indent="-228600" algn="l" rtl="0">
              <a:lnSpc>
                <a:spcPct val="90000"/>
              </a:lnSpc>
              <a:spcBef>
                <a:spcPts val="1000"/>
              </a:spcBef>
              <a:spcAft>
                <a:spcPts val="0"/>
              </a:spcAft>
              <a:buClr>
                <a:schemeClr val="dk1"/>
              </a:buClr>
              <a:buSzPts val="2800"/>
              <a:buChar char="•"/>
            </a:pPr>
            <a:r>
              <a:rPr lang="en-US"/>
              <a:t>It also monitors R-R interval variability,which is a useful index of autonomic activity.</a:t>
            </a:r>
            <a:endParaRPr/>
          </a:p>
          <a:p>
            <a:pPr marL="228600" lvl="0" indent="-228600" algn="l" rtl="0">
              <a:lnSpc>
                <a:spcPct val="90000"/>
              </a:lnSpc>
              <a:spcBef>
                <a:spcPts val="1000"/>
              </a:spcBef>
              <a:spcAft>
                <a:spcPts val="0"/>
              </a:spcAft>
              <a:buClr>
                <a:schemeClr val="dk1"/>
              </a:buClr>
              <a:buSzPts val="2800"/>
              <a:buChar char="•"/>
            </a:pPr>
            <a:r>
              <a:rPr lang="en-US"/>
              <a:t>The ECG is a surface reflection of the depolarizing and repolarizing electrical activity of various parts of heart.</a:t>
            </a:r>
            <a:endParaRPr/>
          </a:p>
          <a:p>
            <a:pPr marL="228600" lvl="0" indent="-228600" algn="l" rtl="0">
              <a:lnSpc>
                <a:spcPct val="90000"/>
              </a:lnSpc>
              <a:spcBef>
                <a:spcPts val="1000"/>
              </a:spcBef>
              <a:spcAft>
                <a:spcPts val="0"/>
              </a:spcAft>
              <a:buClr>
                <a:schemeClr val="dk1"/>
              </a:buClr>
              <a:buSzPts val="2800"/>
              <a:buChar char="•"/>
            </a:pPr>
            <a:r>
              <a:rPr lang="en-US"/>
              <a:t>For routine operating room monitoring,three electrodes are placed on the chest,as near to the heart as convenient to increase the signal to noise ratio.</a:t>
            </a:r>
            <a:endParaRPr/>
          </a:p>
          <a:p>
            <a:pPr marL="228600" lvl="0" indent="-228600" algn="l" rtl="0">
              <a:lnSpc>
                <a:spcPct val="90000"/>
              </a:lnSpc>
              <a:spcBef>
                <a:spcPts val="1000"/>
              </a:spcBef>
              <a:spcAft>
                <a:spcPts val="0"/>
              </a:spcAft>
              <a:buClr>
                <a:schemeClr val="dk1"/>
              </a:buClr>
              <a:buSzPts val="2800"/>
              <a:buChar char="•"/>
            </a:pPr>
            <a:r>
              <a:rPr lang="en-US"/>
              <a:t>Conductive gel lowers the skins electrical resistance,which can be further decreased by cleansing the site with alcohol.</a:t>
            </a:r>
            <a:endParaRPr/>
          </a:p>
          <a:p>
            <a:pPr marL="228600" lvl="0" indent="-50800" algn="l" rtl="0">
              <a:lnSpc>
                <a:spcPct val="90000"/>
              </a:lnSpc>
              <a:spcBef>
                <a:spcPts val="1000"/>
              </a:spcBef>
              <a:spcAft>
                <a:spcPts val="0"/>
              </a:spcAft>
              <a:buClr>
                <a:schemeClr val="dk1"/>
              </a:buClr>
              <a:buSzPts val="2800"/>
              <a:buNone/>
            </a:pP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pic>
        <p:nvPicPr>
          <p:cNvPr id="125" name="Google Shape;125;p8"/>
          <p:cNvPicPr preferRelativeResize="0"/>
          <p:nvPr/>
        </p:nvPicPr>
        <p:blipFill rotWithShape="1">
          <a:blip r:embed="rId3">
            <a:alphaModFix/>
          </a:blip>
          <a:srcRect l="7910" r="10960" b="-3369"/>
          <a:stretch/>
        </p:blipFill>
        <p:spPr>
          <a:xfrm>
            <a:off x="3318950" y="0"/>
            <a:ext cx="5226250" cy="6857999"/>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9"/>
          <p:cNvSpPr txBox="1">
            <a:spLocks noGrp="1"/>
          </p:cNvSpPr>
          <p:nvPr>
            <p:ph type="title"/>
          </p:nvPr>
        </p:nvSpPr>
        <p:spPr>
          <a:xfrm>
            <a:off x="0" y="1"/>
            <a:ext cx="10535093" cy="882502"/>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Pulse Oximeter</a:t>
            </a:r>
            <a:endParaRPr/>
          </a:p>
        </p:txBody>
      </p:sp>
      <p:sp>
        <p:nvSpPr>
          <p:cNvPr id="131" name="Google Shape;131;p9"/>
          <p:cNvSpPr txBox="1">
            <a:spLocks noGrp="1"/>
          </p:cNvSpPr>
          <p:nvPr>
            <p:ph type="body" idx="1"/>
          </p:nvPr>
        </p:nvSpPr>
        <p:spPr>
          <a:xfrm>
            <a:off x="9746" y="836795"/>
            <a:ext cx="12182254" cy="5989305"/>
          </a:xfrm>
          <a:prstGeom prst="rect">
            <a:avLst/>
          </a:prstGeom>
          <a:noFill/>
          <a:ln>
            <a:noFill/>
          </a:ln>
        </p:spPr>
        <p:txBody>
          <a:bodyPr spcFirstLastPara="1" wrap="square" lIns="91425" tIns="45700" rIns="91425" bIns="45700" anchor="t" anchorCtr="0">
            <a:normAutofit lnSpcReduction="10000"/>
          </a:bodyPr>
          <a:lstStyle/>
          <a:p>
            <a:pPr marL="228600" lvl="0" indent="-228600" algn="l" rtl="0">
              <a:lnSpc>
                <a:spcPct val="90000"/>
              </a:lnSpc>
              <a:spcBef>
                <a:spcPts val="0"/>
              </a:spcBef>
              <a:spcAft>
                <a:spcPts val="0"/>
              </a:spcAft>
              <a:buClr>
                <a:schemeClr val="dk1"/>
              </a:buClr>
              <a:buSzPts val="2800"/>
              <a:buChar char="•"/>
            </a:pPr>
            <a:r>
              <a:rPr lang="en-US"/>
              <a:t>It’s a device to monitor oxygenation.</a:t>
            </a:r>
            <a:endParaRPr/>
          </a:p>
          <a:p>
            <a:pPr marL="228600" lvl="0" indent="-228600" algn="l" rtl="0">
              <a:lnSpc>
                <a:spcPct val="90000"/>
              </a:lnSpc>
              <a:spcBef>
                <a:spcPts val="1000"/>
              </a:spcBef>
              <a:spcAft>
                <a:spcPts val="0"/>
              </a:spcAft>
              <a:buClr>
                <a:schemeClr val="dk1"/>
              </a:buClr>
              <a:buSzPts val="2800"/>
              <a:buChar char="•"/>
            </a:pPr>
            <a:r>
              <a:rPr lang="en-US"/>
              <a:t>Oxygen saturation is determined by spectrophotometry which is based on beer lambert law.At a constant light intensity and a Hb concentration,the intensity of light transmitted through a tissue is logarithmic function of o2 saturation of Hb.</a:t>
            </a:r>
            <a:endParaRPr/>
          </a:p>
          <a:p>
            <a:pPr marL="228600" lvl="0" indent="-228600" algn="l" rtl="0">
              <a:lnSpc>
                <a:spcPct val="90000"/>
              </a:lnSpc>
              <a:spcBef>
                <a:spcPts val="1000"/>
              </a:spcBef>
              <a:spcAft>
                <a:spcPts val="0"/>
              </a:spcAft>
              <a:buClr>
                <a:schemeClr val="dk1"/>
              </a:buClr>
              <a:buSzPts val="2800"/>
              <a:buChar char="•"/>
            </a:pPr>
            <a:r>
              <a:rPr lang="en-US"/>
              <a:t>The pulse oximeter probe consist of light source on one side,capable of delivering both red and infrared light and a photodetector on other side.The probe is placed either on a digit or earlobe.</a:t>
            </a:r>
            <a:endParaRPr/>
          </a:p>
          <a:p>
            <a:pPr marL="228600" lvl="0" indent="-228600" algn="l" rtl="0">
              <a:lnSpc>
                <a:spcPct val="90000"/>
              </a:lnSpc>
              <a:spcBef>
                <a:spcPts val="1000"/>
              </a:spcBef>
              <a:spcAft>
                <a:spcPts val="0"/>
              </a:spcAft>
              <a:buClr>
                <a:schemeClr val="dk1"/>
              </a:buClr>
              <a:buSzPts val="2800"/>
              <a:buChar char="•"/>
            </a:pPr>
            <a:r>
              <a:rPr lang="en-US"/>
              <a:t>The light source emits alternating red and infrared light separated by a time gap at a frequency of 400Hz.The wavelengths used are 600nm and 940nm,these being wavelengths on the absorbtion spectra of reduced and oxygenated haemoglobin are, respectively,widely separated and nearly equal.</a:t>
            </a:r>
            <a:endParaRPr/>
          </a:p>
          <a:p>
            <a:pPr marL="228600" lvl="0" indent="-228600" algn="l" rtl="0">
              <a:lnSpc>
                <a:spcPct val="90000"/>
              </a:lnSpc>
              <a:spcBef>
                <a:spcPts val="1000"/>
              </a:spcBef>
              <a:spcAft>
                <a:spcPts val="0"/>
              </a:spcAft>
              <a:buClr>
                <a:schemeClr val="dk1"/>
              </a:buClr>
              <a:buSzPts val="2800"/>
              <a:buChar char="•"/>
            </a:pPr>
            <a:r>
              <a:rPr lang="en-US"/>
              <a:t>This allows the device to take account of the total amount of haemoglobin present as well as the proportion of the oxygenated haemoglobin present.</a:t>
            </a:r>
            <a:endParaRPr/>
          </a:p>
          <a:p>
            <a:pPr marL="228600" lvl="0" indent="-228600" algn="l" rtl="0">
              <a:lnSpc>
                <a:spcPct val="90000"/>
              </a:lnSpc>
              <a:spcBef>
                <a:spcPts val="1000"/>
              </a:spcBef>
              <a:spcAft>
                <a:spcPts val="0"/>
              </a:spcAft>
              <a:buClr>
                <a:schemeClr val="dk1"/>
              </a:buClr>
              <a:buSzPts val="2800"/>
              <a:buChar char="•"/>
            </a:pPr>
            <a:r>
              <a:rPr lang="en-US"/>
              <a:t>The software contains a calibration curve which calculates arterial oxygen saturation from the data.</a:t>
            </a:r>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2149</Words>
  <PresentationFormat>Custom</PresentationFormat>
  <Paragraphs>173</Paragraphs>
  <Slides>32</Slides>
  <Notes>32</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Office Theme</vt:lpstr>
      <vt:lpstr>Monitoring in Anaesthesia </vt:lpstr>
      <vt:lpstr>Slide 2</vt:lpstr>
      <vt:lpstr>                              Monitoring  1)Clinical                                       2)Instrumental</vt:lpstr>
      <vt:lpstr>2)Instrumental monitoring</vt:lpstr>
      <vt:lpstr>Circulation</vt:lpstr>
      <vt:lpstr>Slide 6</vt:lpstr>
      <vt:lpstr>ECG</vt:lpstr>
      <vt:lpstr>Slide 8</vt:lpstr>
      <vt:lpstr>Pulse Oximeter</vt:lpstr>
      <vt:lpstr>Sources of error in pulse oximetry</vt:lpstr>
      <vt:lpstr>CVP </vt:lpstr>
      <vt:lpstr>Slide 12</vt:lpstr>
      <vt:lpstr>Invasive BP</vt:lpstr>
      <vt:lpstr>Slide 14</vt:lpstr>
      <vt:lpstr>Pulmonary Artery Catheterization</vt:lpstr>
      <vt:lpstr>Slide 16</vt:lpstr>
      <vt:lpstr>Complications</vt:lpstr>
      <vt:lpstr>Respiration</vt:lpstr>
      <vt:lpstr>Slide 19</vt:lpstr>
      <vt:lpstr>Anaesthetic gas analysis and pressure monitor</vt:lpstr>
      <vt:lpstr>Slide 21</vt:lpstr>
      <vt:lpstr>Slide 22</vt:lpstr>
      <vt:lpstr>Slide 23</vt:lpstr>
      <vt:lpstr>Neuromuscular</vt:lpstr>
      <vt:lpstr>Temperature monitoring</vt:lpstr>
      <vt:lpstr>Slide 26</vt:lpstr>
      <vt:lpstr>Monitoring depth of anaesthesia and EEG</vt:lpstr>
      <vt:lpstr>Slide 28</vt:lpstr>
      <vt:lpstr>Slide 29</vt:lpstr>
      <vt:lpstr>Monitoring Blood Loss</vt:lpstr>
      <vt:lpstr>Slide 31</vt:lpstr>
      <vt:lpstr>                                        THANK YOU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Monitoring in Anaesthesia </dc:title>
  <dc:creator>ANISH</dc:creator>
  <cp:lastModifiedBy>admin</cp:lastModifiedBy>
  <cp:revision>3</cp:revision>
  <dcterms:created xsi:type="dcterms:W3CDTF">2021-08-16T04:58:22Z</dcterms:created>
  <dcterms:modified xsi:type="dcterms:W3CDTF">2023-11-22T12:43:46Z</dcterms:modified>
</cp:coreProperties>
</file>