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7" r:id="rId4"/>
    <p:sldId id="258" r:id="rId5"/>
    <p:sldId id="273" r:id="rId6"/>
    <p:sldId id="265" r:id="rId7"/>
    <p:sldId id="266" r:id="rId8"/>
    <p:sldId id="259" r:id="rId9"/>
    <p:sldId id="262" r:id="rId10"/>
    <p:sldId id="263" r:id="rId11"/>
    <p:sldId id="264" r:id="rId12"/>
    <p:sldId id="274" r:id="rId13"/>
    <p:sldId id="275" r:id="rId14"/>
    <p:sldId id="276" r:id="rId15"/>
    <p:sldId id="267" r:id="rId16"/>
    <p:sldId id="268" r:id="rId17"/>
    <p:sldId id="270" r:id="rId18"/>
    <p:sldId id="271" r:id="rId19"/>
    <p:sldId id="283" r:id="rId20"/>
    <p:sldId id="284" r:id="rId21"/>
    <p:sldId id="278" r:id="rId22"/>
    <p:sldId id="282" r:id="rId23"/>
    <p:sldId id="28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30" autoAdjust="0"/>
    <p:restoredTop sz="94660"/>
  </p:normalViewPr>
  <p:slideViewPr>
    <p:cSldViewPr>
      <p:cViewPr varScale="1">
        <p:scale>
          <a:sx n="65" d="100"/>
          <a:sy n="65" d="100"/>
        </p:scale>
        <p:origin x="-1208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2E0213C-6EAE-456F-9444-CE5C230693C2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8268D8B-9C61-4371-878B-1B1D57ADA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E0213C-6EAE-456F-9444-CE5C230693C2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268D8B-9C61-4371-878B-1B1D57ADA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E0213C-6EAE-456F-9444-CE5C230693C2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268D8B-9C61-4371-878B-1B1D57ADA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E0213C-6EAE-456F-9444-CE5C230693C2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268D8B-9C61-4371-878B-1B1D57ADAA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E0213C-6EAE-456F-9444-CE5C230693C2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268D8B-9C61-4371-878B-1B1D57ADAA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E0213C-6EAE-456F-9444-CE5C230693C2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268D8B-9C61-4371-878B-1B1D57ADAA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E0213C-6EAE-456F-9444-CE5C230693C2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268D8B-9C61-4371-878B-1B1D57ADA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E0213C-6EAE-456F-9444-CE5C230693C2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268D8B-9C61-4371-878B-1B1D57ADAA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E0213C-6EAE-456F-9444-CE5C230693C2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268D8B-9C61-4371-878B-1B1D57ADA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2E0213C-6EAE-456F-9444-CE5C230693C2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268D8B-9C61-4371-878B-1B1D57ADA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2E0213C-6EAE-456F-9444-CE5C230693C2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8268D8B-9C61-4371-878B-1B1D57ADAA3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2E0213C-6EAE-456F-9444-CE5C230693C2}" type="datetimeFigureOut">
              <a:rPr lang="en-US" smtClean="0"/>
              <a:pPr/>
              <a:t>11/10/2023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8268D8B-9C61-4371-878B-1B1D57ADAA3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- Describe and discuss the genetics of alpha 1 antitrypsin deficiency in </a:t>
            </a:r>
            <a:r>
              <a:rPr lang="en-US" sz="2000" dirty="0" smtClean="0"/>
              <a:t>emphysema</a:t>
            </a:r>
            <a:br>
              <a:rPr lang="en-US" sz="2000" dirty="0" smtClean="0"/>
            </a:br>
            <a:r>
              <a:rPr lang="en-US" sz="2000" dirty="0" smtClean="0"/>
              <a:t>- </a:t>
            </a:r>
            <a:r>
              <a:rPr lang="en-US" sz="2000" dirty="0" smtClean="0"/>
              <a:t>Describe the role of the environment in the cause and exacerbation of obstructive airway disease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DR </a:t>
            </a:r>
            <a:r>
              <a:rPr lang="en-US" smtClean="0">
                <a:solidFill>
                  <a:schemeClr val="tx1"/>
                </a:solidFill>
              </a:rPr>
              <a:t>.ARTI D SHAH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DEPARTMENT OF RESPIRATORY MEDICINE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Destruction of capillary </a:t>
            </a:r>
          </a:p>
          <a:p>
            <a:endParaRPr lang="en-US" dirty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Mucus </a:t>
            </a:r>
            <a:r>
              <a:rPr lang="en-US" dirty="0" err="1" smtClean="0"/>
              <a:t>hypersecretion</a:t>
            </a:r>
            <a:r>
              <a:rPr lang="en-US" dirty="0" smtClean="0"/>
              <a:t> (cilia dysfunction airflow limitation ,</a:t>
            </a:r>
            <a:r>
              <a:rPr lang="en-US" dirty="0" err="1" smtClean="0"/>
              <a:t>corpulmonale</a:t>
            </a:r>
            <a:r>
              <a:rPr lang="en-US" dirty="0" smtClean="0"/>
              <a:t> (RVF)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Chronic cough and sputum production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own Arrow 3"/>
          <p:cNvSpPr/>
          <p:nvPr/>
        </p:nvSpPr>
        <p:spPr>
          <a:xfrm>
            <a:off x="3929058" y="2143116"/>
            <a:ext cx="48463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3929058" y="3714752"/>
            <a:ext cx="48463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Alveoli adjacent to the bronchioles may become damage and </a:t>
            </a:r>
            <a:r>
              <a:rPr lang="en-US" dirty="0" err="1" smtClean="0"/>
              <a:t>fibrosed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Alter function of alveolar macrophages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Infection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own Arrow 3"/>
          <p:cNvSpPr/>
          <p:nvPr/>
        </p:nvSpPr>
        <p:spPr>
          <a:xfrm>
            <a:off x="4214810" y="2357430"/>
            <a:ext cx="484632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4286248" y="3214686"/>
            <a:ext cx="484632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Symptoms </a:t>
            </a:r>
            <a:endParaRPr lang="en-US" dirty="0"/>
          </a:p>
        </p:txBody>
      </p:sp>
      <p:pic>
        <p:nvPicPr>
          <p:cNvPr id="6" name="Content Placeholder 5" descr="copd 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285860"/>
            <a:ext cx="8143932" cy="52864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opd 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1214422"/>
            <a:ext cx="7572428" cy="5143536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opd 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642918"/>
            <a:ext cx="7215237" cy="5857916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characterized by abnormal permanent enlargement of air spaces distal to the terminal bronchiole accompanied by destruction of the walls and without </a:t>
            </a:r>
            <a:r>
              <a:rPr lang="en-US" dirty="0" err="1" smtClean="0"/>
              <a:t>obivious</a:t>
            </a:r>
            <a:r>
              <a:rPr lang="en-US" dirty="0" smtClean="0"/>
              <a:t> fibrosis </a:t>
            </a:r>
          </a:p>
          <a:p>
            <a:r>
              <a:rPr lang="en-US" dirty="0" smtClean="0"/>
              <a:t>Changes in </a:t>
            </a:r>
          </a:p>
          <a:p>
            <a:r>
              <a:rPr lang="en-US" dirty="0" err="1" smtClean="0"/>
              <a:t>Inflamatory</a:t>
            </a:r>
            <a:r>
              <a:rPr lang="en-US" dirty="0" smtClean="0"/>
              <a:t> cell recruitment  </a:t>
            </a:r>
          </a:p>
          <a:p>
            <a:r>
              <a:rPr lang="en-US" dirty="0" err="1" smtClean="0"/>
              <a:t>Proteinase</a:t>
            </a:r>
            <a:r>
              <a:rPr lang="en-US" dirty="0" smtClean="0"/>
              <a:t> –</a:t>
            </a:r>
            <a:r>
              <a:rPr lang="en-US" dirty="0" err="1" smtClean="0"/>
              <a:t>antiproteinase</a:t>
            </a:r>
            <a:r>
              <a:rPr lang="en-US" dirty="0" smtClean="0"/>
              <a:t> imbalance </a:t>
            </a:r>
          </a:p>
          <a:p>
            <a:r>
              <a:rPr lang="en-US" dirty="0" smtClean="0"/>
              <a:t>Oxidant –antioxidant  imbalance</a:t>
            </a:r>
          </a:p>
          <a:p>
            <a:r>
              <a:rPr lang="en-US" dirty="0" err="1" smtClean="0"/>
              <a:t>Humoral</a:t>
            </a:r>
            <a:r>
              <a:rPr lang="en-US" dirty="0" smtClean="0"/>
              <a:t> and cellular immunity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EMPHYSEMA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constant or episodic release of </a:t>
            </a:r>
            <a:r>
              <a:rPr lang="en-US" dirty="0" err="1" smtClean="0"/>
              <a:t>proteinase</a:t>
            </a:r>
            <a:r>
              <a:rPr lang="en-US" dirty="0" smtClean="0"/>
              <a:t> at neutral PH into lung parenchyma </a:t>
            </a:r>
          </a:p>
          <a:p>
            <a:r>
              <a:rPr lang="en-US" dirty="0" err="1" smtClean="0"/>
              <a:t>Proteinase</a:t>
            </a:r>
            <a:r>
              <a:rPr lang="en-US" dirty="0" smtClean="0"/>
              <a:t> come primarily from inflammatory cells </a:t>
            </a:r>
          </a:p>
          <a:p>
            <a:r>
              <a:rPr lang="en-US" dirty="0" err="1" smtClean="0"/>
              <a:t>Proteinase</a:t>
            </a:r>
            <a:r>
              <a:rPr lang="en-US" dirty="0" smtClean="0"/>
              <a:t> inhibitors –alpha 1 –AT prevent </a:t>
            </a:r>
            <a:r>
              <a:rPr lang="en-US" dirty="0" err="1" smtClean="0"/>
              <a:t>proteinase</a:t>
            </a:r>
            <a:r>
              <a:rPr lang="en-US" dirty="0" smtClean="0"/>
              <a:t> from digesting structural protein of lung </a:t>
            </a:r>
          </a:p>
          <a:p>
            <a:r>
              <a:rPr lang="en-US" dirty="0" smtClean="0"/>
              <a:t>Imbalance may result into emphysema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Proteinase</a:t>
            </a:r>
            <a:r>
              <a:rPr lang="en-US" dirty="0" smtClean="0"/>
              <a:t> &amp;</a:t>
            </a:r>
            <a:r>
              <a:rPr lang="en-US" dirty="0" err="1" smtClean="0"/>
              <a:t>antiproteinase</a:t>
            </a:r>
            <a:r>
              <a:rPr lang="en-US" dirty="0" smtClean="0"/>
              <a:t> hypothesis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Alpha 1 AT is glycoprotein of 52 </a:t>
            </a:r>
            <a:r>
              <a:rPr lang="en-US" dirty="0" err="1" smtClean="0"/>
              <a:t>kDA</a:t>
            </a:r>
            <a:r>
              <a:rPr lang="en-US" dirty="0" smtClean="0"/>
              <a:t> from </a:t>
            </a:r>
            <a:r>
              <a:rPr lang="en-US" dirty="0" err="1" smtClean="0"/>
              <a:t>hepatocytes</a:t>
            </a:r>
            <a:r>
              <a:rPr lang="en-US" dirty="0" smtClean="0"/>
              <a:t> </a:t>
            </a:r>
          </a:p>
          <a:p>
            <a:r>
              <a:rPr lang="en-US" dirty="0" smtClean="0"/>
              <a:t>Alpha 1 AT present on Chromosome14 </a:t>
            </a:r>
          </a:p>
          <a:p>
            <a:r>
              <a:rPr lang="en-US" dirty="0" smtClean="0"/>
              <a:t>Alpha 1 AT deficiency leads to COPD </a:t>
            </a:r>
          </a:p>
          <a:p>
            <a:r>
              <a:rPr lang="en-US" dirty="0" smtClean="0"/>
              <a:t>Mostly in adults or younger age </a:t>
            </a:r>
          </a:p>
          <a:p>
            <a:r>
              <a:rPr lang="en-US" dirty="0" smtClean="0"/>
              <a:t>c/f wheezing , coughing and sputum </a:t>
            </a:r>
          </a:p>
          <a:p>
            <a:r>
              <a:rPr lang="en-US" dirty="0" smtClean="0"/>
              <a:t>Main finding – radiological </a:t>
            </a:r>
            <a:r>
              <a:rPr lang="en-US" dirty="0" err="1" smtClean="0"/>
              <a:t>approch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ALPHA 1 ANTITRYPSIN DEFICIENCY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Early onset COPD (AGE OF 45 yr or less )</a:t>
            </a:r>
          </a:p>
          <a:p>
            <a:r>
              <a:rPr lang="en-US" dirty="0" smtClean="0"/>
              <a:t>Early onset emphysema (45)</a:t>
            </a:r>
          </a:p>
          <a:p>
            <a:r>
              <a:rPr lang="en-US" dirty="0" smtClean="0"/>
              <a:t>Emphysema in absence of risk factors </a:t>
            </a:r>
          </a:p>
          <a:p>
            <a:r>
              <a:rPr lang="en-US" dirty="0" smtClean="0"/>
              <a:t>Asthma with airflow obstruction (irreversible)</a:t>
            </a:r>
          </a:p>
          <a:p>
            <a:r>
              <a:rPr lang="en-US" dirty="0" err="1" smtClean="0"/>
              <a:t>Bronchiactesis</a:t>
            </a:r>
            <a:r>
              <a:rPr lang="en-US" dirty="0" smtClean="0"/>
              <a:t> without etiology</a:t>
            </a:r>
          </a:p>
          <a:p>
            <a:r>
              <a:rPr lang="en-US" dirty="0" smtClean="0"/>
              <a:t>Family history of emphysema </a:t>
            </a:r>
          </a:p>
          <a:p>
            <a:pPr>
              <a:buNone/>
            </a:pPr>
            <a:r>
              <a:rPr lang="en-US" dirty="0" smtClean="0"/>
              <a:t>     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Clinical </a:t>
            </a:r>
            <a:r>
              <a:rPr lang="en-US" dirty="0" err="1" smtClean="0"/>
              <a:t>assesment</a:t>
            </a:r>
            <a:r>
              <a:rPr lang="en-US" dirty="0" smtClean="0"/>
              <a:t> of alpha 1 –AT status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222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5852" y="785794"/>
            <a:ext cx="6572296" cy="535785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2844" y="0"/>
            <a:ext cx="8229600" cy="71435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                  TOPICS</a:t>
            </a:r>
          </a:p>
          <a:p>
            <a:r>
              <a:rPr lang="en-US" dirty="0" smtClean="0"/>
              <a:t>RISK FACTOR </a:t>
            </a:r>
          </a:p>
          <a:p>
            <a:r>
              <a:rPr lang="en-US" dirty="0" smtClean="0"/>
              <a:t>PATHOPHYSIOLOGY </a:t>
            </a:r>
          </a:p>
          <a:p>
            <a:r>
              <a:rPr lang="en-US" dirty="0" smtClean="0"/>
              <a:t>SYSTEMIC MANIFESTATION AND CO -MORBIDITIES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0" y="640080"/>
          <a:ext cx="9072626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50"/>
                <a:gridCol w="2357454"/>
                <a:gridCol w="3714776"/>
                <a:gridCol w="2214546"/>
              </a:tblGrid>
              <a:tr h="4629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TYPE OF</a:t>
                      </a:r>
                      <a:r>
                        <a:rPr lang="en-US" baseline="0" dirty="0" smtClean="0">
                          <a:latin typeface="Calibri" pitchFamily="34" charset="0"/>
                          <a:cs typeface="Calibri" pitchFamily="34" charset="0"/>
                        </a:rPr>
                        <a:t> STUDY </a:t>
                      </a:r>
                      <a:endParaRPr lang="en-US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METHOD </a:t>
                      </a:r>
                    </a:p>
                    <a:p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RESULTS</a:t>
                      </a:r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itchFamily="34" charset="0"/>
                          <a:cs typeface="Calibri" pitchFamily="34" charset="0"/>
                        </a:rPr>
                        <a:t>CONCLUSION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46320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alibri" pitchFamily="34" charset="0"/>
                          <a:cs typeface="Calibri" pitchFamily="34" charset="0"/>
                        </a:rPr>
                        <a:t>TYPE</a:t>
                      </a:r>
                      <a:r>
                        <a:rPr lang="en-US" sz="1800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en-US" sz="180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en-US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512 patients older than 40 years with COPD from Primary Care Centre with a </a:t>
                      </a:r>
                      <a:r>
                        <a:rPr kumimoji="0" lang="en-US" b="0" i="0" kern="1200" dirty="0" err="1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spirometry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 FEV</a:t>
                      </a:r>
                      <a:r>
                        <a:rPr kumimoji="0" lang="en-US" b="0" i="0" kern="1200" baseline="-250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/FVC ratio &lt;0.7) to the beginning of the STUDY</a:t>
                      </a:r>
                      <a:r>
                        <a:rPr kumimoji="0" lang="en-US" b="1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. </a:t>
                      </a:r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The dependent variable was de COPD in non-smokers and the independents were variables collected from the information on the respiratory clinical history, the risk factors of the patients and on quality of life. </a:t>
                      </a:r>
                    </a:p>
                    <a:p>
                      <a:endParaRPr lang="en-US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800" b="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33.2% of COPD patients had never been smokers, 59.4% of whom were women. The average FEV</a:t>
                      </a:r>
                      <a:r>
                        <a:rPr kumimoji="0" lang="en-US" sz="1800" b="0" i="0" kern="1200" baseline="-250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r>
                        <a:rPr kumimoji="0" lang="en-US" sz="1800" b="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 for non-smokers was 70.5 ,higher than 62.6  for smokers/former smokers. The coverage of pneumococcal vaccination 23V was better in non-smokers (75.3%). COPD in non-smokers (compared to smokers/former smokers) were: mostly women , older, with better FEV</a:t>
                      </a:r>
                      <a:r>
                        <a:rPr kumimoji="0" lang="en-US" sz="1800" b="0" i="0" kern="1200" baseline="-250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r>
                        <a:rPr kumimoji="0" lang="en-US" sz="1800" b="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 , better perception of quality, EuroQoL-5D , with lower prevalence of diabetes, lower level of studies , and with fewer previous hospitalizations </a:t>
                      </a:r>
                      <a:endParaRPr lang="en-US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2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800" b="0" i="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The study evidences a high proportion of non-smokers in COPD patients. Our study aims that older women with less severity would be associated with an increased risk of COPD in non-smokers. It seems to indicate that COPD in non-smokers would appear at later ages and would be milder than smoking-related COPD</a:t>
                      </a:r>
                      <a:endParaRPr lang="en-US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0"/>
            <a:ext cx="83582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alibri" pitchFamily="34" charset="0"/>
                <a:cs typeface="Calibri" pitchFamily="34" charset="0"/>
              </a:rPr>
              <a:t>Prevalence and characteristics of chronic obstructive pulmonary disease in non-smokers</a:t>
            </a:r>
          </a:p>
          <a:p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REFERENCE – FISHMAN 4 </a:t>
            </a:r>
            <a:r>
              <a:rPr lang="en-US" dirty="0" err="1" smtClean="0"/>
              <a:t>th</a:t>
            </a:r>
            <a:r>
              <a:rPr lang="en-US" dirty="0" smtClean="0"/>
              <a:t> edition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TY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0"/>
            <a:ext cx="8501090" cy="579281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COPD is a disease </a:t>
            </a:r>
            <a:r>
              <a:rPr lang="en-US" dirty="0" err="1" smtClean="0"/>
              <a:t>characterised</a:t>
            </a:r>
            <a:r>
              <a:rPr lang="en-US" dirty="0" smtClean="0"/>
              <a:t> by persistent air flow limitation that is usually progressive and associated with an </a:t>
            </a:r>
            <a:r>
              <a:rPr lang="en-US" dirty="0" err="1" smtClean="0"/>
              <a:t>enchanced</a:t>
            </a:r>
            <a:r>
              <a:rPr lang="en-US" dirty="0" smtClean="0"/>
              <a:t> chronic inflammatory response in the airway and the lung to noxious particles or gases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is chronic</a:t>
            </a:r>
          </a:p>
          <a:p>
            <a:r>
              <a:rPr lang="en-US" dirty="0" smtClean="0"/>
              <a:t>Progressive</a:t>
            </a:r>
          </a:p>
          <a:p>
            <a:r>
              <a:rPr lang="en-US" dirty="0" smtClean="0"/>
              <a:t>Fixed airway obstruction </a:t>
            </a:r>
          </a:p>
          <a:p>
            <a:r>
              <a:rPr lang="en-US" dirty="0" smtClean="0"/>
              <a:t>Non reversible by bronchodilators </a:t>
            </a:r>
          </a:p>
          <a:p>
            <a:r>
              <a:rPr lang="en-US" dirty="0" smtClean="0"/>
              <a:t>Exposure to noxious agent </a:t>
            </a:r>
            <a:endParaRPr lang="en-US" dirty="0"/>
          </a:p>
          <a:p>
            <a:r>
              <a:rPr lang="en-US" dirty="0" smtClean="0"/>
              <a:t>Two entities in COPD – namely </a:t>
            </a:r>
          </a:p>
          <a:p>
            <a:pPr>
              <a:buNone/>
            </a:pPr>
            <a:r>
              <a:rPr lang="en-US" dirty="0" smtClean="0"/>
              <a:t>     (1) Chronic bronchitis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(2) Emphysema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opd 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1214422"/>
            <a:ext cx="7572428" cy="428628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Both"/>
            </a:pPr>
            <a:r>
              <a:rPr lang="en-US" dirty="0" smtClean="0"/>
              <a:t>Smoking</a:t>
            </a:r>
          </a:p>
          <a:p>
            <a:pPr marL="514350" indent="-514350">
              <a:buAutoNum type="arabicParenBoth"/>
            </a:pPr>
            <a:r>
              <a:rPr lang="en-US" dirty="0" smtClean="0"/>
              <a:t>Occupational exposure – coal mining ,gold mining , cotton textile industry and chemicals – cadmium , </a:t>
            </a:r>
            <a:r>
              <a:rPr lang="en-US" dirty="0" err="1" smtClean="0"/>
              <a:t>isocyaniates</a:t>
            </a:r>
            <a:r>
              <a:rPr lang="en-US" dirty="0" smtClean="0"/>
              <a:t> , fumes of welding </a:t>
            </a:r>
          </a:p>
          <a:p>
            <a:pPr marL="514350" indent="-514350">
              <a:buAutoNum type="arabicParenBoth"/>
            </a:pPr>
            <a:r>
              <a:rPr lang="en-US" dirty="0" smtClean="0"/>
              <a:t>Air pollution </a:t>
            </a:r>
          </a:p>
          <a:p>
            <a:pPr marL="514350" indent="-514350">
              <a:buAutoNum type="arabicParenBoth"/>
            </a:pPr>
            <a:r>
              <a:rPr lang="en-US" dirty="0" smtClean="0"/>
              <a:t>Sudden airway constriction </a:t>
            </a:r>
            <a:r>
              <a:rPr lang="en-US" dirty="0" err="1" smtClean="0"/>
              <a:t>inresponse</a:t>
            </a:r>
            <a:r>
              <a:rPr lang="en-US" dirty="0" smtClean="0"/>
              <a:t> to inhaled irritants</a:t>
            </a:r>
          </a:p>
          <a:p>
            <a:pPr marL="514350" indent="-514350">
              <a:buAutoNum type="arabicParenBoth"/>
            </a:pPr>
            <a:r>
              <a:rPr lang="en-US" dirty="0" smtClean="0"/>
              <a:t>Low socioeconomic status (</a:t>
            </a:r>
            <a:r>
              <a:rPr lang="en-US" dirty="0" err="1" smtClean="0"/>
              <a:t>houshold</a:t>
            </a:r>
            <a:r>
              <a:rPr lang="en-US" dirty="0" smtClean="0"/>
              <a:t> allergens and deficient medical care 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(6) Genetics – mutation in TNS1 , FAM 13A , HTR4 , AGER THSD4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 smtClean="0"/>
              <a:t>Abnormal </a:t>
            </a:r>
            <a:r>
              <a:rPr lang="en-US" dirty="0" err="1" smtClean="0"/>
              <a:t>inflamatory</a:t>
            </a:r>
            <a:r>
              <a:rPr lang="en-US" dirty="0" smtClean="0"/>
              <a:t> response of the lung due to toxic gases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Response occurs in the airways parenchyma and pulmonary vasculature 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Narrowing of the airways take place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Destruction of parenchyma leads to emphysema                                                                         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PATHOPHYSIOLOGY 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3929058" y="2357430"/>
            <a:ext cx="48463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4000496" y="3857628"/>
            <a:ext cx="484632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4000496" y="4857760"/>
            <a:ext cx="48463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Destruction of lung parenchyma leads to an imbalance of </a:t>
            </a:r>
            <a:r>
              <a:rPr lang="en-US" dirty="0" err="1" smtClean="0"/>
              <a:t>proteinsases</a:t>
            </a:r>
            <a:r>
              <a:rPr lang="en-US" dirty="0" smtClean="0"/>
              <a:t> /</a:t>
            </a:r>
            <a:r>
              <a:rPr lang="en-US" dirty="0" err="1" smtClean="0"/>
              <a:t>antiproteinases</a:t>
            </a:r>
            <a:r>
              <a:rPr lang="en-US" dirty="0" smtClean="0"/>
              <a:t> (this </a:t>
            </a:r>
            <a:r>
              <a:rPr lang="en-US" dirty="0" err="1" smtClean="0"/>
              <a:t>protienases</a:t>
            </a:r>
            <a:r>
              <a:rPr lang="en-US" dirty="0" smtClean="0"/>
              <a:t> inhibitors prevent the destructive process )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Pulmonary vascular changes </a:t>
            </a:r>
          </a:p>
          <a:p>
            <a:r>
              <a:rPr lang="en-US" dirty="0" smtClean="0"/>
              <a:t>Thickening of vessels </a:t>
            </a:r>
          </a:p>
          <a:p>
            <a:r>
              <a:rPr lang="en-US" dirty="0" smtClean="0"/>
              <a:t>Collagen deposits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own Arrow 3"/>
          <p:cNvSpPr/>
          <p:nvPr/>
        </p:nvSpPr>
        <p:spPr>
          <a:xfrm>
            <a:off x="3857620" y="3143248"/>
            <a:ext cx="484632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2092</TotalTime>
  <Words>486</Words>
  <Application>Microsoft Office PowerPoint</Application>
  <PresentationFormat>On-screen Show (4:3)</PresentationFormat>
  <Paragraphs>87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Concourse</vt:lpstr>
      <vt:lpstr>- Describe and discuss the genetics of alpha 1 antitrypsin deficiency in emphysema - Describe the role of the environment in the cause and exacerbation of obstructive airway disease</vt:lpstr>
      <vt:lpstr>Slide 2</vt:lpstr>
      <vt:lpstr>Slide 3</vt:lpstr>
      <vt:lpstr>Slide 4</vt:lpstr>
      <vt:lpstr>Slide 5</vt:lpstr>
      <vt:lpstr>CAUSES </vt:lpstr>
      <vt:lpstr>Slide 7</vt:lpstr>
      <vt:lpstr>PATHOPHYSIOLOGY </vt:lpstr>
      <vt:lpstr>Slide 9</vt:lpstr>
      <vt:lpstr>Slide 10</vt:lpstr>
      <vt:lpstr>Slide 11</vt:lpstr>
      <vt:lpstr>Symptoms </vt:lpstr>
      <vt:lpstr>Slide 13</vt:lpstr>
      <vt:lpstr>Slide 14</vt:lpstr>
      <vt:lpstr>EMPHYSEMA</vt:lpstr>
      <vt:lpstr>Proteinase &amp;antiproteinase hypothesis </vt:lpstr>
      <vt:lpstr>ALPHA 1 ANTITRYPSIN DEFICIENCY </vt:lpstr>
      <vt:lpstr>Clinical assesment of alpha 1 –AT status </vt:lpstr>
      <vt:lpstr>SUMMARY</vt:lpstr>
      <vt:lpstr>Slide 20</vt:lpstr>
      <vt:lpstr>Slide 21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COPD</dc:title>
  <dc:creator>Windows User</dc:creator>
  <cp:lastModifiedBy>Windows User</cp:lastModifiedBy>
  <cp:revision>25</cp:revision>
  <dcterms:created xsi:type="dcterms:W3CDTF">2023-04-19T08:58:10Z</dcterms:created>
  <dcterms:modified xsi:type="dcterms:W3CDTF">2023-11-10T04:08:11Z</dcterms:modified>
</cp:coreProperties>
</file>