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3"/>
  </p:notesMasterIdLst>
  <p:handoutMasterIdLst>
    <p:handoutMasterId r:id="rId44"/>
  </p:handoutMasterIdLst>
  <p:sldIdLst>
    <p:sldId id="278" r:id="rId2"/>
    <p:sldId id="280" r:id="rId3"/>
    <p:sldId id="268" r:id="rId4"/>
    <p:sldId id="257" r:id="rId5"/>
    <p:sldId id="290" r:id="rId6"/>
    <p:sldId id="293" r:id="rId7"/>
    <p:sldId id="275" r:id="rId8"/>
    <p:sldId id="259" r:id="rId9"/>
    <p:sldId id="316" r:id="rId10"/>
    <p:sldId id="260" r:id="rId11"/>
    <p:sldId id="272" r:id="rId12"/>
    <p:sldId id="276" r:id="rId13"/>
    <p:sldId id="277" r:id="rId14"/>
    <p:sldId id="285" r:id="rId15"/>
    <p:sldId id="286" r:id="rId16"/>
    <p:sldId id="287" r:id="rId17"/>
    <p:sldId id="269" r:id="rId18"/>
    <p:sldId id="270" r:id="rId19"/>
    <p:sldId id="284" r:id="rId20"/>
    <p:sldId id="271" r:id="rId21"/>
    <p:sldId id="317" r:id="rId22"/>
    <p:sldId id="314" r:id="rId23"/>
    <p:sldId id="274" r:id="rId24"/>
    <p:sldId id="289" r:id="rId25"/>
    <p:sldId id="261" r:id="rId26"/>
    <p:sldId id="296" r:id="rId27"/>
    <p:sldId id="288" r:id="rId28"/>
    <p:sldId id="307" r:id="rId29"/>
    <p:sldId id="265" r:id="rId30"/>
    <p:sldId id="297" r:id="rId31"/>
    <p:sldId id="298" r:id="rId32"/>
    <p:sldId id="309" r:id="rId33"/>
    <p:sldId id="266" r:id="rId34"/>
    <p:sldId id="299" r:id="rId35"/>
    <p:sldId id="310" r:id="rId36"/>
    <p:sldId id="267" r:id="rId37"/>
    <p:sldId id="311" r:id="rId38"/>
    <p:sldId id="300" r:id="rId39"/>
    <p:sldId id="295" r:id="rId40"/>
    <p:sldId id="294" r:id="rId41"/>
    <p:sldId id="305" r:id="rId4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D0"/>
    <a:srgbClr val="993300"/>
    <a:srgbClr val="006600"/>
    <a:srgbClr val="008000"/>
    <a:srgbClr val="003600"/>
    <a:srgbClr val="800000"/>
    <a:srgbClr val="1E0074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999AD7A-CBB2-4F64-88DB-39A9BF6C6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60BD7DA-ADB8-4F74-87F5-886786F763E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5F91A-B260-40EC-A0E6-726D452336A5}" type="slidenum">
              <a:rPr lang="en-GB"/>
              <a:pPr/>
              <a:t>17</a:t>
            </a:fld>
            <a:endParaRPr lang="en-GB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Pt is naturally apprehensive as is undergoing surgery; fear of pain, fear of life, fear of results / outcomes / complications etc. This anxiety can definitely reduced by explanation, sympathetic discussion with the pt about the coming events itself have a high therapeutic value. It is kind to reduce his/her anxiety by explanation, reassurance &amp; with drugs.</a:t>
            </a:r>
          </a:p>
          <a:p>
            <a:r>
              <a:rPr lang="en-GB"/>
              <a:t>As we know that apprehension/anxiety lead to discharge of adrenaline from the suprarenal medulla and increase metabolic rate which results in more difficulty in anesthetising the pt and increase chances of dysrythmias.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344-814D-4191-BDFD-414B99DE11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F070-E562-492D-9696-DDBE27BB2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45F6-BB9B-4A93-8A07-471A5C288E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CF0004-4770-4D77-88FB-800756D076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3F7D-B4BA-4803-A3AF-69D6C55D1A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9AEA-384D-4443-80C4-53E4F9D7EB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CAAF-8293-41A0-8C5F-CD9AE014B6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22EC-AF0C-4A31-8FB1-C24E0E67F3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7F6C-D6D3-4928-9018-F27BDAC11CC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5F2E-8B72-4F60-9DB9-BB8F765A31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E5B8-12F5-447E-BA1C-18769547FD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9336-6EEF-48B9-B10C-490E4CB4CA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25E7D-007F-4418-8191-1C191F2F6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ANAPHYLAXIS&amp;collections=PPsearch" TargetMode="External"/><Relationship Id="rId2" Type="http://schemas.openxmlformats.org/officeDocument/2006/relationships/hyperlink" Target="http://www.patient.co.uk/search.asp?searchterm=BRONCHOSPASM&amp;collections=PPsearch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anaesthesiajournal.co.uk/article/PIIS1472029906000907/abstrac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001000" cy="2273300"/>
          </a:xfrm>
        </p:spPr>
        <p:txBody>
          <a:bodyPr/>
          <a:lstStyle/>
          <a:p>
            <a:r>
              <a:rPr lang="en-US" sz="6600" b="1" dirty="0">
                <a:solidFill>
                  <a:srgbClr val="1E0074"/>
                </a:solidFill>
              </a:rPr>
              <a:t>Pre-</a:t>
            </a:r>
            <a:r>
              <a:rPr lang="en-US" sz="6600" b="1" dirty="0" err="1">
                <a:solidFill>
                  <a:srgbClr val="1E0074"/>
                </a:solidFill>
              </a:rPr>
              <a:t>anaesthetic</a:t>
            </a:r>
            <a:r>
              <a:rPr lang="en-US" sz="6600" b="1" dirty="0">
                <a:solidFill>
                  <a:srgbClr val="1E0074"/>
                </a:solidFill>
              </a:rPr>
              <a:t> Medication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001000" cy="1447800"/>
          </a:xfrm>
        </p:spPr>
        <p:txBody>
          <a:bodyPr/>
          <a:lstStyle/>
          <a:p>
            <a:r>
              <a:rPr lang="en-US" sz="3600" b="1">
                <a:solidFill>
                  <a:srgbClr val="1E0074"/>
                </a:solidFill>
              </a:rPr>
              <a:t>OBJECTIVES </a:t>
            </a:r>
            <a:br>
              <a:rPr lang="en-US" sz="3600" b="1">
                <a:solidFill>
                  <a:srgbClr val="1E0074"/>
                </a:solidFill>
              </a:rPr>
            </a:br>
            <a:r>
              <a:rPr lang="en-US" sz="3600" b="1">
                <a:solidFill>
                  <a:srgbClr val="1E0074"/>
                </a:solidFill>
              </a:rPr>
              <a:t>Pre-anaesthetic Medication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Clr>
                <a:schemeClr val="folHlink"/>
              </a:buClr>
              <a:buFontTx/>
              <a:buAutoNum type="alphaLcPeriod"/>
            </a:pPr>
            <a:r>
              <a:rPr lang="en-US" sz="2400" b="1"/>
              <a:t>Sedation -   anxiety &amp; apprehension 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AutoNum type="alphaLcPeriod"/>
            </a:pPr>
            <a:r>
              <a:rPr lang="en-US" sz="2400" b="1"/>
              <a:t>Relief of Pre-operative &amp; Post-operative Pain 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AutoNum type="alphaLcPeriod"/>
            </a:pPr>
            <a:r>
              <a:rPr lang="en-US" sz="2400" b="1"/>
              <a:t>Inhibition of Parasympathetic NS: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None/>
            </a:pPr>
            <a:r>
              <a:rPr lang="en-US" sz="2400" b="1"/>
              <a:t> 		(i) To decrease salivary &amp; bronchial secretions 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None/>
            </a:pPr>
            <a:r>
              <a:rPr lang="en-US" sz="2400" b="1"/>
              <a:t>					prevent reflex laryngospasm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None/>
            </a:pPr>
            <a:r>
              <a:rPr lang="en-US" sz="2400" b="1"/>
              <a:t> 		(ii) To prevent cardiac arrest due to 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None/>
            </a:pPr>
            <a:r>
              <a:rPr lang="en-US" sz="2400" b="1"/>
              <a:t>				vagal stimulation (Halothane)</a:t>
            </a:r>
          </a:p>
          <a:p>
            <a:pPr marL="609600" indent="-609600" algn="just">
              <a:lnSpc>
                <a:spcPct val="130000"/>
              </a:lnSpc>
              <a:buClr>
                <a:schemeClr val="folHlink"/>
              </a:buClr>
              <a:buFontTx/>
              <a:buNone/>
            </a:pPr>
            <a:endParaRPr lang="en-US" sz="2400" b="1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514600" y="1981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590800" y="44196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086600" cy="1295400"/>
          </a:xfrm>
        </p:spPr>
        <p:txBody>
          <a:bodyPr/>
          <a:lstStyle/>
          <a:p>
            <a:pPr algn="r"/>
            <a:r>
              <a:rPr lang="en-US" sz="2400" b="1">
                <a:solidFill>
                  <a:srgbClr val="1E0074"/>
                </a:solidFill>
              </a:rPr>
              <a:t>OBJECTIVES 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Pre-anaesthetic Medication…</a:t>
            </a:r>
            <a:endParaRPr lang="en-GB" sz="2400" b="1">
              <a:solidFill>
                <a:srgbClr val="1E0074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8077200" cy="4606925"/>
          </a:xfrm>
        </p:spPr>
        <p:txBody>
          <a:bodyPr/>
          <a:lstStyle/>
          <a:p>
            <a:pPr algn="just">
              <a:lnSpc>
                <a:spcPct val="130000"/>
              </a:lnSpc>
              <a:buClr>
                <a:schemeClr val="folHlink"/>
              </a:buClr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>
                <a:solidFill>
                  <a:schemeClr val="folHlink"/>
                </a:solidFill>
              </a:rPr>
              <a:t>d.			</a:t>
            </a:r>
            <a:r>
              <a:rPr lang="en-US" sz="2400" b="1"/>
              <a:t>Synergic effect with GAs           smooth &amp; rapid induction with reduced GA dose</a:t>
            </a:r>
          </a:p>
          <a:p>
            <a:pPr algn="just">
              <a:lnSpc>
                <a:spcPct val="130000"/>
              </a:lnSpc>
              <a:buClr>
                <a:schemeClr val="folHlink"/>
              </a:buClr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 sz="2400" b="1">
                <a:solidFill>
                  <a:schemeClr val="folHlink"/>
                </a:solidFill>
              </a:rPr>
              <a:t>e.</a:t>
            </a:r>
            <a:r>
              <a:rPr lang="en-US" sz="2400" b="1"/>
              <a:t> Anti-emetic effect</a:t>
            </a:r>
          </a:p>
          <a:p>
            <a:pPr algn="just">
              <a:lnSpc>
                <a:spcPct val="130000"/>
              </a:lnSpc>
              <a:buClr>
                <a:schemeClr val="folHlink"/>
              </a:buClr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 sz="2400" b="1">
                <a:solidFill>
                  <a:schemeClr val="folHlink"/>
                </a:solidFill>
              </a:rPr>
              <a:t>f.</a:t>
            </a:r>
            <a:r>
              <a:rPr lang="en-US" sz="2400" b="1"/>
              <a:t> To decrease gastric acid secretion </a:t>
            </a:r>
          </a:p>
          <a:p>
            <a:pPr>
              <a:lnSpc>
                <a:spcPct val="130000"/>
              </a:lnSpc>
              <a:buClr>
                <a:schemeClr val="folHlink"/>
              </a:buClr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 sz="2400" b="1">
                <a:solidFill>
                  <a:schemeClr val="folHlink"/>
                </a:solidFill>
              </a:rPr>
              <a:t>g.</a:t>
            </a:r>
            <a:r>
              <a:rPr lang="en-US" sz="2400" b="1"/>
              <a:t> To counteract certain adverse effects of the anaesthetic agents</a:t>
            </a:r>
          </a:p>
          <a:p>
            <a:pPr>
              <a:tabLst>
                <a:tab pos="441325" algn="l"/>
                <a:tab pos="533400" algn="l"/>
                <a:tab pos="1249363" algn="l"/>
              </a:tabLst>
            </a:pPr>
            <a:endParaRPr lang="en-US" sz="2400" b="1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5181600" y="23622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086600" cy="1295400"/>
          </a:xfrm>
        </p:spPr>
        <p:txBody>
          <a:bodyPr/>
          <a:lstStyle/>
          <a:p>
            <a:pPr algn="r"/>
            <a:r>
              <a:rPr lang="en-US" sz="2400" b="1">
                <a:solidFill>
                  <a:srgbClr val="1E0074"/>
                </a:solidFill>
              </a:rPr>
              <a:t>OBJECTIVES 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Pre-anaesthetic Medication…</a:t>
            </a:r>
            <a:endParaRPr lang="en-GB" sz="2400" b="1">
              <a:solidFill>
                <a:srgbClr val="1E0074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848600" cy="18288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 sz="2400" b="1" dirty="0"/>
              <a:t> </a:t>
            </a:r>
            <a:r>
              <a:rPr lang="en-US" sz="2800" b="1" dirty="0"/>
              <a:t>No drug can achieve all these objectives</a:t>
            </a:r>
          </a:p>
          <a:p>
            <a:pPr marL="0" indent="0" algn="ctr">
              <a:lnSpc>
                <a:spcPct val="90000"/>
              </a:lnSpc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endParaRPr lang="en-US" sz="2800" b="1" dirty="0"/>
          </a:p>
          <a:p>
            <a:pPr marL="0" indent="0" algn="ctr">
              <a:lnSpc>
                <a:spcPct val="90000"/>
              </a:lnSpc>
              <a:buFontTx/>
              <a:buNone/>
              <a:tabLst>
                <a:tab pos="441325" algn="l"/>
                <a:tab pos="533400" algn="l"/>
                <a:tab pos="1249363" algn="l"/>
              </a:tabLst>
            </a:pPr>
            <a:r>
              <a:rPr lang="en-US" sz="2800" b="1" dirty="0" smtClean="0"/>
              <a:t>combination </a:t>
            </a:r>
            <a:r>
              <a:rPr lang="en-US" sz="2800" b="1" dirty="0"/>
              <a:t>of drugs used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4831080" y="2590800"/>
            <a:ext cx="45719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962400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Premedicating</a:t>
            </a:r>
            <a:r>
              <a:rPr lang="en-US" dirty="0" smtClean="0"/>
              <a:t> the patient with the proper drugs should be a routine procedure before a general anesthetic is administered. Adequate sedation prior to anesthesia will not only relax the patient for the particular procedure, but will make him more receptive to future anesthetics.</a:t>
            </a:r>
          </a:p>
          <a:p>
            <a:r>
              <a:rPr lang="en-US" i="1" dirty="0" smtClean="0"/>
              <a:t>Premedication Prior to General Anesthesia ,Stanford Stark, D.D.S.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315200" cy="1600200"/>
          </a:xfrm>
        </p:spPr>
        <p:txBody>
          <a:bodyPr/>
          <a:lstStyle/>
          <a:p>
            <a:r>
              <a:rPr lang="en-US" sz="4000" b="1">
                <a:solidFill>
                  <a:srgbClr val="008000"/>
                </a:solidFill>
              </a:rPr>
              <a:t>Drugs used to achieve these objectives</a:t>
            </a:r>
            <a:endParaRPr lang="en-GB" sz="4000" b="1">
              <a:solidFill>
                <a:srgbClr val="008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2286000"/>
            <a:ext cx="6781800" cy="3200400"/>
          </a:xfrm>
        </p:spPr>
        <p:txBody>
          <a:bodyPr/>
          <a:lstStyle/>
          <a:p>
            <a:r>
              <a:rPr lang="en-US" b="1" dirty="0"/>
              <a:t>Sedatives / </a:t>
            </a:r>
            <a:r>
              <a:rPr lang="en-US" b="1" dirty="0" err="1"/>
              <a:t>Anxiolytics</a:t>
            </a:r>
            <a:endParaRPr lang="en-US" b="1" dirty="0"/>
          </a:p>
          <a:p>
            <a:r>
              <a:rPr lang="en-US" b="1" dirty="0" err="1"/>
              <a:t>Opioid</a:t>
            </a:r>
            <a:r>
              <a:rPr lang="en-US" b="1" dirty="0"/>
              <a:t> Analgesics</a:t>
            </a:r>
          </a:p>
          <a:p>
            <a:r>
              <a:rPr lang="en-US" b="1" dirty="0" err="1"/>
              <a:t>Anticholinergic</a:t>
            </a:r>
            <a:r>
              <a:rPr lang="en-US" b="1" dirty="0"/>
              <a:t> Drugs</a:t>
            </a:r>
          </a:p>
          <a:p>
            <a:r>
              <a:rPr lang="en-US" b="1" dirty="0" err="1"/>
              <a:t>Antiemetics</a:t>
            </a:r>
            <a:endParaRPr lang="en-US" b="1" dirty="0"/>
          </a:p>
          <a:p>
            <a:r>
              <a:rPr lang="en-US" b="1" dirty="0"/>
              <a:t>Other </a:t>
            </a:r>
            <a:r>
              <a:rPr lang="en-US" b="1" dirty="0" smtClean="0"/>
              <a:t>Drugs</a:t>
            </a:r>
          </a:p>
          <a:p>
            <a:r>
              <a:rPr lang="en-US" dirty="0" smtClean="0"/>
              <a:t>Reference-oxford handbook of anaesthesia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019800" cy="1295400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CLASSIFICATION –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Pre-anaesthetic Medication</a:t>
            </a:r>
            <a:r>
              <a:rPr lang="en-US" sz="4000" b="1">
                <a:solidFill>
                  <a:srgbClr val="008000"/>
                </a:solidFill>
              </a:rPr>
              <a:t> </a:t>
            </a:r>
            <a:endParaRPr lang="en-GB" sz="4000" b="1">
              <a:solidFill>
                <a:srgbClr val="008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905000"/>
            <a:ext cx="6705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dirty="0">
                <a:solidFill>
                  <a:srgbClr val="3600D0"/>
                </a:solidFill>
              </a:rPr>
              <a:t>Sedatives / </a:t>
            </a:r>
            <a:r>
              <a:rPr lang="en-US" sz="2800" b="1" u="sng" dirty="0" err="1">
                <a:solidFill>
                  <a:srgbClr val="3600D0"/>
                </a:solidFill>
              </a:rPr>
              <a:t>Anxiolytics</a:t>
            </a:r>
            <a:endParaRPr lang="en-US" sz="2800" b="1" u="sng" dirty="0">
              <a:solidFill>
                <a:srgbClr val="3600D0"/>
              </a:solidFill>
            </a:endParaRPr>
          </a:p>
          <a:p>
            <a:pPr lvl="2" algn="just"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Benzodiazepines</a:t>
            </a:r>
          </a:p>
          <a:p>
            <a:pPr lvl="2" algn="just"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Barbiturates </a:t>
            </a:r>
          </a:p>
          <a:p>
            <a:pPr lvl="2" algn="just">
              <a:lnSpc>
                <a:spcPct val="130000"/>
              </a:lnSpc>
            </a:pPr>
            <a:r>
              <a:rPr lang="en-US" sz="2000" b="1" dirty="0" err="1">
                <a:sym typeface="Wingdings" pitchFamily="2" charset="2"/>
              </a:rPr>
              <a:t>Butyrophenones</a:t>
            </a:r>
            <a:endParaRPr lang="en-US" sz="2000" b="1" dirty="0">
              <a:sym typeface="Wingdings" pitchFamily="2" charset="2"/>
            </a:endParaRPr>
          </a:p>
          <a:p>
            <a:pPr lvl="2" algn="just">
              <a:lnSpc>
                <a:spcPct val="130000"/>
              </a:lnSpc>
            </a:pPr>
            <a:r>
              <a:rPr lang="en-US" sz="2000" b="1" dirty="0" err="1">
                <a:sym typeface="Wingdings" pitchFamily="2" charset="2"/>
              </a:rPr>
              <a:t>Phenothiazines</a:t>
            </a:r>
            <a:endParaRPr lang="en-US" sz="2000" b="1" dirty="0">
              <a:sym typeface="Wingdings" pitchFamily="2" charset="2"/>
            </a:endParaRPr>
          </a:p>
          <a:p>
            <a:pPr lvl="2" algn="just"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Chloral hydrate &amp; Paraldehyde</a:t>
            </a: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800" b="1" u="sng" dirty="0" err="1">
                <a:solidFill>
                  <a:srgbClr val="3600D0"/>
                </a:solidFill>
              </a:rPr>
              <a:t>Opioid</a:t>
            </a:r>
            <a:r>
              <a:rPr lang="en-US" sz="2800" b="1" u="sng" dirty="0">
                <a:solidFill>
                  <a:srgbClr val="3600D0"/>
                </a:solidFill>
              </a:rPr>
              <a:t> Analgesics</a:t>
            </a:r>
          </a:p>
          <a:p>
            <a:pPr lvl="2">
              <a:lnSpc>
                <a:spcPct val="90000"/>
              </a:lnSpc>
            </a:pPr>
            <a:r>
              <a:rPr lang="en-US" sz="2000" b="1" dirty="0"/>
              <a:t>Morphine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Pethidine</a:t>
            </a:r>
            <a:r>
              <a:rPr lang="en-US" sz="2000" b="1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Buprenorphine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5334000" cy="1066800"/>
          </a:xfrm>
        </p:spPr>
        <p:txBody>
          <a:bodyPr/>
          <a:lstStyle/>
          <a:p>
            <a:r>
              <a:rPr lang="en-US" sz="2400" b="1">
                <a:solidFill>
                  <a:srgbClr val="1E0074"/>
                </a:solidFill>
              </a:rPr>
              <a:t>CLASSIFICATION – 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Pre-anaesthetic Medication</a:t>
            </a:r>
            <a:r>
              <a:rPr lang="en-US" b="1">
                <a:solidFill>
                  <a:srgbClr val="008000"/>
                </a:solidFill>
              </a:rPr>
              <a:t> </a:t>
            </a:r>
            <a:endParaRPr lang="en-GB" b="1">
              <a:solidFill>
                <a:srgbClr val="008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152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dirty="0" err="1">
                <a:solidFill>
                  <a:srgbClr val="3600D0"/>
                </a:solidFill>
              </a:rPr>
              <a:t>Anticholinergic</a:t>
            </a:r>
            <a:r>
              <a:rPr lang="en-US" sz="2400" b="1" u="sng" dirty="0">
                <a:solidFill>
                  <a:srgbClr val="3600D0"/>
                </a:solidFill>
              </a:rPr>
              <a:t> Drugs</a:t>
            </a:r>
          </a:p>
          <a:p>
            <a:pPr lvl="3">
              <a:lnSpc>
                <a:spcPct val="80000"/>
              </a:lnSpc>
            </a:pPr>
            <a:r>
              <a:rPr lang="en-US" sz="1800" b="1" dirty="0"/>
              <a:t>Atropine SO</a:t>
            </a:r>
            <a:r>
              <a:rPr lang="en-US" sz="1800" b="1" baseline="-25000" dirty="0"/>
              <a:t>4</a:t>
            </a:r>
            <a:r>
              <a:rPr lang="en-US" sz="1800" baseline="-25000" dirty="0"/>
              <a:t> </a:t>
            </a:r>
          </a:p>
          <a:p>
            <a:pPr lvl="3">
              <a:lnSpc>
                <a:spcPct val="80000"/>
              </a:lnSpc>
            </a:pPr>
            <a:r>
              <a:rPr lang="en-US" sz="1800" b="1" dirty="0"/>
              <a:t>Scopolamine</a:t>
            </a:r>
            <a:r>
              <a:rPr lang="en-US" sz="1800" dirty="0"/>
              <a:t> (</a:t>
            </a:r>
            <a:r>
              <a:rPr lang="en-US" sz="1800" dirty="0" err="1"/>
              <a:t>Hyoscine</a:t>
            </a:r>
            <a:r>
              <a:rPr lang="en-US" sz="1800" dirty="0"/>
              <a:t>)</a:t>
            </a:r>
          </a:p>
          <a:p>
            <a:pPr lvl="3" algn="just">
              <a:lnSpc>
                <a:spcPct val="130000"/>
              </a:lnSpc>
            </a:pPr>
            <a:r>
              <a:rPr lang="en-US" sz="1800" b="1" dirty="0">
                <a:sym typeface="Wingdings" pitchFamily="2" charset="2"/>
              </a:rPr>
              <a:t>Synthetic </a:t>
            </a:r>
            <a:r>
              <a:rPr lang="en-US" sz="1800" b="1" dirty="0" err="1">
                <a:sym typeface="Wingdings" pitchFamily="2" charset="2"/>
              </a:rPr>
              <a:t>Anticholinergics</a:t>
            </a:r>
            <a:r>
              <a:rPr lang="en-US" sz="1800" b="1" dirty="0">
                <a:sym typeface="Wingdings" pitchFamily="2" charset="2"/>
              </a:rPr>
              <a:t> –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b="1" dirty="0" err="1">
                <a:sym typeface="Wingdings" pitchFamily="2" charset="2"/>
              </a:rPr>
              <a:t>Glycopyrrolate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2400" b="1" u="sng" dirty="0" err="1">
                <a:solidFill>
                  <a:srgbClr val="3600D0"/>
                </a:solidFill>
              </a:rPr>
              <a:t>Antiemetics</a:t>
            </a:r>
            <a:endParaRPr lang="en-US" sz="2400" b="1" u="sng" dirty="0">
              <a:solidFill>
                <a:srgbClr val="3600D0"/>
              </a:solidFill>
            </a:endParaRPr>
          </a:p>
          <a:p>
            <a:pPr lvl="3" algn="just">
              <a:lnSpc>
                <a:spcPct val="150000"/>
              </a:lnSpc>
            </a:pPr>
            <a:r>
              <a:rPr lang="en-US" sz="1800" b="1" dirty="0" err="1"/>
              <a:t>Phenothiazins</a:t>
            </a:r>
            <a:r>
              <a:rPr lang="en-US" sz="1800" b="1" dirty="0"/>
              <a:t> (</a:t>
            </a:r>
            <a:r>
              <a:rPr lang="en-US" sz="1800" b="1" dirty="0" err="1"/>
              <a:t>Promethazine</a:t>
            </a:r>
            <a:r>
              <a:rPr lang="en-US" sz="1800" b="1" dirty="0"/>
              <a:t> and </a:t>
            </a:r>
            <a:r>
              <a:rPr lang="en-US" sz="1800" b="1" dirty="0" err="1"/>
              <a:t>Trimeprazine</a:t>
            </a:r>
            <a:r>
              <a:rPr lang="en-US" sz="1800" b="1" dirty="0"/>
              <a:t>) </a:t>
            </a:r>
          </a:p>
          <a:p>
            <a:pPr lvl="3" algn="just">
              <a:lnSpc>
                <a:spcPct val="150000"/>
              </a:lnSpc>
            </a:pPr>
            <a:r>
              <a:rPr lang="en-US" sz="1800" b="1" dirty="0" err="1">
                <a:sym typeface="Wingdings" pitchFamily="2" charset="2"/>
              </a:rPr>
              <a:t>Cyclizine</a:t>
            </a:r>
            <a:r>
              <a:rPr lang="en-US" sz="1800" b="1" dirty="0">
                <a:sym typeface="Wingdings" pitchFamily="2" charset="2"/>
              </a:rPr>
              <a:t> </a:t>
            </a:r>
          </a:p>
          <a:p>
            <a:pPr lvl="3" algn="just">
              <a:lnSpc>
                <a:spcPct val="150000"/>
              </a:lnSpc>
            </a:pPr>
            <a:r>
              <a:rPr lang="en-US" sz="1800" b="1" dirty="0" err="1">
                <a:sym typeface="Wingdings" pitchFamily="2" charset="2"/>
              </a:rPr>
              <a:t>Trimethobenzamide</a:t>
            </a:r>
            <a:r>
              <a:rPr lang="en-US" sz="1800" b="1" dirty="0">
                <a:sym typeface="Wingdings" pitchFamily="2" charset="2"/>
              </a:rPr>
              <a:t> </a:t>
            </a:r>
          </a:p>
          <a:p>
            <a:pPr lvl="3" algn="just">
              <a:lnSpc>
                <a:spcPct val="150000"/>
              </a:lnSpc>
            </a:pPr>
            <a:r>
              <a:rPr lang="en-US" sz="1800" b="1" dirty="0" err="1">
                <a:sym typeface="Wingdings" pitchFamily="2" charset="2"/>
              </a:rPr>
              <a:t>Benzquinamide</a:t>
            </a:r>
            <a:r>
              <a:rPr lang="en-US" sz="1800" b="1" dirty="0">
                <a:sym typeface="Wingdings" pitchFamily="2" charset="2"/>
              </a:rPr>
              <a:t> </a:t>
            </a:r>
          </a:p>
          <a:p>
            <a:pPr lvl="3" algn="just">
              <a:lnSpc>
                <a:spcPct val="150000"/>
              </a:lnSpc>
            </a:pPr>
            <a:r>
              <a:rPr lang="en-US" sz="1800" b="1" dirty="0" err="1">
                <a:sym typeface="Wingdings" pitchFamily="2" charset="2"/>
              </a:rPr>
              <a:t>Metoclopramide</a:t>
            </a:r>
            <a:endParaRPr lang="en-GB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5334000" cy="1066800"/>
          </a:xfrm>
        </p:spPr>
        <p:txBody>
          <a:bodyPr/>
          <a:lstStyle/>
          <a:p>
            <a:r>
              <a:rPr lang="en-US" sz="2400" b="1">
                <a:solidFill>
                  <a:srgbClr val="1E0074"/>
                </a:solidFill>
              </a:rPr>
              <a:t>CLASSIFICATION – 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Pre-anaesthetic Medication</a:t>
            </a:r>
            <a:r>
              <a:rPr lang="en-US" b="1">
                <a:solidFill>
                  <a:srgbClr val="008000"/>
                </a:solidFill>
              </a:rPr>
              <a:t> </a:t>
            </a:r>
            <a:endParaRPr lang="en-GB" b="1">
              <a:solidFill>
                <a:srgbClr val="008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0772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dirty="0">
                <a:solidFill>
                  <a:srgbClr val="3600D0"/>
                </a:solidFill>
              </a:rPr>
              <a:t>Other Drugs</a:t>
            </a:r>
          </a:p>
          <a:p>
            <a:pPr lvl="2">
              <a:lnSpc>
                <a:spcPct val="140000"/>
              </a:lnSpc>
            </a:pPr>
            <a:r>
              <a:rPr lang="en-US" sz="2000" b="1" dirty="0"/>
              <a:t>Antibiotics </a:t>
            </a:r>
          </a:p>
          <a:p>
            <a:pPr lvl="2">
              <a:lnSpc>
                <a:spcPct val="140000"/>
              </a:lnSpc>
            </a:pPr>
            <a:r>
              <a:rPr lang="en-US" sz="2000" b="1" dirty="0"/>
              <a:t>H</a:t>
            </a:r>
            <a:r>
              <a:rPr lang="en-US" sz="2000" b="1" baseline="-25000" dirty="0"/>
              <a:t>2</a:t>
            </a:r>
            <a:r>
              <a:rPr lang="en-US" sz="2000" b="1" dirty="0"/>
              <a:t> Receptor Antagonists, Gastric Antacids &amp; </a:t>
            </a:r>
            <a:r>
              <a:rPr lang="en-US" sz="2000" b="1" dirty="0" err="1"/>
              <a:t>Omeprazole</a:t>
            </a:r>
            <a:endParaRPr lang="en-US" sz="2000" b="1" dirty="0"/>
          </a:p>
          <a:p>
            <a:pPr lvl="2">
              <a:lnSpc>
                <a:spcPct val="140000"/>
              </a:lnSpc>
            </a:pPr>
            <a:r>
              <a:rPr lang="en-US" sz="2000" b="1" dirty="0"/>
              <a:t>Other drugs for special problems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934200" cy="1066800"/>
          </a:xfrm>
        </p:spPr>
        <p:txBody>
          <a:bodyPr/>
          <a:lstStyle/>
          <a:p>
            <a:r>
              <a:rPr lang="en-US" sz="4000" b="1">
                <a:solidFill>
                  <a:srgbClr val="1E0074"/>
                </a:solidFill>
              </a:rPr>
              <a:t>Sedatives / Anxiolytics</a:t>
            </a:r>
            <a:br>
              <a:rPr lang="en-US" sz="4000" b="1">
                <a:solidFill>
                  <a:srgbClr val="1E0074"/>
                </a:solidFill>
              </a:rPr>
            </a:br>
            <a:r>
              <a:rPr lang="en-US" sz="4000" b="1">
                <a:solidFill>
                  <a:srgbClr val="1E0074"/>
                </a:solidFill>
              </a:rPr>
              <a:t>…. </a:t>
            </a:r>
            <a:r>
              <a:rPr lang="en-US" sz="3600" b="1"/>
              <a:t>   </a:t>
            </a:r>
            <a:r>
              <a:rPr lang="en-US" sz="2800" b="1">
                <a:solidFill>
                  <a:srgbClr val="1E0074"/>
                </a:solidFill>
              </a:rPr>
              <a:t>anxiety &amp; apprehension</a:t>
            </a:r>
            <a:r>
              <a:rPr lang="en-US" sz="3600" b="1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133600"/>
            <a:ext cx="6172200" cy="3733800"/>
          </a:xfrm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en-US" sz="2800" b="1" dirty="0">
                <a:sym typeface="Wingdings" pitchFamily="2" charset="2"/>
              </a:rPr>
              <a:t>Benzodiazepines</a:t>
            </a:r>
          </a:p>
          <a:p>
            <a:pPr algn="just">
              <a:lnSpc>
                <a:spcPct val="130000"/>
              </a:lnSpc>
            </a:pPr>
            <a:r>
              <a:rPr lang="en-US" sz="2800" b="1" dirty="0">
                <a:sym typeface="Wingdings" pitchFamily="2" charset="2"/>
              </a:rPr>
              <a:t>Barbiturates </a:t>
            </a:r>
          </a:p>
          <a:p>
            <a:pPr algn="just">
              <a:lnSpc>
                <a:spcPct val="130000"/>
              </a:lnSpc>
            </a:pPr>
            <a:r>
              <a:rPr lang="en-US" sz="2800" b="1" dirty="0" err="1">
                <a:sym typeface="Wingdings" pitchFamily="2" charset="2"/>
              </a:rPr>
              <a:t>Butyrophenones</a:t>
            </a:r>
            <a:endParaRPr lang="en-US" sz="2800" b="1" dirty="0">
              <a:sym typeface="Wingdings" pitchFamily="2" charset="2"/>
            </a:endParaRPr>
          </a:p>
          <a:p>
            <a:pPr algn="just">
              <a:lnSpc>
                <a:spcPct val="130000"/>
              </a:lnSpc>
            </a:pPr>
            <a:r>
              <a:rPr lang="en-US" sz="2800" b="1" dirty="0" err="1">
                <a:sym typeface="Wingdings" pitchFamily="2" charset="2"/>
              </a:rPr>
              <a:t>Phenothiazines</a:t>
            </a:r>
            <a:endParaRPr lang="en-US" sz="2800" b="1" dirty="0">
              <a:sym typeface="Wingdings" pitchFamily="2" charset="2"/>
            </a:endParaRPr>
          </a:p>
          <a:p>
            <a:pPr algn="just">
              <a:lnSpc>
                <a:spcPct val="130000"/>
              </a:lnSpc>
            </a:pPr>
            <a:r>
              <a:rPr lang="en-US" sz="2800" b="1" dirty="0">
                <a:sym typeface="Wingdings" pitchFamily="2" charset="2"/>
              </a:rPr>
              <a:t>Chloral hydrate &amp; Paraldehyde</a:t>
            </a:r>
          </a:p>
          <a:p>
            <a:pPr algn="just">
              <a:lnSpc>
                <a:spcPct val="130000"/>
              </a:lnSpc>
            </a:pPr>
            <a:endParaRPr lang="en-US" sz="1200" b="1" dirty="0">
              <a:solidFill>
                <a:srgbClr val="008000"/>
              </a:solidFill>
              <a:sym typeface="Wingdings" pitchFamily="2" charset="2"/>
            </a:endParaRPr>
          </a:p>
          <a:p>
            <a:pPr algn="just">
              <a:lnSpc>
                <a:spcPct val="130000"/>
              </a:lnSpc>
              <a:buFontTx/>
              <a:buNone/>
            </a:pPr>
            <a:endParaRPr lang="en-US" sz="1200" dirty="0">
              <a:sym typeface="Wingdings" pitchFamily="2" charset="2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286000" y="1219200"/>
            <a:ext cx="0" cy="381000"/>
          </a:xfrm>
          <a:prstGeom prst="line">
            <a:avLst/>
          </a:prstGeom>
          <a:noFill/>
          <a:ln w="57150">
            <a:solidFill>
              <a:srgbClr val="1E007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6870700" cy="1600200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Sedatives / Anxiolytics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…. </a:t>
            </a:r>
            <a:r>
              <a:rPr lang="en-US" sz="2800" b="1"/>
              <a:t>   </a:t>
            </a:r>
            <a:r>
              <a:rPr lang="en-US" sz="2800" b="1">
                <a:solidFill>
                  <a:srgbClr val="1E0074"/>
                </a:solidFill>
              </a:rPr>
              <a:t>anxiety &amp; apprehension</a:t>
            </a:r>
            <a:endParaRPr lang="en-GB" sz="2800" b="1">
              <a:solidFill>
                <a:srgbClr val="1E0074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229600" cy="41148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</a:pPr>
            <a:r>
              <a:rPr lang="en-US" sz="2400" b="1">
                <a:solidFill>
                  <a:srgbClr val="008000"/>
                </a:solidFill>
                <a:sym typeface="Wingdings" pitchFamily="2" charset="2"/>
              </a:rPr>
              <a:t>Benzodiazepines</a:t>
            </a:r>
            <a:r>
              <a:rPr lang="en-US" sz="2400">
                <a:sym typeface="Wingdings" pitchFamily="2" charset="2"/>
              </a:rPr>
              <a:t> </a:t>
            </a:r>
          </a:p>
          <a:p>
            <a:pPr lvl="2" algn="just">
              <a:lnSpc>
                <a:spcPct val="130000"/>
              </a:lnSpc>
            </a:pPr>
            <a:r>
              <a:rPr lang="en-US" sz="2000">
                <a:sym typeface="Wingdings" pitchFamily="2" charset="2"/>
              </a:rPr>
              <a:t>Most widely used</a:t>
            </a:r>
          </a:p>
          <a:p>
            <a:pPr lvl="2" algn="just">
              <a:lnSpc>
                <a:spcPct val="130000"/>
              </a:lnSpc>
            </a:pPr>
            <a:r>
              <a:rPr lang="en-US" sz="2000">
                <a:sym typeface="Wingdings" pitchFamily="2" charset="2"/>
              </a:rPr>
              <a:t>Safety, muscle relaxant &amp; less respiratory depression &amp; amnesic effect</a:t>
            </a:r>
          </a:p>
          <a:p>
            <a:pPr lvl="2" algn="just">
              <a:lnSpc>
                <a:spcPct val="130000"/>
              </a:lnSpc>
            </a:pPr>
            <a:r>
              <a:rPr lang="en-US" sz="2000">
                <a:sym typeface="Wingdings" pitchFamily="2" charset="2"/>
              </a:rPr>
              <a:t>Useful for pt as well for the facilitation of anesthetic state</a:t>
            </a:r>
          </a:p>
          <a:p>
            <a:pPr lvl="2" algn="just">
              <a:lnSpc>
                <a:spcPct val="130000"/>
              </a:lnSpc>
            </a:pPr>
            <a:r>
              <a:rPr lang="en-US" sz="2000">
                <a:sym typeface="Wingdings" pitchFamily="2" charset="2"/>
              </a:rPr>
              <a:t>Diazepam Most widely used – 5 to 10mg orally or parenterally</a:t>
            </a:r>
          </a:p>
          <a:p>
            <a:pPr lvl="2" algn="just">
              <a:lnSpc>
                <a:spcPct val="130000"/>
              </a:lnSpc>
            </a:pPr>
            <a:r>
              <a:rPr lang="en-US" sz="2000">
                <a:sym typeface="Wingdings" pitchFamily="2" charset="2"/>
              </a:rPr>
              <a:t> Nitrazepam, Lorazepam, Midazolam</a:t>
            </a:r>
          </a:p>
          <a:p>
            <a:pPr algn="just">
              <a:lnSpc>
                <a:spcPct val="130000"/>
              </a:lnSpc>
              <a:buFontTx/>
              <a:buNone/>
            </a:pPr>
            <a:endParaRPr lang="en-US" sz="2000">
              <a:sym typeface="Wingdings" pitchFamily="2" charset="2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438400" y="838200"/>
            <a:ext cx="0" cy="381000"/>
          </a:xfrm>
          <a:prstGeom prst="line">
            <a:avLst/>
          </a:prstGeom>
          <a:noFill/>
          <a:ln w="57150">
            <a:solidFill>
              <a:srgbClr val="1E007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781800" cy="990600"/>
          </a:xfrm>
          <a:noFill/>
          <a:ln/>
        </p:spPr>
        <p:txBody>
          <a:bodyPr/>
          <a:lstStyle/>
          <a:p>
            <a:r>
              <a:rPr lang="en-US" sz="2400" b="1">
                <a:solidFill>
                  <a:srgbClr val="1E0074"/>
                </a:solidFill>
              </a:rPr>
              <a:t>Sedatives / Anxiolytics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…. </a:t>
            </a:r>
            <a:r>
              <a:rPr lang="en-US" sz="2400" b="1"/>
              <a:t>   </a:t>
            </a:r>
            <a:r>
              <a:rPr lang="en-US" sz="2400" b="1">
                <a:solidFill>
                  <a:srgbClr val="1E0074"/>
                </a:solidFill>
              </a:rPr>
              <a:t>anxiety &amp; apprehension</a:t>
            </a:r>
            <a:endParaRPr lang="en-GB" sz="2400" b="1">
              <a:solidFill>
                <a:srgbClr val="1E0074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077200" cy="48006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</a:pPr>
            <a:r>
              <a:rPr lang="en-US" sz="2800" b="1">
                <a:solidFill>
                  <a:srgbClr val="008000"/>
                </a:solidFill>
                <a:sym typeface="Wingdings" pitchFamily="2" charset="2"/>
              </a:rPr>
              <a:t>Phenothiazines</a:t>
            </a:r>
            <a:r>
              <a:rPr lang="en-US" sz="2800">
                <a:sym typeface="Wingdings" pitchFamily="2" charset="2"/>
              </a:rPr>
              <a:t> </a:t>
            </a:r>
          </a:p>
          <a:p>
            <a:pPr lvl="2" algn="just">
              <a:lnSpc>
                <a:spcPct val="130000"/>
              </a:lnSpc>
            </a:pPr>
            <a:r>
              <a:rPr lang="en-US" sz="1800">
                <a:sym typeface="Wingdings" pitchFamily="2" charset="2"/>
              </a:rPr>
              <a:t>Antipsychotic drugs</a:t>
            </a:r>
          </a:p>
          <a:p>
            <a:pPr lvl="2" algn="just">
              <a:lnSpc>
                <a:spcPct val="130000"/>
              </a:lnSpc>
            </a:pPr>
            <a:r>
              <a:rPr lang="en-US" sz="1800">
                <a:sym typeface="Wingdings" pitchFamily="2" charset="2"/>
              </a:rPr>
              <a:t>Possess sedative, antiarrhythmic, antiemetic &amp; antihistaminic properties</a:t>
            </a:r>
          </a:p>
          <a:p>
            <a:pPr lvl="2" algn="just">
              <a:lnSpc>
                <a:spcPct val="130000"/>
              </a:lnSpc>
            </a:pPr>
            <a:r>
              <a:rPr lang="en-US" sz="1800" b="1" u="sng">
                <a:sym typeface="Wingdings" pitchFamily="2" charset="2"/>
              </a:rPr>
              <a:t>MOA</a:t>
            </a:r>
            <a:r>
              <a:rPr lang="en-US" sz="1800">
                <a:sym typeface="Wingdings" pitchFamily="2" charset="2"/>
              </a:rPr>
              <a:t>: blockade of D</a:t>
            </a:r>
            <a:r>
              <a:rPr lang="en-US" sz="1800" baseline="-25000">
                <a:sym typeface="Wingdings" pitchFamily="2" charset="2"/>
              </a:rPr>
              <a:t>2</a:t>
            </a:r>
            <a:r>
              <a:rPr lang="en-US" sz="1800">
                <a:sym typeface="Wingdings" pitchFamily="2" charset="2"/>
              </a:rPr>
              <a:t> receptors, other effects (blockade of alpha adrenoceptors, hitaminic (H</a:t>
            </a:r>
            <a:r>
              <a:rPr lang="en-US" sz="1800" baseline="-25000">
                <a:sym typeface="Wingdings" pitchFamily="2" charset="2"/>
              </a:rPr>
              <a:t>1</a:t>
            </a:r>
            <a:r>
              <a:rPr lang="en-US" sz="1800">
                <a:sym typeface="Wingdings" pitchFamily="2" charset="2"/>
              </a:rPr>
              <a:t>) &amp; 5-HT</a:t>
            </a:r>
            <a:r>
              <a:rPr lang="en-US" sz="1800" baseline="-25000">
                <a:sym typeface="Wingdings" pitchFamily="2" charset="2"/>
              </a:rPr>
              <a:t>2</a:t>
            </a:r>
            <a:r>
              <a:rPr lang="en-US" sz="1800">
                <a:sym typeface="Wingdings" pitchFamily="2" charset="2"/>
              </a:rPr>
              <a:t> receptors)</a:t>
            </a:r>
          </a:p>
          <a:p>
            <a:pPr lvl="2" algn="just">
              <a:lnSpc>
                <a:spcPct val="130000"/>
              </a:lnSpc>
            </a:pPr>
            <a:r>
              <a:rPr lang="en-US" sz="1800" b="1" u="sng">
                <a:sym typeface="Wingdings" pitchFamily="2" charset="2"/>
              </a:rPr>
              <a:t>Adverse effects</a:t>
            </a:r>
            <a:r>
              <a:rPr lang="en-US" sz="1800" b="1">
                <a:sym typeface="Wingdings" pitchFamily="2" charset="2"/>
              </a:rPr>
              <a:t>:</a:t>
            </a:r>
            <a:r>
              <a:rPr lang="en-US" sz="1800" b="1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Potentiate the effects of barbiturates &amp; morphine  respiratory depression &amp; arterial hypotension</a:t>
            </a:r>
          </a:p>
          <a:p>
            <a:pPr lvl="2" algn="just">
              <a:lnSpc>
                <a:spcPct val="130000"/>
              </a:lnSpc>
            </a:pPr>
            <a:r>
              <a:rPr lang="en-US" sz="1800">
                <a:sym typeface="Wingdings" pitchFamily="2" charset="2"/>
              </a:rPr>
              <a:t>Promethazine &amp; trimeprazine (H</a:t>
            </a:r>
            <a:r>
              <a:rPr lang="en-US" sz="1800" baseline="-25000">
                <a:sym typeface="Wingdings" pitchFamily="2" charset="2"/>
              </a:rPr>
              <a:t>1</a:t>
            </a:r>
            <a:r>
              <a:rPr lang="en-US" sz="1800">
                <a:sym typeface="Wingdings" pitchFamily="2" charset="2"/>
              </a:rPr>
              <a:t>antagonists) are commonly employed</a:t>
            </a:r>
            <a:endParaRPr lang="en-US" sz="1800"/>
          </a:p>
          <a:p>
            <a:pPr>
              <a:lnSpc>
                <a:spcPct val="90000"/>
              </a:lnSpc>
            </a:pPr>
            <a:endParaRPr lang="en-GB" sz="1800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667000" y="609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403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5562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629400" cy="1219200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Sedatives / Anxiolytics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…. </a:t>
            </a:r>
            <a:r>
              <a:rPr lang="en-US" sz="2800" b="1"/>
              <a:t>   </a:t>
            </a:r>
            <a:r>
              <a:rPr lang="en-US" sz="2800" b="1">
                <a:solidFill>
                  <a:srgbClr val="1E0074"/>
                </a:solidFill>
              </a:rPr>
              <a:t>anxiety &amp; apprehension</a:t>
            </a:r>
            <a:endParaRPr lang="en-GB" sz="2800" b="1">
              <a:solidFill>
                <a:srgbClr val="1E0074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8382000" cy="44958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  <a:tabLst>
                <a:tab pos="269875" algn="l"/>
              </a:tabLst>
            </a:pP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	</a:t>
            </a:r>
            <a:r>
              <a:rPr lang="en-US" sz="2400" b="1">
                <a:solidFill>
                  <a:srgbClr val="008000"/>
                </a:solidFill>
                <a:sym typeface="Wingdings" pitchFamily="2" charset="2"/>
              </a:rPr>
              <a:t>Butyrophenones</a:t>
            </a:r>
            <a:r>
              <a:rPr lang="en-US" sz="2400" b="1">
                <a:solidFill>
                  <a:schemeClr val="folHlink"/>
                </a:solidFill>
                <a:sym typeface="Wingdings" pitchFamily="2" charset="2"/>
              </a:rPr>
              <a:t> 	</a:t>
            </a:r>
          </a:p>
          <a:p>
            <a:pPr marL="987425" lvl="2" indent="0" algn="just">
              <a:lnSpc>
                <a:spcPct val="130000"/>
              </a:lnSpc>
              <a:tabLst>
                <a:tab pos="269875" algn="l"/>
              </a:tabLst>
            </a:pPr>
            <a:r>
              <a:rPr lang="en-US" sz="2000" b="1">
                <a:sym typeface="Wingdings" pitchFamily="2" charset="2"/>
              </a:rPr>
              <a:t>Antipsychotic drugs </a:t>
            </a:r>
          </a:p>
          <a:p>
            <a:pPr marL="987425" lvl="2" indent="0" algn="just">
              <a:lnSpc>
                <a:spcPct val="130000"/>
              </a:lnSpc>
              <a:tabLst>
                <a:tab pos="269875" algn="l"/>
              </a:tabLst>
            </a:pPr>
            <a:r>
              <a:rPr lang="en-US" sz="2000" b="1">
                <a:sym typeface="Wingdings" pitchFamily="2" charset="2"/>
              </a:rPr>
              <a:t>Droperidol &amp; Haloperidol</a:t>
            </a:r>
          </a:p>
          <a:p>
            <a:pPr marL="987425" lvl="2" indent="0" algn="just">
              <a:lnSpc>
                <a:spcPct val="130000"/>
              </a:lnSpc>
              <a:tabLst>
                <a:tab pos="269875" algn="l"/>
              </a:tabLst>
            </a:pPr>
            <a:r>
              <a:rPr lang="en-US" sz="2000" b="1">
                <a:sym typeface="Wingdings" pitchFamily="2" charset="2"/>
              </a:rPr>
              <a:t>Similar actions like phenothiazine</a:t>
            </a:r>
          </a:p>
          <a:p>
            <a:pPr marL="987425" lvl="2" indent="0">
              <a:lnSpc>
                <a:spcPct val="130000"/>
              </a:lnSpc>
              <a:buFontTx/>
              <a:buNone/>
              <a:tabLst>
                <a:tab pos="269875" algn="l"/>
              </a:tabLst>
            </a:pPr>
            <a:r>
              <a:rPr lang="en-US" b="1">
                <a:solidFill>
                  <a:srgbClr val="008000"/>
                </a:solidFill>
              </a:rPr>
              <a:t>Barbiturates</a:t>
            </a:r>
            <a:r>
              <a:rPr lang="en-US" sz="2000" b="1">
                <a:solidFill>
                  <a:schemeClr val="accent1"/>
                </a:solidFill>
              </a:rPr>
              <a:t> </a:t>
            </a:r>
          </a:p>
          <a:p>
            <a:pPr lvl="3">
              <a:lnSpc>
                <a:spcPct val="90000"/>
              </a:lnSpc>
              <a:tabLst>
                <a:tab pos="269875" algn="l"/>
              </a:tabLst>
            </a:pPr>
            <a:r>
              <a:rPr lang="en-US" b="1"/>
              <a:t>Low Therapeutic Index</a:t>
            </a:r>
          </a:p>
          <a:p>
            <a:pPr lvl="3">
              <a:lnSpc>
                <a:spcPct val="90000"/>
              </a:lnSpc>
              <a:tabLst>
                <a:tab pos="269875" algn="l"/>
              </a:tabLst>
            </a:pPr>
            <a:r>
              <a:rPr lang="en-US" b="1"/>
              <a:t>Potent Enzyme Inducers : Drug Interactions </a:t>
            </a:r>
          </a:p>
          <a:p>
            <a:pPr lvl="3">
              <a:lnSpc>
                <a:spcPct val="90000"/>
              </a:lnSpc>
              <a:tabLst>
                <a:tab pos="269875" algn="l"/>
              </a:tabLst>
            </a:pPr>
            <a:r>
              <a:rPr lang="en-US" b="1"/>
              <a:t>Risk of Physical Dependence </a:t>
            </a:r>
          </a:p>
          <a:p>
            <a:pPr lvl="3">
              <a:lnSpc>
                <a:spcPct val="90000"/>
              </a:lnSpc>
              <a:tabLst>
                <a:tab pos="269875" algn="l"/>
              </a:tabLst>
            </a:pPr>
            <a:r>
              <a:rPr lang="en-US" b="1"/>
              <a:t>Severe withdrawal Syndrome </a:t>
            </a:r>
          </a:p>
          <a:p>
            <a:pPr>
              <a:lnSpc>
                <a:spcPct val="90000"/>
              </a:lnSpc>
              <a:tabLst>
                <a:tab pos="269875" algn="l"/>
              </a:tabLst>
            </a:pPr>
            <a:endParaRPr lang="en-US" sz="2000" b="1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tabLst>
                <a:tab pos="269875" algn="l"/>
              </a:tabLst>
            </a:pPr>
            <a:endParaRPr lang="en-US" sz="2800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209800" y="990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69723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905000" y="5562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Anesthesia Premedication</a:t>
            </a:r>
          </a:p>
          <a:p>
            <a:r>
              <a:rPr lang="en-US" i="1" dirty="0" smtClean="0"/>
              <a:t>Anesthesia Module 3 / Dr. </a:t>
            </a:r>
            <a:r>
              <a:rPr lang="en-US" i="1" dirty="0" err="1" smtClean="0"/>
              <a:t>Khursheed</a:t>
            </a:r>
            <a:r>
              <a:rPr lang="en-US" i="1" dirty="0" smtClean="0"/>
              <a:t> Mama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6870700" cy="1066800"/>
          </a:xfrm>
        </p:spPr>
        <p:txBody>
          <a:bodyPr/>
          <a:lstStyle/>
          <a:p>
            <a:r>
              <a:rPr lang="en-US" dirty="0" smtClean="0"/>
              <a:t>MIDAZOLAM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001000" cy="3124200"/>
          </a:xfrm>
        </p:spPr>
        <p:txBody>
          <a:bodyPr/>
          <a:lstStyle/>
          <a:p>
            <a:r>
              <a:rPr lang="en-US" sz="2000" dirty="0" smtClean="0"/>
              <a:t>It is a </a:t>
            </a:r>
            <a:r>
              <a:rPr lang="en-US" sz="2000" dirty="0" err="1" smtClean="0"/>
              <a:t>benzodizapine</a:t>
            </a:r>
            <a:endParaRPr lang="en-US" sz="2000" dirty="0" smtClean="0"/>
          </a:p>
          <a:p>
            <a:r>
              <a:rPr lang="en-US" sz="2000" dirty="0" smtClean="0"/>
              <a:t>Has </a:t>
            </a:r>
            <a:r>
              <a:rPr lang="en-US" sz="2000" dirty="0" err="1" smtClean="0"/>
              <a:t>anxiolytic,amnestic,hypotonic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smtClean="0"/>
              <a:t>   ant </a:t>
            </a:r>
            <a:r>
              <a:rPr lang="en-US" sz="2000" dirty="0" err="1" smtClean="0"/>
              <a:t>convulsant,skeletal</a:t>
            </a:r>
            <a:r>
              <a:rPr lang="en-US" sz="2000" dirty="0" smtClean="0"/>
              <a:t> muscle relaxant and sedative property</a:t>
            </a:r>
          </a:p>
          <a:p>
            <a:r>
              <a:rPr lang="en-US" sz="2000" dirty="0" err="1" smtClean="0"/>
              <a:t>Flumezenil</a:t>
            </a:r>
            <a:r>
              <a:rPr lang="en-US" sz="2000" dirty="0" smtClean="0"/>
              <a:t> is an </a:t>
            </a:r>
            <a:r>
              <a:rPr lang="en-US" sz="2000" dirty="0" err="1" smtClean="0"/>
              <a:t>antidot</a:t>
            </a:r>
            <a:r>
              <a:rPr lang="en-US" sz="2000" dirty="0" smtClean="0"/>
              <a:t> so it is more safer</a:t>
            </a:r>
          </a:p>
          <a:p>
            <a:r>
              <a:rPr lang="en-US" sz="2000" dirty="0" smtClean="0"/>
              <a:t>Comes in 10 ml vial containing 1mg/cc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28600" y="28194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Oral midazolam has been considered the gold standard for premedication in children. In a study conducted in US, more than 80% of anesthesiologists preferred midazolam as a premedication It has many desirable properties such as early onset and better level of sedation with no delay in recovery. Although it has a number of beneficial effects, midazolam is far from an ideal premedication, especially with regards to confusion, long-term behavioral changes, and respiratory depression. </a:t>
            </a:r>
            <a:r>
              <a:rPr lang="en-US" i="1" dirty="0" smtClean="0"/>
              <a:t>Department of Anaesthesia and Critical Care, JPNA Trauma Centre, All India Institute of Medical Sciences, New Delhi, India</a:t>
            </a:r>
            <a:br>
              <a:rPr lang="en-US" i="1" dirty="0" smtClean="0"/>
            </a:br>
            <a:r>
              <a:rPr lang="en-US" b="1" i="1" dirty="0" smtClean="0"/>
              <a:t>ORIGINAL ARTICLE</a:t>
            </a:r>
            <a:r>
              <a:rPr lang="en-US" i="1" dirty="0" smtClean="0"/>
              <a:t> </a:t>
            </a:r>
            <a:r>
              <a:rPr lang="en-US" b="1" i="1" dirty="0" smtClean="0"/>
              <a:t>Year </a:t>
            </a:r>
            <a:r>
              <a:rPr lang="en-US" i="1" dirty="0" smtClean="0"/>
              <a:t>: 2012  |  </a:t>
            </a:r>
            <a:r>
              <a:rPr lang="en-US" b="1" i="1" dirty="0" smtClean="0"/>
              <a:t>Volume</a:t>
            </a:r>
            <a:r>
              <a:rPr lang="en-US" i="1" dirty="0" smtClean="0"/>
              <a:t> : 28  |  </a:t>
            </a:r>
            <a:r>
              <a:rPr lang="en-US" b="1" i="1" dirty="0" smtClean="0"/>
              <a:t>Issue</a:t>
            </a:r>
            <a:r>
              <a:rPr lang="en-US" i="1" dirty="0" smtClean="0"/>
              <a:t> : 1  |  </a:t>
            </a:r>
            <a:r>
              <a:rPr lang="en-US" b="1" i="1" dirty="0" smtClean="0"/>
              <a:t>Page</a:t>
            </a:r>
            <a:r>
              <a:rPr lang="en-US" i="1" dirty="0" smtClean="0"/>
              <a:t> : 32-35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8153400" cy="1600200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Opioid Analgesics-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Relief of Pre-operative &amp; Post-operative Pain</a:t>
            </a:r>
            <a:r>
              <a:rPr lang="en-US" sz="4000" b="1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895600"/>
            <a:ext cx="7543800" cy="3581400"/>
          </a:xfrm>
        </p:spPr>
        <p:txBody>
          <a:bodyPr/>
          <a:lstStyle/>
          <a:p>
            <a:r>
              <a:rPr lang="en-US" dirty="0"/>
              <a:t>Commonly employed </a:t>
            </a:r>
            <a:r>
              <a:rPr lang="en-US" dirty="0" smtClean="0"/>
              <a:t>drugs</a:t>
            </a:r>
          </a:p>
          <a:p>
            <a:r>
              <a:rPr lang="en-US" dirty="0" err="1" smtClean="0"/>
              <a:t>tramadol</a:t>
            </a:r>
            <a:r>
              <a:rPr lang="en-US" dirty="0" smtClean="0"/>
              <a:t> hydrochloride is commonly used drug in </a:t>
            </a:r>
            <a:r>
              <a:rPr lang="en-US" dirty="0" err="1" smtClean="0"/>
              <a:t>todays</a:t>
            </a:r>
            <a:r>
              <a:rPr lang="en-US" dirty="0" smtClean="0"/>
              <a:t> setup.</a:t>
            </a:r>
          </a:p>
          <a:p>
            <a:r>
              <a:rPr lang="en-US" dirty="0" smtClean="0"/>
              <a:t>Others are-</a:t>
            </a:r>
            <a:endParaRPr lang="en-US" dirty="0"/>
          </a:p>
          <a:p>
            <a:pPr lvl="2"/>
            <a:r>
              <a:rPr lang="en-US" dirty="0"/>
              <a:t>Morphine (10 – 15mg IM)</a:t>
            </a:r>
          </a:p>
          <a:p>
            <a:pPr lvl="2"/>
            <a:r>
              <a:rPr lang="en-US" dirty="0" err="1"/>
              <a:t>Pethidine</a:t>
            </a:r>
            <a:r>
              <a:rPr lang="en-US" dirty="0"/>
              <a:t> (50 – 100mg IM)</a:t>
            </a:r>
          </a:p>
          <a:p>
            <a:pPr lvl="2"/>
            <a:r>
              <a:rPr lang="en-US" dirty="0" err="1"/>
              <a:t>Buprenorphine</a:t>
            </a:r>
            <a:r>
              <a:rPr lang="en-US" dirty="0"/>
              <a:t> (0.3mg IM)</a:t>
            </a:r>
          </a:p>
          <a:p>
            <a:endParaRPr lang="en-US" sz="40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0420" name="Picture 4" descr="1505_poppies_wideweb__470x265,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6858000" cy="2905125"/>
          </a:xfrm>
          <a:prstGeom prst="rect">
            <a:avLst/>
          </a:prstGeom>
          <a:noFill/>
        </p:spPr>
      </p:pic>
      <p:pic>
        <p:nvPicPr>
          <p:cNvPr id="60421" name="Picture 5" descr="pop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276600"/>
            <a:ext cx="3733800" cy="2503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8382000" cy="1295400"/>
          </a:xfrm>
        </p:spPr>
        <p:txBody>
          <a:bodyPr/>
          <a:lstStyle/>
          <a:p>
            <a:r>
              <a:rPr lang="en-US" sz="2800" b="1" dirty="0" err="1">
                <a:solidFill>
                  <a:srgbClr val="1E0074"/>
                </a:solidFill>
              </a:rPr>
              <a:t>Opioid</a:t>
            </a:r>
            <a:r>
              <a:rPr lang="en-US" sz="2800" b="1" dirty="0">
                <a:solidFill>
                  <a:srgbClr val="1E0074"/>
                </a:solidFill>
              </a:rPr>
              <a:t> Analgesics- </a:t>
            </a:r>
            <a:br>
              <a:rPr lang="en-US" sz="2800" b="1" dirty="0">
                <a:solidFill>
                  <a:srgbClr val="1E0074"/>
                </a:solidFill>
              </a:rPr>
            </a:br>
            <a:r>
              <a:rPr lang="en-US" sz="2800" b="1" dirty="0">
                <a:solidFill>
                  <a:srgbClr val="1E0074"/>
                </a:solidFill>
              </a:rPr>
              <a:t>Relief of Pre-operative &amp; Post-operative Pain</a:t>
            </a:r>
            <a:endParaRPr lang="en-GB" sz="2800" b="1" dirty="0">
              <a:solidFill>
                <a:srgbClr val="1E0074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229600" cy="3733800"/>
          </a:xfrm>
        </p:spPr>
        <p:txBody>
          <a:bodyPr/>
          <a:lstStyle/>
          <a:p>
            <a:pPr marL="660400" indent="-660400" algn="just">
              <a:lnSpc>
                <a:spcPct val="130000"/>
              </a:lnSpc>
            </a:pPr>
            <a:r>
              <a:rPr lang="en-US" sz="1600" b="1" dirty="0"/>
              <a:t>Have sedative &amp; analgesic properties</a:t>
            </a:r>
          </a:p>
          <a:p>
            <a:pPr marL="660400" indent="-660400" algn="just">
              <a:lnSpc>
                <a:spcPct val="130000"/>
              </a:lnSpc>
            </a:pPr>
            <a:r>
              <a:rPr lang="en-US" sz="1600" b="1" dirty="0" err="1"/>
              <a:t>Buprenorphine</a:t>
            </a:r>
            <a:r>
              <a:rPr lang="en-US" sz="1600" b="1" dirty="0"/>
              <a:t> has longer DOA than Morphine &amp; </a:t>
            </a:r>
            <a:r>
              <a:rPr lang="en-US" sz="1600" b="1" dirty="0" err="1"/>
              <a:t>Pethidine</a:t>
            </a:r>
            <a:endParaRPr lang="en-US" sz="1600" b="1" dirty="0"/>
          </a:p>
          <a:p>
            <a:pPr marL="660400" indent="-660400" algn="just">
              <a:lnSpc>
                <a:spcPct val="130000"/>
              </a:lnSpc>
            </a:pPr>
            <a:r>
              <a:rPr lang="en-US" sz="1600" b="1" dirty="0">
                <a:sym typeface="Wingdings" pitchFamily="2" charset="2"/>
              </a:rPr>
              <a:t> the amount of GA required</a:t>
            </a:r>
          </a:p>
          <a:p>
            <a:pPr marL="660400" indent="-660400" algn="just">
              <a:lnSpc>
                <a:spcPct val="130000"/>
              </a:lnSpc>
            </a:pPr>
            <a:r>
              <a:rPr lang="en-US" sz="1600" b="1" dirty="0">
                <a:sym typeface="Wingdings" pitchFamily="2" charset="2"/>
              </a:rPr>
              <a:t>Needed whenever there is existing pain or as an supplement to an anesthetic agent</a:t>
            </a:r>
          </a:p>
          <a:p>
            <a:pPr marL="660400" indent="-660400" algn="just">
              <a:lnSpc>
                <a:spcPct val="130000"/>
              </a:lnSpc>
            </a:pPr>
            <a:r>
              <a:rPr lang="en-US" sz="1600" b="1" dirty="0"/>
              <a:t>Can be given before or at end of operation – without waiting for the pt to complain of pain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9624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Opoids</a:t>
            </a:r>
            <a:r>
              <a:rPr lang="en-US" dirty="0" smtClean="0"/>
              <a:t> </a:t>
            </a:r>
            <a:r>
              <a:rPr lang="en-US" dirty="0" err="1" smtClean="0"/>
              <a:t>creduce</a:t>
            </a:r>
            <a:r>
              <a:rPr lang="en-US" dirty="0" smtClean="0"/>
              <a:t> the required dose of anaesthetic agent and improve patient comfort in the immediate postoperative period. also cause variable sedation and </a:t>
            </a:r>
            <a:r>
              <a:rPr lang="en-US" dirty="0" err="1" smtClean="0"/>
              <a:t>cardiorespiratory</a:t>
            </a:r>
            <a:r>
              <a:rPr lang="en-US" dirty="0" smtClean="0"/>
              <a:t> depression. All opioids cause nausea and vomiting and this may outweigh any beneficial effects. Opioids may also precipitate </a:t>
            </a:r>
            <a:r>
              <a:rPr lang="en-US" dirty="0" err="1" smtClean="0">
                <a:hlinkClick r:id="rId2" action="ppaction://hlinkfile"/>
              </a:rPr>
              <a:t>bronchospasm</a:t>
            </a:r>
            <a:r>
              <a:rPr lang="en-US" dirty="0" smtClean="0"/>
              <a:t> or </a:t>
            </a:r>
            <a:r>
              <a:rPr lang="en-US" dirty="0" smtClean="0">
                <a:hlinkClick r:id="rId3" action="ppaction://hlinkfile"/>
              </a:rPr>
              <a:t>anaphylaxis</a:t>
            </a:r>
            <a:endParaRPr lang="en-US" dirty="0" smtClean="0"/>
          </a:p>
          <a:p>
            <a:r>
              <a:rPr lang="en-US" i="1" dirty="0" smtClean="0">
                <a:hlinkClick r:id="rId4"/>
              </a:rPr>
              <a:t>Steeds C, </a:t>
            </a:r>
            <a:r>
              <a:rPr lang="en-US" i="1" dirty="0" err="1" smtClean="0">
                <a:hlinkClick r:id="rId4"/>
              </a:rPr>
              <a:t>Orme</a:t>
            </a:r>
            <a:r>
              <a:rPr lang="en-US" i="1" dirty="0" smtClean="0">
                <a:hlinkClick r:id="rId4"/>
              </a:rPr>
              <a:t> R</a:t>
            </a:r>
            <a:r>
              <a:rPr lang="en-US" i="1" dirty="0" smtClean="0"/>
              <a:t>; Premedication. Anaesthesia and intensive care medicine; Volume 7, Issue 11, Pages 393-396 (November 2006).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153400" cy="1219200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Opioid Analgesics-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Relief of Pre-operative &amp; Post-operative Pain</a:t>
            </a:r>
            <a:endParaRPr lang="en-GB" sz="2800" b="1">
              <a:solidFill>
                <a:srgbClr val="1E0074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8686800" cy="4724400"/>
          </a:xfrm>
        </p:spPr>
        <p:txBody>
          <a:bodyPr/>
          <a:lstStyle/>
          <a:p>
            <a:pPr marL="660400" indent="-660400" algn="just">
              <a:lnSpc>
                <a:spcPct val="130000"/>
              </a:lnSpc>
              <a:buFontTx/>
              <a:buNone/>
            </a:pPr>
            <a:r>
              <a:rPr lang="en-US" sz="2800" b="1" dirty="0">
                <a:solidFill>
                  <a:srgbClr val="993300"/>
                </a:solidFill>
              </a:rPr>
              <a:t>Disadvantages</a:t>
            </a:r>
          </a:p>
          <a:p>
            <a:pPr marL="1035050" lvl="1" indent="-577850" algn="just"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/>
              <a:t>Depress respiration </a:t>
            </a:r>
            <a:r>
              <a:rPr lang="en-US" sz="2000" b="1" dirty="0">
                <a:sym typeface="Wingdings" pitchFamily="2" charset="2"/>
              </a:rPr>
              <a:t> </a:t>
            </a:r>
            <a:r>
              <a:rPr lang="en-US" sz="2000" b="1" dirty="0" err="1">
                <a:sym typeface="Wingdings" pitchFamily="2" charset="2"/>
              </a:rPr>
              <a:t>resp</a:t>
            </a:r>
            <a:r>
              <a:rPr lang="en-US" sz="2000" b="1" dirty="0">
                <a:sym typeface="Wingdings" pitchFamily="2" charset="2"/>
              </a:rPr>
              <a:t> arrest</a:t>
            </a:r>
          </a:p>
          <a:p>
            <a:pPr marL="1035050" lvl="1" indent="-577850" algn="just"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>
                <a:sym typeface="Wingdings" pitchFamily="2" charset="2"/>
              </a:rPr>
              <a:t>Morphine  the tone of smooth muscle such as bronchial muscles  worsen the condition of pt having pulmonary insufficiency (emphysema , </a:t>
            </a:r>
            <a:r>
              <a:rPr lang="en-US" sz="2000" b="1" dirty="0" err="1">
                <a:sym typeface="Wingdings" pitchFamily="2" charset="2"/>
              </a:rPr>
              <a:t>kyphoscoliosis</a:t>
            </a:r>
            <a:r>
              <a:rPr lang="en-US" sz="2000" b="1" dirty="0">
                <a:sym typeface="Wingdings" pitchFamily="2" charset="2"/>
              </a:rPr>
              <a:t>)</a:t>
            </a:r>
          </a:p>
          <a:p>
            <a:pPr marL="1035050" lvl="1" indent="-577850" algn="just"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>
                <a:sym typeface="Wingdings" pitchFamily="2" charset="2"/>
              </a:rPr>
              <a:t>Cause vasomotor depression, they  the ability of circulation to respond to stress, often delays awakening</a:t>
            </a:r>
            <a:endParaRPr lang="en-GB" sz="900" dirty="0"/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V="1">
            <a:off x="2438400" y="28956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162800" cy="1066800"/>
          </a:xfrm>
        </p:spPr>
        <p:txBody>
          <a:bodyPr/>
          <a:lstStyle/>
          <a:p>
            <a:r>
              <a:rPr lang="en-US" sz="2400" b="1">
                <a:solidFill>
                  <a:srgbClr val="1E0074"/>
                </a:solidFill>
              </a:rPr>
              <a:t>Opioid Analgesics- </a:t>
            </a:r>
            <a:br>
              <a:rPr lang="en-US" sz="2400" b="1">
                <a:solidFill>
                  <a:srgbClr val="1E0074"/>
                </a:solidFill>
              </a:rPr>
            </a:br>
            <a:r>
              <a:rPr lang="en-US" sz="2400" b="1">
                <a:solidFill>
                  <a:srgbClr val="1E0074"/>
                </a:solidFill>
              </a:rPr>
              <a:t>Relief of Pre-operative &amp; Post-operative Pain</a:t>
            </a:r>
            <a:endParaRPr lang="en-GB" sz="2400" b="1">
              <a:solidFill>
                <a:srgbClr val="1E0074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8610600" cy="4267200"/>
          </a:xfrm>
        </p:spPr>
        <p:txBody>
          <a:bodyPr/>
          <a:lstStyle/>
          <a:p>
            <a:pPr marL="660400" indent="-660400" algn="just">
              <a:lnSpc>
                <a:spcPct val="130000"/>
              </a:lnSpc>
              <a:buFontTx/>
              <a:buNone/>
            </a:pPr>
            <a:r>
              <a:rPr lang="en-US" sz="2800" b="1" dirty="0">
                <a:solidFill>
                  <a:srgbClr val="993300"/>
                </a:solidFill>
              </a:rPr>
              <a:t>Disadvantages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>
                <a:sym typeface="Wingdings" pitchFamily="2" charset="2"/>
              </a:rPr>
              <a:t>Morphine – induces vomiting &amp; has an </a:t>
            </a:r>
            <a:r>
              <a:rPr lang="en-US" sz="2000" b="1" dirty="0" err="1">
                <a:sym typeface="Wingdings" pitchFamily="2" charset="2"/>
              </a:rPr>
              <a:t>antidiueretic</a:t>
            </a:r>
            <a:r>
              <a:rPr lang="en-US" sz="2000" b="1" dirty="0">
                <a:sym typeface="Wingdings" pitchFamily="2" charset="2"/>
              </a:rPr>
              <a:t> effect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>
                <a:sym typeface="Wingdings" pitchFamily="2" charset="2"/>
              </a:rPr>
              <a:t>Morphine – interfere with </a:t>
            </a:r>
            <a:r>
              <a:rPr lang="en-US" sz="2000" b="1" dirty="0" err="1">
                <a:sym typeface="Wingdings" pitchFamily="2" charset="2"/>
              </a:rPr>
              <a:t>pupillary</a:t>
            </a:r>
            <a:r>
              <a:rPr lang="en-US" sz="2000" b="1" dirty="0">
                <a:sym typeface="Wingdings" pitchFamily="2" charset="2"/>
              </a:rPr>
              <a:t> reactions, stages of anesthesia cannot be distinguished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 err="1">
                <a:sym typeface="Wingdings" pitchFamily="2" charset="2"/>
              </a:rPr>
              <a:t>Pethidine</a:t>
            </a:r>
            <a:r>
              <a:rPr lang="en-US" sz="2000" b="1" dirty="0">
                <a:sym typeface="Wingdings" pitchFamily="2" charset="2"/>
              </a:rPr>
              <a:t> – produce tachycardia by its </a:t>
            </a:r>
            <a:r>
              <a:rPr lang="en-US" sz="2000" b="1" dirty="0" err="1">
                <a:sym typeface="Wingdings" pitchFamily="2" charset="2"/>
              </a:rPr>
              <a:t>vagolytic</a:t>
            </a:r>
            <a:r>
              <a:rPr lang="en-US" sz="2000" b="1" dirty="0">
                <a:sym typeface="Wingdings" pitchFamily="2" charset="2"/>
              </a:rPr>
              <a:t> action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en-US" sz="2000" b="1" dirty="0">
                <a:sym typeface="Wingdings" pitchFamily="2" charset="2"/>
              </a:rPr>
              <a:t>Morphine &amp; </a:t>
            </a:r>
            <a:r>
              <a:rPr lang="en-US" sz="2000" b="1" dirty="0" err="1">
                <a:sym typeface="Wingdings" pitchFamily="2" charset="2"/>
              </a:rPr>
              <a:t>Pethidine</a:t>
            </a:r>
            <a:r>
              <a:rPr lang="en-US" sz="2000" b="1" dirty="0">
                <a:sym typeface="Wingdings" pitchFamily="2" charset="2"/>
              </a:rPr>
              <a:t> are histamine liberators</a:t>
            </a:r>
          </a:p>
          <a:p>
            <a:pPr marL="660400" indent="-660400" algn="just">
              <a:lnSpc>
                <a:spcPct val="130000"/>
              </a:lnSpc>
              <a:buClr>
                <a:schemeClr val="tx1"/>
              </a:buClr>
              <a:buFontTx/>
              <a:buNone/>
            </a:pPr>
            <a:endParaRPr lang="en-US" sz="2400" b="1" dirty="0">
              <a:solidFill>
                <a:srgbClr val="FF0000"/>
              </a:solidFill>
              <a:sym typeface="Wingdings" pitchFamily="2" charset="2"/>
            </a:endParaRPr>
          </a:p>
          <a:p>
            <a:pPr marL="660400" indent="-660400" algn="just">
              <a:lnSpc>
                <a:spcPct val="130000"/>
              </a:lnSpc>
              <a:buFontTx/>
              <a:buNone/>
            </a:pPr>
            <a:endParaRPr lang="en-US" sz="1400" dirty="0">
              <a:latin typeface="Times New Roman" pitchFamily="18" charset="0"/>
            </a:endParaRPr>
          </a:p>
          <a:p>
            <a:pPr marL="660400" indent="-660400">
              <a:lnSpc>
                <a:spcPct val="80000"/>
              </a:lnSpc>
            </a:pP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TRAMADOL HYDROCHLORIDE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 is an </a:t>
            </a:r>
            <a:r>
              <a:rPr lang="en-US" dirty="0" err="1" smtClean="0"/>
              <a:t>opioid</a:t>
            </a:r>
            <a:r>
              <a:rPr lang="en-US" dirty="0" smtClean="0"/>
              <a:t> analgesic used to treat moderate to severe pain</a:t>
            </a:r>
          </a:p>
          <a:p>
            <a:r>
              <a:rPr lang="en-US" dirty="0" smtClean="0"/>
              <a:t>It is weak u </a:t>
            </a:r>
            <a:r>
              <a:rPr lang="en-US" dirty="0" err="1" smtClean="0"/>
              <a:t>opioid</a:t>
            </a:r>
            <a:r>
              <a:rPr lang="en-US" dirty="0" smtClean="0"/>
              <a:t> receptor </a:t>
            </a:r>
            <a:r>
              <a:rPr lang="en-US" dirty="0" err="1" smtClean="0"/>
              <a:t>agonist,seretonin</a:t>
            </a:r>
            <a:r>
              <a:rPr lang="en-US" dirty="0" smtClean="0"/>
              <a:t> releasing </a:t>
            </a:r>
            <a:r>
              <a:rPr lang="en-US" dirty="0" err="1" smtClean="0"/>
              <a:t>agent,norepinephrin</a:t>
            </a:r>
            <a:r>
              <a:rPr lang="en-US" dirty="0" smtClean="0"/>
              <a:t> reuptake inhibitor,5ht2 receptor antagonist.</a:t>
            </a:r>
          </a:p>
          <a:p>
            <a:r>
              <a:rPr lang="en-US" dirty="0" smtClean="0"/>
              <a:t>It is commonly used in 2ml amp.</a:t>
            </a:r>
          </a:p>
          <a:p>
            <a:r>
              <a:rPr lang="en-US" dirty="0" smtClean="0"/>
              <a:t>Which contains 50mg/cc </a:t>
            </a:r>
            <a:r>
              <a:rPr lang="en-US" dirty="0" err="1" smtClean="0"/>
              <a:t>trmadol</a:t>
            </a:r>
            <a:endParaRPr lang="en-US" dirty="0" smtClean="0"/>
          </a:p>
          <a:p>
            <a:r>
              <a:rPr lang="en-US" dirty="0" err="1" smtClean="0"/>
              <a:t>Tramadol</a:t>
            </a:r>
            <a:r>
              <a:rPr lang="en-US" dirty="0" smtClean="0"/>
              <a:t> is associated with drug dependence if used for long period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139825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Anticholinergic Drugs-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Inhibition of Parasympathetic 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</a:pPr>
            <a:r>
              <a:rPr lang="en-US" sz="700" b="1" dirty="0"/>
              <a:t>		</a:t>
            </a:r>
            <a:r>
              <a:rPr lang="en-US" sz="2400" b="1" dirty="0"/>
              <a:t>Bronchial &amp; salivary secretions can collect in the lungs and can predispose the pt infection &amp; reflex </a:t>
            </a:r>
            <a:r>
              <a:rPr lang="en-US" sz="2400" b="1" dirty="0" err="1"/>
              <a:t>laryngospasm</a:t>
            </a:r>
            <a:r>
              <a:rPr lang="en-US" sz="2400" b="1" dirty="0"/>
              <a:t> </a:t>
            </a:r>
          </a:p>
          <a:p>
            <a:pPr algn="just">
              <a:lnSpc>
                <a:spcPct val="130000"/>
              </a:lnSpc>
            </a:pPr>
            <a:r>
              <a:rPr lang="en-US" sz="2400" b="1" dirty="0"/>
              <a:t>Atropine SO</a:t>
            </a:r>
            <a:r>
              <a:rPr lang="en-US" sz="2400" b="1" baseline="-25000" dirty="0"/>
              <a:t>4</a:t>
            </a:r>
            <a:r>
              <a:rPr lang="en-US" sz="2400" baseline="-25000" dirty="0"/>
              <a:t> </a:t>
            </a:r>
            <a:r>
              <a:rPr lang="en-US" sz="2400" dirty="0"/>
              <a:t>- an hr before operation (I/V or I/M-0.6 mg) </a:t>
            </a:r>
          </a:p>
          <a:p>
            <a:pPr algn="just">
              <a:lnSpc>
                <a:spcPct val="130000"/>
              </a:lnSpc>
            </a:pPr>
            <a:r>
              <a:rPr lang="en-US" sz="2400" b="1" dirty="0"/>
              <a:t>Scopolamine</a:t>
            </a:r>
            <a:r>
              <a:rPr lang="en-US" sz="2400" dirty="0"/>
              <a:t> (</a:t>
            </a:r>
            <a:r>
              <a:rPr lang="en-US" sz="2400" dirty="0" err="1"/>
              <a:t>Hyoscine</a:t>
            </a:r>
            <a:r>
              <a:rPr lang="en-US" sz="2400" dirty="0"/>
              <a:t>) - generally combined with morphine to block the </a:t>
            </a:r>
            <a:r>
              <a:rPr lang="en-US" sz="2400" dirty="0" err="1"/>
              <a:t>vagal</a:t>
            </a:r>
            <a:r>
              <a:rPr lang="en-US" sz="2400" dirty="0"/>
              <a:t> actions </a:t>
            </a:r>
            <a:endParaRPr lang="en-US" sz="2400" dirty="0" smtClean="0"/>
          </a:p>
          <a:p>
            <a:pPr algn="just">
              <a:lnSpc>
                <a:spcPct val="130000"/>
              </a:lnSpc>
            </a:pPr>
            <a:r>
              <a:rPr lang="en-US" sz="2400" dirty="0" smtClean="0"/>
              <a:t> </a:t>
            </a:r>
            <a:endParaRPr lang="en-US" sz="2400" dirty="0"/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700" dirty="0">
                <a:sym typeface="Wingdings" pitchFamily="2" charset="2"/>
              </a:rPr>
              <a:t>		</a:t>
            </a:r>
            <a:endParaRPr lang="en-US" sz="700" b="1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xfrm>
            <a:off x="152400" y="2133600"/>
            <a:ext cx="7696200" cy="2362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6600" dirty="0">
                <a:solidFill>
                  <a:srgbClr val="1E0074"/>
                </a:solidFill>
              </a:rPr>
              <a:t>Anaesthesia</a:t>
            </a: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1E0074"/>
              </a:solidFill>
            </a:endParaRP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4000" dirty="0"/>
              <a:t>		</a:t>
            </a:r>
            <a:r>
              <a:rPr lang="en-US" sz="4000" b="1" dirty="0"/>
              <a:t>Loss of sensation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139825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Anticholinergic Drugs-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Inhibition of Parasympathetic NS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077200" cy="40386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</a:pPr>
            <a:r>
              <a:rPr lang="en-US" sz="2400" b="1"/>
              <a:t>		</a:t>
            </a:r>
            <a:r>
              <a:rPr lang="en-US" sz="2400" b="1">
                <a:sym typeface="Wingdings" pitchFamily="2" charset="2"/>
              </a:rPr>
              <a:t> salivary &amp; resp secretions and also prevent reflex parasympathetically induced hypotension, bradycardia, reflex laryngospasm and even cardiac arrest (Lessen the possibility of cardiac arrhythmias during the induction stage)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400" b="1">
                <a:sym typeface="Wingdings" pitchFamily="2" charset="2"/>
              </a:rPr>
              <a:t>		due to blockade of cardiac vagal action        		tachycardia</a:t>
            </a:r>
          </a:p>
          <a:p>
            <a:pPr algn="just">
              <a:lnSpc>
                <a:spcPct val="130000"/>
              </a:lnSpc>
              <a:buFontTx/>
              <a:buNone/>
            </a:pPr>
            <a:endParaRPr lang="en-US" sz="2400" b="1">
              <a:sym typeface="Wingdings" pitchFamily="2" charset="2"/>
            </a:endParaRP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7620000" y="4800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139825"/>
          </a:xfrm>
        </p:spPr>
        <p:txBody>
          <a:bodyPr/>
          <a:lstStyle/>
          <a:p>
            <a:r>
              <a:rPr lang="en-US" sz="2800" b="1">
                <a:solidFill>
                  <a:srgbClr val="1E0074"/>
                </a:solidFill>
              </a:rPr>
              <a:t>Anticholinergic Drugs- </a:t>
            </a:r>
            <a:br>
              <a:rPr lang="en-US" sz="2800" b="1">
                <a:solidFill>
                  <a:srgbClr val="1E0074"/>
                </a:solidFill>
              </a:rPr>
            </a:br>
            <a:r>
              <a:rPr lang="en-US" sz="2800" b="1">
                <a:solidFill>
                  <a:srgbClr val="1E0074"/>
                </a:solidFill>
              </a:rPr>
              <a:t>Inhibition of Parasympathetic NS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772400" cy="3733800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sz="2000" b="1" dirty="0">
                <a:sym typeface="Wingdings" pitchFamily="2" charset="2"/>
              </a:rPr>
              <a:t>Synthetic </a:t>
            </a:r>
            <a:r>
              <a:rPr lang="en-US" sz="2000" b="1" dirty="0" err="1">
                <a:sym typeface="Wingdings" pitchFamily="2" charset="2"/>
              </a:rPr>
              <a:t>Anticholinergics</a:t>
            </a:r>
            <a:r>
              <a:rPr lang="en-US" sz="2000" b="1" dirty="0">
                <a:sym typeface="Wingdings" pitchFamily="2" charset="2"/>
              </a:rPr>
              <a:t> –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Glycopyrrolate</a:t>
            </a:r>
            <a:endParaRPr lang="en-US" sz="2000" b="1" dirty="0">
              <a:sym typeface="Wingdings" pitchFamily="2" charset="2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Long acting quaternary amine 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Less central actions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ym typeface="Wingdings" pitchFamily="2" charset="2"/>
              </a:rPr>
              <a:t>Less tendency to cause excessive tachycardia 			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000" b="1" dirty="0">
                <a:sym typeface="Wingdings" pitchFamily="2" charset="2"/>
              </a:rPr>
              <a:t>				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 sz="2000" b="1" dirty="0">
              <a:sym typeface="Wingdings" pitchFamily="2" charset="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2000" b="1" dirty="0">
                <a:sym typeface="Wingdings" pitchFamily="2" charset="2"/>
              </a:rPr>
              <a:t>				</a:t>
            </a:r>
            <a:r>
              <a:rPr lang="en-US" sz="2400" b="1" dirty="0">
                <a:sym typeface="Wingdings" pitchFamily="2" charset="2"/>
              </a:rPr>
              <a:t>preferred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 flipH="1">
            <a:off x="3962400" y="3733800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Glycopyrrolate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572000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muscaranic</a:t>
            </a:r>
            <a:r>
              <a:rPr lang="en-US" dirty="0" smtClean="0"/>
              <a:t> </a:t>
            </a:r>
            <a:r>
              <a:rPr lang="en-US" dirty="0" err="1" smtClean="0"/>
              <a:t>anticholinergic</a:t>
            </a:r>
            <a:r>
              <a:rPr lang="en-US" dirty="0" smtClean="0"/>
              <a:t> drug</a:t>
            </a:r>
          </a:p>
          <a:p>
            <a:r>
              <a:rPr lang="en-US" dirty="0" smtClean="0"/>
              <a:t>It does not cross blood brain barrier</a:t>
            </a:r>
          </a:p>
          <a:p>
            <a:r>
              <a:rPr lang="en-US" dirty="0" smtClean="0"/>
              <a:t>It prevents </a:t>
            </a:r>
            <a:r>
              <a:rPr lang="en-US" dirty="0" err="1" smtClean="0"/>
              <a:t>bradycardia</a:t>
            </a:r>
            <a:r>
              <a:rPr lang="en-US" dirty="0" smtClean="0"/>
              <a:t> ,hypotension , reflex </a:t>
            </a:r>
            <a:r>
              <a:rPr lang="en-US" dirty="0" err="1" smtClean="0"/>
              <a:t>laryngospasm</a:t>
            </a:r>
            <a:endParaRPr lang="en-US" dirty="0" smtClean="0"/>
          </a:p>
          <a:p>
            <a:r>
              <a:rPr lang="en-US" dirty="0" smtClean="0"/>
              <a:t>It comes in 1 ml amp.</a:t>
            </a:r>
          </a:p>
          <a:p>
            <a:r>
              <a:rPr lang="en-US" dirty="0" smtClean="0"/>
              <a:t>Which contains 0.2mg/cc of      </a:t>
            </a:r>
            <a:r>
              <a:rPr lang="en-US" dirty="0" err="1" smtClean="0"/>
              <a:t>glycopyrol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229600" cy="1139825"/>
          </a:xfrm>
        </p:spPr>
        <p:txBody>
          <a:bodyPr/>
          <a:lstStyle/>
          <a:p>
            <a:r>
              <a:rPr lang="en-US" sz="3200" b="1">
                <a:solidFill>
                  <a:srgbClr val="1E0074"/>
                </a:solidFill>
              </a:rPr>
              <a:t>Antiemetics – </a:t>
            </a:r>
            <a:br>
              <a:rPr lang="en-US" sz="3200" b="1">
                <a:solidFill>
                  <a:srgbClr val="1E0074"/>
                </a:solidFill>
              </a:rPr>
            </a:br>
            <a:r>
              <a:rPr lang="en-US" sz="3200" b="1">
                <a:solidFill>
                  <a:srgbClr val="1E0074"/>
                </a:solidFill>
              </a:rPr>
              <a:t>Anti-emetic effect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7924800" cy="3886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b="1" dirty="0" err="1"/>
              <a:t>Phenothiazines</a:t>
            </a:r>
            <a:r>
              <a:rPr lang="en-US" sz="2000" dirty="0"/>
              <a:t> such as </a:t>
            </a:r>
            <a:r>
              <a:rPr lang="en-US" sz="2000" dirty="0" err="1"/>
              <a:t>Promethazine</a:t>
            </a:r>
            <a:r>
              <a:rPr lang="en-US" sz="2000" dirty="0"/>
              <a:t> and </a:t>
            </a:r>
            <a:r>
              <a:rPr lang="en-US" sz="2000" dirty="0" err="1"/>
              <a:t>Trimeprazine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 help to prevent post operative N &amp; V (central </a:t>
            </a:r>
            <a:r>
              <a:rPr lang="en-US" sz="2000" dirty="0" err="1">
                <a:sym typeface="Wingdings" pitchFamily="2" charset="2"/>
              </a:rPr>
              <a:t>dopaminergic</a:t>
            </a:r>
            <a:r>
              <a:rPr lang="en-US" sz="2000" dirty="0">
                <a:sym typeface="Wingdings" pitchFamily="2" charset="2"/>
              </a:rPr>
              <a:t> blockade &amp; </a:t>
            </a:r>
            <a:r>
              <a:rPr lang="en-US" sz="2000" dirty="0" err="1">
                <a:sym typeface="Wingdings" pitchFamily="2" charset="2"/>
              </a:rPr>
              <a:t>antimuscarinic</a:t>
            </a:r>
            <a:r>
              <a:rPr lang="en-US" sz="2000" dirty="0">
                <a:sym typeface="Wingdings" pitchFamily="2" charset="2"/>
              </a:rPr>
              <a:t> effects)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ym typeface="Wingdings" pitchFamily="2" charset="2"/>
              </a:rPr>
              <a:t>Other drugs such as </a:t>
            </a:r>
            <a:r>
              <a:rPr lang="en-US" sz="2000" b="1" dirty="0" err="1">
                <a:sym typeface="Wingdings" pitchFamily="2" charset="2"/>
              </a:rPr>
              <a:t>Cyclizine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dirty="0">
                <a:sym typeface="Wingdings" pitchFamily="2" charset="2"/>
              </a:rPr>
              <a:t>(antihistaminic effect) 50 mg,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err="1">
                <a:sym typeface="Wingdings" pitchFamily="2" charset="2"/>
              </a:rPr>
              <a:t>Trimethobenzamide</a:t>
            </a:r>
            <a:r>
              <a:rPr lang="en-US" sz="2000" dirty="0">
                <a:sym typeface="Wingdings" pitchFamily="2" charset="2"/>
              </a:rPr>
              <a:t> 200mg (</a:t>
            </a:r>
            <a:r>
              <a:rPr lang="en-US" sz="2000" dirty="0"/>
              <a:t>Substituted </a:t>
            </a:r>
            <a:r>
              <a:rPr lang="en-US" sz="2000" dirty="0" err="1"/>
              <a:t>Benzamide</a:t>
            </a:r>
            <a:endParaRPr lang="en-US" sz="20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000" dirty="0"/>
              <a:t>	Antiemetic like </a:t>
            </a:r>
            <a:r>
              <a:rPr lang="en-US" sz="2000" dirty="0" err="1"/>
              <a:t>Metoclopramide</a:t>
            </a:r>
            <a:r>
              <a:rPr lang="en-US" sz="2000" dirty="0"/>
              <a:t>, possesses D</a:t>
            </a:r>
            <a:r>
              <a:rPr lang="en-US" sz="2000" baseline="-25000" dirty="0"/>
              <a:t>2</a:t>
            </a:r>
            <a:r>
              <a:rPr lang="en-US" sz="2000" dirty="0"/>
              <a:t> Antagonist &amp;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000" dirty="0"/>
              <a:t>	mild anti- histaminic activity)</a:t>
            </a:r>
            <a:r>
              <a:rPr lang="en-US" sz="2000" dirty="0">
                <a:sym typeface="Wingdings" pitchFamily="2" charset="2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>
                <a:sym typeface="Wingdings" pitchFamily="2" charset="2"/>
              </a:rPr>
              <a:t>Benzquinamide</a:t>
            </a:r>
            <a:r>
              <a:rPr lang="en-US" sz="2000" dirty="0">
                <a:sym typeface="Wingdings" pitchFamily="2" charset="2"/>
              </a:rPr>
              <a:t> 25 – 50 mg (</a:t>
            </a:r>
            <a:r>
              <a:rPr lang="en-US" sz="2000" dirty="0" err="1">
                <a:sym typeface="Wingdings" pitchFamily="2" charset="2"/>
              </a:rPr>
              <a:t>dopaminergic</a:t>
            </a:r>
            <a:r>
              <a:rPr lang="en-US" sz="2000" dirty="0">
                <a:sym typeface="Wingdings" pitchFamily="2" charset="2"/>
              </a:rPr>
              <a:t> receptor blockade) 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229600" cy="1139825"/>
          </a:xfrm>
        </p:spPr>
        <p:txBody>
          <a:bodyPr/>
          <a:lstStyle/>
          <a:p>
            <a:r>
              <a:rPr lang="en-US" sz="3200" b="1">
                <a:solidFill>
                  <a:srgbClr val="1E0074"/>
                </a:solidFill>
              </a:rPr>
              <a:t>Antiemetics – </a:t>
            </a:r>
            <a:br>
              <a:rPr lang="en-US" sz="3200" b="1">
                <a:solidFill>
                  <a:srgbClr val="1E0074"/>
                </a:solidFill>
              </a:rPr>
            </a:br>
            <a:r>
              <a:rPr lang="en-US" sz="3200" b="1">
                <a:solidFill>
                  <a:srgbClr val="1E0074"/>
                </a:solidFill>
              </a:rPr>
              <a:t>Anti-emetic effect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153400" cy="40386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1" u="sng">
                <a:solidFill>
                  <a:srgbClr val="006600"/>
                </a:solidFill>
                <a:sym typeface="Wingdings" pitchFamily="2" charset="2"/>
              </a:rPr>
              <a:t>Metoclopramide – dual MOA</a:t>
            </a:r>
          </a:p>
          <a:p>
            <a:r>
              <a:rPr lang="en-US" sz="2000" b="1">
                <a:solidFill>
                  <a:srgbClr val="008000"/>
                </a:solidFill>
              </a:rPr>
              <a:t>As Antiemetic</a:t>
            </a:r>
            <a:r>
              <a:rPr lang="en-US" sz="2000" b="1">
                <a:solidFill>
                  <a:schemeClr val="hlink"/>
                </a:solidFill>
              </a:rPr>
              <a:t> </a:t>
            </a:r>
          </a:p>
          <a:p>
            <a:pPr lvl="1"/>
            <a:r>
              <a:rPr lang="en-US" sz="2000" b="1"/>
              <a:t>It has potent Antiemetic &amp; antinausea effect</a:t>
            </a:r>
          </a:p>
          <a:p>
            <a:pPr lvl="1"/>
            <a:r>
              <a:rPr lang="en-US" sz="2000" b="1"/>
              <a:t>Blocks D</a:t>
            </a:r>
            <a:r>
              <a:rPr lang="en-US" sz="2000" b="1" baseline="-25000"/>
              <a:t>2</a:t>
            </a:r>
            <a:r>
              <a:rPr lang="en-US" sz="2000" b="1"/>
              <a:t> receptors in CTZ of the medulla (area postrema)</a:t>
            </a:r>
          </a:p>
          <a:p>
            <a:r>
              <a:rPr lang="en-US" sz="2000" b="1">
                <a:solidFill>
                  <a:srgbClr val="008000"/>
                </a:solidFill>
              </a:rPr>
              <a:t>As Prokinetic agent</a:t>
            </a:r>
            <a:r>
              <a:rPr lang="en-US" sz="2000" b="1">
                <a:solidFill>
                  <a:schemeClr val="hlink"/>
                </a:solidFill>
              </a:rPr>
              <a:t> </a:t>
            </a:r>
          </a:p>
          <a:p>
            <a:pPr lvl="1"/>
            <a:r>
              <a:rPr lang="en-US" sz="2000" b="1"/>
              <a:t>It can selectively stimulate gut motor function </a:t>
            </a:r>
          </a:p>
          <a:p>
            <a:pPr lvl="1"/>
            <a:r>
              <a:rPr lang="en-US" sz="2000" b="1"/>
              <a:t>Blocks  D</a:t>
            </a:r>
            <a:r>
              <a:rPr lang="en-US" sz="2000" b="1" baseline="-25000"/>
              <a:t>2</a:t>
            </a:r>
            <a:r>
              <a:rPr lang="en-US" sz="2000" b="1"/>
              <a:t> receptor in GIT &amp; blocks the normal inhibitory effect of Dopamine on cholinergic smooth muscle stimulation--- ↑ motility.</a:t>
            </a:r>
          </a:p>
          <a:p>
            <a:pPr lvl="1"/>
            <a:endParaRPr lang="en-US" sz="2000" b="1">
              <a:sym typeface="Wingdings" pitchFamily="2" charset="2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en-US" sz="200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ONDANSETRON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It is </a:t>
            </a:r>
            <a:r>
              <a:rPr lang="en-US" dirty="0" err="1" smtClean="0"/>
              <a:t>serotonine</a:t>
            </a:r>
            <a:r>
              <a:rPr lang="en-US" dirty="0" smtClean="0"/>
              <a:t> 5-ht 3 </a:t>
            </a:r>
            <a:r>
              <a:rPr lang="en-US" dirty="0" err="1" smtClean="0"/>
              <a:t>receprotor</a:t>
            </a:r>
            <a:r>
              <a:rPr lang="en-US" dirty="0" smtClean="0"/>
              <a:t> antagonist</a:t>
            </a:r>
          </a:p>
          <a:p>
            <a:pPr lvl="1"/>
            <a:r>
              <a:rPr lang="en-US" dirty="0" smtClean="0"/>
              <a:t>It decreases </a:t>
            </a:r>
            <a:r>
              <a:rPr lang="en-US" dirty="0" err="1" smtClean="0"/>
              <a:t>vagal</a:t>
            </a:r>
            <a:r>
              <a:rPr lang="en-US" dirty="0" smtClean="0"/>
              <a:t> </a:t>
            </a:r>
            <a:r>
              <a:rPr lang="en-US" dirty="0" err="1" smtClean="0"/>
              <a:t>stimulation,which</a:t>
            </a:r>
            <a:r>
              <a:rPr lang="en-US" dirty="0" smtClean="0"/>
              <a:t> deactivates </a:t>
            </a:r>
            <a:r>
              <a:rPr lang="en-US" dirty="0" err="1" smtClean="0"/>
              <a:t>vomitting</a:t>
            </a:r>
            <a:r>
              <a:rPr lang="en-US" dirty="0" smtClean="0"/>
              <a:t> centre in medulla oblongata</a:t>
            </a:r>
          </a:p>
          <a:p>
            <a:pPr lvl="1"/>
            <a:r>
              <a:rPr lang="en-US" dirty="0" smtClean="0"/>
              <a:t>Comes in 2 ml amp.</a:t>
            </a:r>
          </a:p>
          <a:p>
            <a:pPr lvl="1"/>
            <a:r>
              <a:rPr lang="en-US" dirty="0" smtClean="0"/>
              <a:t>Which contains 2mg./cc </a:t>
            </a:r>
            <a:r>
              <a:rPr lang="en-US" dirty="0" err="1" smtClean="0"/>
              <a:t>ondansetron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322388"/>
          </a:xfrm>
        </p:spPr>
        <p:txBody>
          <a:bodyPr/>
          <a:lstStyle/>
          <a:p>
            <a:r>
              <a:rPr lang="en-US" b="1">
                <a:solidFill>
                  <a:srgbClr val="1E0074"/>
                </a:solidFill>
              </a:rPr>
              <a:t>Other Drugs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7593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800" b="1">
                <a:solidFill>
                  <a:srgbClr val="003600"/>
                </a:solidFill>
              </a:rPr>
              <a:t>Antibiotics (Cephalosporins)</a:t>
            </a:r>
          </a:p>
          <a:p>
            <a:pPr>
              <a:lnSpc>
                <a:spcPct val="140000"/>
              </a:lnSpc>
            </a:pPr>
            <a:r>
              <a:rPr lang="en-US" sz="2800" b="1">
                <a:solidFill>
                  <a:srgbClr val="003600"/>
                </a:solidFill>
              </a:rPr>
              <a:t>H</a:t>
            </a:r>
            <a:r>
              <a:rPr lang="en-US" sz="2800" b="1" baseline="-25000">
                <a:solidFill>
                  <a:srgbClr val="003600"/>
                </a:solidFill>
              </a:rPr>
              <a:t>2</a:t>
            </a:r>
            <a:r>
              <a:rPr lang="en-US" sz="2800" b="1">
                <a:solidFill>
                  <a:srgbClr val="003600"/>
                </a:solidFill>
              </a:rPr>
              <a:t> Receptor Antagonists (Ranitidine)and 	Gastric Antacids (sodium citrate) 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sz="2800" b="1">
                <a:solidFill>
                  <a:srgbClr val="003600"/>
                </a:solidFill>
              </a:rPr>
              <a:t>		PPIs (Omeprazole).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sz="2800" b="1">
                <a:solidFill>
                  <a:srgbClr val="003600"/>
                </a:solidFill>
              </a:rPr>
              <a:t>	 		 to prevent acid aspiration pneumonitis and Mendelson’s syndrome</a:t>
            </a:r>
          </a:p>
          <a:p>
            <a:pPr algn="just">
              <a:lnSpc>
                <a:spcPct val="140000"/>
              </a:lnSpc>
            </a:pPr>
            <a:endParaRPr lang="en-US" sz="280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914400" y="46482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Ranitidine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histamine h2 receptor antagonist-inhibits stomach acid secretion and prevents gastric reflux</a:t>
            </a:r>
          </a:p>
          <a:p>
            <a:r>
              <a:rPr lang="en-US" dirty="0" smtClean="0"/>
              <a:t>But has to be used carefully as reduces mucosal perfusion in patients with renal or cardiac failure</a:t>
            </a:r>
          </a:p>
          <a:p>
            <a:r>
              <a:rPr lang="en-US" dirty="0" smtClean="0"/>
              <a:t>Comes in 2 ml amp.</a:t>
            </a:r>
          </a:p>
          <a:p>
            <a:r>
              <a:rPr lang="en-US" dirty="0" smtClean="0"/>
              <a:t>          Contains 25mg/cc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19200"/>
          </a:xfrm>
        </p:spPr>
        <p:txBody>
          <a:bodyPr/>
          <a:lstStyle/>
          <a:p>
            <a:r>
              <a:rPr lang="en-US" b="1">
                <a:solidFill>
                  <a:srgbClr val="1E0074"/>
                </a:solidFill>
              </a:rPr>
              <a:t>Other Drugs</a:t>
            </a:r>
            <a:endParaRPr lang="en-GB" b="1">
              <a:solidFill>
                <a:srgbClr val="1E0074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371600"/>
            <a:ext cx="8077200" cy="4038600"/>
          </a:xfrm>
        </p:spPr>
        <p:txBody>
          <a:bodyPr/>
          <a:lstStyle/>
          <a:p>
            <a:pPr algn="just">
              <a:lnSpc>
                <a:spcPct val="140000"/>
              </a:lnSpc>
              <a:buFontTx/>
              <a:buNone/>
            </a:pPr>
            <a:r>
              <a:rPr lang="en-US" sz="1800" b="1" dirty="0">
                <a:solidFill>
                  <a:srgbClr val="003600"/>
                </a:solidFill>
              </a:rPr>
              <a:t>	</a:t>
            </a:r>
          </a:p>
          <a:p>
            <a:pPr algn="just">
              <a:lnSpc>
                <a:spcPct val="140000"/>
              </a:lnSpc>
              <a:buFontTx/>
              <a:buNone/>
            </a:pPr>
            <a:r>
              <a:rPr lang="en-US" b="1" dirty="0">
                <a:solidFill>
                  <a:srgbClr val="003600"/>
                </a:solidFill>
              </a:rPr>
              <a:t>drugs for special problems</a:t>
            </a:r>
            <a:r>
              <a:rPr lang="en-US" sz="2800" dirty="0"/>
              <a:t> </a:t>
            </a:r>
          </a:p>
          <a:p>
            <a:pPr algn="just">
              <a:lnSpc>
                <a:spcPct val="14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800" dirty="0"/>
              <a:t>such as Chronic Lung Diseases, Emphysema, Chronic Heart Diseases, Diabetes Mellitus, Hypertension, Under nutrition, debilitated &amp; old </a:t>
            </a:r>
            <a:r>
              <a:rPr lang="en-US" sz="2800" dirty="0" smtClean="0"/>
              <a:t>people</a:t>
            </a:r>
          </a:p>
          <a:p>
            <a:pPr algn="just">
              <a:lnSpc>
                <a:spcPct val="140000"/>
              </a:lnSpc>
              <a:buFontTx/>
              <a:buNone/>
            </a:pPr>
            <a:r>
              <a:rPr lang="en-US" sz="2800" dirty="0" smtClean="0"/>
              <a:t>Reference-</a:t>
            </a:r>
            <a:r>
              <a:rPr lang="en-US" sz="2800" dirty="0" err="1" smtClean="0"/>
              <a:t>stolting</a:t>
            </a:r>
            <a:r>
              <a:rPr lang="en-US" sz="2800" dirty="0" smtClean="0"/>
              <a:t>-book </a:t>
            </a:r>
            <a:r>
              <a:rPr lang="en-US" sz="2800" smtClean="0"/>
              <a:t>of pharmacology</a:t>
            </a:r>
            <a:endParaRPr lang="en-US" sz="2800"/>
          </a:p>
          <a:p>
            <a:pPr>
              <a:lnSpc>
                <a:spcPct val="80000"/>
              </a:lnSpc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/>
              <a:t>Preanesthetic Agents</a:t>
            </a:r>
          </a:p>
        </p:txBody>
      </p:sp>
      <p:graphicFrame>
        <p:nvGraphicFramePr>
          <p:cNvPr id="68611" name="Group 3"/>
          <p:cNvGraphicFramePr>
            <a:graphicFrameLocks noGrp="1"/>
          </p:cNvGraphicFramePr>
          <p:nvPr>
            <p:ph type="tbl" idx="1"/>
          </p:nvPr>
        </p:nvGraphicFramePr>
        <p:xfrm>
          <a:off x="609600" y="1219200"/>
          <a:ext cx="7543800" cy="4696969"/>
        </p:xfrm>
        <a:graphic>
          <a:graphicData uri="http://schemas.openxmlformats.org/drawingml/2006/table">
            <a:tbl>
              <a:tblPr/>
              <a:tblGrid>
                <a:gridCol w="2225675"/>
                <a:gridCol w="1855788"/>
                <a:gridCol w="346233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Drug Classification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Generic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Desired 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Benzodiazepines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Diazepam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Midazolam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Reduce anxiety, Sedation, Amnesia, “Conscious sedation”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Antihistamines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Hydroxyzine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Sedation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Opioid analgesics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Morphine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Meperidine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Fentanyl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tramadol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HCL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Sedation to decrease tension, anxiety, and provide analgesia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Phenothiazines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Promethazine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Sedation, antihistaminic, antiemetic, decreased motor 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Anticholinergics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Atropine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Glycopyrollate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Inhibit secretion, bradycardia, vomiting, and laryngospasms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GI Drugs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Ondansetron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Cimetidine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Metoclopramide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Antiemetic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Decrease gastric acidity Decrease stomach contents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6870700" cy="893763"/>
          </a:xfrm>
        </p:spPr>
        <p:txBody>
          <a:bodyPr/>
          <a:lstStyle/>
          <a:p>
            <a:r>
              <a:rPr lang="en-US" sz="4000" b="1">
                <a:solidFill>
                  <a:srgbClr val="1E0074"/>
                </a:solidFill>
              </a:rPr>
              <a:t>General Anaesthetics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8610600" cy="3352800"/>
          </a:xfrm>
        </p:spPr>
        <p:txBody>
          <a:bodyPr/>
          <a:lstStyle/>
          <a:p>
            <a:pPr algn="just">
              <a:lnSpc>
                <a:spcPct val="14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b="1" dirty="0"/>
              <a:t>General </a:t>
            </a:r>
            <a:r>
              <a:rPr lang="en-US" sz="2400" b="1" dirty="0" err="1"/>
              <a:t>anaesthetics</a:t>
            </a:r>
            <a:r>
              <a:rPr lang="en-US" sz="2400" b="1" dirty="0"/>
              <a:t> are the drugs used to produce general anaesthesia resulting in loss of all modalities of sensation, particularly pain, </a:t>
            </a:r>
            <a:r>
              <a:rPr lang="en-US" sz="2400" b="1" dirty="0" err="1"/>
              <a:t>alongwith</a:t>
            </a:r>
            <a:r>
              <a:rPr lang="en-US" sz="2400" b="1" dirty="0"/>
              <a:t> controlled reversible loss of consciousness, adequate muscular relaxation and loss of reflex activity to carry out operative procedures safely on a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/>
              <a:t>Preanesthetics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305800" cy="4419600"/>
          </a:xfrm>
        </p:spPr>
        <p:txBody>
          <a:bodyPr/>
          <a:lstStyle/>
          <a:p>
            <a:r>
              <a:rPr lang="en-US" sz="2400"/>
              <a:t>Preanesthetic medications – drugs given generally prior to anesthesia (may be given during or after, as well) in order to:</a:t>
            </a:r>
          </a:p>
          <a:p>
            <a:pPr lvl="1"/>
            <a:r>
              <a:rPr lang="en-US" sz="2400"/>
              <a:t>Decrease anxiety without producing excessive drowsiness</a:t>
            </a:r>
          </a:p>
          <a:p>
            <a:pPr lvl="1"/>
            <a:r>
              <a:rPr lang="en-US" sz="2400"/>
              <a:t>Facilitate a rapid, smooth induction without prolonging emergence</a:t>
            </a:r>
          </a:p>
          <a:p>
            <a:pPr lvl="1"/>
            <a:r>
              <a:rPr lang="en-US" sz="2400"/>
              <a:t>Provide amnesia for the perioperative period</a:t>
            </a:r>
          </a:p>
          <a:p>
            <a:pPr lvl="1"/>
            <a:r>
              <a:rPr lang="en-US" sz="2400"/>
              <a:t>Relieve pre-and post-operative pain</a:t>
            </a:r>
          </a:p>
          <a:p>
            <a:pPr lvl="1"/>
            <a:r>
              <a:rPr lang="en-US" sz="2400"/>
              <a:t>Minimize undesirable side effects of anesthetics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6870700" cy="1600200"/>
          </a:xfrm>
        </p:spPr>
        <p:txBody>
          <a:bodyPr/>
          <a:lstStyle/>
          <a:p>
            <a:r>
              <a:rPr lang="en-US" sz="6000" dirty="0" smtClean="0"/>
              <a:t>Thank You !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>
          <a:xfrm>
            <a:off x="3682169" y="274638"/>
            <a:ext cx="1779662" cy="1143000"/>
          </a:xfrm>
          <a:noFill/>
          <a:ln/>
        </p:spPr>
      </p:pic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2286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		</a:t>
            </a:r>
            <a:r>
              <a:rPr lang="en-US" sz="2800" dirty="0"/>
              <a:t>The goal of general anesthesia is to create a reversible condition of comfort, quiescence, and physiological stability before, during, and after a surgical procedure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867400" cy="1600200"/>
          </a:xfrm>
        </p:spPr>
        <p:txBody>
          <a:bodyPr/>
          <a:lstStyle/>
          <a:p>
            <a:r>
              <a:rPr lang="en-US" sz="4800" b="1">
                <a:solidFill>
                  <a:srgbClr val="1E0074"/>
                </a:solidFill>
              </a:rPr>
              <a:t>Local Anaesthetics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8534400" cy="27432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dirty="0"/>
              <a:t>		</a:t>
            </a:r>
            <a:r>
              <a:rPr lang="en-US" sz="2400" b="1" dirty="0"/>
              <a:t>Local </a:t>
            </a:r>
            <a:r>
              <a:rPr lang="en-US" sz="2400" b="1" dirty="0" err="1"/>
              <a:t>anaesthetics</a:t>
            </a:r>
            <a:r>
              <a:rPr lang="en-US" sz="2400" b="1" dirty="0"/>
              <a:t> as distinguished from general </a:t>
            </a:r>
            <a:r>
              <a:rPr lang="en-US" sz="2400" b="1" dirty="0" err="1"/>
              <a:t>anaesthetics</a:t>
            </a:r>
            <a:r>
              <a:rPr lang="en-US" sz="2400" b="1" dirty="0"/>
              <a:t> as they abolish the pain and other sensations in localized areas without affecting the degree of consciousness of the patient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6858000" cy="1066800"/>
          </a:xfrm>
        </p:spPr>
        <p:txBody>
          <a:bodyPr/>
          <a:lstStyle/>
          <a:p>
            <a:r>
              <a:rPr lang="en-GB" sz="4000" b="1">
                <a:solidFill>
                  <a:srgbClr val="1E0074"/>
                </a:solidFill>
              </a:rPr>
              <a:t>Anaesthesia requirements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382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loss of all modalities of sensation, particularly pain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controlled reversible loss of consciousness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adequate muscular relaxation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loss of reflex activity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				</a:t>
            </a:r>
            <a:r>
              <a:rPr lang="en-US" sz="2800" b="1" dirty="0">
                <a:solidFill>
                  <a:srgbClr val="800000"/>
                </a:solidFill>
              </a:rPr>
              <a:t>GAs are not safer drugs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solidFill>
                  <a:srgbClr val="800000"/>
                </a:solidFill>
              </a:rPr>
              <a:t>				(</a:t>
            </a:r>
            <a:r>
              <a:rPr lang="en-US" sz="2800" b="1" dirty="0" err="1">
                <a:solidFill>
                  <a:srgbClr val="800000"/>
                </a:solidFill>
              </a:rPr>
              <a:t>resp</a:t>
            </a:r>
            <a:r>
              <a:rPr lang="en-US" sz="2800" b="1" dirty="0">
                <a:solidFill>
                  <a:srgbClr val="800000"/>
                </a:solidFill>
              </a:rPr>
              <a:t> &amp; cardiac depression)</a:t>
            </a:r>
            <a:endParaRPr lang="en-GB" sz="28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924800" cy="1600200"/>
          </a:xfrm>
        </p:spPr>
        <p:txBody>
          <a:bodyPr/>
          <a:lstStyle/>
          <a:p>
            <a:r>
              <a:rPr lang="en-US" sz="3600" b="1">
                <a:solidFill>
                  <a:srgbClr val="1E0074"/>
                </a:solidFill>
              </a:rPr>
              <a:t>Definition – </a:t>
            </a:r>
            <a:br>
              <a:rPr lang="en-US" sz="3600" b="1">
                <a:solidFill>
                  <a:srgbClr val="1E0074"/>
                </a:solidFill>
              </a:rPr>
            </a:br>
            <a:r>
              <a:rPr lang="en-US" sz="3600" b="1">
                <a:solidFill>
                  <a:srgbClr val="1E0074"/>
                </a:solidFill>
              </a:rPr>
              <a:t>Pre-anaesthetic Medication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2209800"/>
            <a:ext cx="8610600" cy="31242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1800" dirty="0"/>
              <a:t>		</a:t>
            </a:r>
            <a:r>
              <a:rPr lang="en-US" sz="2400" b="1" dirty="0"/>
              <a:t>Use of the drugs prior to the administration of a general anaesthetic agent, with the important object of making anaesthesia safer &amp; more agreeable to the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7696200" cy="6096000"/>
          </a:xfrm>
        </p:spPr>
        <p:txBody>
          <a:bodyPr/>
          <a:lstStyle/>
          <a:p>
            <a:r>
              <a:rPr lang="en-US" sz="2400" dirty="0" smtClean="0"/>
              <a:t>Ideally, drugs used for premedication should be: 1)</a:t>
            </a:r>
          </a:p>
          <a:p>
            <a:r>
              <a:rPr lang="en-US" sz="2400" dirty="0" smtClean="0"/>
              <a:t>easily administered at a small volume; 2) have a reliable</a:t>
            </a:r>
          </a:p>
          <a:p>
            <a:r>
              <a:rPr lang="en-US" sz="2400" dirty="0" smtClean="0"/>
              <a:t>onset and duration of action with dose-dependent desirable</a:t>
            </a:r>
          </a:p>
          <a:p>
            <a:r>
              <a:rPr lang="en-US" sz="2400" dirty="0" smtClean="0"/>
              <a:t>effects; 3) have analgesic actions; 4) have minimal to no</a:t>
            </a:r>
          </a:p>
          <a:p>
            <a:r>
              <a:rPr lang="en-US" sz="2400" dirty="0" smtClean="0"/>
              <a:t>local or systemic toxicity; 5) have no adverse physiologic</a:t>
            </a:r>
          </a:p>
          <a:p>
            <a:r>
              <a:rPr lang="en-US" sz="2400" dirty="0" smtClean="0"/>
              <a:t>effects; and 6) be reversible</a:t>
            </a:r>
            <a:r>
              <a:rPr lang="en-US" dirty="0" smtClean="0"/>
              <a:t>.</a:t>
            </a:r>
          </a:p>
          <a:p>
            <a:r>
              <a:rPr lang="en-US" sz="2800" i="1" dirty="0" smtClean="0"/>
              <a:t>Anesthesia Premedication</a:t>
            </a:r>
          </a:p>
          <a:p>
            <a:r>
              <a:rPr lang="en-US" sz="2800" i="1" dirty="0" smtClean="0"/>
              <a:t>Anesthesia Module 3 / Dr. </a:t>
            </a:r>
            <a:r>
              <a:rPr lang="en-US" sz="2800" i="1" dirty="0" err="1" smtClean="0"/>
              <a:t>Khursheed</a:t>
            </a:r>
            <a:r>
              <a:rPr lang="en-US" sz="2800" i="1" dirty="0" smtClean="0"/>
              <a:t> Mama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1318</Words>
  <Application>Microsoft PowerPoint</Application>
  <PresentationFormat>On-screen Show (4:3)</PresentationFormat>
  <Paragraphs>247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Pre-anaesthetic Medication</vt:lpstr>
      <vt:lpstr>Slide 2</vt:lpstr>
      <vt:lpstr>Slide 3</vt:lpstr>
      <vt:lpstr>General Anaesthetics</vt:lpstr>
      <vt:lpstr>Slide 5</vt:lpstr>
      <vt:lpstr>Local Anaesthetics</vt:lpstr>
      <vt:lpstr>Anaesthesia requirements</vt:lpstr>
      <vt:lpstr>Definition –  Pre-anaesthetic Medication</vt:lpstr>
      <vt:lpstr>Slide 9</vt:lpstr>
      <vt:lpstr>OBJECTIVES  Pre-anaesthetic Medication</vt:lpstr>
      <vt:lpstr>OBJECTIVES  Pre-anaesthetic Medication…</vt:lpstr>
      <vt:lpstr>OBJECTIVES  Pre-anaesthetic Medication…</vt:lpstr>
      <vt:lpstr>Drugs used to achieve these objectives</vt:lpstr>
      <vt:lpstr>CLASSIFICATION –  Pre-anaesthetic Medication </vt:lpstr>
      <vt:lpstr>CLASSIFICATION –  Pre-anaesthetic Medication </vt:lpstr>
      <vt:lpstr>CLASSIFICATION –  Pre-anaesthetic Medication </vt:lpstr>
      <vt:lpstr>Sedatives / Anxiolytics ….    anxiety &amp; apprehension </vt:lpstr>
      <vt:lpstr>Sedatives / Anxiolytics ….    anxiety &amp; apprehension</vt:lpstr>
      <vt:lpstr>Sedatives / Anxiolytics ….    anxiety &amp; apprehension</vt:lpstr>
      <vt:lpstr>Sedatives / Anxiolytics ….    anxiety &amp; apprehension</vt:lpstr>
      <vt:lpstr>Slide 21</vt:lpstr>
      <vt:lpstr>MIDAZOLAM</vt:lpstr>
      <vt:lpstr>Opioid Analgesics-  Relief of Pre-operative &amp; Post-operative Pain </vt:lpstr>
      <vt:lpstr>Slide 24</vt:lpstr>
      <vt:lpstr>Opioid Analgesics-  Relief of Pre-operative &amp; Post-operative Pain</vt:lpstr>
      <vt:lpstr>Opioid Analgesics-  Relief of Pre-operative &amp; Post-operative Pain</vt:lpstr>
      <vt:lpstr>Opioid Analgesics-  Relief of Pre-operative &amp; Post-operative Pain</vt:lpstr>
      <vt:lpstr>TRAMADOL HYDROCHLORIDE</vt:lpstr>
      <vt:lpstr>Anticholinergic Drugs-  Inhibition of Parasympathetic NS</vt:lpstr>
      <vt:lpstr>Anticholinergic Drugs-  Inhibition of Parasympathetic NS</vt:lpstr>
      <vt:lpstr>Anticholinergic Drugs-  Inhibition of Parasympathetic NS</vt:lpstr>
      <vt:lpstr>Glycopyrrolate</vt:lpstr>
      <vt:lpstr>Antiemetics –  Anti-emetic effect</vt:lpstr>
      <vt:lpstr>Antiemetics –  Anti-emetic effect</vt:lpstr>
      <vt:lpstr>ONDANSETRON</vt:lpstr>
      <vt:lpstr>Other Drugs</vt:lpstr>
      <vt:lpstr>Ranitidine </vt:lpstr>
      <vt:lpstr>Other Drugs</vt:lpstr>
      <vt:lpstr>Preanesthetic Agents</vt:lpstr>
      <vt:lpstr>Preanesthetics</vt:lpstr>
      <vt:lpstr>Thank You !</vt:lpstr>
    </vt:vector>
  </TitlesOfParts>
  <Company>FMC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Pre-Anaesthetic Medication</dc:title>
  <dc:creator>Pharmacology</dc:creator>
  <cp:lastModifiedBy>admin</cp:lastModifiedBy>
  <cp:revision>90</cp:revision>
  <dcterms:created xsi:type="dcterms:W3CDTF">2003-08-30T08:43:05Z</dcterms:created>
  <dcterms:modified xsi:type="dcterms:W3CDTF">2023-11-22T12:43:30Z</dcterms:modified>
</cp:coreProperties>
</file>