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57" r:id="rId4"/>
    <p:sldId id="258" r:id="rId5"/>
    <p:sldId id="259" r:id="rId6"/>
    <p:sldId id="271" r:id="rId7"/>
    <p:sldId id="272" r:id="rId8"/>
    <p:sldId id="260" r:id="rId9"/>
    <p:sldId id="273" r:id="rId10"/>
    <p:sldId id="268" r:id="rId11"/>
    <p:sldId id="261" r:id="rId12"/>
    <p:sldId id="274" r:id="rId13"/>
    <p:sldId id="262" r:id="rId14"/>
    <p:sldId id="275" r:id="rId15"/>
    <p:sldId id="263" r:id="rId16"/>
    <p:sldId id="264" r:id="rId17"/>
    <p:sldId id="265" r:id="rId18"/>
    <p:sldId id="266" r:id="rId19"/>
    <p:sldId id="267"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0"/>
    <p:restoredTop sz="94694"/>
  </p:normalViewPr>
  <p:slideViewPr>
    <p:cSldViewPr snapToGrid="0">
      <p:cViewPr varScale="1">
        <p:scale>
          <a:sx n="63" d="100"/>
          <a:sy n="63" d="100"/>
        </p:scale>
        <p:origin x="-126" y="-4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82788A-1070-F0A1-1E0C-8660697E5D3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F886B897-F329-692D-EBD3-C06C523100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88BB02CD-E6D6-6870-DEC3-4946D7986735}"/>
              </a:ext>
            </a:extLst>
          </p:cNvPr>
          <p:cNvSpPr>
            <a:spLocks noGrp="1"/>
          </p:cNvSpPr>
          <p:nvPr>
            <p:ph type="dt" sz="half" idx="10"/>
          </p:nvPr>
        </p:nvSpPr>
        <p:spPr/>
        <p:txBody>
          <a:bodyPr/>
          <a:lstStyle/>
          <a:p>
            <a:fld id="{5D7A39E1-F0CC-4744-ADED-583E5D7B499F}" type="datetimeFigureOut">
              <a:rPr lang="en-US" smtClean="0"/>
              <a:pPr/>
              <a:t>1/1/2007</a:t>
            </a:fld>
            <a:endParaRPr lang="en-US"/>
          </a:p>
        </p:txBody>
      </p:sp>
      <p:sp>
        <p:nvSpPr>
          <p:cNvPr id="5" name="Footer Placeholder 4">
            <a:extLst>
              <a:ext uri="{FF2B5EF4-FFF2-40B4-BE49-F238E27FC236}">
                <a16:creationId xmlns="" xmlns:a16="http://schemas.microsoft.com/office/drawing/2014/main" id="{FBE9EF07-17EB-0707-2024-20B926DF5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D8254E6-EBEE-3937-DE18-35033E0D285A}"/>
              </a:ext>
            </a:extLst>
          </p:cNvPr>
          <p:cNvSpPr>
            <a:spLocks noGrp="1"/>
          </p:cNvSpPr>
          <p:nvPr>
            <p:ph type="sldNum" sz="quarter" idx="12"/>
          </p:nvPr>
        </p:nvSpPr>
        <p:spPr/>
        <p:txBody>
          <a:body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205931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D605B1-2152-37EA-CC16-78B7D5BD0F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CF240403-001D-5350-C69E-CD4933B86F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3FD8D477-C0D0-6CA7-5E7F-37D211750319}"/>
              </a:ext>
            </a:extLst>
          </p:cNvPr>
          <p:cNvSpPr>
            <a:spLocks noGrp="1"/>
          </p:cNvSpPr>
          <p:nvPr>
            <p:ph type="dt" sz="half" idx="10"/>
          </p:nvPr>
        </p:nvSpPr>
        <p:spPr/>
        <p:txBody>
          <a:bodyPr/>
          <a:lstStyle/>
          <a:p>
            <a:fld id="{5D7A39E1-F0CC-4744-ADED-583E5D7B499F}" type="datetimeFigureOut">
              <a:rPr lang="en-US" smtClean="0"/>
              <a:pPr/>
              <a:t>1/1/2007</a:t>
            </a:fld>
            <a:endParaRPr lang="en-US"/>
          </a:p>
        </p:txBody>
      </p:sp>
      <p:sp>
        <p:nvSpPr>
          <p:cNvPr id="5" name="Footer Placeholder 4">
            <a:extLst>
              <a:ext uri="{FF2B5EF4-FFF2-40B4-BE49-F238E27FC236}">
                <a16:creationId xmlns="" xmlns:a16="http://schemas.microsoft.com/office/drawing/2014/main" id="{36837317-924A-9347-2A7F-E4D0F4655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47D82A3-4002-C248-3B7F-E9C9176A6BB1}"/>
              </a:ext>
            </a:extLst>
          </p:cNvPr>
          <p:cNvSpPr>
            <a:spLocks noGrp="1"/>
          </p:cNvSpPr>
          <p:nvPr>
            <p:ph type="sldNum" sz="quarter" idx="12"/>
          </p:nvPr>
        </p:nvSpPr>
        <p:spPr/>
        <p:txBody>
          <a:body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65073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0B47F6F-3979-8C3C-B5C7-EC3054723AD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83090FF6-A960-66DC-51BA-DD30D44F6C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4C568F4D-C8DA-50E9-C119-F89C2354EB5E}"/>
              </a:ext>
            </a:extLst>
          </p:cNvPr>
          <p:cNvSpPr>
            <a:spLocks noGrp="1"/>
          </p:cNvSpPr>
          <p:nvPr>
            <p:ph type="dt" sz="half" idx="10"/>
          </p:nvPr>
        </p:nvSpPr>
        <p:spPr/>
        <p:txBody>
          <a:bodyPr/>
          <a:lstStyle/>
          <a:p>
            <a:fld id="{5D7A39E1-F0CC-4744-ADED-583E5D7B499F}" type="datetimeFigureOut">
              <a:rPr lang="en-US" smtClean="0"/>
              <a:pPr/>
              <a:t>1/1/2007</a:t>
            </a:fld>
            <a:endParaRPr lang="en-US"/>
          </a:p>
        </p:txBody>
      </p:sp>
      <p:sp>
        <p:nvSpPr>
          <p:cNvPr id="5" name="Footer Placeholder 4">
            <a:extLst>
              <a:ext uri="{FF2B5EF4-FFF2-40B4-BE49-F238E27FC236}">
                <a16:creationId xmlns="" xmlns:a16="http://schemas.microsoft.com/office/drawing/2014/main" id="{02681C38-7C8A-B32D-5687-AB130BE51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F80A89-AD7C-C8E0-41DF-725E39764E36}"/>
              </a:ext>
            </a:extLst>
          </p:cNvPr>
          <p:cNvSpPr>
            <a:spLocks noGrp="1"/>
          </p:cNvSpPr>
          <p:nvPr>
            <p:ph type="sldNum" sz="quarter" idx="12"/>
          </p:nvPr>
        </p:nvSpPr>
        <p:spPr/>
        <p:txBody>
          <a:body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199472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D214C8-9633-6829-ECCD-017F62CACB8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43367CB3-6422-3E12-7B23-64145558F31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B1A030C1-88E0-F2B3-2591-9E44AF762E85}"/>
              </a:ext>
            </a:extLst>
          </p:cNvPr>
          <p:cNvSpPr>
            <a:spLocks noGrp="1"/>
          </p:cNvSpPr>
          <p:nvPr>
            <p:ph type="dt" sz="half" idx="10"/>
          </p:nvPr>
        </p:nvSpPr>
        <p:spPr/>
        <p:txBody>
          <a:bodyPr/>
          <a:lstStyle/>
          <a:p>
            <a:fld id="{5D7A39E1-F0CC-4744-ADED-583E5D7B499F}" type="datetimeFigureOut">
              <a:rPr lang="en-US" smtClean="0"/>
              <a:pPr/>
              <a:t>1/1/2007</a:t>
            </a:fld>
            <a:endParaRPr lang="en-US"/>
          </a:p>
        </p:txBody>
      </p:sp>
      <p:sp>
        <p:nvSpPr>
          <p:cNvPr id="5" name="Footer Placeholder 4">
            <a:extLst>
              <a:ext uri="{FF2B5EF4-FFF2-40B4-BE49-F238E27FC236}">
                <a16:creationId xmlns="" xmlns:a16="http://schemas.microsoft.com/office/drawing/2014/main" id="{8B601D07-59E5-EFE4-F745-51BDCE636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ED80CE0-8D26-E515-FBDE-F8E216F5E545}"/>
              </a:ext>
            </a:extLst>
          </p:cNvPr>
          <p:cNvSpPr>
            <a:spLocks noGrp="1"/>
          </p:cNvSpPr>
          <p:nvPr>
            <p:ph type="sldNum" sz="quarter" idx="12"/>
          </p:nvPr>
        </p:nvSpPr>
        <p:spPr/>
        <p:txBody>
          <a:body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342774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E30B99-0602-B5F6-38AF-5348935359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B5498831-6765-A0A1-3373-0CE06C8EEB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53C5169E-1DA8-3B6D-CC07-08944674B9F9}"/>
              </a:ext>
            </a:extLst>
          </p:cNvPr>
          <p:cNvSpPr>
            <a:spLocks noGrp="1"/>
          </p:cNvSpPr>
          <p:nvPr>
            <p:ph type="dt" sz="half" idx="10"/>
          </p:nvPr>
        </p:nvSpPr>
        <p:spPr/>
        <p:txBody>
          <a:bodyPr/>
          <a:lstStyle/>
          <a:p>
            <a:fld id="{5D7A39E1-F0CC-4744-ADED-583E5D7B499F}" type="datetimeFigureOut">
              <a:rPr lang="en-US" smtClean="0"/>
              <a:pPr/>
              <a:t>1/1/2007</a:t>
            </a:fld>
            <a:endParaRPr lang="en-US"/>
          </a:p>
        </p:txBody>
      </p:sp>
      <p:sp>
        <p:nvSpPr>
          <p:cNvPr id="5" name="Footer Placeholder 4">
            <a:extLst>
              <a:ext uri="{FF2B5EF4-FFF2-40B4-BE49-F238E27FC236}">
                <a16:creationId xmlns="" xmlns:a16="http://schemas.microsoft.com/office/drawing/2014/main" id="{20AE68BC-3793-DFD2-E0E9-A7B937427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AC0FA16-DE76-F011-9E82-439C80062B02}"/>
              </a:ext>
            </a:extLst>
          </p:cNvPr>
          <p:cNvSpPr>
            <a:spLocks noGrp="1"/>
          </p:cNvSpPr>
          <p:nvPr>
            <p:ph type="sldNum" sz="quarter" idx="12"/>
          </p:nvPr>
        </p:nvSpPr>
        <p:spPr/>
        <p:txBody>
          <a:body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394291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FD3325-003A-E133-1CDB-5A7E362B9B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26CFD4B3-5921-9CC9-95FF-C2D6ACB48CF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BCCCA8ED-D1D4-6245-6493-41F7CE27B4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122A4368-1B82-44F5-2782-3FA32A2B3B02}"/>
              </a:ext>
            </a:extLst>
          </p:cNvPr>
          <p:cNvSpPr>
            <a:spLocks noGrp="1"/>
          </p:cNvSpPr>
          <p:nvPr>
            <p:ph type="dt" sz="half" idx="10"/>
          </p:nvPr>
        </p:nvSpPr>
        <p:spPr/>
        <p:txBody>
          <a:bodyPr/>
          <a:lstStyle/>
          <a:p>
            <a:fld id="{5D7A39E1-F0CC-4744-ADED-583E5D7B499F}" type="datetimeFigureOut">
              <a:rPr lang="en-US" smtClean="0"/>
              <a:pPr/>
              <a:t>1/1/2007</a:t>
            </a:fld>
            <a:endParaRPr lang="en-US"/>
          </a:p>
        </p:txBody>
      </p:sp>
      <p:sp>
        <p:nvSpPr>
          <p:cNvPr id="6" name="Footer Placeholder 5">
            <a:extLst>
              <a:ext uri="{FF2B5EF4-FFF2-40B4-BE49-F238E27FC236}">
                <a16:creationId xmlns="" xmlns:a16="http://schemas.microsoft.com/office/drawing/2014/main" id="{57B05853-8668-910B-2659-0AC0ED57E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57381B8-1D9D-E2EC-217D-BBFC8BE70808}"/>
              </a:ext>
            </a:extLst>
          </p:cNvPr>
          <p:cNvSpPr>
            <a:spLocks noGrp="1"/>
          </p:cNvSpPr>
          <p:nvPr>
            <p:ph type="sldNum" sz="quarter" idx="12"/>
          </p:nvPr>
        </p:nvSpPr>
        <p:spPr/>
        <p:txBody>
          <a:body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27744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F498C6-BA1D-4EAE-364F-32E667BA88C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F1344913-6269-2824-8E86-BD6A89F772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F6054A18-020F-B43E-3D56-5D6D851E19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87CD56C2-C1C5-0738-E202-F779A43EC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6CBB214B-DF55-2ACC-23C1-794B3E40A4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99574CD6-9C40-A4C2-60F0-94A8686A3B91}"/>
              </a:ext>
            </a:extLst>
          </p:cNvPr>
          <p:cNvSpPr>
            <a:spLocks noGrp="1"/>
          </p:cNvSpPr>
          <p:nvPr>
            <p:ph type="dt" sz="half" idx="10"/>
          </p:nvPr>
        </p:nvSpPr>
        <p:spPr/>
        <p:txBody>
          <a:bodyPr/>
          <a:lstStyle/>
          <a:p>
            <a:fld id="{5D7A39E1-F0CC-4744-ADED-583E5D7B499F}" type="datetimeFigureOut">
              <a:rPr lang="en-US" smtClean="0"/>
              <a:pPr/>
              <a:t>1/1/2007</a:t>
            </a:fld>
            <a:endParaRPr lang="en-US"/>
          </a:p>
        </p:txBody>
      </p:sp>
      <p:sp>
        <p:nvSpPr>
          <p:cNvPr id="8" name="Footer Placeholder 7">
            <a:extLst>
              <a:ext uri="{FF2B5EF4-FFF2-40B4-BE49-F238E27FC236}">
                <a16:creationId xmlns="" xmlns:a16="http://schemas.microsoft.com/office/drawing/2014/main" id="{FB1A9E8F-ABA6-04F6-3412-634FD5FF7E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F0FD584-E0A5-2A59-A5E1-F6AB8F2C431E}"/>
              </a:ext>
            </a:extLst>
          </p:cNvPr>
          <p:cNvSpPr>
            <a:spLocks noGrp="1"/>
          </p:cNvSpPr>
          <p:nvPr>
            <p:ph type="sldNum" sz="quarter" idx="12"/>
          </p:nvPr>
        </p:nvSpPr>
        <p:spPr/>
        <p:txBody>
          <a:body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250914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7EDFB4-53DA-BDDC-A43E-BC5EC5EB2B6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ED8C62D4-B1A8-A4C7-413E-0545A507294B}"/>
              </a:ext>
            </a:extLst>
          </p:cNvPr>
          <p:cNvSpPr>
            <a:spLocks noGrp="1"/>
          </p:cNvSpPr>
          <p:nvPr>
            <p:ph type="dt" sz="half" idx="10"/>
          </p:nvPr>
        </p:nvSpPr>
        <p:spPr/>
        <p:txBody>
          <a:bodyPr/>
          <a:lstStyle/>
          <a:p>
            <a:fld id="{5D7A39E1-F0CC-4744-ADED-583E5D7B499F}" type="datetimeFigureOut">
              <a:rPr lang="en-US" smtClean="0"/>
              <a:pPr/>
              <a:t>1/1/2007</a:t>
            </a:fld>
            <a:endParaRPr lang="en-US"/>
          </a:p>
        </p:txBody>
      </p:sp>
      <p:sp>
        <p:nvSpPr>
          <p:cNvPr id="4" name="Footer Placeholder 3">
            <a:extLst>
              <a:ext uri="{FF2B5EF4-FFF2-40B4-BE49-F238E27FC236}">
                <a16:creationId xmlns="" xmlns:a16="http://schemas.microsoft.com/office/drawing/2014/main" id="{ADEFE607-3065-D211-991A-9D77896695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13CC5D3-A15F-C3B6-3636-EF259044265C}"/>
              </a:ext>
            </a:extLst>
          </p:cNvPr>
          <p:cNvSpPr>
            <a:spLocks noGrp="1"/>
          </p:cNvSpPr>
          <p:nvPr>
            <p:ph type="sldNum" sz="quarter" idx="12"/>
          </p:nvPr>
        </p:nvSpPr>
        <p:spPr/>
        <p:txBody>
          <a:body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383773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368DA4D-FA04-D388-7C63-483D1C1DC549}"/>
              </a:ext>
            </a:extLst>
          </p:cNvPr>
          <p:cNvSpPr>
            <a:spLocks noGrp="1"/>
          </p:cNvSpPr>
          <p:nvPr>
            <p:ph type="dt" sz="half" idx="10"/>
          </p:nvPr>
        </p:nvSpPr>
        <p:spPr/>
        <p:txBody>
          <a:bodyPr/>
          <a:lstStyle/>
          <a:p>
            <a:fld id="{5D7A39E1-F0CC-4744-ADED-583E5D7B499F}" type="datetimeFigureOut">
              <a:rPr lang="en-US" smtClean="0"/>
              <a:pPr/>
              <a:t>1/1/2007</a:t>
            </a:fld>
            <a:endParaRPr lang="en-US"/>
          </a:p>
        </p:txBody>
      </p:sp>
      <p:sp>
        <p:nvSpPr>
          <p:cNvPr id="3" name="Footer Placeholder 2">
            <a:extLst>
              <a:ext uri="{FF2B5EF4-FFF2-40B4-BE49-F238E27FC236}">
                <a16:creationId xmlns="" xmlns:a16="http://schemas.microsoft.com/office/drawing/2014/main" id="{311C38AA-CA57-3A2C-C9B8-316E388B2B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A91F3AE-DB2D-7927-5D81-A2C2CA304BB5}"/>
              </a:ext>
            </a:extLst>
          </p:cNvPr>
          <p:cNvSpPr>
            <a:spLocks noGrp="1"/>
          </p:cNvSpPr>
          <p:nvPr>
            <p:ph type="sldNum" sz="quarter" idx="12"/>
          </p:nvPr>
        </p:nvSpPr>
        <p:spPr/>
        <p:txBody>
          <a:body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302767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E834A0-6187-4D94-728D-996FA90632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4390B2B5-299D-4F59-5A53-C7D8F34E2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45D55A28-C0F3-F6F1-B1A1-BD10CAA87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4F568FBE-3018-7FD5-9694-069F6D03A989}"/>
              </a:ext>
            </a:extLst>
          </p:cNvPr>
          <p:cNvSpPr>
            <a:spLocks noGrp="1"/>
          </p:cNvSpPr>
          <p:nvPr>
            <p:ph type="dt" sz="half" idx="10"/>
          </p:nvPr>
        </p:nvSpPr>
        <p:spPr/>
        <p:txBody>
          <a:bodyPr/>
          <a:lstStyle/>
          <a:p>
            <a:fld id="{5D7A39E1-F0CC-4744-ADED-583E5D7B499F}" type="datetimeFigureOut">
              <a:rPr lang="en-US" smtClean="0"/>
              <a:pPr/>
              <a:t>1/1/2007</a:t>
            </a:fld>
            <a:endParaRPr lang="en-US"/>
          </a:p>
        </p:txBody>
      </p:sp>
      <p:sp>
        <p:nvSpPr>
          <p:cNvPr id="6" name="Footer Placeholder 5">
            <a:extLst>
              <a:ext uri="{FF2B5EF4-FFF2-40B4-BE49-F238E27FC236}">
                <a16:creationId xmlns="" xmlns:a16="http://schemas.microsoft.com/office/drawing/2014/main" id="{807745BC-BBA5-C726-3D2C-C4604955F7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CC0B82F-99DB-2DA4-A35B-B289F82F6F86}"/>
              </a:ext>
            </a:extLst>
          </p:cNvPr>
          <p:cNvSpPr>
            <a:spLocks noGrp="1"/>
          </p:cNvSpPr>
          <p:nvPr>
            <p:ph type="sldNum" sz="quarter" idx="12"/>
          </p:nvPr>
        </p:nvSpPr>
        <p:spPr/>
        <p:txBody>
          <a:body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42294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4B62FE-E7D0-8578-FCC7-6CF876D67E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CD718DAF-1625-8191-BA97-8758E4F98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566B640-5EE1-FB9F-D070-1B0DB14B3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0EA8BC3-4BE2-CD03-33E2-0413CCA58A16}"/>
              </a:ext>
            </a:extLst>
          </p:cNvPr>
          <p:cNvSpPr>
            <a:spLocks noGrp="1"/>
          </p:cNvSpPr>
          <p:nvPr>
            <p:ph type="dt" sz="half" idx="10"/>
          </p:nvPr>
        </p:nvSpPr>
        <p:spPr/>
        <p:txBody>
          <a:bodyPr/>
          <a:lstStyle/>
          <a:p>
            <a:fld id="{5D7A39E1-F0CC-4744-ADED-583E5D7B499F}" type="datetimeFigureOut">
              <a:rPr lang="en-US" smtClean="0"/>
              <a:pPr/>
              <a:t>1/1/2007</a:t>
            </a:fld>
            <a:endParaRPr lang="en-US"/>
          </a:p>
        </p:txBody>
      </p:sp>
      <p:sp>
        <p:nvSpPr>
          <p:cNvPr id="6" name="Footer Placeholder 5">
            <a:extLst>
              <a:ext uri="{FF2B5EF4-FFF2-40B4-BE49-F238E27FC236}">
                <a16:creationId xmlns="" xmlns:a16="http://schemas.microsoft.com/office/drawing/2014/main" id="{A1B96CD2-A19B-BF20-66DF-002A60447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A83BC05-95BF-62BE-FC10-CE73F652F1AD}"/>
              </a:ext>
            </a:extLst>
          </p:cNvPr>
          <p:cNvSpPr>
            <a:spLocks noGrp="1"/>
          </p:cNvSpPr>
          <p:nvPr>
            <p:ph type="sldNum" sz="quarter" idx="12"/>
          </p:nvPr>
        </p:nvSpPr>
        <p:spPr/>
        <p:txBody>
          <a:body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358293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375B880-D832-463B-4154-2F361F885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C8BDB35C-62E4-71D5-4C1C-C591A34BCB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950D0F72-2B0D-6F02-56FC-198F82A516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A39E1-F0CC-4744-ADED-583E5D7B499F}" type="datetimeFigureOut">
              <a:rPr lang="en-US" smtClean="0"/>
              <a:pPr/>
              <a:t>1/1/2007</a:t>
            </a:fld>
            <a:endParaRPr lang="en-US"/>
          </a:p>
        </p:txBody>
      </p:sp>
      <p:sp>
        <p:nvSpPr>
          <p:cNvPr id="5" name="Footer Placeholder 4">
            <a:extLst>
              <a:ext uri="{FF2B5EF4-FFF2-40B4-BE49-F238E27FC236}">
                <a16:creationId xmlns="" xmlns:a16="http://schemas.microsoft.com/office/drawing/2014/main" id="{1C58CED2-05B1-48D3-83C5-B8C216909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ED27E48-53DA-3726-8638-085A4CCC5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ED319-3096-2248-A442-D733DD2CF1DF}" type="slidenum">
              <a:rPr lang="en-US" smtClean="0"/>
              <a:pPr/>
              <a:t>‹#›</a:t>
            </a:fld>
            <a:endParaRPr lang="en-US"/>
          </a:p>
        </p:txBody>
      </p:sp>
    </p:spTree>
    <p:extLst>
      <p:ext uri="{BB962C8B-B14F-4D97-AF65-F5344CB8AC3E}">
        <p14:creationId xmlns="" xmlns:p14="http://schemas.microsoft.com/office/powerpoint/2010/main" val="1895987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72C3E5-8329-59F5-668A-471A60FE1133}"/>
              </a:ext>
            </a:extLst>
          </p:cNvPr>
          <p:cNvSpPr>
            <a:spLocks noGrp="1"/>
          </p:cNvSpPr>
          <p:nvPr>
            <p:ph type="ctrTitle"/>
          </p:nvPr>
        </p:nvSpPr>
        <p:spPr/>
        <p:txBody>
          <a:bodyPr>
            <a:normAutofit fontScale="90000"/>
          </a:bodyPr>
          <a:lstStyle/>
          <a:p>
            <a:r>
              <a:rPr lang="en-US" dirty="0"/>
              <a:t>ALLERGIC AND NON-ALLERGIC PRECIPITANTS OF OBSTRUCTIVE AIRWAY DISEASE</a:t>
            </a:r>
          </a:p>
        </p:txBody>
      </p:sp>
      <p:sp>
        <p:nvSpPr>
          <p:cNvPr id="3" name="Subtitle 2">
            <a:extLst>
              <a:ext uri="{FF2B5EF4-FFF2-40B4-BE49-F238E27FC236}">
                <a16:creationId xmlns="" xmlns:a16="http://schemas.microsoft.com/office/drawing/2014/main" id="{B4BFDC5E-7B38-2598-3CCE-BE5D931EB3B8}"/>
              </a:ext>
            </a:extLst>
          </p:cNvPr>
          <p:cNvSpPr>
            <a:spLocks noGrp="1"/>
          </p:cNvSpPr>
          <p:nvPr>
            <p:ph type="subTitle" idx="1"/>
          </p:nvPr>
        </p:nvSpPr>
        <p:spPr>
          <a:xfrm>
            <a:off x="1524000" y="3602037"/>
            <a:ext cx="9312166" cy="2514983"/>
          </a:xfrm>
        </p:spPr>
        <p:txBody>
          <a:bodyPr>
            <a:normAutofit/>
          </a:bodyPr>
          <a:lstStyle/>
          <a:p>
            <a:r>
              <a:rPr lang="en-US" smtClean="0"/>
              <a:t>-   DR </a:t>
            </a:r>
            <a:r>
              <a:rPr lang="en-US" dirty="0" smtClean="0"/>
              <a:t>. BHAVESH PATEL</a:t>
            </a:r>
            <a:endParaRPr lang="en-US" dirty="0"/>
          </a:p>
          <a:p>
            <a:pPr algn="l"/>
            <a:r>
              <a:rPr lang="en-US" dirty="0"/>
              <a:t>                                                   </a:t>
            </a:r>
            <a:r>
              <a:rPr lang="en-US" dirty="0" smtClean="0"/>
              <a:t>ASSOCIATE PROFESSOR</a:t>
            </a:r>
            <a:endParaRPr lang="en-US" dirty="0"/>
          </a:p>
          <a:p>
            <a:pPr algn="l"/>
            <a:r>
              <a:rPr lang="en-US" dirty="0"/>
              <a:t>                                                   SBKS MI&amp;RC</a:t>
            </a:r>
          </a:p>
          <a:p>
            <a:pPr algn="l"/>
            <a:r>
              <a:rPr lang="en-US" dirty="0"/>
              <a:t>                                                   PIPARIA,VADODARA</a:t>
            </a:r>
          </a:p>
          <a:p>
            <a:pPr algn="l"/>
            <a:r>
              <a:rPr lang="en-US" dirty="0"/>
              <a:t>                                                   </a:t>
            </a:r>
          </a:p>
        </p:txBody>
      </p:sp>
    </p:spTree>
    <p:extLst>
      <p:ext uri="{BB962C8B-B14F-4D97-AF65-F5344CB8AC3E}">
        <p14:creationId xmlns="" xmlns:p14="http://schemas.microsoft.com/office/powerpoint/2010/main" val="248618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9D3F38-945F-5C9D-EABA-E9B2E862794F}"/>
              </a:ext>
            </a:extLst>
          </p:cNvPr>
          <p:cNvSpPr>
            <a:spLocks noGrp="1"/>
          </p:cNvSpPr>
          <p:nvPr>
            <p:ph type="title"/>
          </p:nvPr>
        </p:nvSpPr>
        <p:spPr/>
        <p:txBody>
          <a:bodyPr/>
          <a:lstStyle/>
          <a:p>
            <a:r>
              <a:rPr lang="en-IN" sz="4400" dirty="0">
                <a:solidFill>
                  <a:srgbClr val="231F20"/>
                </a:solidFill>
                <a:effectLst/>
                <a:latin typeface="Palatino-Roman" pitchFamily="2" charset="77"/>
              </a:rPr>
              <a:t>Allergens:</a:t>
            </a:r>
            <a:endParaRPr lang="en-US" dirty="0"/>
          </a:p>
        </p:txBody>
      </p:sp>
      <p:sp>
        <p:nvSpPr>
          <p:cNvPr id="3" name="Content Placeholder 2">
            <a:extLst>
              <a:ext uri="{FF2B5EF4-FFF2-40B4-BE49-F238E27FC236}">
                <a16:creationId xmlns="" xmlns:a16="http://schemas.microsoft.com/office/drawing/2014/main" id="{344317AD-225C-0002-1EA5-C5367ABAD0DE}"/>
              </a:ext>
            </a:extLst>
          </p:cNvPr>
          <p:cNvSpPr>
            <a:spLocks noGrp="1"/>
          </p:cNvSpPr>
          <p:nvPr>
            <p:ph idx="1"/>
          </p:nvPr>
        </p:nvSpPr>
        <p:spPr/>
        <p:txBody>
          <a:bodyPr>
            <a:normAutofit/>
          </a:bodyPr>
          <a:lstStyle/>
          <a:p>
            <a:r>
              <a:rPr lang="en-IN" sz="3600" dirty="0">
                <a:solidFill>
                  <a:srgbClr val="231F20"/>
                </a:solidFill>
                <a:effectLst/>
                <a:latin typeface="Palatino-Roman" pitchFamily="2" charset="77"/>
              </a:rPr>
              <a:t>a. Ingested (fish, nuts, strawberries) </a:t>
            </a:r>
            <a:endParaRPr lang="en-IN" sz="3600" dirty="0"/>
          </a:p>
          <a:p>
            <a:r>
              <a:rPr lang="en-IN" sz="3600" dirty="0">
                <a:solidFill>
                  <a:srgbClr val="231F20"/>
                </a:solidFill>
                <a:effectLst/>
                <a:latin typeface="Palatino-Roman" pitchFamily="2" charset="77"/>
              </a:rPr>
              <a:t>b. Inhaled (dust, pollen, house dust mite) </a:t>
            </a:r>
            <a:endParaRPr lang="en-IN" sz="3600" dirty="0"/>
          </a:p>
          <a:p>
            <a:r>
              <a:rPr lang="en-IN" sz="3600" dirty="0">
                <a:solidFill>
                  <a:srgbClr val="231F20"/>
                </a:solidFill>
                <a:effectLst/>
                <a:latin typeface="Palatino-Roman" pitchFamily="2" charset="77"/>
              </a:rPr>
              <a:t>c. Food additives (tartrazine, metabisulfite preservatives, monosodium glutamate or </a:t>
            </a:r>
            <a:r>
              <a:rPr lang="en-IN" sz="3600" dirty="0" err="1">
                <a:solidFill>
                  <a:srgbClr val="231F20"/>
                </a:solidFill>
                <a:effectLst/>
                <a:latin typeface="Palatino-Roman" pitchFamily="2" charset="77"/>
              </a:rPr>
              <a:t>ajinomoto</a:t>
            </a:r>
            <a:r>
              <a:rPr lang="en-IN" sz="3600" dirty="0">
                <a:solidFill>
                  <a:srgbClr val="231F20"/>
                </a:solidFill>
                <a:effectLst/>
                <a:latin typeface="Palatino-Roman" pitchFamily="2" charset="77"/>
              </a:rPr>
              <a:t>) </a:t>
            </a:r>
            <a:endParaRPr lang="en-IN" sz="3600" dirty="0"/>
          </a:p>
          <a:p>
            <a:r>
              <a:rPr lang="en-IN" sz="3600" dirty="0">
                <a:solidFill>
                  <a:srgbClr val="231F20"/>
                </a:solidFill>
                <a:effectLst/>
                <a:latin typeface="Palatino-Roman" pitchFamily="2" charset="77"/>
              </a:rPr>
              <a:t>d. Occupational allergens (grain-dust, wood-dust)</a:t>
            </a:r>
            <a:endParaRPr lang="en-IN" sz="3600" dirty="0"/>
          </a:p>
          <a:p>
            <a:endParaRPr lang="en-US" sz="3600" dirty="0"/>
          </a:p>
        </p:txBody>
      </p:sp>
    </p:spTree>
    <p:extLst>
      <p:ext uri="{BB962C8B-B14F-4D97-AF65-F5344CB8AC3E}">
        <p14:creationId xmlns="" xmlns:p14="http://schemas.microsoft.com/office/powerpoint/2010/main" val="2025003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98E019-2C99-E87B-E607-A9C7862E6473}"/>
              </a:ext>
            </a:extLst>
          </p:cNvPr>
          <p:cNvSpPr>
            <a:spLocks noGrp="1"/>
          </p:cNvSpPr>
          <p:nvPr>
            <p:ph type="title"/>
          </p:nvPr>
        </p:nvSpPr>
        <p:spPr>
          <a:xfrm>
            <a:off x="344213" y="189186"/>
            <a:ext cx="10515600" cy="755267"/>
          </a:xfrm>
        </p:spPr>
        <p:txBody>
          <a:bodyPr/>
          <a:lstStyle/>
          <a:p>
            <a:r>
              <a:rPr lang="en-IN" sz="1800" b="1" dirty="0">
                <a:solidFill>
                  <a:srgbClr val="0072BC"/>
                </a:solidFill>
                <a:effectLst/>
                <a:latin typeface="MyriadPro-BoldSemiCn"/>
              </a:rPr>
              <a:t>Occupation</a:t>
            </a:r>
            <a:endParaRPr lang="en-US" dirty="0"/>
          </a:p>
        </p:txBody>
      </p:sp>
      <p:sp>
        <p:nvSpPr>
          <p:cNvPr id="3" name="Content Placeholder 2">
            <a:extLst>
              <a:ext uri="{FF2B5EF4-FFF2-40B4-BE49-F238E27FC236}">
                <a16:creationId xmlns="" xmlns:a16="http://schemas.microsoft.com/office/drawing/2014/main" id="{FB4036F6-93E6-4C93-F857-9B864D6508D7}"/>
              </a:ext>
            </a:extLst>
          </p:cNvPr>
          <p:cNvSpPr>
            <a:spLocks noGrp="1"/>
          </p:cNvSpPr>
          <p:nvPr>
            <p:ph idx="1"/>
          </p:nvPr>
        </p:nvSpPr>
        <p:spPr>
          <a:xfrm>
            <a:off x="168167" y="944454"/>
            <a:ext cx="11185634" cy="5232510"/>
          </a:xfrm>
        </p:spPr>
        <p:txBody>
          <a:bodyPr>
            <a:normAutofit/>
          </a:bodyPr>
          <a:lstStyle/>
          <a:p>
            <a:r>
              <a:rPr lang="en-IN" dirty="0">
                <a:solidFill>
                  <a:srgbClr val="231F20"/>
                </a:solidFill>
                <a:effectLst/>
              </a:rPr>
              <a:t>The possibility that occupation-related inhalation of particulates and gases carries a risk for COPD was slow in gaining acceptance, but acceptance is widespread now.</a:t>
            </a:r>
          </a:p>
          <a:p>
            <a:r>
              <a:rPr lang="en-IN" dirty="0">
                <a:solidFill>
                  <a:srgbClr val="231F20"/>
                </a:solidFill>
                <a:effectLst/>
              </a:rPr>
              <a:t>The delay was understandable since smoking among workers in certain occupations was a confounding factor. </a:t>
            </a:r>
          </a:p>
          <a:p>
            <a:r>
              <a:rPr lang="en-IN" dirty="0">
                <a:solidFill>
                  <a:srgbClr val="231F20"/>
                </a:solidFill>
                <a:effectLst/>
              </a:rPr>
              <a:t>Also, workers beginning jobs with a high risk of causing lung disease typically have better lung function than normal (the “healthy worker” phenomenon), obscuring work-related effects among relatively young workers. </a:t>
            </a:r>
          </a:p>
          <a:p>
            <a:r>
              <a:rPr lang="en-IN" dirty="0">
                <a:solidFill>
                  <a:srgbClr val="231F20"/>
                </a:solidFill>
                <a:effectLst/>
              </a:rPr>
              <a:t>In addition, among cohorts of workers, those with COPD may drop out, causing an underestimate of risk in follow-up studies of individuals still working. </a:t>
            </a:r>
            <a:endParaRPr lang="en-IN" dirty="0"/>
          </a:p>
          <a:p>
            <a:endParaRPr lang="en-IN" dirty="0"/>
          </a:p>
          <a:p>
            <a:pPr marL="0" indent="0">
              <a:buNone/>
            </a:pPr>
            <a:endParaRPr lang="en-US" dirty="0"/>
          </a:p>
        </p:txBody>
      </p:sp>
    </p:spTree>
    <p:extLst>
      <p:ext uri="{BB962C8B-B14F-4D97-AF65-F5344CB8AC3E}">
        <p14:creationId xmlns="" xmlns:p14="http://schemas.microsoft.com/office/powerpoint/2010/main" val="3515409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655"/>
            <a:ext cx="10515600" cy="5700308"/>
          </a:xfrm>
        </p:spPr>
        <p:txBody>
          <a:bodyPr>
            <a:normAutofit lnSpcReduction="10000"/>
          </a:bodyPr>
          <a:lstStyle/>
          <a:p>
            <a:r>
              <a:rPr lang="en-IN" dirty="0" smtClean="0">
                <a:solidFill>
                  <a:srgbClr val="231F20"/>
                </a:solidFill>
                <a:latin typeface="+mj-lt"/>
              </a:rPr>
              <a:t>Despite these problems, studies from different groups around the world, urban and rural, workforce-based and community-</a:t>
            </a:r>
            <a:r>
              <a:rPr lang="en-IN" dirty="0" err="1" smtClean="0">
                <a:solidFill>
                  <a:srgbClr val="231F20"/>
                </a:solidFill>
                <a:latin typeface="+mj-lt"/>
              </a:rPr>
              <a:t>based,clearly</a:t>
            </a:r>
            <a:r>
              <a:rPr lang="en-IN" dirty="0" smtClean="0">
                <a:solidFill>
                  <a:srgbClr val="231F20"/>
                </a:solidFill>
                <a:latin typeface="+mj-lt"/>
              </a:rPr>
              <a:t> implicate occupations producing exposures to dusts, gases, and fumes as risk factors for COPD. </a:t>
            </a:r>
          </a:p>
          <a:p>
            <a:r>
              <a:rPr lang="en-IN" dirty="0" smtClean="0">
                <a:solidFill>
                  <a:srgbClr val="231F20"/>
                </a:solidFill>
                <a:latin typeface="+mj-lt"/>
              </a:rPr>
              <a:t>The American Thoracic Society has estimated that the occupational contribution to the population burden of COPD is 15%.</a:t>
            </a:r>
          </a:p>
          <a:p>
            <a:r>
              <a:rPr lang="en-IN" dirty="0" smtClean="0">
                <a:solidFill>
                  <a:srgbClr val="231F20"/>
                </a:solidFill>
                <a:latin typeface="+mj-lt"/>
              </a:rPr>
              <a:t>Apart from the well-recognized risk of occupations involving exposure to organic and inorganic dusts, less obviously “risky” occupations, such as construction, plastics manufacturing, and utility work may carry an increased risk of COPD.</a:t>
            </a:r>
          </a:p>
          <a:p>
            <a:r>
              <a:rPr lang="en-IN" dirty="0" smtClean="0">
                <a:solidFill>
                  <a:srgbClr val="231F20"/>
                </a:solidFill>
                <a:latin typeface="+mj-lt"/>
              </a:rPr>
              <a:t>The risk of adverse occupational exposure is particularly important in workers who smoke or have other factors that raise their risk for COPD, such as </a:t>
            </a:r>
            <a:r>
              <a:rPr lang="el-GR" dirty="0" smtClean="0">
                <a:solidFill>
                  <a:srgbClr val="231F20"/>
                </a:solidFill>
                <a:latin typeface="+mj-lt"/>
              </a:rPr>
              <a:t>α1-</a:t>
            </a:r>
            <a:r>
              <a:rPr lang="en-IN" dirty="0" smtClean="0">
                <a:solidFill>
                  <a:srgbClr val="231F20"/>
                </a:solidFill>
                <a:latin typeface="+mj-lt"/>
              </a:rPr>
              <a:t>antitrypsin deficiency</a:t>
            </a:r>
            <a:endParaRPr lang="en-US"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B60E2-BE31-4AC9-2A02-ECE034A3B85E}"/>
              </a:ext>
            </a:extLst>
          </p:cNvPr>
          <p:cNvSpPr>
            <a:spLocks noGrp="1"/>
          </p:cNvSpPr>
          <p:nvPr>
            <p:ph type="title"/>
          </p:nvPr>
        </p:nvSpPr>
        <p:spPr>
          <a:xfrm>
            <a:off x="847928" y="773688"/>
            <a:ext cx="10515600" cy="591316"/>
          </a:xfrm>
        </p:spPr>
        <p:txBody>
          <a:bodyPr>
            <a:normAutofit fontScale="90000"/>
          </a:bodyPr>
          <a:lstStyle/>
          <a:p>
            <a:r>
              <a:rPr lang="en-IN" sz="4400" b="1" dirty="0">
                <a:solidFill>
                  <a:srgbClr val="0072BC"/>
                </a:solidFill>
                <a:effectLst/>
                <a:latin typeface="MyriadPro-BoldSemiCn"/>
              </a:rPr>
              <a:t>Childhood Lower Respiratory Tract Infections </a:t>
            </a:r>
            <a:r>
              <a:rPr lang="en-IN" dirty="0"/>
              <a:t/>
            </a:r>
            <a:br>
              <a:rPr lang="en-IN" dirty="0"/>
            </a:br>
            <a:endParaRPr lang="en-US" dirty="0"/>
          </a:p>
        </p:txBody>
      </p:sp>
      <p:sp>
        <p:nvSpPr>
          <p:cNvPr id="3" name="Content Placeholder 2">
            <a:extLst>
              <a:ext uri="{FF2B5EF4-FFF2-40B4-BE49-F238E27FC236}">
                <a16:creationId xmlns="" xmlns:a16="http://schemas.microsoft.com/office/drawing/2014/main" id="{0A33D533-75A6-96E7-AC7C-DECBDAA32006}"/>
              </a:ext>
            </a:extLst>
          </p:cNvPr>
          <p:cNvSpPr>
            <a:spLocks noGrp="1"/>
          </p:cNvSpPr>
          <p:nvPr>
            <p:ph idx="1"/>
          </p:nvPr>
        </p:nvSpPr>
        <p:spPr>
          <a:xfrm>
            <a:off x="357352" y="1536969"/>
            <a:ext cx="10996448" cy="4639993"/>
          </a:xfrm>
        </p:spPr>
        <p:txBody>
          <a:bodyPr>
            <a:normAutofit/>
          </a:bodyPr>
          <a:lstStyle/>
          <a:p>
            <a:r>
              <a:rPr lang="en-IN" sz="3200" dirty="0">
                <a:solidFill>
                  <a:srgbClr val="231F20"/>
                </a:solidFill>
                <a:effectLst/>
                <a:latin typeface="+mj-lt"/>
              </a:rPr>
              <a:t>Since the status of lung function in very early childhood predicts ventilatory function many years later,48 it is plausible that lower respiratory tract infections (LRIs) during childhood might adversely affect lung development and increase the risk of developing COPD later in life.</a:t>
            </a:r>
          </a:p>
          <a:p>
            <a:r>
              <a:rPr lang="en-IN" sz="3200" dirty="0">
                <a:solidFill>
                  <a:srgbClr val="231F20"/>
                </a:solidFill>
                <a:effectLst/>
                <a:latin typeface="+mj-lt"/>
              </a:rPr>
              <a:t>However, lung function in children who had pneumonia up to age 2 infrequently had reduced lung function 10 years after the infection.</a:t>
            </a:r>
          </a:p>
          <a:p>
            <a:endParaRPr lang="en-US" sz="3200" dirty="0">
              <a:latin typeface="+mj-lt"/>
            </a:endParaRPr>
          </a:p>
        </p:txBody>
      </p:sp>
    </p:spTree>
    <p:extLst>
      <p:ext uri="{BB962C8B-B14F-4D97-AF65-F5344CB8AC3E}">
        <p14:creationId xmlns="" xmlns:p14="http://schemas.microsoft.com/office/powerpoint/2010/main" val="3401618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8757"/>
            <a:ext cx="10515600" cy="5418206"/>
          </a:xfrm>
        </p:spPr>
        <p:txBody>
          <a:bodyPr>
            <a:normAutofit/>
          </a:bodyPr>
          <a:lstStyle/>
          <a:p>
            <a:r>
              <a:rPr lang="en-IN" sz="2400" dirty="0" smtClean="0">
                <a:solidFill>
                  <a:srgbClr val="231F20"/>
                </a:solidFill>
                <a:latin typeface="+mj-lt"/>
              </a:rPr>
              <a:t>If there was a </a:t>
            </a:r>
            <a:r>
              <a:rPr lang="en-IN" sz="2400" dirty="0" err="1" smtClean="0">
                <a:solidFill>
                  <a:srgbClr val="231F20"/>
                </a:solidFill>
                <a:latin typeface="+mj-lt"/>
              </a:rPr>
              <a:t>ventilatory</a:t>
            </a:r>
            <a:r>
              <a:rPr lang="en-IN" sz="2400" dirty="0" smtClean="0">
                <a:solidFill>
                  <a:srgbClr val="231F20"/>
                </a:solidFill>
                <a:latin typeface="+mj-lt"/>
              </a:rPr>
              <a:t> defect, it was most often restrictive. Where reduced airflow was observed, an adenovirus was the predominant class of pathogens responsible for the pneumonia.</a:t>
            </a:r>
          </a:p>
          <a:p>
            <a:r>
              <a:rPr lang="en-IN" sz="2400" dirty="0" smtClean="0">
                <a:solidFill>
                  <a:srgbClr val="231F20"/>
                </a:solidFill>
                <a:latin typeface="+mj-lt"/>
              </a:rPr>
              <a:t>It is notable that COPD exacerbations may leave only a minor lasting effect on airflow. </a:t>
            </a:r>
          </a:p>
          <a:p>
            <a:r>
              <a:rPr lang="en-IN" sz="2400" dirty="0" smtClean="0">
                <a:solidFill>
                  <a:srgbClr val="231F20"/>
                </a:solidFill>
                <a:latin typeface="+mj-lt"/>
              </a:rPr>
              <a:t>Continued smokers enrolled in the Lung Health Study had only an additional loss of 7 </a:t>
            </a:r>
            <a:r>
              <a:rPr lang="en-IN" sz="2400" dirty="0" err="1" smtClean="0">
                <a:solidFill>
                  <a:srgbClr val="231F20"/>
                </a:solidFill>
                <a:latin typeface="+mj-lt"/>
              </a:rPr>
              <a:t>mL</a:t>
            </a:r>
            <a:r>
              <a:rPr lang="en-IN" sz="2400" dirty="0" smtClean="0">
                <a:solidFill>
                  <a:srgbClr val="231F20"/>
                </a:solidFill>
                <a:latin typeface="+mj-lt"/>
              </a:rPr>
              <a:t> of FEV1 per year for those having one exacerbation per year, while among those who had quit smoking, exacerbations had no permanent effect on the FEV1.</a:t>
            </a:r>
            <a:endParaRPr lang="en-IN" sz="2400" dirty="0" smtClean="0">
              <a:latin typeface="+mj-lt"/>
            </a:endParaRPr>
          </a:p>
          <a:p>
            <a:endParaRPr lang="en-US" sz="24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680FB5-31E1-E47A-B557-709675C1B040}"/>
              </a:ext>
            </a:extLst>
          </p:cNvPr>
          <p:cNvSpPr>
            <a:spLocks noGrp="1"/>
          </p:cNvSpPr>
          <p:nvPr>
            <p:ph type="title"/>
          </p:nvPr>
        </p:nvSpPr>
        <p:spPr>
          <a:xfrm>
            <a:off x="838200" y="115615"/>
            <a:ext cx="10515600" cy="1051033"/>
          </a:xfrm>
        </p:spPr>
        <p:txBody>
          <a:bodyPr>
            <a:normAutofit fontScale="90000"/>
          </a:bodyPr>
          <a:lstStyle/>
          <a:p>
            <a:r>
              <a:rPr lang="en-IN" sz="4400" b="1" dirty="0">
                <a:solidFill>
                  <a:srgbClr val="0072BC"/>
                </a:solidFill>
                <a:effectLst/>
                <a:latin typeface="MyriadPro-BoldSemiCn"/>
              </a:rPr>
              <a:t>Low Socioeconomic Status </a:t>
            </a:r>
            <a:r>
              <a:rPr lang="en-IN" dirty="0"/>
              <a:t/>
            </a:r>
            <a:br>
              <a:rPr lang="en-IN" dirty="0"/>
            </a:br>
            <a:endParaRPr lang="en-US" dirty="0"/>
          </a:p>
        </p:txBody>
      </p:sp>
      <p:sp>
        <p:nvSpPr>
          <p:cNvPr id="3" name="Content Placeholder 2">
            <a:extLst>
              <a:ext uri="{FF2B5EF4-FFF2-40B4-BE49-F238E27FC236}">
                <a16:creationId xmlns="" xmlns:a16="http://schemas.microsoft.com/office/drawing/2014/main" id="{CA666E35-C215-90FE-0925-EC475C96C6AC}"/>
              </a:ext>
            </a:extLst>
          </p:cNvPr>
          <p:cNvSpPr>
            <a:spLocks noGrp="1"/>
          </p:cNvSpPr>
          <p:nvPr>
            <p:ph idx="1"/>
          </p:nvPr>
        </p:nvSpPr>
        <p:spPr>
          <a:xfrm>
            <a:off x="357352" y="1303283"/>
            <a:ext cx="10996448" cy="4873680"/>
          </a:xfrm>
        </p:spPr>
        <p:txBody>
          <a:bodyPr>
            <a:normAutofit/>
          </a:bodyPr>
          <a:lstStyle/>
          <a:p>
            <a:r>
              <a:rPr lang="en-IN" sz="2400" dirty="0">
                <a:solidFill>
                  <a:srgbClr val="231F20"/>
                </a:solidFill>
                <a:effectLst/>
              </a:rPr>
              <a:t>A low socioeconomic status is a risk factor for COPD. </a:t>
            </a:r>
          </a:p>
          <a:p>
            <a:r>
              <a:rPr lang="en-IN" sz="2400" dirty="0">
                <a:solidFill>
                  <a:srgbClr val="231F20"/>
                </a:solidFill>
                <a:effectLst/>
              </a:rPr>
              <a:t>The relationship may be linked to an increased amount of smoking and other factors, including deficient medical care for respiratory infections, occupational exposure to inhaled particulates, and increased exposure to household allergens. </a:t>
            </a:r>
          </a:p>
          <a:p>
            <a:r>
              <a:rPr lang="en-IN" sz="2400" dirty="0">
                <a:solidFill>
                  <a:srgbClr val="231F20"/>
                </a:solidFill>
                <a:effectLst/>
              </a:rPr>
              <a:t>The importance of smoking is evident. </a:t>
            </a:r>
            <a:endParaRPr lang="en-IN" sz="2400" dirty="0"/>
          </a:p>
          <a:p>
            <a:r>
              <a:rPr lang="en-IN" sz="2400" dirty="0">
                <a:solidFill>
                  <a:srgbClr val="231F20"/>
                </a:solidFill>
                <a:effectLst/>
              </a:rPr>
              <a:t>In the United States in 2011, 45% of adults with a General Education Diploma (GED) were smokers compared to 10% of individuals with a college degree, and among adults living below the poverty level, 33% were smokers in contrast to 20% of individuals living above the poverty level.</a:t>
            </a:r>
            <a:endParaRPr lang="en-US" sz="2400" dirty="0"/>
          </a:p>
        </p:txBody>
      </p:sp>
    </p:spTree>
    <p:extLst>
      <p:ext uri="{BB962C8B-B14F-4D97-AF65-F5344CB8AC3E}">
        <p14:creationId xmlns="" xmlns:p14="http://schemas.microsoft.com/office/powerpoint/2010/main" val="2623699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5422E7-D9A3-7ADA-18B1-61229AC44208}"/>
              </a:ext>
            </a:extLst>
          </p:cNvPr>
          <p:cNvSpPr>
            <a:spLocks noGrp="1"/>
          </p:cNvSpPr>
          <p:nvPr>
            <p:ph type="title"/>
          </p:nvPr>
        </p:nvSpPr>
        <p:spPr>
          <a:xfrm>
            <a:off x="409903" y="84083"/>
            <a:ext cx="10943897" cy="1261241"/>
          </a:xfrm>
        </p:spPr>
        <p:txBody>
          <a:bodyPr>
            <a:normAutofit fontScale="90000"/>
          </a:bodyPr>
          <a:lstStyle/>
          <a:p>
            <a:r>
              <a:rPr lang="en-IN" dirty="0"/>
              <a:t/>
            </a:r>
            <a:br>
              <a:rPr lang="en-IN" dirty="0"/>
            </a:br>
            <a:r>
              <a:rPr lang="en-IN" sz="3600" b="1" dirty="0">
                <a:solidFill>
                  <a:srgbClr val="0072BC"/>
                </a:solidFill>
                <a:effectLst/>
                <a:latin typeface="MyriadPro-BoldSemiCn"/>
              </a:rPr>
              <a:t>HUMAN IMMUNODEFICIENCY VIRUS </a:t>
            </a:r>
            <a:r>
              <a:rPr lang="en-IN" sz="3600" dirty="0"/>
              <a:t/>
            </a:r>
            <a:br>
              <a:rPr lang="en-IN" sz="3600" dirty="0"/>
            </a:br>
            <a:r>
              <a:rPr lang="en-IN" sz="3600" b="1" dirty="0">
                <a:solidFill>
                  <a:srgbClr val="0072BC"/>
                </a:solidFill>
                <a:effectLst/>
                <a:latin typeface="MyriadPro-BoldSemiCn"/>
              </a:rPr>
              <a:t>INFECTION</a:t>
            </a:r>
            <a:r>
              <a:rPr lang="en-IN" dirty="0"/>
              <a:t/>
            </a:r>
            <a:br>
              <a:rPr lang="en-IN" dirty="0"/>
            </a:br>
            <a:endParaRPr lang="en-US" dirty="0"/>
          </a:p>
        </p:txBody>
      </p:sp>
      <p:sp>
        <p:nvSpPr>
          <p:cNvPr id="3" name="Content Placeholder 2">
            <a:extLst>
              <a:ext uri="{FF2B5EF4-FFF2-40B4-BE49-F238E27FC236}">
                <a16:creationId xmlns="" xmlns:a16="http://schemas.microsoft.com/office/drawing/2014/main" id="{D4B30C66-B367-23A5-73D0-BA2EF0048623}"/>
              </a:ext>
            </a:extLst>
          </p:cNvPr>
          <p:cNvSpPr>
            <a:spLocks noGrp="1"/>
          </p:cNvSpPr>
          <p:nvPr>
            <p:ph idx="1"/>
          </p:nvPr>
        </p:nvSpPr>
        <p:spPr>
          <a:xfrm>
            <a:off x="294290" y="1345324"/>
            <a:ext cx="11059510" cy="4831639"/>
          </a:xfrm>
        </p:spPr>
        <p:txBody>
          <a:bodyPr>
            <a:noAutofit/>
          </a:bodyPr>
          <a:lstStyle/>
          <a:p>
            <a:r>
              <a:rPr lang="en-IN" sz="2000" dirty="0">
                <a:solidFill>
                  <a:srgbClr val="231F20"/>
                </a:solidFill>
                <a:effectLst/>
                <a:latin typeface="MinionPro"/>
              </a:rPr>
              <a:t>Individuals with human immunodeficiency virus (HIV) who smoke have an increased risk of COPD or more specifically emphysema development.</a:t>
            </a:r>
          </a:p>
          <a:p>
            <a:r>
              <a:rPr lang="en-IN" sz="2000" dirty="0">
                <a:solidFill>
                  <a:srgbClr val="231F20"/>
                </a:solidFill>
                <a:effectLst/>
                <a:latin typeface="MinionPro"/>
              </a:rPr>
              <a:t>The risk appears to be modulated by activation of alveolar macrophages with evidence of enhanced production of matrix metalloproteinases (MMPs) in these individuals.</a:t>
            </a:r>
          </a:p>
          <a:p>
            <a:r>
              <a:rPr lang="en-IN" sz="2000" dirty="0">
                <a:solidFill>
                  <a:srgbClr val="231F20"/>
                </a:solidFill>
                <a:effectLst/>
                <a:latin typeface="MinionPro"/>
              </a:rPr>
              <a:t>The occurrence of COPD and pulmonary hypertension in smokers with HIV appears to be more common in individuals with a high viral load and lower CD4 cell counts and not an adverse consequence of antiretroviral therapy. </a:t>
            </a:r>
            <a:endParaRPr lang="en-IN" sz="2000" dirty="0"/>
          </a:p>
          <a:p>
            <a:r>
              <a:rPr lang="en-IN" sz="2000" dirty="0">
                <a:solidFill>
                  <a:srgbClr val="231F20"/>
                </a:solidFill>
                <a:effectLst/>
                <a:latin typeface="MinionPro"/>
              </a:rPr>
              <a:t>However, emphysema is not reversible and relation to viral load or recovery of CD4 cell counts is not straightforward. </a:t>
            </a:r>
          </a:p>
          <a:p>
            <a:r>
              <a:rPr lang="en-IN" sz="2000" dirty="0">
                <a:solidFill>
                  <a:srgbClr val="231F20"/>
                </a:solidFill>
                <a:effectLst/>
                <a:latin typeface="MinionPro"/>
              </a:rPr>
              <a:t>Other health issues like malnutrition may contribute. </a:t>
            </a:r>
            <a:endParaRPr lang="en-US" sz="2000" dirty="0"/>
          </a:p>
        </p:txBody>
      </p:sp>
    </p:spTree>
    <p:extLst>
      <p:ext uri="{BB962C8B-B14F-4D97-AF65-F5344CB8AC3E}">
        <p14:creationId xmlns="" xmlns:p14="http://schemas.microsoft.com/office/powerpoint/2010/main" val="2089589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C6EDD6-5960-13BE-A572-3B0C5FA2352F}"/>
              </a:ext>
            </a:extLst>
          </p:cNvPr>
          <p:cNvSpPr>
            <a:spLocks noGrp="1"/>
          </p:cNvSpPr>
          <p:nvPr>
            <p:ph type="title"/>
          </p:nvPr>
        </p:nvSpPr>
        <p:spPr/>
        <p:txBody>
          <a:bodyPr/>
          <a:lstStyle/>
          <a:p>
            <a:r>
              <a:rPr lang="en-US" dirty="0"/>
              <a:t>GENETICS</a:t>
            </a:r>
          </a:p>
        </p:txBody>
      </p:sp>
      <p:sp>
        <p:nvSpPr>
          <p:cNvPr id="3" name="Content Placeholder 2">
            <a:extLst>
              <a:ext uri="{FF2B5EF4-FFF2-40B4-BE49-F238E27FC236}">
                <a16:creationId xmlns="" xmlns:a16="http://schemas.microsoft.com/office/drawing/2014/main" id="{AA44F0B6-E611-38E8-3F09-5036EC649B03}"/>
              </a:ext>
            </a:extLst>
          </p:cNvPr>
          <p:cNvSpPr>
            <a:spLocks noGrp="1"/>
          </p:cNvSpPr>
          <p:nvPr>
            <p:ph idx="1"/>
          </p:nvPr>
        </p:nvSpPr>
        <p:spPr/>
        <p:txBody>
          <a:bodyPr/>
          <a:lstStyle/>
          <a:p>
            <a:r>
              <a:rPr lang="en-IN" sz="1800" dirty="0">
                <a:solidFill>
                  <a:srgbClr val="231F20"/>
                </a:solidFill>
                <a:effectLst/>
                <a:latin typeface="MinionPro"/>
              </a:rPr>
              <a:t>The field of COPD genetics is moving rapidly so that capturing this subject is aiming at a moving target. Aggregation of COPD in families and concordance of pulmonary function in twin studies have established a role for genetic predisposition to COPD</a:t>
            </a:r>
            <a:endParaRPr lang="en-IN" dirty="0"/>
          </a:p>
          <a:p>
            <a:r>
              <a:rPr lang="en-IN" sz="1800" dirty="0">
                <a:solidFill>
                  <a:srgbClr val="231F20"/>
                </a:solidFill>
                <a:effectLst/>
                <a:latin typeface="MinionPro"/>
              </a:rPr>
              <a:t>individuals with an identified genetic risk factor, wide, unexplained variability in the occurrence of COPD exists.</a:t>
            </a:r>
            <a:endParaRPr lang="en-IN" dirty="0"/>
          </a:p>
          <a:p>
            <a:endParaRPr lang="en-US" dirty="0"/>
          </a:p>
        </p:txBody>
      </p:sp>
    </p:spTree>
    <p:extLst>
      <p:ext uri="{BB962C8B-B14F-4D97-AF65-F5344CB8AC3E}">
        <p14:creationId xmlns="" xmlns:p14="http://schemas.microsoft.com/office/powerpoint/2010/main" val="987892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43D85EF-2D6B-F218-E9FA-4E359F6D751E}"/>
              </a:ext>
            </a:extLst>
          </p:cNvPr>
          <p:cNvPicPr>
            <a:picLocks noChangeAspect="1"/>
          </p:cNvPicPr>
          <p:nvPr/>
        </p:nvPicPr>
        <p:blipFill>
          <a:blip r:embed="rId2"/>
          <a:stretch>
            <a:fillRect/>
          </a:stretch>
        </p:blipFill>
        <p:spPr>
          <a:xfrm>
            <a:off x="317499" y="781049"/>
            <a:ext cx="11209777" cy="5298738"/>
          </a:xfrm>
          <a:prstGeom prst="rect">
            <a:avLst/>
          </a:prstGeom>
        </p:spPr>
      </p:pic>
    </p:spTree>
    <p:extLst>
      <p:ext uri="{BB962C8B-B14F-4D97-AF65-F5344CB8AC3E}">
        <p14:creationId xmlns="" xmlns:p14="http://schemas.microsoft.com/office/powerpoint/2010/main" val="2255309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1744BA-98F0-665F-5BB9-F3B1F10B628E}"/>
              </a:ext>
            </a:extLst>
          </p:cNvPr>
          <p:cNvSpPr>
            <a:spLocks noGrp="1"/>
          </p:cNvSpPr>
          <p:nvPr>
            <p:ph type="title"/>
          </p:nvPr>
        </p:nvSpPr>
        <p:spPr>
          <a:xfrm>
            <a:off x="838200" y="365126"/>
            <a:ext cx="10515600" cy="769992"/>
          </a:xfrm>
        </p:spPr>
        <p:txBody>
          <a:bodyPr>
            <a:normAutofit fontScale="90000"/>
          </a:bodyPr>
          <a:lstStyle/>
          <a:p>
            <a:r>
              <a:rPr lang="en-IN" sz="4400" dirty="0">
                <a:solidFill>
                  <a:srgbClr val="231F20"/>
                </a:solidFill>
                <a:effectLst/>
                <a:latin typeface="Palatino-Roman" pitchFamily="2" charset="77"/>
              </a:rPr>
              <a:t>Drugs </a:t>
            </a:r>
            <a:r>
              <a:rPr lang="en-IN" dirty="0"/>
              <a:t/>
            </a:r>
            <a:br>
              <a:rPr lang="en-IN" dirty="0"/>
            </a:br>
            <a:endParaRPr lang="en-US" dirty="0"/>
          </a:p>
        </p:txBody>
      </p:sp>
      <p:sp>
        <p:nvSpPr>
          <p:cNvPr id="3" name="Content Placeholder 2">
            <a:extLst>
              <a:ext uri="{FF2B5EF4-FFF2-40B4-BE49-F238E27FC236}">
                <a16:creationId xmlns="" xmlns:a16="http://schemas.microsoft.com/office/drawing/2014/main" id="{CA146FD0-43E9-C790-7E98-590519A51D2C}"/>
              </a:ext>
            </a:extLst>
          </p:cNvPr>
          <p:cNvSpPr>
            <a:spLocks noGrp="1"/>
          </p:cNvSpPr>
          <p:nvPr>
            <p:ph idx="1"/>
          </p:nvPr>
        </p:nvSpPr>
        <p:spPr>
          <a:xfrm>
            <a:off x="546538" y="1439917"/>
            <a:ext cx="10807262" cy="4737046"/>
          </a:xfrm>
        </p:spPr>
        <p:txBody>
          <a:bodyPr/>
          <a:lstStyle/>
          <a:p>
            <a:r>
              <a:rPr lang="en-IN" sz="1800" dirty="0" err="1">
                <a:solidFill>
                  <a:srgbClr val="231F20"/>
                </a:solidFill>
                <a:effectLst/>
                <a:latin typeface="Palatino-Roman" pitchFamily="2" charset="77"/>
              </a:rPr>
              <a:t>i</a:t>
            </a:r>
            <a:r>
              <a:rPr lang="en-IN" sz="1800" dirty="0">
                <a:solidFill>
                  <a:srgbClr val="231F20"/>
                </a:solidFill>
                <a:effectLst/>
                <a:latin typeface="Palatino-Roman" pitchFamily="2" charset="77"/>
              </a:rPr>
              <a:t>. NSAIDs especially *aspirin </a:t>
            </a:r>
            <a:endParaRPr lang="en-IN" dirty="0"/>
          </a:p>
          <a:p>
            <a:r>
              <a:rPr lang="en-IN" sz="1800" dirty="0">
                <a:solidFill>
                  <a:srgbClr val="231F20"/>
                </a:solidFill>
                <a:effectLst/>
                <a:latin typeface="Palatino-Roman" pitchFamily="2" charset="77"/>
              </a:rPr>
              <a:t>ii</a:t>
            </a:r>
            <a:r>
              <a:rPr lang="en-IN" sz="1800" dirty="0" smtClean="0">
                <a:solidFill>
                  <a:srgbClr val="231F20"/>
                </a:solidFill>
                <a:effectLst/>
                <a:latin typeface="Palatino-Roman" pitchFamily="2" charset="77"/>
              </a:rPr>
              <a:t>. BETA</a:t>
            </a:r>
            <a:r>
              <a:rPr lang="el-GR" sz="1800" dirty="0" smtClean="0">
                <a:solidFill>
                  <a:srgbClr val="231F20"/>
                </a:solidFill>
                <a:effectLst/>
                <a:latin typeface="Palatino-Roman" pitchFamily="2" charset="77"/>
              </a:rPr>
              <a:t>-</a:t>
            </a:r>
            <a:r>
              <a:rPr lang="en-IN" sz="1800" dirty="0">
                <a:solidFill>
                  <a:srgbClr val="231F20"/>
                </a:solidFill>
                <a:effectLst/>
                <a:latin typeface="Palatino-Roman" pitchFamily="2" charset="77"/>
              </a:rPr>
              <a:t>blockers </a:t>
            </a:r>
            <a:endParaRPr lang="en-IN" dirty="0"/>
          </a:p>
          <a:p>
            <a:r>
              <a:rPr lang="en-IN" sz="1800" i="1" dirty="0">
                <a:solidFill>
                  <a:srgbClr val="231F20"/>
                </a:solidFill>
                <a:effectLst/>
                <a:latin typeface="Palatino Italic" pitchFamily="2" charset="77"/>
              </a:rPr>
              <a:t>Note:</a:t>
            </a:r>
            <a:r>
              <a:rPr lang="en-IN" sz="1800" dirty="0">
                <a:solidFill>
                  <a:srgbClr val="231F20"/>
                </a:solidFill>
                <a:effectLst/>
                <a:latin typeface="Palatino-Roman" pitchFamily="2" charset="77"/>
              </a:rPr>
              <a:t> *In aspirin sensitive asthma, patients have a triad of asthma, nasal polyps and aspirin sensitivity and it can be life threatening. </a:t>
            </a:r>
            <a:endParaRPr lang="en-IN" dirty="0"/>
          </a:p>
          <a:p>
            <a:r>
              <a:rPr lang="en-IN" sz="1800" dirty="0">
                <a:solidFill>
                  <a:srgbClr val="231F20"/>
                </a:solidFill>
                <a:effectLst/>
                <a:latin typeface="Palatino-Roman" pitchFamily="2" charset="77"/>
              </a:rPr>
              <a:t>Acetaminophen, sodium salicylate, choline </a:t>
            </a:r>
            <a:endParaRPr lang="en-IN" dirty="0"/>
          </a:p>
          <a:p>
            <a:r>
              <a:rPr lang="en-IN" sz="1800" dirty="0">
                <a:solidFill>
                  <a:srgbClr val="231F20"/>
                </a:solidFill>
                <a:effectLst/>
                <a:latin typeface="Palatino-Roman" pitchFamily="2" charset="77"/>
              </a:rPr>
              <a:t>salicylate, salicylamide and propoxyphene are well-tolerated. </a:t>
            </a:r>
            <a:endParaRPr lang="en-IN" dirty="0"/>
          </a:p>
          <a:p>
            <a:endParaRPr lang="en-IN" sz="1800" dirty="0">
              <a:solidFill>
                <a:srgbClr val="231F20"/>
              </a:solidFill>
              <a:effectLst/>
              <a:latin typeface="Palatino-Roman" pitchFamily="2" charset="77"/>
            </a:endParaRPr>
          </a:p>
          <a:p>
            <a:endParaRPr lang="en-IN" sz="1800" dirty="0">
              <a:solidFill>
                <a:srgbClr val="231F20"/>
              </a:solidFill>
              <a:latin typeface="Palatino-Roman" pitchFamily="2" charset="77"/>
            </a:endParaRPr>
          </a:p>
          <a:p>
            <a:pPr marL="0" indent="0">
              <a:buNone/>
            </a:pPr>
            <a:r>
              <a:rPr lang="en-IN" sz="1800" dirty="0">
                <a:solidFill>
                  <a:srgbClr val="231F20"/>
                </a:solidFill>
                <a:effectLst/>
                <a:latin typeface="Palatino-Roman" pitchFamily="2" charset="77"/>
              </a:rPr>
              <a:t>• Chemicals </a:t>
            </a:r>
            <a:r>
              <a:rPr lang="en-IN" dirty="0"/>
              <a:t>-</a:t>
            </a:r>
            <a:r>
              <a:rPr lang="en-IN" sz="1800" dirty="0">
                <a:solidFill>
                  <a:srgbClr val="231F20"/>
                </a:solidFill>
                <a:effectLst/>
                <a:latin typeface="Palatino-Roman" pitchFamily="2" charset="77"/>
              </a:rPr>
              <a:t>Sulfiting agents like Na or K </a:t>
            </a:r>
            <a:r>
              <a:rPr lang="en-IN" sz="1800" dirty="0" err="1">
                <a:solidFill>
                  <a:srgbClr val="231F20"/>
                </a:solidFill>
                <a:effectLst/>
                <a:latin typeface="Palatino-Roman" pitchFamily="2" charset="77"/>
              </a:rPr>
              <a:t>bisulfite</a:t>
            </a:r>
            <a:r>
              <a:rPr lang="en-IN" sz="1800" dirty="0">
                <a:solidFill>
                  <a:srgbClr val="231F20"/>
                </a:solidFill>
                <a:effectLst/>
                <a:latin typeface="Palatino-Roman" pitchFamily="2" charset="77"/>
              </a:rPr>
              <a:t>, sulphur dioxide</a:t>
            </a:r>
            <a:endParaRPr lang="en-IN" dirty="0"/>
          </a:p>
          <a:p>
            <a:endParaRPr lang="en-US" dirty="0"/>
          </a:p>
        </p:txBody>
      </p:sp>
    </p:spTree>
    <p:extLst>
      <p:ext uri="{BB962C8B-B14F-4D97-AF65-F5344CB8AC3E}">
        <p14:creationId xmlns="" xmlns:p14="http://schemas.microsoft.com/office/powerpoint/2010/main" val="3526545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ronic obstructive pulmonary disease - The Lancet">
            <a:extLst>
              <a:ext uri="{FF2B5EF4-FFF2-40B4-BE49-F238E27FC236}">
                <a16:creationId xmlns="" xmlns:a16="http://schemas.microsoft.com/office/drawing/2014/main" id="{91611011-9013-EBF3-C074-4423E62733C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3450" y="0"/>
            <a:ext cx="7783513"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31554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D9786-2492-F242-BB3B-41F3DF9EB45D}"/>
              </a:ext>
            </a:extLst>
          </p:cNvPr>
          <p:cNvSpPr>
            <a:spLocks noGrp="1"/>
          </p:cNvSpPr>
          <p:nvPr>
            <p:ph type="title"/>
          </p:nvPr>
        </p:nvSpPr>
        <p:spPr>
          <a:xfrm>
            <a:off x="3612931" y="2669628"/>
            <a:ext cx="3975538" cy="1175681"/>
          </a:xfrm>
        </p:spPr>
        <p:txBody>
          <a:bodyPr/>
          <a:lstStyle/>
          <a:p>
            <a:r>
              <a:rPr lang="en-US" dirty="0"/>
              <a:t>THANK YOU</a:t>
            </a:r>
          </a:p>
        </p:txBody>
      </p:sp>
    </p:spTree>
    <p:extLst>
      <p:ext uri="{BB962C8B-B14F-4D97-AF65-F5344CB8AC3E}">
        <p14:creationId xmlns="" xmlns:p14="http://schemas.microsoft.com/office/powerpoint/2010/main" val="416989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375627-F6B1-818F-648A-37290C58264C}"/>
              </a:ext>
            </a:extLst>
          </p:cNvPr>
          <p:cNvSpPr>
            <a:spLocks noGrp="1"/>
          </p:cNvSpPr>
          <p:nvPr>
            <p:ph type="title"/>
          </p:nvPr>
        </p:nvSpPr>
        <p:spPr/>
        <p:txBody>
          <a:bodyPr/>
          <a:lstStyle/>
          <a:p>
            <a:r>
              <a:rPr lang="en-US" dirty="0"/>
              <a:t>SMOKING</a:t>
            </a:r>
          </a:p>
        </p:txBody>
      </p:sp>
      <p:sp>
        <p:nvSpPr>
          <p:cNvPr id="3" name="Content Placeholder 2">
            <a:extLst>
              <a:ext uri="{FF2B5EF4-FFF2-40B4-BE49-F238E27FC236}">
                <a16:creationId xmlns="" xmlns:a16="http://schemas.microsoft.com/office/drawing/2014/main" id="{D85C2CC9-0012-AEA0-557E-293C1F15EB86}"/>
              </a:ext>
            </a:extLst>
          </p:cNvPr>
          <p:cNvSpPr>
            <a:spLocks noGrp="1"/>
          </p:cNvSpPr>
          <p:nvPr>
            <p:ph idx="1"/>
          </p:nvPr>
        </p:nvSpPr>
        <p:spPr/>
        <p:txBody>
          <a:bodyPr>
            <a:normAutofit fontScale="55000" lnSpcReduction="20000"/>
          </a:bodyPr>
          <a:lstStyle/>
          <a:p>
            <a:r>
              <a:rPr lang="en-US" dirty="0"/>
              <a:t>most significant risk factor</a:t>
            </a:r>
          </a:p>
          <a:p>
            <a:endParaRPr lang="en-US" dirty="0"/>
          </a:p>
          <a:p>
            <a:r>
              <a:rPr lang="en-US" dirty="0"/>
              <a:t>Pipe smokers, cigar smokers and marijuana smokers - second-hand smoke</a:t>
            </a:r>
          </a:p>
          <a:p>
            <a:endParaRPr lang="en-US" dirty="0"/>
          </a:p>
          <a:p>
            <a:r>
              <a:rPr lang="en-US" dirty="0"/>
              <a:t>Nicotine stimulates sympathetic system -Decreased ciliary activity &amp; ciliary loss</a:t>
            </a:r>
          </a:p>
          <a:p>
            <a:endParaRPr lang="en-US" dirty="0"/>
          </a:p>
          <a:p>
            <a:r>
              <a:rPr lang="en-US" dirty="0"/>
              <a:t>Decreased oxygen carrying capacity</a:t>
            </a:r>
          </a:p>
          <a:p>
            <a:endParaRPr lang="en-US" dirty="0"/>
          </a:p>
          <a:p>
            <a:r>
              <a:rPr lang="en-US" dirty="0"/>
              <a:t>Cellular hyperplasia</a:t>
            </a:r>
          </a:p>
          <a:p>
            <a:endParaRPr lang="en-US" dirty="0"/>
          </a:p>
          <a:p>
            <a:r>
              <a:rPr lang="en-US" dirty="0"/>
              <a:t>Increased Production of mucus</a:t>
            </a:r>
          </a:p>
          <a:p>
            <a:endParaRPr lang="en-US" dirty="0"/>
          </a:p>
          <a:p>
            <a:r>
              <a:rPr lang="en-US" dirty="0"/>
              <a:t>Reduction in airway diameter</a:t>
            </a:r>
          </a:p>
          <a:p>
            <a:endParaRPr lang="en-US" dirty="0"/>
          </a:p>
          <a:p>
            <a:r>
              <a:rPr lang="en-US" dirty="0"/>
              <a:t>Increased difficulty in clearing secretions</a:t>
            </a:r>
          </a:p>
        </p:txBody>
      </p:sp>
    </p:spTree>
    <p:extLst>
      <p:ext uri="{BB962C8B-B14F-4D97-AF65-F5344CB8AC3E}">
        <p14:creationId xmlns="" xmlns:p14="http://schemas.microsoft.com/office/powerpoint/2010/main" val="1844478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2EBA8B4-8A97-96A5-ADD3-82D94E04F3C2}"/>
              </a:ext>
            </a:extLst>
          </p:cNvPr>
          <p:cNvPicPr>
            <a:picLocks noChangeAspect="1"/>
          </p:cNvPicPr>
          <p:nvPr/>
        </p:nvPicPr>
        <p:blipFill>
          <a:blip r:embed="rId2"/>
          <a:stretch>
            <a:fillRect/>
          </a:stretch>
        </p:blipFill>
        <p:spPr>
          <a:xfrm>
            <a:off x="2209800" y="557530"/>
            <a:ext cx="7772400" cy="5742939"/>
          </a:xfrm>
          <a:prstGeom prst="rect">
            <a:avLst/>
          </a:prstGeom>
        </p:spPr>
      </p:pic>
    </p:spTree>
    <p:extLst>
      <p:ext uri="{BB962C8B-B14F-4D97-AF65-F5344CB8AC3E}">
        <p14:creationId xmlns="" xmlns:p14="http://schemas.microsoft.com/office/powerpoint/2010/main" val="3578727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 xmlns:a16="http://schemas.microsoft.com/office/drawing/2014/main" id="{C3224B9C-C1D0-A455-9226-C58132CEF202}"/>
              </a:ext>
            </a:extLst>
          </p:cNvPr>
          <p:cNvSpPr>
            <a:spLocks noGrp="1"/>
          </p:cNvSpPr>
          <p:nvPr>
            <p:ph idx="1"/>
          </p:nvPr>
        </p:nvSpPr>
        <p:spPr>
          <a:xfrm>
            <a:off x="512379" y="1255985"/>
            <a:ext cx="10515600" cy="5602015"/>
          </a:xfrm>
        </p:spPr>
        <p:txBody>
          <a:bodyPr>
            <a:noAutofit/>
          </a:bodyPr>
          <a:lstStyle/>
          <a:p>
            <a:pPr marL="0" indent="0">
              <a:buNone/>
            </a:pPr>
            <a:r>
              <a:rPr lang="en-IN" dirty="0">
                <a:solidFill>
                  <a:srgbClr val="231F20"/>
                </a:solidFill>
                <a:effectLst/>
              </a:rPr>
              <a:t>Environmental tobacco smoke exposure (ETS) is implicated in loss </a:t>
            </a:r>
            <a:r>
              <a:rPr lang="en-IN" dirty="0"/>
              <a:t> </a:t>
            </a:r>
            <a:r>
              <a:rPr lang="en-IN" dirty="0">
                <a:solidFill>
                  <a:srgbClr val="231F20"/>
                </a:solidFill>
                <a:effectLst/>
              </a:rPr>
              <a:t>of many years of life of adults and children </a:t>
            </a:r>
          </a:p>
          <a:p>
            <a:pPr marL="0" indent="0">
              <a:buNone/>
            </a:pPr>
            <a:r>
              <a:rPr lang="en-IN" dirty="0">
                <a:solidFill>
                  <a:srgbClr val="231F20"/>
                </a:solidFill>
                <a:effectLst/>
              </a:rPr>
              <a:t>ETS at levels comparable to those in real-life situations have effects on serum cytokine levels and pulmonary function that if recurrent or chronic might translate into COPD. However, when smoking and other risk factors are controlled both workplace and home ETS but not prenatal ETS increase the risk of development of </a:t>
            </a:r>
            <a:r>
              <a:rPr lang="en-IN" dirty="0" smtClean="0">
                <a:solidFill>
                  <a:srgbClr val="231F20"/>
                </a:solidFill>
                <a:effectLst/>
              </a:rPr>
              <a:t>COPD</a:t>
            </a:r>
            <a:endParaRPr lang="en-IN" dirty="0">
              <a:solidFill>
                <a:srgbClr val="231F20"/>
              </a:solidFill>
              <a:effectLst/>
            </a:endParaRPr>
          </a:p>
        </p:txBody>
      </p:sp>
      <p:sp>
        <p:nvSpPr>
          <p:cNvPr id="9" name="Content Placeholder 5">
            <a:extLst>
              <a:ext uri="{FF2B5EF4-FFF2-40B4-BE49-F238E27FC236}">
                <a16:creationId xmlns="" xmlns:a16="http://schemas.microsoft.com/office/drawing/2014/main" id="{27F07FD0-241E-8A91-6643-0BC4902B1BF0}"/>
              </a:ext>
            </a:extLst>
          </p:cNvPr>
          <p:cNvSpPr>
            <a:spLocks noGrp="1"/>
          </p:cNvSpPr>
          <p:nvPr>
            <p:ph type="title"/>
          </p:nvPr>
        </p:nvSpPr>
        <p:spPr>
          <a:xfrm>
            <a:off x="512379" y="260022"/>
            <a:ext cx="10515600" cy="896116"/>
          </a:xfrm>
        </p:spPr>
        <p:txBody>
          <a:bodyPr>
            <a:normAutofit fontScale="90000"/>
          </a:bodyPr>
          <a:lstStyle/>
          <a:p>
            <a:r>
              <a:rPr lang="en-IN" sz="4400" b="1" dirty="0">
                <a:solidFill>
                  <a:srgbClr val="0072BC"/>
                </a:solidFill>
                <a:effectLst/>
                <a:latin typeface="MyriadPro-BoldSemiCn"/>
              </a:rPr>
              <a:t>Environmental Tobacco Smoke Exposure or Second-Hand Smoke</a:t>
            </a:r>
            <a:endParaRPr lang="en-US" dirty="0"/>
          </a:p>
        </p:txBody>
      </p:sp>
    </p:spTree>
    <p:extLst>
      <p:ext uri="{BB962C8B-B14F-4D97-AF65-F5344CB8AC3E}">
        <p14:creationId xmlns="" xmlns:p14="http://schemas.microsoft.com/office/powerpoint/2010/main" val="431673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9574"/>
            <a:ext cx="10515600" cy="5447389"/>
          </a:xfrm>
        </p:spPr>
        <p:txBody>
          <a:bodyPr>
            <a:normAutofit/>
          </a:bodyPr>
          <a:lstStyle/>
          <a:p>
            <a:pPr marL="0" indent="0">
              <a:buNone/>
            </a:pPr>
            <a:r>
              <a:rPr lang="en-IN" dirty="0" smtClean="0">
                <a:solidFill>
                  <a:srgbClr val="231F20"/>
                </a:solidFill>
                <a:latin typeface="+mj-lt"/>
              </a:rPr>
              <a:t>Data regarding in </a:t>
            </a:r>
            <a:r>
              <a:rPr lang="en-IN" dirty="0" err="1" smtClean="0">
                <a:solidFill>
                  <a:srgbClr val="231F20"/>
                </a:solidFill>
                <a:latin typeface="+mj-lt"/>
              </a:rPr>
              <a:t>utero</a:t>
            </a:r>
            <a:r>
              <a:rPr lang="en-IN" dirty="0" smtClean="0">
                <a:solidFill>
                  <a:srgbClr val="231F20"/>
                </a:solidFill>
                <a:latin typeface="+mj-lt"/>
              </a:rPr>
              <a:t> effects of maternal smoking on lung growth and subsequent risk of childhood wheezing or asthma are becoming evident</a:t>
            </a:r>
            <a:r>
              <a:rPr lang="en-IN" dirty="0" smtClean="0">
                <a:solidFill>
                  <a:srgbClr val="231F20"/>
                </a:solidFill>
                <a:latin typeface="+mj-lt"/>
              </a:rPr>
              <a:t>.</a:t>
            </a:r>
          </a:p>
          <a:p>
            <a:pPr marL="0" indent="0">
              <a:buNone/>
            </a:pPr>
            <a:endParaRPr lang="en-IN" dirty="0" smtClean="0">
              <a:solidFill>
                <a:srgbClr val="231F20"/>
              </a:solidFill>
              <a:latin typeface="+mj-lt"/>
            </a:endParaRPr>
          </a:p>
          <a:p>
            <a:pPr marL="0" indent="0">
              <a:buNone/>
            </a:pPr>
            <a:r>
              <a:rPr lang="en-IN" dirty="0" smtClean="0">
                <a:solidFill>
                  <a:srgbClr val="231F20"/>
                </a:solidFill>
                <a:latin typeface="+mj-lt"/>
              </a:rPr>
              <a:t> </a:t>
            </a:r>
            <a:r>
              <a:rPr lang="en-IN" dirty="0" smtClean="0">
                <a:solidFill>
                  <a:srgbClr val="231F20"/>
                </a:solidFill>
                <a:latin typeface="+mj-lt"/>
              </a:rPr>
              <a:t>However, doubt exists regarding the quantitative impact on the development of COPD in individuals with only prenatal exposure. </a:t>
            </a:r>
            <a:endParaRPr lang="en-IN" dirty="0" smtClean="0">
              <a:solidFill>
                <a:srgbClr val="231F20"/>
              </a:solidFill>
              <a:latin typeface="+mj-lt"/>
            </a:endParaRPr>
          </a:p>
          <a:p>
            <a:pPr marL="0" indent="0">
              <a:buNone/>
            </a:pPr>
            <a:endParaRPr lang="en-IN" dirty="0" smtClean="0">
              <a:solidFill>
                <a:srgbClr val="231F20"/>
              </a:solidFill>
              <a:latin typeface="+mj-lt"/>
            </a:endParaRPr>
          </a:p>
          <a:p>
            <a:pPr marL="0" indent="0">
              <a:buNone/>
            </a:pPr>
            <a:r>
              <a:rPr lang="en-IN" dirty="0" smtClean="0">
                <a:solidFill>
                  <a:srgbClr val="231F20"/>
                </a:solidFill>
                <a:latin typeface="+mj-lt"/>
              </a:rPr>
              <a:t>It </a:t>
            </a:r>
            <a:r>
              <a:rPr lang="en-IN" dirty="0" smtClean="0">
                <a:solidFill>
                  <a:srgbClr val="231F20"/>
                </a:solidFill>
                <a:latin typeface="+mj-lt"/>
              </a:rPr>
              <a:t>seems likely that similar to cystic fibrosis, individuals with enhanced genetic risk factors could be adversely modulated by </a:t>
            </a:r>
            <a:r>
              <a:rPr lang="en-IN" dirty="0" err="1" smtClean="0">
                <a:solidFill>
                  <a:srgbClr val="231F20"/>
                </a:solidFill>
                <a:latin typeface="+mj-lt"/>
              </a:rPr>
              <a:t>ETS,but</a:t>
            </a:r>
            <a:r>
              <a:rPr lang="en-IN" dirty="0" smtClean="0">
                <a:solidFill>
                  <a:srgbClr val="231F20"/>
                </a:solidFill>
                <a:latin typeface="+mj-lt"/>
              </a:rPr>
              <a:t> to date no definitive proof of gene-by-environment interactions for ETS have been demonstrated. </a:t>
            </a:r>
          </a:p>
          <a:p>
            <a:endParaRPr lang="en-US"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dirty="0" smtClean="0">
                <a:solidFill>
                  <a:srgbClr val="231F20"/>
                </a:solidFill>
                <a:latin typeface="MinionPro"/>
              </a:rPr>
              <a:t>The data does not suggest that ETS is harmless but rather it is less definitively causal of COPD as an independent risk than chronic smoking or occupational exposures</a:t>
            </a:r>
            <a:r>
              <a:rPr lang="en-IN" dirty="0" smtClean="0">
                <a:solidFill>
                  <a:srgbClr val="231F20"/>
                </a:solidFill>
                <a:latin typeface="MinionPro"/>
              </a:rPr>
              <a:t>.</a:t>
            </a:r>
          </a:p>
          <a:p>
            <a:pPr marL="0" indent="0">
              <a:buNone/>
            </a:pPr>
            <a:endParaRPr lang="en-US" dirty="0" smtClean="0">
              <a:solidFill>
                <a:srgbClr val="231F20"/>
              </a:solidFill>
              <a:latin typeface="MinionPro"/>
            </a:endParaRPr>
          </a:p>
          <a:p>
            <a:pPr marL="0" indent="0">
              <a:buNone/>
            </a:pPr>
            <a:endParaRPr lang="en-IN" dirty="0" smtClean="0">
              <a:solidFill>
                <a:srgbClr val="231F20"/>
              </a:solidFill>
              <a:latin typeface="MinionPro"/>
            </a:endParaRPr>
          </a:p>
          <a:p>
            <a:pPr marL="0" indent="0">
              <a:buNone/>
            </a:pPr>
            <a:r>
              <a:rPr lang="en-IN" dirty="0" smtClean="0">
                <a:solidFill>
                  <a:srgbClr val="231F20"/>
                </a:solidFill>
                <a:latin typeface="MinionPro"/>
              </a:rPr>
              <a:t>Avoidance in individuals with existing lung disease is clearly indicated given the association with exacerbation. </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E6A63B-3412-A5F7-63B6-A63D3E6091E1}"/>
              </a:ext>
            </a:extLst>
          </p:cNvPr>
          <p:cNvSpPr>
            <a:spLocks noGrp="1"/>
          </p:cNvSpPr>
          <p:nvPr>
            <p:ph type="title"/>
          </p:nvPr>
        </p:nvSpPr>
        <p:spPr/>
        <p:txBody>
          <a:bodyPr/>
          <a:lstStyle/>
          <a:p>
            <a:r>
              <a:rPr lang="en-IN" sz="4400" b="1" dirty="0">
                <a:solidFill>
                  <a:srgbClr val="0072BC"/>
                </a:solidFill>
                <a:effectLst/>
                <a:latin typeface="MyriadPro-BoldSemiCn"/>
              </a:rPr>
              <a:t>Indoor Air Pollution </a:t>
            </a:r>
            <a:r>
              <a:rPr lang="en-IN" dirty="0"/>
              <a:t/>
            </a:r>
            <a:br>
              <a:rPr lang="en-IN" dirty="0"/>
            </a:br>
            <a:endParaRPr lang="en-US" dirty="0"/>
          </a:p>
        </p:txBody>
      </p:sp>
      <p:sp>
        <p:nvSpPr>
          <p:cNvPr id="3" name="Content Placeholder 2">
            <a:extLst>
              <a:ext uri="{FF2B5EF4-FFF2-40B4-BE49-F238E27FC236}">
                <a16:creationId xmlns="" xmlns:a16="http://schemas.microsoft.com/office/drawing/2014/main" id="{8BA78789-0B1E-3E25-EA1E-BA0DE1ECC1E3}"/>
              </a:ext>
            </a:extLst>
          </p:cNvPr>
          <p:cNvSpPr>
            <a:spLocks noGrp="1"/>
          </p:cNvSpPr>
          <p:nvPr>
            <p:ph idx="1"/>
          </p:nvPr>
        </p:nvSpPr>
        <p:spPr>
          <a:xfrm>
            <a:off x="525517" y="1690688"/>
            <a:ext cx="10828283" cy="4486275"/>
          </a:xfrm>
        </p:spPr>
        <p:txBody>
          <a:bodyPr>
            <a:noAutofit/>
          </a:bodyPr>
          <a:lstStyle/>
          <a:p>
            <a:r>
              <a:rPr lang="en-IN" sz="2400" dirty="0">
                <a:solidFill>
                  <a:srgbClr val="231F20"/>
                </a:solidFill>
                <a:effectLst/>
              </a:rPr>
              <a:t>As stated above, indoor air pollution from burning solid fuels such as wood and animal dung for cooking and heating is widespread in parts of the world. </a:t>
            </a:r>
          </a:p>
          <a:p>
            <a:r>
              <a:rPr lang="en-IN" sz="2400" dirty="0">
                <a:solidFill>
                  <a:srgbClr val="231F20"/>
                </a:solidFill>
                <a:effectLst/>
              </a:rPr>
              <a:t>This practice exposes women and children to high concentrations of smoke containing respirable particles and complex gas mixtures for many hours daily and thus the risk of COPD. </a:t>
            </a:r>
          </a:p>
          <a:p>
            <a:r>
              <a:rPr lang="en-IN" sz="2400" dirty="0">
                <a:solidFill>
                  <a:srgbClr val="231F20"/>
                </a:solidFill>
                <a:effectLst/>
              </a:rPr>
              <a:t>It compounds the risk of COPD in smokers who are more likely to be men in these settings.</a:t>
            </a:r>
          </a:p>
          <a:p>
            <a:r>
              <a:rPr lang="en-IN" sz="2400" dirty="0">
                <a:solidFill>
                  <a:srgbClr val="231F20"/>
                </a:solidFill>
                <a:effectLst/>
              </a:rPr>
              <a:t> Cough and sputum occur among those exposed to indoor air pollution and an association with COPD is evident. </a:t>
            </a:r>
            <a:endParaRPr lang="en-IN" sz="2400" dirty="0"/>
          </a:p>
          <a:p>
            <a:endParaRPr lang="en-IN" sz="2400" dirty="0"/>
          </a:p>
          <a:p>
            <a:endParaRPr lang="en-US" sz="2400" dirty="0"/>
          </a:p>
        </p:txBody>
      </p:sp>
    </p:spTree>
    <p:extLst>
      <p:ext uri="{BB962C8B-B14F-4D97-AF65-F5344CB8AC3E}">
        <p14:creationId xmlns="" xmlns:p14="http://schemas.microsoft.com/office/powerpoint/2010/main" val="213020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8757"/>
            <a:ext cx="10515600" cy="5418206"/>
          </a:xfrm>
        </p:spPr>
        <p:txBody>
          <a:bodyPr/>
          <a:lstStyle/>
          <a:p>
            <a:r>
              <a:rPr lang="en-IN" dirty="0" smtClean="0">
                <a:solidFill>
                  <a:srgbClr val="231F20"/>
                </a:solidFill>
                <a:latin typeface="MinionPro"/>
              </a:rPr>
              <a:t>Abatement of </a:t>
            </a:r>
            <a:r>
              <a:rPr lang="en-IN" dirty="0" err="1" smtClean="0">
                <a:solidFill>
                  <a:srgbClr val="231F20"/>
                </a:solidFill>
                <a:latin typeface="MinionPro"/>
              </a:rPr>
              <a:t>bronchitic</a:t>
            </a:r>
            <a:r>
              <a:rPr lang="en-IN" dirty="0" smtClean="0">
                <a:solidFill>
                  <a:srgbClr val="231F20"/>
                </a:solidFill>
                <a:latin typeface="MinionPro"/>
              </a:rPr>
              <a:t> symptoms coincident with measures that reduce the levels of smoke strongly implicates the indoor air pollution.</a:t>
            </a:r>
          </a:p>
          <a:p>
            <a:r>
              <a:rPr lang="en-IN" dirty="0" smtClean="0">
                <a:solidFill>
                  <a:srgbClr val="231F20"/>
                </a:solidFill>
                <a:latin typeface="MinionPro"/>
              </a:rPr>
              <a:t>The World Health Organization estimates that more than 1 million people a year die of COPD precipitated by </a:t>
            </a:r>
            <a:endParaRPr lang="en-IN" dirty="0" smtClean="0"/>
          </a:p>
          <a:p>
            <a:r>
              <a:rPr lang="en-IN" dirty="0" smtClean="0">
                <a:solidFill>
                  <a:srgbClr val="231F20"/>
                </a:solidFill>
                <a:latin typeface="MinionPro"/>
              </a:rPr>
              <a:t>indoor air pollution.</a:t>
            </a:r>
          </a:p>
          <a:p>
            <a:r>
              <a:rPr lang="en-IN" dirty="0" smtClean="0">
                <a:solidFill>
                  <a:srgbClr val="231F20"/>
                </a:solidFill>
                <a:latin typeface="MinionPro"/>
              </a:rPr>
              <a:t>International advocacy organizations such as the Global Alliance for Clean Cook-stoves seek to curb indoor air pollution.</a:t>
            </a:r>
            <a:endParaRPr lang="en-IN"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1238</Words>
  <Application>Microsoft Macintosh PowerPoint</Application>
  <PresentationFormat>Custom</PresentationFormat>
  <Paragraphs>87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ALLERGIC AND NON-ALLERGIC PRECIPITANTS OF OBSTRUCTIVE AIRWAY DISEASE</vt:lpstr>
      <vt:lpstr>Slide 2</vt:lpstr>
      <vt:lpstr>SMOKING</vt:lpstr>
      <vt:lpstr>Slide 4</vt:lpstr>
      <vt:lpstr>Environmental Tobacco Smoke Exposure or Second-Hand Smoke</vt:lpstr>
      <vt:lpstr>Slide 6</vt:lpstr>
      <vt:lpstr>Slide 7</vt:lpstr>
      <vt:lpstr>Indoor Air Pollution  </vt:lpstr>
      <vt:lpstr>Slide 9</vt:lpstr>
      <vt:lpstr>Allergens:</vt:lpstr>
      <vt:lpstr>Occupation</vt:lpstr>
      <vt:lpstr>Slide 12</vt:lpstr>
      <vt:lpstr>Childhood Lower Respiratory Tract Infections  </vt:lpstr>
      <vt:lpstr>Slide 14</vt:lpstr>
      <vt:lpstr>Low Socioeconomic Status  </vt:lpstr>
      <vt:lpstr> HUMAN IMMUNODEFICIENCY VIRUS  INFECTION </vt:lpstr>
      <vt:lpstr>GENETICS</vt:lpstr>
      <vt:lpstr>Slide 18</vt:lpstr>
      <vt:lpstr>Drugs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ALLERGIC AND NON-ALLERGIC PRECIPITANTS OF OBSTRUCTIVE AIRWAY DISEASE</dc:title>
  <dc:creator>Mothi Ganesh</dc:creator>
  <cp:lastModifiedBy>user</cp:lastModifiedBy>
  <cp:revision>17</cp:revision>
  <dcterms:created xsi:type="dcterms:W3CDTF">2022-09-29T05:04:05Z</dcterms:created>
  <dcterms:modified xsi:type="dcterms:W3CDTF">2006-12-31T21:00:13Z</dcterms:modified>
</cp:coreProperties>
</file>