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0E7D-32B0-4E69-BA45-A0F01BBC4279}" type="datetimeFigureOut">
              <a:rPr lang="en-IN" smtClean="0"/>
              <a:pPr/>
              <a:t>28-11-2023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894E-18C6-4992-B69C-2A8E936934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0E7D-32B0-4E69-BA45-A0F01BBC4279}" type="datetimeFigureOut">
              <a:rPr lang="en-IN" smtClean="0"/>
              <a:pPr/>
              <a:t>28-11-2023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894E-18C6-4992-B69C-2A8E936934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0E7D-32B0-4E69-BA45-A0F01BBC4279}" type="datetimeFigureOut">
              <a:rPr lang="en-IN" smtClean="0"/>
              <a:pPr/>
              <a:t>28-11-2023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894E-18C6-4992-B69C-2A8E936934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0E7D-32B0-4E69-BA45-A0F01BBC4279}" type="datetimeFigureOut">
              <a:rPr lang="en-IN" smtClean="0"/>
              <a:pPr/>
              <a:t>28-11-2023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894E-18C6-4992-B69C-2A8E936934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0E7D-32B0-4E69-BA45-A0F01BBC4279}" type="datetimeFigureOut">
              <a:rPr lang="en-IN" smtClean="0"/>
              <a:pPr/>
              <a:t>28-11-2023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894E-18C6-4992-B69C-2A8E936934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0E7D-32B0-4E69-BA45-A0F01BBC4279}" type="datetimeFigureOut">
              <a:rPr lang="en-IN" smtClean="0"/>
              <a:pPr/>
              <a:t>28-11-2023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894E-18C6-4992-B69C-2A8E936934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0E7D-32B0-4E69-BA45-A0F01BBC4279}" type="datetimeFigureOut">
              <a:rPr lang="en-IN" smtClean="0"/>
              <a:pPr/>
              <a:t>28-11-2023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894E-18C6-4992-B69C-2A8E936934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0E7D-32B0-4E69-BA45-A0F01BBC4279}" type="datetimeFigureOut">
              <a:rPr lang="en-IN" smtClean="0"/>
              <a:pPr/>
              <a:t>28-11-2023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894E-18C6-4992-B69C-2A8E936934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0E7D-32B0-4E69-BA45-A0F01BBC4279}" type="datetimeFigureOut">
              <a:rPr lang="en-IN" smtClean="0"/>
              <a:pPr/>
              <a:t>28-11-2023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894E-18C6-4992-B69C-2A8E936934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0E7D-32B0-4E69-BA45-A0F01BBC4279}" type="datetimeFigureOut">
              <a:rPr lang="en-IN" smtClean="0"/>
              <a:pPr/>
              <a:t>28-11-2023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894E-18C6-4992-B69C-2A8E936934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0E7D-32B0-4E69-BA45-A0F01BBC4279}" type="datetimeFigureOut">
              <a:rPr lang="en-IN" smtClean="0"/>
              <a:pPr/>
              <a:t>28-11-2023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5894E-18C6-4992-B69C-2A8E936934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A0E7D-32B0-4E69-BA45-A0F01BBC4279}" type="datetimeFigureOut">
              <a:rPr lang="en-IN" smtClean="0"/>
              <a:pPr/>
              <a:t>28-11-2023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5894E-18C6-4992-B69C-2A8E9369346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charcot%20arthropathy.rtf" TargetMode="External"/><Relationship Id="rId2" Type="http://schemas.openxmlformats.org/officeDocument/2006/relationships/hyperlink" Target="DSC01056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charcot%20foot%20images.png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tarsal%20cuboid%20collpse.pn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DIABETIC FOOT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 MOST COMMON CAUSE OF AMPUTATION IN THE WORLD</a:t>
            </a:r>
          </a:p>
          <a:p>
            <a:r>
              <a:rPr lang="en-US" dirty="0" err="1"/>
              <a:t>Dr.Honeypalsinh</a:t>
            </a:r>
            <a:r>
              <a:rPr lang="en-US"/>
              <a:t> 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AMPUTATION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1.Any amputation </a:t>
            </a:r>
            <a:r>
              <a:rPr lang="en-US" dirty="0">
                <a:solidFill>
                  <a:srgbClr val="FF0000"/>
                </a:solidFill>
              </a:rPr>
              <a:t>proximal to metatarsal </a:t>
            </a:r>
            <a:r>
              <a:rPr lang="en-US" dirty="0"/>
              <a:t>should be done by through ankle ,</a:t>
            </a:r>
            <a:r>
              <a:rPr lang="en-US" dirty="0" err="1"/>
              <a:t>syme</a:t>
            </a:r>
            <a:r>
              <a:rPr lang="en-US" dirty="0"/>
              <a:t> technique</a:t>
            </a:r>
          </a:p>
          <a:p>
            <a:pPr>
              <a:buNone/>
            </a:pPr>
            <a:r>
              <a:rPr lang="en-US" dirty="0"/>
              <a:t>2.When dealing </a:t>
            </a:r>
            <a:r>
              <a:rPr lang="en-US" dirty="0">
                <a:solidFill>
                  <a:srgbClr val="FF0000"/>
                </a:solidFill>
              </a:rPr>
              <a:t>toe-metatarsal amputation</a:t>
            </a:r>
            <a:r>
              <a:rPr lang="en-US" dirty="0"/>
              <a:t>, do complete forefoot amputation unless more than two toes can be saved,</a:t>
            </a:r>
          </a:p>
          <a:p>
            <a:pPr>
              <a:buNone/>
            </a:pPr>
            <a:r>
              <a:rPr lang="en-US" dirty="0"/>
              <a:t>3.Resection of </a:t>
            </a:r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en-US" baseline="30000" dirty="0">
                <a:solidFill>
                  <a:srgbClr val="FF0000"/>
                </a:solidFill>
              </a:rPr>
              <a:t>st</a:t>
            </a:r>
            <a:r>
              <a:rPr lang="en-US" dirty="0">
                <a:solidFill>
                  <a:srgbClr val="FF0000"/>
                </a:solidFill>
              </a:rPr>
              <a:t> and 5</a:t>
            </a:r>
            <a:r>
              <a:rPr lang="en-US" baseline="30000" dirty="0">
                <a:solidFill>
                  <a:srgbClr val="FF0000"/>
                </a:solidFill>
              </a:rPr>
              <a:t>th</a:t>
            </a:r>
            <a:r>
              <a:rPr lang="en-US" dirty="0">
                <a:solidFill>
                  <a:srgbClr val="FF0000"/>
                </a:solidFill>
              </a:rPr>
              <a:t> metatarsal </a:t>
            </a:r>
            <a:r>
              <a:rPr lang="en-US" dirty="0"/>
              <a:t>well tolerated</a:t>
            </a:r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HYPERBARIC OXYGEN- 5 to 6 days a week good success</a:t>
            </a:r>
          </a:p>
          <a:p>
            <a:r>
              <a:rPr lang="en-US" dirty="0"/>
              <a:t>DIABETIC FOOT IS PRINCIPALLY A VASCULAR PROBLEM</a:t>
            </a:r>
          </a:p>
          <a:p>
            <a:r>
              <a:rPr lang="en-US" dirty="0"/>
              <a:t>CONTROL OF DIABETES</a:t>
            </a:r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94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Author/year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Study design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Level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Results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Outcome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Kumagai</a:t>
                      </a:r>
                      <a:r>
                        <a:rPr lang="en-US" baseline="0" dirty="0"/>
                        <a:t> SG, Mahoney GR, Fitzgibbons TC ,et al </a:t>
                      </a:r>
                    </a:p>
                    <a:p>
                      <a:r>
                        <a:rPr lang="en-US" baseline="0" dirty="0"/>
                        <a:t>Foot Ankle </a:t>
                      </a:r>
                      <a:r>
                        <a:rPr lang="en-US" baseline="0" dirty="0" err="1"/>
                        <a:t>Int</a:t>
                      </a:r>
                      <a:r>
                        <a:rPr lang="en-US" baseline="0" dirty="0"/>
                        <a:t> 19</a:t>
                      </a:r>
                    </a:p>
                    <a:p>
                      <a:r>
                        <a:rPr lang="en-US" baseline="0" dirty="0"/>
                        <a:t>Page 160-165</a:t>
                      </a:r>
                    </a:p>
                    <a:p>
                      <a:r>
                        <a:rPr lang="en-US" baseline="0" dirty="0"/>
                        <a:t>1998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 case</a:t>
                      </a:r>
                      <a:r>
                        <a:rPr lang="en-US" baseline="0" dirty="0"/>
                        <a:t> series of 33 patients out of 37 </a:t>
                      </a:r>
                      <a:r>
                        <a:rPr lang="en-US" baseline="0" dirty="0" err="1"/>
                        <a:t>treate</a:t>
                      </a:r>
                      <a:r>
                        <a:rPr lang="en-US" baseline="0" dirty="0"/>
                        <a:t> at wound care centre </a:t>
                      </a:r>
                    </a:p>
                    <a:p>
                      <a:r>
                        <a:rPr lang="en-US" baseline="0" dirty="0"/>
                        <a:t>Treatment was done in two stages. First stage included ulcer excision and </a:t>
                      </a:r>
                      <a:r>
                        <a:rPr lang="en-US" baseline="0" dirty="0" err="1"/>
                        <a:t>biopy</a:t>
                      </a:r>
                      <a:r>
                        <a:rPr lang="en-US" baseline="0" dirty="0"/>
                        <a:t>, bone  excision and biopsy and deep culture. Second stage after 4-8 days included </a:t>
                      </a:r>
                      <a:r>
                        <a:rPr lang="en-US" baseline="0" dirty="0" err="1"/>
                        <a:t>debriement</a:t>
                      </a:r>
                      <a:r>
                        <a:rPr lang="en-US" baseline="0" dirty="0"/>
                        <a:t> of wound and closure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Level 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Satisfactory</a:t>
                      </a:r>
                      <a:r>
                        <a:rPr lang="en-US" baseline="0" dirty="0"/>
                        <a:t> healing occurred in 29 out of 33 patients and in 4 patients wound failed to heal leading to amputation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Two-stage surgical debridement and closure</a:t>
                      </a:r>
                      <a:r>
                        <a:rPr lang="en-US" baseline="0" dirty="0"/>
                        <a:t> is an acceptable method for treating selected non-healing diabetic </a:t>
                      </a:r>
                      <a:r>
                        <a:rPr lang="en-US" baseline="0"/>
                        <a:t>foot ulcers</a:t>
                      </a:r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PATHOPHYSIOLOGY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Affects nerves and vessels by cellular compromise and destruction of cells</a:t>
            </a:r>
          </a:p>
          <a:p>
            <a:r>
              <a:rPr lang="en-US" dirty="0"/>
              <a:t>Vessels -Causes progressive atherosclerosis</a:t>
            </a:r>
          </a:p>
          <a:p>
            <a:r>
              <a:rPr lang="en-US" dirty="0"/>
              <a:t>Nerves – loss of normal sensory and </a:t>
            </a:r>
            <a:r>
              <a:rPr lang="en-US" dirty="0" err="1"/>
              <a:t>proprioceptive</a:t>
            </a:r>
            <a:r>
              <a:rPr lang="en-US" dirty="0"/>
              <a:t> sensations</a:t>
            </a:r>
          </a:p>
          <a:p>
            <a:r>
              <a:rPr lang="en-US" dirty="0"/>
              <a:t>These two together causes changes in soft tissues and muscular ,osseous and dermal structural system</a:t>
            </a:r>
          </a:p>
          <a:p>
            <a:r>
              <a:rPr lang="en-US" dirty="0"/>
              <a:t>This leads to skin breakdown, ulceration and </a:t>
            </a:r>
            <a:r>
              <a:rPr lang="en-US" dirty="0" err="1"/>
              <a:t>musculotendinous</a:t>
            </a:r>
            <a:r>
              <a:rPr lang="en-US" dirty="0"/>
              <a:t> compromise followed by loss of underlying osseous support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Infection, usually </a:t>
            </a:r>
            <a:r>
              <a:rPr lang="en-US" dirty="0" err="1"/>
              <a:t>polymicrobiol</a:t>
            </a:r>
            <a:r>
              <a:rPr lang="en-US" dirty="0"/>
              <a:t>, </a:t>
            </a:r>
            <a:r>
              <a:rPr lang="en-US" dirty="0" err="1"/>
              <a:t>methcillin</a:t>
            </a:r>
            <a:r>
              <a:rPr lang="en-US" dirty="0"/>
              <a:t> resistant</a:t>
            </a:r>
          </a:p>
          <a:p>
            <a:r>
              <a:rPr lang="en-US" dirty="0"/>
              <a:t>Complicated by immunologic dysfunction secondary to impaired leukocyte activity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Ankle brachial index</a:t>
            </a:r>
          </a:p>
          <a:p>
            <a:r>
              <a:rPr lang="en-US" dirty="0"/>
              <a:t>Complete neurovascular examination including </a:t>
            </a:r>
            <a:r>
              <a:rPr lang="en-US" b="1" dirty="0" err="1"/>
              <a:t>semmes-weinstein</a:t>
            </a:r>
            <a:r>
              <a:rPr lang="en-US" b="1" dirty="0"/>
              <a:t> monofilament sensory testing</a:t>
            </a:r>
          </a:p>
          <a:p>
            <a:r>
              <a:rPr lang="en-US" b="1" dirty="0"/>
              <a:t>CT </a:t>
            </a:r>
            <a:r>
              <a:rPr lang="en-US" b="1" dirty="0" err="1"/>
              <a:t>angio</a:t>
            </a:r>
            <a:endParaRPr lang="en-US" b="1" dirty="0"/>
          </a:p>
          <a:p>
            <a:r>
              <a:rPr lang="en-US" b="1" dirty="0"/>
              <a:t>MRI </a:t>
            </a:r>
            <a:r>
              <a:rPr lang="en-US" dirty="0"/>
              <a:t>for wound depth and infectious process</a:t>
            </a:r>
          </a:p>
          <a:p>
            <a:r>
              <a:rPr lang="en-US" b="1" dirty="0" err="1"/>
              <a:t>Xray</a:t>
            </a:r>
            <a:r>
              <a:rPr lang="en-US" dirty="0"/>
              <a:t>- especially for mid and hind foot to determine occult Charcot bone and joint destruction and collapse</a:t>
            </a:r>
          </a:p>
          <a:p>
            <a:endParaRPr lang="en-US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ACCODING TO </a:t>
            </a:r>
            <a:r>
              <a:rPr lang="en-US" dirty="0">
                <a:solidFill>
                  <a:srgbClr val="FF0000"/>
                </a:solidFill>
              </a:rPr>
              <a:t>WAGNER CLASSIFICATION</a:t>
            </a:r>
            <a:r>
              <a:rPr lang="en-US" dirty="0">
                <a:solidFill>
                  <a:srgbClr val="FF0000"/>
                </a:solidFill>
                <a:hlinkClick r:id="rId2" action="ppaction://hlinkfile"/>
              </a:rPr>
              <a:t>DSC01056.JPG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‘ROCK AND HARD PLACE’ </a:t>
            </a:r>
            <a:r>
              <a:rPr lang="en-US" dirty="0"/>
              <a:t>Concept (choice between two </a:t>
            </a:r>
            <a:r>
              <a:rPr lang="en-US" dirty="0" err="1"/>
              <a:t>unpleasent</a:t>
            </a:r>
            <a:r>
              <a:rPr lang="en-US" dirty="0"/>
              <a:t> or distasteful options)- ulcerations  over bony prominences often require excision of underlying bone </a:t>
            </a:r>
            <a:r>
              <a:rPr lang="en-US" dirty="0" err="1"/>
              <a:t>e.g</a:t>
            </a:r>
            <a:endParaRPr lang="en-US" dirty="0"/>
          </a:p>
          <a:p>
            <a:pPr>
              <a:buNone/>
            </a:pPr>
            <a:r>
              <a:rPr lang="en-US" dirty="0"/>
              <a:t>1.Ulcer over heel , resection of </a:t>
            </a:r>
            <a:r>
              <a:rPr lang="en-US" dirty="0" err="1"/>
              <a:t>calcaneum</a:t>
            </a:r>
            <a:endParaRPr lang="en-US" dirty="0"/>
          </a:p>
          <a:p>
            <a:pPr>
              <a:buNone/>
            </a:pPr>
            <a:r>
              <a:rPr lang="en-US" dirty="0"/>
              <a:t>2.Ulcer below collapsed </a:t>
            </a:r>
            <a:r>
              <a:rPr lang="en-US" dirty="0" err="1"/>
              <a:t>midfoot</a:t>
            </a:r>
            <a:r>
              <a:rPr lang="en-US" dirty="0"/>
              <a:t> in </a:t>
            </a:r>
            <a:r>
              <a:rPr lang="en-US" dirty="0" err="1"/>
              <a:t>charcot</a:t>
            </a:r>
            <a:r>
              <a:rPr lang="en-US" dirty="0"/>
              <a:t> type </a:t>
            </a:r>
            <a:r>
              <a:rPr lang="en-US" dirty="0" err="1"/>
              <a:t>deformity</a:t>
            </a:r>
            <a:r>
              <a:rPr lang="en-US" dirty="0" err="1">
                <a:hlinkClick r:id="rId3" action="ppaction://hlinkfile"/>
              </a:rPr>
              <a:t>charcot</a:t>
            </a:r>
            <a:r>
              <a:rPr lang="en-US" dirty="0">
                <a:hlinkClick r:id="rId3" action="ppaction://hlinkfile"/>
              </a:rPr>
              <a:t> </a:t>
            </a:r>
            <a:r>
              <a:rPr lang="en-US" dirty="0" err="1">
                <a:hlinkClick r:id="rId3" action="ppaction://hlinkfile"/>
              </a:rPr>
              <a:t>arthropathy.rtf</a:t>
            </a:r>
            <a:r>
              <a:rPr lang="en-US" dirty="0" err="1">
                <a:hlinkClick r:id="rId4" action="ppaction://hlinkfile"/>
              </a:rPr>
              <a:t>charcot</a:t>
            </a:r>
            <a:r>
              <a:rPr lang="en-US" dirty="0">
                <a:hlinkClick r:id="rId4" action="ppaction://hlinkfile"/>
              </a:rPr>
              <a:t> foot images.png</a:t>
            </a:r>
            <a:r>
              <a:rPr lang="en-US" dirty="0"/>
              <a:t> – reduction of pressure by fresh incision and resection of underlying bone </a:t>
            </a:r>
            <a:r>
              <a:rPr lang="en-US" dirty="0" err="1"/>
              <a:t>subfascially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3.Ulcer of sole with tarsal-</a:t>
            </a:r>
            <a:r>
              <a:rPr lang="en-US" dirty="0" err="1"/>
              <a:t>cuboid</a:t>
            </a:r>
            <a:r>
              <a:rPr lang="en-US" dirty="0"/>
              <a:t> </a:t>
            </a:r>
            <a:r>
              <a:rPr lang="en-US" dirty="0">
                <a:hlinkClick r:id="rId2" action="ppaction://hlinkfile"/>
              </a:rPr>
              <a:t>collapse-</a:t>
            </a:r>
            <a:r>
              <a:rPr lang="en-US" dirty="0"/>
              <a:t> </a:t>
            </a:r>
            <a:r>
              <a:rPr lang="en-US" dirty="0" err="1"/>
              <a:t>resect</a:t>
            </a:r>
            <a:r>
              <a:rPr lang="en-US" dirty="0"/>
              <a:t> prominence</a:t>
            </a:r>
          </a:p>
          <a:p>
            <a:pPr>
              <a:buNone/>
            </a:pPr>
            <a:r>
              <a:rPr lang="en-US" dirty="0"/>
              <a:t>4.Forefoot ulcer over metatarsals- excise </a:t>
            </a:r>
            <a:r>
              <a:rPr lang="en-US" dirty="0" err="1"/>
              <a:t>metataral</a:t>
            </a:r>
            <a:r>
              <a:rPr lang="en-US" dirty="0"/>
              <a:t> head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FITZGIBBONS TWO STAGE PROCEDURE SURGERY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STAGE 1- DEEP SURGICAL RESECTION – </a:t>
            </a:r>
            <a:r>
              <a:rPr lang="en-US" dirty="0"/>
              <a:t>Deep wide resection and debridement of ulcer and underlying soft tissue, resection of infected or pressure producing osseous structures and nonviable digits</a:t>
            </a:r>
          </a:p>
          <a:p>
            <a:r>
              <a:rPr lang="en-US" dirty="0"/>
              <a:t>Cultures and deep biopsies</a:t>
            </a:r>
          </a:p>
          <a:p>
            <a:r>
              <a:rPr lang="en-US" dirty="0"/>
              <a:t>Irrigation by dental water-jet device</a:t>
            </a:r>
          </a:p>
          <a:p>
            <a:r>
              <a:rPr lang="en-US" dirty="0"/>
              <a:t>Loosely closed over drain, especially suction vacuum type drain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 weight bearing regimen</a:t>
            </a:r>
          </a:p>
          <a:p>
            <a:r>
              <a:rPr lang="en-US" dirty="0"/>
              <a:t>Limb elevation</a:t>
            </a:r>
          </a:p>
          <a:p>
            <a:r>
              <a:rPr lang="en-US" dirty="0"/>
              <a:t>Antibiotics </a:t>
            </a:r>
          </a:p>
          <a:p>
            <a:r>
              <a:rPr lang="en-US" b="1" dirty="0"/>
              <a:t>STAGE 2- SOFT TISSUE MOBILIZATION AND DELAYED PRIMARY CLOSURE –</a:t>
            </a:r>
          </a:p>
          <a:p>
            <a:r>
              <a:rPr lang="en-US" dirty="0"/>
              <a:t>Debridement and </a:t>
            </a:r>
            <a:r>
              <a:rPr lang="en-US" dirty="0" err="1"/>
              <a:t>pulsatile</a:t>
            </a:r>
            <a:r>
              <a:rPr lang="en-US" dirty="0"/>
              <a:t> irrigation again carried out</a:t>
            </a:r>
          </a:p>
          <a:p>
            <a:r>
              <a:rPr lang="en-US" dirty="0"/>
              <a:t>Deep cultures repeated</a:t>
            </a: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Delayed primary closure using double-tension suture technique using #00 wire or #000 synthetic suture</a:t>
            </a:r>
          </a:p>
          <a:p>
            <a:r>
              <a:rPr lang="en-US" dirty="0"/>
              <a:t>A protective dressing</a:t>
            </a:r>
          </a:p>
          <a:p>
            <a:r>
              <a:rPr lang="en-US" dirty="0"/>
              <a:t>Non weight bearing regimen</a:t>
            </a:r>
          </a:p>
          <a:p>
            <a:r>
              <a:rPr lang="en-US" dirty="0"/>
              <a:t>Suture removal after 4 to 6 weeks</a:t>
            </a:r>
          </a:p>
          <a:p>
            <a:r>
              <a:rPr lang="en-US" dirty="0"/>
              <a:t>Cast</a:t>
            </a:r>
          </a:p>
          <a:p>
            <a:r>
              <a:rPr lang="en-US" dirty="0"/>
              <a:t>Wound </a:t>
            </a:r>
            <a:r>
              <a:rPr lang="en-US" dirty="0" err="1"/>
              <a:t>vaccum</a:t>
            </a:r>
            <a:r>
              <a:rPr lang="en-US" dirty="0"/>
              <a:t> technique</a:t>
            </a:r>
          </a:p>
          <a:p>
            <a:r>
              <a:rPr lang="en-US" dirty="0"/>
              <a:t>First dressing after 4 days, then daily</a:t>
            </a:r>
          </a:p>
          <a:p>
            <a:r>
              <a:rPr lang="en-US" dirty="0"/>
              <a:t>Laser </a:t>
            </a:r>
            <a:r>
              <a:rPr lang="en-US" dirty="0" err="1"/>
              <a:t>doppler</a:t>
            </a:r>
            <a:r>
              <a:rPr lang="en-US" dirty="0"/>
              <a:t> </a:t>
            </a:r>
            <a:r>
              <a:rPr lang="en-US" dirty="0" err="1"/>
              <a:t>velocimetry</a:t>
            </a:r>
            <a:r>
              <a:rPr lang="en-US" dirty="0"/>
              <a:t> and TcpO2 predictor </a:t>
            </a:r>
            <a:r>
              <a:rPr lang="en-US"/>
              <a:t>of success</a:t>
            </a:r>
            <a:endParaRPr lang="en-US" dirty="0"/>
          </a:p>
          <a:p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530</Words>
  <Application>Microsoft Office PowerPoint</Application>
  <PresentationFormat>On-screen Show (4:3)</PresentationFormat>
  <Paragraphs>64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DIABETIC FOOT</vt:lpstr>
      <vt:lpstr>PATHOPHYSIOLOGY</vt:lpstr>
      <vt:lpstr>PowerPoint Presentation</vt:lpstr>
      <vt:lpstr>Evaluation </vt:lpstr>
      <vt:lpstr>MANAGEMENT</vt:lpstr>
      <vt:lpstr>PowerPoint Presentation</vt:lpstr>
      <vt:lpstr>FITZGIBBONS TWO STAGE PROCEDURE SURGERY</vt:lpstr>
      <vt:lpstr>PowerPoint Presentation</vt:lpstr>
      <vt:lpstr>PowerPoint Presentation</vt:lpstr>
      <vt:lpstr>AMPUTATION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DIABETIC FOOT</dc:title>
  <dc:creator>hp</dc:creator>
  <cp:lastModifiedBy>admin</cp:lastModifiedBy>
  <cp:revision>15</cp:revision>
  <dcterms:created xsi:type="dcterms:W3CDTF">2013-09-27T04:35:56Z</dcterms:created>
  <dcterms:modified xsi:type="dcterms:W3CDTF">2023-11-28T17:39:57Z</dcterms:modified>
</cp:coreProperties>
</file>