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93" r:id="rId2"/>
    <p:sldId id="291" r:id="rId3"/>
    <p:sldId id="258" r:id="rId4"/>
    <p:sldId id="301" r:id="rId5"/>
    <p:sldId id="256" r:id="rId6"/>
    <p:sldId id="259" r:id="rId7"/>
    <p:sldId id="300" r:id="rId8"/>
    <p:sldId id="257" r:id="rId9"/>
    <p:sldId id="294" r:id="rId10"/>
    <p:sldId id="276" r:id="rId11"/>
    <p:sldId id="295" r:id="rId12"/>
    <p:sldId id="277" r:id="rId13"/>
    <p:sldId id="302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303" r:id="rId22"/>
    <p:sldId id="261" r:id="rId23"/>
    <p:sldId id="296" r:id="rId24"/>
    <p:sldId id="297" r:id="rId25"/>
    <p:sldId id="292" r:id="rId26"/>
    <p:sldId id="274" r:id="rId27"/>
    <p:sldId id="275" r:id="rId28"/>
    <p:sldId id="266" r:id="rId29"/>
    <p:sldId id="267" r:id="rId30"/>
    <p:sldId id="299" r:id="rId31"/>
    <p:sldId id="30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8EF2CDFF-48AA-425D-AABF-0AC31C6866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7458F-16F8-4541-9685-BC09CAAD48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9C1AA-492C-4789-BB01-311CB1C17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4EB9E2A-D7BB-4C27-80E2-A86ED788A5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A3D8783F-245D-4308-B521-594B92F316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402EB-2D96-419F-AB55-3B7C989580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B10F4-0095-4DD9-8361-FD5E3483E8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9F9881C-0D30-47C9-9058-4D4E91B040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E2393-6EF2-4B11-8FE6-A529AC172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E4CC146-A6FF-49B2-927E-07AF67AE87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E966DEA-16BC-45DE-8C03-40296FBCA8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4B6FBB-3EDE-4DC7-B846-0260F0B3F5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journals.lww.com/anesthesia-analgesia/toc/2006/0600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Riall%20TS%5bAuthor%5d&amp;cauthor=true&amp;cauthor_uid=22868362" TargetMode="External"/><Relationship Id="rId3" Type="http://schemas.openxmlformats.org/officeDocument/2006/relationships/hyperlink" Target="http://www.ncbi.nlm.nih.gov/pubmed?term=Sheffield%20KM%5bAuthor%5d&amp;cauthor=true&amp;cauthor_uid=22868362" TargetMode="External"/><Relationship Id="rId7" Type="http://schemas.openxmlformats.org/officeDocument/2006/relationships/hyperlink" Target="http://www.ncbi.nlm.nih.gov/pubmed?term=Townsend%20CM%20Jr%5bAuthor%5d&amp;cauthor=true&amp;cauthor_uid=22868362" TargetMode="External"/><Relationship Id="rId2" Type="http://schemas.openxmlformats.org/officeDocument/2006/relationships/hyperlink" Target="http://www.ncbi.nlm.nih.gov/pubmed?term=Benarroch-Gampel%20J%5bAuthor%5d&amp;cauthor=true&amp;cauthor_uid=228683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?term=Han%20Y%5bAuthor%5d&amp;cauthor=true&amp;cauthor_uid=22868362" TargetMode="External"/><Relationship Id="rId5" Type="http://schemas.openxmlformats.org/officeDocument/2006/relationships/hyperlink" Target="http://www.ncbi.nlm.nih.gov/pubmed?term=Brown%20KM%5bAuthor%5d&amp;cauthor=true&amp;cauthor_uid=22868362" TargetMode="External"/><Relationship Id="rId4" Type="http://schemas.openxmlformats.org/officeDocument/2006/relationships/hyperlink" Target="http://www.ncbi.nlm.nih.gov/pubmed?term=Duncan%20CB%5bAuthor%5d&amp;cauthor=true&amp;cauthor_uid=22868362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s.lww.com/anesthesia-analgesia/toc/2006/06000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8229600" cy="2133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Preoperative Assessment &amp;  Preparation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7888" y="1524000"/>
            <a:ext cx="4848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>
                <a:solidFill>
                  <a:schemeClr val="accent1">
                    <a:satMod val="150000"/>
                  </a:schemeClr>
                </a:solidFill>
              </a:rPr>
              <a:t>Predictors of difficult intubation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 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( 4 M )</a:t>
            </a: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allampati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easurements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3-3-2-1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or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1-2-3-3    Patient ‘s fingers</a:t>
            </a:r>
          </a:p>
          <a:p>
            <a:pPr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35000"/>
              </a:lnSpc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ovement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the Neck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alformations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of the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kull </a:t>
            </a:r>
          </a:p>
          <a:p>
            <a:pPr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             		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eeth </a:t>
            </a:r>
          </a:p>
          <a:p>
            <a:pPr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            		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bstruction </a:t>
            </a:r>
          </a:p>
          <a:p>
            <a:pPr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             		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athology</a:t>
            </a:r>
          </a:p>
          <a:p>
            <a:pPr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 Yamamoto k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Anaesthesiology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1997;86.316-21)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457200" y="1219200"/>
            <a:ext cx="61722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/>
              <a:t>Class I</a:t>
            </a:r>
            <a:r>
              <a:rPr lang="en-US" dirty="0"/>
              <a:t> </a:t>
            </a:r>
            <a:r>
              <a:rPr lang="en-US" sz="1600" dirty="0"/>
              <a:t>= </a:t>
            </a:r>
            <a:r>
              <a:rPr lang="en-US" dirty="0"/>
              <a:t>visualize the soft palate, </a:t>
            </a:r>
            <a:r>
              <a:rPr lang="en-US" dirty="0" err="1"/>
              <a:t>fauces</a:t>
            </a:r>
            <a:r>
              <a:rPr lang="en-US" dirty="0"/>
              <a:t>, </a:t>
            </a:r>
            <a:r>
              <a:rPr lang="en-US" dirty="0" smtClean="0"/>
              <a:t>uvula</a:t>
            </a:r>
            <a:r>
              <a:rPr lang="en-US" dirty="0"/>
              <a:t>, anterior </a:t>
            </a:r>
            <a:r>
              <a:rPr lang="en-US" dirty="0" smtClean="0"/>
              <a:t> 	      and </a:t>
            </a:r>
            <a:r>
              <a:rPr lang="en-US" dirty="0"/>
              <a:t>posterior pillars</a:t>
            </a:r>
            <a:r>
              <a:rPr lang="en-US" sz="1600" dirty="0"/>
              <a:t>.</a:t>
            </a:r>
          </a:p>
          <a:p>
            <a:r>
              <a:rPr lang="en-US" dirty="0"/>
              <a:t> </a:t>
            </a:r>
          </a:p>
          <a:p>
            <a:r>
              <a:rPr lang="en-US" sz="2400" b="1" dirty="0"/>
              <a:t>Class II</a:t>
            </a:r>
            <a:r>
              <a:rPr lang="en-US" dirty="0"/>
              <a:t> = visualize the soft palate, </a:t>
            </a:r>
            <a:r>
              <a:rPr lang="en-US" dirty="0" err="1"/>
              <a:t>fauces</a:t>
            </a:r>
            <a:r>
              <a:rPr lang="en-US" dirty="0"/>
              <a:t> and </a:t>
            </a:r>
            <a:r>
              <a:rPr lang="en-US" dirty="0" smtClean="0"/>
              <a:t>uvula</a:t>
            </a:r>
            <a:r>
              <a:rPr lang="en-US" dirty="0"/>
              <a:t>.</a:t>
            </a:r>
            <a:br>
              <a:rPr lang="en-US" dirty="0"/>
            </a:br>
            <a:endParaRPr lang="en-US" sz="2800" dirty="0"/>
          </a:p>
          <a:p>
            <a:r>
              <a:rPr lang="en-US" sz="2400" b="1" dirty="0"/>
              <a:t>Class III</a:t>
            </a:r>
            <a:r>
              <a:rPr lang="en-US" dirty="0"/>
              <a:t> = visualize the soft palate and the base </a:t>
            </a:r>
          </a:p>
          <a:p>
            <a:r>
              <a:rPr lang="en-US" dirty="0"/>
              <a:t>                      of the uvula.</a:t>
            </a:r>
            <a:br>
              <a:rPr lang="en-US" dirty="0"/>
            </a:br>
            <a:endParaRPr lang="en-US" dirty="0"/>
          </a:p>
          <a:p>
            <a:endParaRPr lang="en-US" sz="2400" dirty="0"/>
          </a:p>
          <a:p>
            <a:r>
              <a:rPr lang="en-US" sz="2400" b="1" dirty="0"/>
              <a:t>Class IV</a:t>
            </a:r>
            <a:r>
              <a:rPr lang="en-US" dirty="0"/>
              <a:t> = soft palate is not visible at </a:t>
            </a:r>
            <a:r>
              <a:rPr lang="en-US" dirty="0" smtClean="0"/>
              <a:t>all</a:t>
            </a:r>
          </a:p>
          <a:p>
            <a:endParaRPr lang="en-US" b="1" dirty="0" smtClean="0"/>
          </a:p>
          <a:p>
            <a:r>
              <a:rPr lang="en-IN" dirty="0" smtClean="0"/>
              <a:t>Used alone, the </a:t>
            </a:r>
            <a:r>
              <a:rPr lang="en-IN" dirty="0" err="1" smtClean="0"/>
              <a:t>Mallampati</a:t>
            </a:r>
            <a:r>
              <a:rPr lang="en-IN" dirty="0" smtClean="0"/>
              <a:t> tests have limited accuracy for predicting the difficult airway and thus are not useful screening tests*.</a:t>
            </a:r>
          </a:p>
          <a:p>
            <a:endParaRPr lang="en-IN" b="1" dirty="0" smtClean="0"/>
          </a:p>
          <a:p>
            <a:r>
              <a:rPr lang="en-IN" b="1" dirty="0" smtClean="0"/>
              <a:t>*Lee Anna et al </a:t>
            </a:r>
            <a:r>
              <a:rPr lang="en-IN" dirty="0" err="1" smtClean="0"/>
              <a:t>Anesthesia</a:t>
            </a:r>
            <a:r>
              <a:rPr lang="en-IN" dirty="0" smtClean="0"/>
              <a:t> &amp; Analgesia: </a:t>
            </a:r>
          </a:p>
          <a:p>
            <a:r>
              <a:rPr lang="en-IN" dirty="0" smtClean="0">
                <a:hlinkClick r:id="rId2"/>
              </a:rPr>
              <a:t>June 2006 - Volume 102 - Issue 6 - pp 1867-1878</a:t>
            </a:r>
            <a:endParaRPr lang="en-IN" dirty="0" smtClean="0"/>
          </a:p>
          <a:p>
            <a:endParaRPr lang="en-IN" b="1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5181600" cy="6397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chemeClr val="accent1">
                    <a:satMod val="150000"/>
                  </a:schemeClr>
                </a:solidFill>
              </a:rPr>
              <a:t>M</a:t>
            </a:r>
            <a:r>
              <a:rPr lang="en-US" sz="4400" b="0" dirty="0" err="1" smtClean="0">
                <a:solidFill>
                  <a:schemeClr val="accent1">
                    <a:satMod val="150000"/>
                  </a:schemeClr>
                </a:solidFill>
              </a:rPr>
              <a:t>allampati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762000"/>
            <a:ext cx="881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133600"/>
            <a:ext cx="89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505200"/>
            <a:ext cx="893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800600"/>
            <a:ext cx="936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762000"/>
            <a:ext cx="7772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modified </a:t>
            </a:r>
            <a:r>
              <a:rPr lang="en-US" dirty="0" err="1" smtClean="0"/>
              <a:t>Mallampati</a:t>
            </a:r>
            <a:r>
              <a:rPr lang="en-US" dirty="0" smtClean="0"/>
              <a:t> classification (MMP) is widely used for pre-operative assessment of airway, </a:t>
            </a:r>
            <a:r>
              <a:rPr lang="en-US" baseline="30000" dirty="0" smtClean="0">
                <a:hlinkClick r:id="" action="ppaction://hlinkfile"/>
              </a:rPr>
              <a:t>[1]</a:t>
            </a:r>
            <a:r>
              <a:rPr lang="en-US" dirty="0" smtClean="0"/>
              <a:t> and </a:t>
            </a:r>
            <a:r>
              <a:rPr lang="en-US" dirty="0" err="1" smtClean="0"/>
              <a:t>Mallampati</a:t>
            </a:r>
            <a:r>
              <a:rPr lang="en-US" dirty="0" smtClean="0"/>
              <a:t> scores of III and IV have been reported to be valuable in predicting difficult laryngoscopy in </a:t>
            </a:r>
            <a:r>
              <a:rPr lang="en-US" dirty="0" err="1" smtClean="0"/>
              <a:t>acromegalic</a:t>
            </a:r>
            <a:r>
              <a:rPr lang="en-US" dirty="0" smtClean="0"/>
              <a:t> patients as well. </a:t>
            </a:r>
            <a:r>
              <a:rPr lang="en-US" baseline="30000" dirty="0" smtClean="0">
                <a:hlinkClick r:id="" action="ppaction://hlinkfile"/>
              </a:rPr>
              <a:t>[2]</a:t>
            </a:r>
            <a:endParaRPr lang="en-US" baseline="30000" dirty="0" smtClean="0"/>
          </a:p>
          <a:p>
            <a:r>
              <a:rPr lang="en-US" dirty="0" smtClean="0"/>
              <a:t> As it is known that MMP not only assesses pharyngeal structures but also head and neck mobility. It has been suggested that </a:t>
            </a:r>
            <a:r>
              <a:rPr lang="en-US" dirty="0" err="1" smtClean="0"/>
              <a:t>craniocervical</a:t>
            </a:r>
            <a:r>
              <a:rPr lang="en-US" dirty="0" smtClean="0"/>
              <a:t> extension relates to mouth opening and limited head and neck mobility can result in poor MMP. </a:t>
            </a:r>
            <a:r>
              <a:rPr lang="en-US" baseline="30000" dirty="0" smtClean="0">
                <a:hlinkClick r:id="" action="ppaction://hlinkfile"/>
              </a:rPr>
              <a:t>[3]</a:t>
            </a:r>
            <a:r>
              <a:rPr lang="en-US" baseline="30000" dirty="0" smtClean="0"/>
              <a:t>,</a:t>
            </a:r>
            <a:r>
              <a:rPr lang="en-US" baseline="30000" dirty="0" smtClean="0">
                <a:hlinkClick r:id="" action="ppaction://hlinkfile"/>
              </a:rPr>
              <a:t>[4]</a:t>
            </a:r>
            <a:endParaRPr lang="en-US" baseline="30000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Mashour</a:t>
            </a:r>
            <a:r>
              <a:rPr lang="en-US" dirty="0" smtClean="0"/>
              <a:t> and Sandberg found that application of </a:t>
            </a:r>
            <a:r>
              <a:rPr lang="en-US" dirty="0" err="1" smtClean="0"/>
              <a:t>craniocervical</a:t>
            </a:r>
            <a:r>
              <a:rPr lang="en-US" dirty="0" smtClean="0"/>
              <a:t> extension improves the specificity and positive predictive value while retaining the sensitivity of the traditional MMP examination in a group of normal patients. The addition of </a:t>
            </a:r>
            <a:r>
              <a:rPr lang="en-US" dirty="0" err="1" smtClean="0"/>
              <a:t>craniocervical</a:t>
            </a:r>
            <a:r>
              <a:rPr lang="en-US" dirty="0" smtClean="0"/>
              <a:t> extension to the MMP was referred as the extended </a:t>
            </a:r>
            <a:r>
              <a:rPr lang="en-US" dirty="0" err="1" smtClean="0"/>
              <a:t>Mallampati</a:t>
            </a:r>
            <a:r>
              <a:rPr lang="en-US" dirty="0" smtClean="0"/>
              <a:t> score (EMS).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3434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J </a:t>
            </a:r>
            <a:r>
              <a:rPr lang="en-IN" dirty="0" err="1" smtClean="0"/>
              <a:t>Anaesthesiol</a:t>
            </a:r>
            <a:r>
              <a:rPr lang="en-IN" dirty="0" smtClean="0"/>
              <a:t> </a:t>
            </a:r>
            <a:r>
              <a:rPr lang="en-IN" dirty="0" err="1" smtClean="0"/>
              <a:t>Clin</a:t>
            </a:r>
            <a:r>
              <a:rPr lang="en-IN" dirty="0" smtClean="0"/>
              <a:t> </a:t>
            </a:r>
            <a:r>
              <a:rPr lang="en-IN" dirty="0" err="1" smtClean="0"/>
              <a:t>Pharmacol</a:t>
            </a:r>
            <a:r>
              <a:rPr lang="en-IN" dirty="0" smtClean="0"/>
              <a:t>. 2013 Apr-Jun; 29(2): 187–190</a:t>
            </a:r>
            <a:endParaRPr lang="en-US" i="1" dirty="0" smtClean="0"/>
          </a:p>
          <a:p>
            <a:r>
              <a:rPr lang="en-US" i="1" dirty="0" smtClean="0"/>
              <a:t>Predicting difficult laryngoscopy in </a:t>
            </a:r>
            <a:r>
              <a:rPr lang="en-US" i="1" dirty="0" err="1" smtClean="0"/>
              <a:t>acromegalic</a:t>
            </a:r>
            <a:r>
              <a:rPr lang="en-US" i="1" dirty="0" smtClean="0"/>
              <a:t> patients undergoing surgery for excision of pituitary tumors: A comparison of extended </a:t>
            </a:r>
            <a:r>
              <a:rPr lang="en-US" i="1" dirty="0" err="1" smtClean="0"/>
              <a:t>Mallampati</a:t>
            </a:r>
            <a:r>
              <a:rPr lang="en-US" i="1" dirty="0" smtClean="0"/>
              <a:t> score with modified </a:t>
            </a:r>
            <a:r>
              <a:rPr lang="en-US" i="1" dirty="0" err="1" smtClean="0"/>
              <a:t>Mallampati</a:t>
            </a:r>
            <a:r>
              <a:rPr lang="en-US" i="1" dirty="0" smtClean="0"/>
              <a:t> classification</a:t>
            </a:r>
          </a:p>
          <a:p>
            <a:r>
              <a:rPr lang="en-US" i="1" dirty="0" err="1" smtClean="0"/>
              <a:t>Ashish</a:t>
            </a:r>
            <a:r>
              <a:rPr lang="en-US" i="1" dirty="0" smtClean="0"/>
              <a:t> </a:t>
            </a:r>
            <a:r>
              <a:rPr lang="en-US" i="1" dirty="0" err="1" smtClean="0"/>
              <a:t>Bindra</a:t>
            </a:r>
            <a:r>
              <a:rPr lang="en-US" i="1" dirty="0" smtClean="0"/>
              <a:t>, </a:t>
            </a:r>
            <a:r>
              <a:rPr lang="en-US" i="1" dirty="0" err="1" smtClean="0"/>
              <a:t>Hemanshu</a:t>
            </a:r>
            <a:r>
              <a:rPr lang="en-US" i="1" dirty="0" smtClean="0"/>
              <a:t> </a:t>
            </a:r>
            <a:r>
              <a:rPr lang="en-US" i="1" dirty="0" err="1" smtClean="0"/>
              <a:t>Prabhakar</a:t>
            </a:r>
            <a:r>
              <a:rPr lang="en-US" i="1" dirty="0" smtClean="0"/>
              <a:t>, </a:t>
            </a:r>
            <a:r>
              <a:rPr lang="en-US" i="1" dirty="0" err="1" smtClean="0"/>
              <a:t>Parmod</a:t>
            </a:r>
            <a:r>
              <a:rPr lang="en-US" i="1" dirty="0" smtClean="0"/>
              <a:t> K </a:t>
            </a:r>
            <a:r>
              <a:rPr lang="en-US" i="1" dirty="0" err="1" smtClean="0"/>
              <a:t>Bithal</a:t>
            </a:r>
            <a:r>
              <a:rPr lang="en-US" i="1" dirty="0" smtClean="0"/>
              <a:t>, </a:t>
            </a:r>
            <a:r>
              <a:rPr lang="en-US" i="1" dirty="0" err="1" smtClean="0"/>
              <a:t>Gyaninder</a:t>
            </a:r>
            <a:r>
              <a:rPr lang="en-US" i="1" dirty="0" smtClean="0"/>
              <a:t> Pal Singh, </a:t>
            </a:r>
            <a:r>
              <a:rPr lang="en-US" i="1" dirty="0" err="1" smtClean="0"/>
              <a:t>Tumul</a:t>
            </a:r>
            <a:r>
              <a:rPr lang="en-US" i="1" dirty="0" smtClean="0"/>
              <a:t> </a:t>
            </a:r>
            <a:r>
              <a:rPr lang="en-US" i="1" dirty="0" err="1" smtClean="0"/>
              <a:t>Chowdhury</a:t>
            </a:r>
            <a:endParaRPr lang="en-US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</a:rPr>
              <a:t>M</a:t>
            </a:r>
            <a:r>
              <a:rPr lang="en-US" sz="4400" b="0" dirty="0" smtClean="0">
                <a:solidFill>
                  <a:schemeClr val="accent1">
                    <a:satMod val="150000"/>
                  </a:schemeClr>
                </a:solidFill>
              </a:rPr>
              <a:t>easurements    3-3-2-1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62000" y="1711325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 dirty="0"/>
              <a:t>3</a:t>
            </a:r>
            <a:r>
              <a:rPr lang="en-US" dirty="0"/>
              <a:t>    </a:t>
            </a:r>
            <a:r>
              <a:rPr lang="en-US" sz="2000" dirty="0"/>
              <a:t>Fingers Mouth Opening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3200" b="1" dirty="0" smtClean="0"/>
              <a:t>3</a:t>
            </a:r>
            <a:r>
              <a:rPr lang="en-US" dirty="0" smtClean="0"/>
              <a:t>    </a:t>
            </a:r>
            <a:r>
              <a:rPr lang="en-US" sz="2000" dirty="0" smtClean="0"/>
              <a:t>Fingers </a:t>
            </a:r>
            <a:r>
              <a:rPr lang="en-US" sz="2000" dirty="0" err="1"/>
              <a:t>Hypomental</a:t>
            </a:r>
            <a:r>
              <a:rPr lang="en-US" sz="2000" dirty="0"/>
              <a:t> Distance. (3  Fingers between the </a:t>
            </a:r>
            <a:r>
              <a:rPr lang="en-US" sz="2000" dirty="0" smtClean="0"/>
              <a:t>tip</a:t>
            </a:r>
          </a:p>
          <a:p>
            <a:r>
              <a:rPr lang="en-US" sz="2000" dirty="0" smtClean="0"/>
              <a:t>    of </a:t>
            </a:r>
            <a:r>
              <a:rPr lang="en-US" sz="2000" dirty="0"/>
              <a:t>the jaw and the beginning of the neck (under the chin)</a:t>
            </a:r>
          </a:p>
          <a:p>
            <a:endParaRPr lang="en-US" sz="2000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3200" b="1" dirty="0"/>
              <a:t>2  </a:t>
            </a:r>
            <a:r>
              <a:rPr lang="en-US" dirty="0"/>
              <a:t> </a:t>
            </a:r>
            <a:r>
              <a:rPr lang="en-US" sz="2000" dirty="0"/>
              <a:t>Fingers between the thyroid notch and the floor of the 	mandible (top of the neck)</a:t>
            </a:r>
            <a:br>
              <a:rPr lang="en-US" sz="2000" dirty="0"/>
            </a:br>
            <a:endParaRPr lang="en-US" sz="2000" dirty="0"/>
          </a:p>
          <a:p>
            <a:r>
              <a:rPr lang="en-US" sz="3200" b="1" dirty="0"/>
              <a:t>1</a:t>
            </a:r>
            <a:r>
              <a:rPr lang="en-US" dirty="0"/>
              <a:t>    </a:t>
            </a:r>
            <a:r>
              <a:rPr lang="en-US" sz="2000" dirty="0"/>
              <a:t>Finger Lower Jaw Anterior </a:t>
            </a:r>
            <a:r>
              <a:rPr lang="en-US" sz="2000" dirty="0" err="1"/>
              <a:t>sublaxation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810000"/>
            <a:ext cx="771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876800"/>
            <a:ext cx="8953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</a:rPr>
              <a:t>M</a:t>
            </a:r>
            <a:r>
              <a:rPr lang="en-US" sz="4400" b="0" dirty="0" smtClean="0">
                <a:solidFill>
                  <a:schemeClr val="accent1">
                    <a:satMod val="150000"/>
                  </a:schemeClr>
                </a:solidFill>
              </a:rPr>
              <a:t>ovement of the Neck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590800"/>
            <a:ext cx="37338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/>
          </a:p>
          <a:p>
            <a:r>
              <a:rPr lang="en-US" sz="3200" b="1" u="sng" dirty="0"/>
              <a:t>S</a:t>
            </a:r>
            <a:r>
              <a:rPr lang="en-US" sz="2400" dirty="0"/>
              <a:t>kull </a:t>
            </a:r>
            <a:r>
              <a:rPr lang="en-US" sz="2000" dirty="0"/>
              <a:t>  </a:t>
            </a:r>
            <a:r>
              <a:rPr lang="en-US" sz="2000" dirty="0" smtClean="0"/>
              <a:t>  </a:t>
            </a:r>
            <a:r>
              <a:rPr lang="en-US" sz="2000" dirty="0"/>
              <a:t>(Hydro and </a:t>
            </a:r>
            <a:r>
              <a:rPr lang="en-US" sz="2000" dirty="0" err="1"/>
              <a:t>Microcephalus</a:t>
            </a:r>
            <a:r>
              <a:rPr lang="en-US" sz="2000" dirty="0"/>
              <a:t>)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3200" b="1" u="sng" dirty="0"/>
              <a:t>T</a:t>
            </a:r>
            <a:r>
              <a:rPr lang="en-US" sz="2400" dirty="0"/>
              <a:t>eeth </a:t>
            </a:r>
            <a:r>
              <a:rPr lang="en-US" sz="2000" dirty="0"/>
              <a:t>  (Buck, protruded, &amp; loose teeth. Macro and Micro mandibles)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3200" b="1" u="sng" dirty="0"/>
              <a:t>O</a:t>
            </a:r>
            <a:r>
              <a:rPr lang="en-US" sz="2400" dirty="0"/>
              <a:t>bstruction </a:t>
            </a:r>
            <a:r>
              <a:rPr lang="en-US" sz="2400" dirty="0" smtClean="0"/>
              <a:t>  </a:t>
            </a:r>
            <a:r>
              <a:rPr lang="en-US" sz="2000" dirty="0" smtClean="0"/>
              <a:t>(</a:t>
            </a:r>
            <a:r>
              <a:rPr lang="en-US" sz="2000" dirty="0"/>
              <a:t>obesity, short Bull Neck &amp; swellings around the head and neck)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3200" b="1" u="sng" dirty="0"/>
              <a:t>P</a:t>
            </a:r>
            <a:r>
              <a:rPr lang="en-US" sz="2400" dirty="0"/>
              <a:t>athology </a:t>
            </a:r>
            <a:r>
              <a:rPr lang="en-US" sz="2400" dirty="0" smtClean="0"/>
              <a:t>  </a:t>
            </a:r>
            <a:r>
              <a:rPr lang="en-US" sz="2000" dirty="0" smtClean="0"/>
              <a:t>(</a:t>
            </a:r>
            <a:r>
              <a:rPr lang="en-US" sz="2000" dirty="0"/>
              <a:t>Craniofacial abnormalities &amp; </a:t>
            </a:r>
            <a:r>
              <a:rPr lang="en-US" sz="2000" dirty="0" smtClean="0"/>
              <a:t>Syndromes e.g. </a:t>
            </a:r>
            <a:r>
              <a:rPr lang="en-US" sz="2000" dirty="0" err="1"/>
              <a:t>Treacher</a:t>
            </a:r>
            <a:r>
              <a:rPr lang="en-US" sz="2000" dirty="0"/>
              <a:t> Collins, 	</a:t>
            </a:r>
            <a:r>
              <a:rPr lang="en-US" sz="2000" dirty="0" err="1"/>
              <a:t>Goldenhar's</a:t>
            </a:r>
            <a:r>
              <a:rPr lang="en-US" sz="2000" dirty="0"/>
              <a:t>, Pierre Robin syndromes</a:t>
            </a:r>
            <a:r>
              <a:rPr lang="en-US" sz="2000" dirty="0" smtClean="0"/>
              <a:t>)</a:t>
            </a:r>
          </a:p>
          <a:p>
            <a:endParaRPr lang="en-US" dirty="0"/>
          </a:p>
          <a:p>
            <a:r>
              <a:rPr lang="en-US" sz="2400" i="1" dirty="0" smtClean="0"/>
              <a:t>“Patients </a:t>
            </a:r>
            <a:r>
              <a:rPr lang="en-US" sz="2400" i="1" dirty="0"/>
              <a:t>with  an abnormal airway (including Class III or </a:t>
            </a:r>
            <a:r>
              <a:rPr lang="en-US" sz="2400" i="1" dirty="0" smtClean="0"/>
              <a:t> IV </a:t>
            </a:r>
            <a:r>
              <a:rPr lang="en-US" sz="2400" i="1" dirty="0"/>
              <a:t>airway) should be considered at higher risk </a:t>
            </a:r>
            <a:r>
              <a:rPr lang="en-US" sz="2400" i="1" dirty="0" smtClean="0"/>
              <a:t>“. </a:t>
            </a:r>
            <a:endParaRPr lang="en-US" sz="2400" i="1" dirty="0"/>
          </a:p>
          <a:p>
            <a:endParaRPr lang="en-US" dirty="0"/>
          </a:p>
          <a:p>
            <a:r>
              <a:rPr lang="en-US" dirty="0"/>
              <a:t>	. </a:t>
            </a:r>
          </a:p>
          <a:p>
            <a:endParaRPr lang="en-US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</a:rPr>
              <a:t>      M</a:t>
            </a:r>
            <a:r>
              <a:rPr lang="en-US" sz="4400" b="0" dirty="0" smtClean="0">
                <a:solidFill>
                  <a:schemeClr val="accent1">
                    <a:satMod val="150000"/>
                  </a:schemeClr>
                </a:solidFill>
              </a:rPr>
              <a:t>alformation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3276600" cy="247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86200"/>
            <a:ext cx="3733800" cy="238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86200"/>
            <a:ext cx="265176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7800"/>
            <a:ext cx="330122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47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038600" y="4953000"/>
            <a:ext cx="4341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Treacher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Collins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(</a:t>
            </a:r>
            <a:r>
              <a:rPr lang="en-US" sz="2800" b="0" dirty="0" err="1" smtClean="0">
                <a:solidFill>
                  <a:schemeClr val="tx1"/>
                </a:solidFill>
              </a:rPr>
              <a:t>mandibulofacial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dysostosis</a:t>
            </a:r>
            <a:r>
              <a:rPr lang="en-US" sz="2800" b="0" dirty="0" smtClean="0">
                <a:solidFill>
                  <a:schemeClr val="tx1"/>
                </a:solidFill>
              </a:rPr>
              <a:t>)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53144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990600" y="4572000"/>
            <a:ext cx="74174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Pierre </a:t>
            </a:r>
            <a:r>
              <a:rPr lang="en-US" sz="3200" b="1" dirty="0" smtClean="0">
                <a:latin typeface="+mj-lt"/>
              </a:rPr>
              <a:t>Robin</a:t>
            </a:r>
          </a:p>
          <a:p>
            <a:pPr algn="ctr"/>
            <a:r>
              <a:rPr lang="en-US" sz="2400" dirty="0" smtClean="0">
                <a:latin typeface="+mj-lt"/>
              </a:rPr>
              <a:t>( </a:t>
            </a:r>
            <a:r>
              <a:rPr lang="en-US" sz="2400" dirty="0" err="1">
                <a:latin typeface="+mj-lt"/>
              </a:rPr>
              <a:t>hypertelorism</a:t>
            </a:r>
            <a:r>
              <a:rPr lang="en-US" sz="2400" dirty="0">
                <a:latin typeface="+mj-lt"/>
              </a:rPr>
              <a:t>; and external and middle ear </a:t>
            </a:r>
            <a:r>
              <a:rPr lang="en-US" sz="2400" dirty="0" smtClean="0">
                <a:latin typeface="+mj-lt"/>
              </a:rPr>
              <a:t>deformities)</a:t>
            </a:r>
            <a:endParaRPr lang="en-US" sz="2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219200"/>
            <a:ext cx="23241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What is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Anaesthesia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?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914400" y="2209800"/>
            <a:ext cx="736772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Reversible  controlled loss of consciousness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Analgesia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 err="1"/>
              <a:t>Areflexia</a:t>
            </a:r>
            <a:endParaRPr lang="en-US" sz="2800" dirty="0"/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Muscle relaxation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200400"/>
            <a:ext cx="2631956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828675"/>
            <a:ext cx="31337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2261485" y="4876800"/>
            <a:ext cx="45965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+mj-lt"/>
              </a:rPr>
              <a:t>Goldenhar's</a:t>
            </a:r>
            <a:endParaRPr lang="en-US" sz="3200" b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oculoauriculovertebral</a:t>
            </a:r>
            <a:r>
              <a:rPr lang="en-US" sz="2400" dirty="0">
                <a:latin typeface="+mj-lt"/>
              </a:rPr>
              <a:t> dysplasia</a:t>
            </a:r>
            <a:r>
              <a:rPr lang="en-US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Preoperative testing is overused in patients undergoing low-risk, ambulatory surgery. Neither testing nor abnormal results were associated with postoperative outcomes. On the basis of high rates of testing in healthy patients, physician and/or facility preference and not only patient condition currently dictate use. Involvement from surgical societies is necessary to establish guidelines for preoperative testing.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" y="358140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Preoperative laboratory testing in patients undergoing elective, low-risk ambulatory surgery.</a:t>
            </a:r>
          </a:p>
          <a:p>
            <a:r>
              <a:rPr lang="en-US" dirty="0" err="1" smtClean="0">
                <a:hlinkClick r:id="rId2" action="ppaction://hlinkfile"/>
              </a:rPr>
              <a:t>Benarroch-Gampel</a:t>
            </a:r>
            <a:r>
              <a:rPr lang="en-US" dirty="0" smtClean="0">
                <a:hlinkClick r:id="rId2" action="ppaction://hlinkfile"/>
              </a:rPr>
              <a:t> J</a:t>
            </a:r>
            <a:r>
              <a:rPr lang="en-US" dirty="0" smtClean="0"/>
              <a:t>, </a:t>
            </a:r>
            <a:r>
              <a:rPr lang="en-US" dirty="0" smtClean="0">
                <a:hlinkClick r:id="rId3" action="ppaction://hlinkfile"/>
              </a:rPr>
              <a:t>Sheffield KM</a:t>
            </a:r>
            <a:r>
              <a:rPr lang="en-US" dirty="0" smtClean="0"/>
              <a:t>, </a:t>
            </a:r>
            <a:r>
              <a:rPr lang="en-US" dirty="0" smtClean="0">
                <a:hlinkClick r:id="rId4" action="ppaction://hlinkfile"/>
              </a:rPr>
              <a:t>Duncan CB</a:t>
            </a:r>
            <a:r>
              <a:rPr lang="en-US" dirty="0" smtClean="0"/>
              <a:t>, </a:t>
            </a:r>
            <a:r>
              <a:rPr lang="en-US" dirty="0" smtClean="0">
                <a:hlinkClick r:id="rId5" action="ppaction://hlinkfile"/>
              </a:rPr>
              <a:t>Brown KM</a:t>
            </a:r>
            <a:r>
              <a:rPr lang="en-US" dirty="0" smtClean="0"/>
              <a:t>, </a:t>
            </a:r>
            <a:r>
              <a:rPr lang="en-US" dirty="0" smtClean="0">
                <a:hlinkClick r:id="rId6" action="ppaction://hlinkfile"/>
              </a:rPr>
              <a:t>Han Y</a:t>
            </a:r>
            <a:r>
              <a:rPr lang="en-US" dirty="0" smtClean="0"/>
              <a:t>, </a:t>
            </a:r>
            <a:r>
              <a:rPr lang="en-US" dirty="0" smtClean="0">
                <a:hlinkClick r:id="rId7" action="ppaction://hlinkfile"/>
              </a:rPr>
              <a:t>Townsend CM </a:t>
            </a:r>
            <a:r>
              <a:rPr lang="en-US" dirty="0" err="1" smtClean="0">
                <a:hlinkClick r:id="rId7" action="ppaction://hlinkfile"/>
              </a:rPr>
              <a:t>Jr</a:t>
            </a:r>
            <a:r>
              <a:rPr lang="en-US" dirty="0" smtClean="0"/>
              <a:t>, </a:t>
            </a:r>
            <a:r>
              <a:rPr lang="en-US" dirty="0" err="1" smtClean="0">
                <a:hlinkClick r:id="rId8" action="ppaction://hlinkfile"/>
              </a:rPr>
              <a:t>Riall</a:t>
            </a:r>
            <a:r>
              <a:rPr lang="en-US" dirty="0" smtClean="0">
                <a:hlinkClick r:id="rId8" action="ppaction://hlinkfile"/>
              </a:rPr>
              <a:t> TS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Source</a:t>
            </a:r>
          </a:p>
          <a:p>
            <a:r>
              <a:rPr lang="en-US" dirty="0" smtClean="0"/>
              <a:t>Department of Surgery, University of Texas Medical Branch, Galveston, TX 77555, USA.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Preoperative Laboratory Testing: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04800" y="1295400"/>
            <a:ext cx="8534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if indicated from the preoperative  history and physical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examination.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"Routine or standing" pre operative tests should be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discouraged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-</a:t>
            </a:r>
            <a:r>
              <a:rPr lang="en-US" sz="2400" b="1" dirty="0" smtClean="0"/>
              <a:t>CBC</a:t>
            </a:r>
            <a:r>
              <a:rPr lang="en-US" sz="2000" b="1" dirty="0" smtClean="0"/>
              <a:t>  </a:t>
            </a:r>
            <a:r>
              <a:rPr lang="en-US" sz="2000" dirty="0" smtClean="0"/>
              <a:t> anticipated significant </a:t>
            </a:r>
            <a:r>
              <a:rPr lang="en-US" sz="2000" dirty="0"/>
              <a:t>blood </a:t>
            </a:r>
            <a:r>
              <a:rPr lang="en-US" sz="2000" dirty="0" smtClean="0"/>
              <a:t>loss, </a:t>
            </a:r>
            <a:r>
              <a:rPr lang="en-US" sz="2000" dirty="0"/>
              <a:t>suspected </a:t>
            </a:r>
            <a:r>
              <a:rPr lang="en-US" sz="2000" dirty="0" smtClean="0"/>
              <a:t>hematological </a:t>
            </a:r>
            <a:r>
              <a:rPr lang="en-US" sz="2000" dirty="0"/>
              <a:t>disorder (</a:t>
            </a:r>
            <a:r>
              <a:rPr lang="en-US" sz="2000" dirty="0" err="1" smtClean="0"/>
              <a:t>eg.anemia</a:t>
            </a:r>
            <a:r>
              <a:rPr lang="en-US" sz="2000" dirty="0"/>
              <a:t>, </a:t>
            </a:r>
            <a:r>
              <a:rPr lang="en-US" sz="2000" dirty="0" err="1" smtClean="0"/>
              <a:t>thalassemia</a:t>
            </a:r>
            <a:r>
              <a:rPr lang="en-US" sz="2000" dirty="0"/>
              <a:t>, </a:t>
            </a:r>
            <a:r>
              <a:rPr lang="en-US" sz="2000" dirty="0" smtClean="0"/>
              <a:t>SCD), </a:t>
            </a:r>
            <a:r>
              <a:rPr lang="en-US" sz="2000" dirty="0"/>
              <a:t>or recent chemotherapy.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-</a:t>
            </a:r>
            <a:r>
              <a:rPr lang="en-US" sz="2400" b="1" dirty="0" smtClean="0"/>
              <a:t>Electrolytes   </a:t>
            </a:r>
            <a:r>
              <a:rPr lang="en-US" sz="2000" dirty="0" smtClean="0"/>
              <a:t> diuretics</a:t>
            </a:r>
            <a:r>
              <a:rPr lang="en-US" sz="2000" dirty="0"/>
              <a:t>, chemotherapy, renal </a:t>
            </a:r>
            <a:r>
              <a:rPr lang="en-US" sz="2000" dirty="0" smtClean="0"/>
              <a:t> or adrenal  disorders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-</a:t>
            </a:r>
            <a:r>
              <a:rPr lang="en-US" sz="2400" b="1" dirty="0" smtClean="0"/>
              <a:t>ECG</a:t>
            </a:r>
            <a:r>
              <a:rPr lang="en-US" sz="2000" b="1" dirty="0" smtClean="0"/>
              <a:t>   </a:t>
            </a:r>
            <a:r>
              <a:rPr lang="en-US" sz="2000" dirty="0" smtClean="0"/>
              <a:t>age &gt;50 yrs ,history of cardiac </a:t>
            </a:r>
            <a:r>
              <a:rPr lang="en-US" sz="2000" dirty="0"/>
              <a:t>disease, hypertension, </a:t>
            </a:r>
            <a:r>
              <a:rPr lang="en-US" sz="2000" dirty="0" smtClean="0"/>
              <a:t>peripheral vascular </a:t>
            </a:r>
            <a:r>
              <a:rPr lang="en-US" sz="2000" dirty="0"/>
              <a:t>disease, </a:t>
            </a:r>
            <a:r>
              <a:rPr lang="en-US" sz="2000" dirty="0" smtClean="0"/>
              <a:t>DM, renal</a:t>
            </a:r>
            <a:r>
              <a:rPr lang="en-US" sz="2000" dirty="0"/>
              <a:t>, thyroid or metabolic disease.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-</a:t>
            </a:r>
            <a:r>
              <a:rPr lang="en-US" sz="2400" b="1" dirty="0"/>
              <a:t>C</a:t>
            </a:r>
            <a:r>
              <a:rPr lang="en-US" sz="2400" b="1" dirty="0" smtClean="0"/>
              <a:t>hest </a:t>
            </a:r>
            <a:r>
              <a:rPr lang="en-US" sz="2400" b="1" dirty="0"/>
              <a:t>X-rays</a:t>
            </a:r>
            <a:r>
              <a:rPr lang="en-US" sz="2400" dirty="0"/>
              <a:t> </a:t>
            </a:r>
            <a:r>
              <a:rPr lang="en-US" sz="2000" dirty="0" smtClean="0"/>
              <a:t>prior cardiothoracic procedures ,COPD</a:t>
            </a:r>
            <a:r>
              <a:rPr lang="en-US" sz="2000" dirty="0"/>
              <a:t>, </a:t>
            </a:r>
            <a:r>
              <a:rPr lang="en-US" sz="2000" dirty="0" smtClean="0"/>
              <a:t>asthma, a </a:t>
            </a:r>
            <a:r>
              <a:rPr lang="en-US" sz="2000" dirty="0"/>
              <a:t>change in respiratory symptoms in the past six months.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-</a:t>
            </a:r>
            <a:r>
              <a:rPr lang="en-US" sz="2400" b="1" dirty="0"/>
              <a:t>U</a:t>
            </a:r>
            <a:r>
              <a:rPr lang="en-US" sz="2400" b="1" dirty="0" smtClean="0"/>
              <a:t>rine analysis  </a:t>
            </a:r>
            <a:r>
              <a:rPr lang="en-US" sz="2000" dirty="0" smtClean="0"/>
              <a:t>DM, </a:t>
            </a:r>
            <a:r>
              <a:rPr lang="en-US" sz="2000" dirty="0"/>
              <a:t>renal disease or recent </a:t>
            </a:r>
            <a:r>
              <a:rPr lang="en-US" sz="2000" dirty="0" smtClean="0"/>
              <a:t>UTI.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-tests for different systems according to history and examination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II. Risk Assessment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Components for evaluating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perioperative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risk: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patient's medical condition preoperatively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extent of the surgical procedure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risk from the anesthetic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“Most of the work, however, addresses the operative risk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according to the patient's preoperative medical status”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990600"/>
          <a:ext cx="807720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334002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medical status</a:t>
                      </a:r>
                      <a:endParaRPr lang="en-US" sz="200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mortality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healthy patient without organic, biochemical, or psychiatric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0.06-0.08%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 systemic disease  with no significant impact on daily activity  e.g. mild diabetes, controlled hypertension, obesity 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Unlikely to have an impact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0.27-0.4%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systemic disease that limits activity e.g. angina, COPD, prior myocardial infarction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Probable impact </a:t>
                      </a:r>
                    </a:p>
                    <a:p>
                      <a:pPr algn="ctr"/>
                      <a:r>
                        <a:rPr lang="en-US" dirty="0" smtClean="0"/>
                        <a:t> 1.8-4.3%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incapacitating disease that is a constant threat to life e.g.  CHF, unstable angina, renal failure ,acute MI, respiratory failure requiring mechanical ventilation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Major impact </a:t>
                      </a:r>
                    </a:p>
                    <a:p>
                      <a:pPr algn="ctr"/>
                      <a:r>
                        <a:rPr lang="en-US" dirty="0" smtClean="0"/>
                        <a:t> 7.8-23%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moribund patient not expected to survive 24 hours e.g. ruptured aneurysm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9.4-51%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brain-dead patient whose organs are being harvested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76400" y="304800"/>
            <a:ext cx="6069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satMod val="150000"/>
                  </a:schemeClr>
                </a:solidFill>
              </a:rPr>
              <a:t>ASA Physical Status Classification System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63246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For emergent operations, you have to add the letter ‘E’ after the classification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>III. Preoperative Preparation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3400" y="1143000"/>
            <a:ext cx="81534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b="1" dirty="0"/>
              <a:t>Anesthetic indications</a:t>
            </a:r>
            <a:r>
              <a:rPr lang="en-US" sz="2000" dirty="0"/>
              <a:t>: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</a:t>
            </a:r>
            <a:r>
              <a:rPr lang="en-US" dirty="0" err="1" smtClean="0"/>
              <a:t>Anxiolysis</a:t>
            </a:r>
            <a:r>
              <a:rPr lang="en-US" dirty="0" smtClean="0"/>
              <a:t>, </a:t>
            </a:r>
            <a:r>
              <a:rPr lang="en-US" dirty="0"/>
              <a:t>sedation and </a:t>
            </a:r>
            <a:r>
              <a:rPr lang="en-US" dirty="0" smtClean="0"/>
              <a:t>amnesia</a:t>
            </a:r>
            <a:r>
              <a:rPr lang="en-US" dirty="0"/>
              <a:t>. e.g. </a:t>
            </a:r>
            <a:r>
              <a:rPr lang="en-US" dirty="0" smtClean="0"/>
              <a:t>benzodiazepine(diazepam ,</a:t>
            </a:r>
            <a:r>
              <a:rPr lang="en-US" dirty="0" err="1" smtClean="0"/>
              <a:t>lorazepam</a:t>
            </a:r>
            <a:r>
              <a:rPr lang="en-US" dirty="0" smtClean="0"/>
              <a:t>) 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-Analgesia </a:t>
            </a:r>
            <a:r>
              <a:rPr lang="en-US" dirty="0" err="1"/>
              <a:t>e.g</a:t>
            </a:r>
            <a:r>
              <a:rPr lang="en-US" dirty="0"/>
              <a:t> narcotics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-Drying </a:t>
            </a:r>
            <a:r>
              <a:rPr lang="en-US" dirty="0"/>
              <a:t>of airway secretions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atropine,glycopyrrolate,scopolamine</a:t>
            </a:r>
            <a:endParaRPr lang="en-US" dirty="0"/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dirty="0" smtClean="0"/>
              <a:t>-Reduction </a:t>
            </a:r>
            <a:r>
              <a:rPr lang="en-US" dirty="0"/>
              <a:t>of anesthetic requirements </a:t>
            </a:r>
            <a:r>
              <a:rPr lang="en-US" dirty="0" smtClean="0"/>
              <a:t>,Facilitation </a:t>
            </a:r>
            <a:r>
              <a:rPr lang="en-US" dirty="0"/>
              <a:t>of smooth </a:t>
            </a:r>
            <a:r>
              <a:rPr lang="en-US" dirty="0" smtClean="0"/>
              <a:t>induction 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-Patients </a:t>
            </a:r>
            <a:r>
              <a:rPr lang="en-US" dirty="0"/>
              <a:t>at risk for GE reflux :ranitidine ,</a:t>
            </a:r>
            <a:r>
              <a:rPr lang="en-US" dirty="0" err="1"/>
              <a:t>metoclopramide</a:t>
            </a:r>
            <a:r>
              <a:rPr lang="en-US" dirty="0"/>
              <a:t> , </a:t>
            </a:r>
            <a:r>
              <a:rPr lang="en-US" dirty="0" smtClean="0"/>
              <a:t>sodium </a:t>
            </a:r>
            <a:r>
              <a:rPr lang="en-US" dirty="0"/>
              <a:t>citrate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b="1" dirty="0"/>
              <a:t>Surgical indications</a:t>
            </a:r>
            <a:r>
              <a:rPr lang="en-US" sz="2000" dirty="0"/>
              <a:t>: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-Antibiotic </a:t>
            </a:r>
            <a:r>
              <a:rPr lang="en-US" dirty="0"/>
              <a:t>prophylaxis for infective </a:t>
            </a:r>
            <a:r>
              <a:rPr lang="en-US" dirty="0" err="1"/>
              <a:t>endocarditis</a:t>
            </a:r>
            <a:r>
              <a:rPr lang="en-US" dirty="0"/>
              <a:t>.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-Prophylaxis </a:t>
            </a:r>
            <a:r>
              <a:rPr lang="en-US" dirty="0"/>
              <a:t>against  DVT for high risk patients : low-dose heparin or aspirin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/>
              <a:t>i</a:t>
            </a:r>
            <a:r>
              <a:rPr lang="en-US" dirty="0" smtClean="0"/>
              <a:t>ntermittent </a:t>
            </a:r>
            <a:r>
              <a:rPr lang="en-US" dirty="0"/>
              <a:t>calf compression, or </a:t>
            </a:r>
            <a:r>
              <a:rPr lang="en-US" dirty="0" err="1"/>
              <a:t>warfarin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b="1" dirty="0"/>
              <a:t>Co-existing Disease </a:t>
            </a:r>
            <a:r>
              <a:rPr lang="en-US" sz="2000" b="1" dirty="0" smtClean="0"/>
              <a:t>indications</a:t>
            </a:r>
            <a:r>
              <a:rPr lang="en-US" sz="2000" dirty="0"/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Some medications </a:t>
            </a:r>
            <a:r>
              <a:rPr lang="en-US" dirty="0"/>
              <a:t>should be continued on the day of surgery </a:t>
            </a:r>
            <a:r>
              <a:rPr lang="en-US" dirty="0" err="1"/>
              <a:t>e,g</a:t>
            </a:r>
            <a:r>
              <a:rPr lang="en-US" dirty="0"/>
              <a:t> B blockers, </a:t>
            </a:r>
            <a:r>
              <a:rPr lang="en-US" dirty="0" err="1"/>
              <a:t>thyroxine</a:t>
            </a:r>
            <a:r>
              <a:rPr lang="en-US" dirty="0"/>
              <a:t>. Others are stopped </a:t>
            </a:r>
            <a:r>
              <a:rPr lang="en-US" dirty="0" err="1"/>
              <a:t>e.g</a:t>
            </a:r>
            <a:r>
              <a:rPr lang="en-US" dirty="0"/>
              <a:t> oral </a:t>
            </a:r>
            <a:r>
              <a:rPr lang="en-US" dirty="0" err="1"/>
              <a:t>hypoglycemics</a:t>
            </a:r>
            <a:r>
              <a:rPr lang="en-US" dirty="0"/>
              <a:t> and antidepressants 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Steroids </a:t>
            </a:r>
            <a:r>
              <a:rPr lang="en-US" dirty="0"/>
              <a:t>within the last  six months may require </a:t>
            </a:r>
            <a:r>
              <a:rPr lang="en-US" dirty="0" smtClean="0"/>
              <a:t>supplemental steroids </a:t>
            </a:r>
            <a:endParaRPr lang="en-US" sz="1600" dirty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57" name="Group 113"/>
          <p:cNvGraphicFramePr>
            <a:graphicFrameLocks noGrp="1"/>
          </p:cNvGraphicFramePr>
          <p:nvPr/>
        </p:nvGraphicFramePr>
        <p:xfrm>
          <a:off x="609600" y="1887613"/>
          <a:ext cx="8153400" cy="5122787"/>
        </p:xfrm>
        <a:graphic>
          <a:graphicData uri="http://schemas.openxmlformats.org/drawingml/2006/table">
            <a:tbl>
              <a:tblPr/>
              <a:tblGrid>
                <a:gridCol w="1844675"/>
                <a:gridCol w="3090863"/>
                <a:gridCol w="3217862"/>
              </a:tblGrid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MEDICATION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ADMINISTRATION ROUTE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(mg)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Lorazepam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Oral, 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0.5–4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Midazolam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Titration of 1.0–2.5-mg doses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Fentanyl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Titration of 25–100–µg doses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Titration of 1.0–2.5-mg doses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Meperidine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Titration of 10–25-mg doses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Cimetidine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Oral, 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150–300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Ranitidine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50–200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Metoclopramide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5–10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Atropine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0.3–0.4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Glycopyrrolate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0.1–0.2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Scopolamine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0.1–0.4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66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Common Preoperative Medications, Doses, and Administration Routes (adult)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15" name="Group 47"/>
          <p:cNvGraphicFramePr>
            <a:graphicFrameLocks noGrp="1"/>
          </p:cNvGraphicFramePr>
          <p:nvPr/>
        </p:nvGraphicFramePr>
        <p:xfrm>
          <a:off x="609600" y="2057400"/>
          <a:ext cx="8153400" cy="3444240"/>
        </p:xfrm>
        <a:graphic>
          <a:graphicData uri="http://schemas.openxmlformats.org/drawingml/2006/table">
            <a:tbl>
              <a:tblPr/>
              <a:tblGrid>
                <a:gridCol w="4114800"/>
                <a:gridCol w="40386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INGESTED MATERIAL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MINIMUM FASTING PERIOD, APPLIED TO ALL AGES (hr)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Clear liquids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Breast milk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Infant formula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Nonhuman milk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Light meal (toast and clear liquids)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44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   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Fasting Recommendations </a:t>
            </a:r>
            <a:r>
              <a:rPr lang="en-US" sz="4800" b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4800" b="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IV. Plan of Anesthetic    Technique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33400" y="2267902"/>
            <a:ext cx="8001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/>
              <a:t>Is the patient's condition optimal?</a:t>
            </a:r>
          </a:p>
          <a:p>
            <a:pPr marL="342900" indent="-342900"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US" sz="2000" dirty="0"/>
              <a:t>Are there any problems which require consultation or special tests</a:t>
            </a:r>
            <a:r>
              <a:rPr lang="en-US" sz="2000" dirty="0" smtClean="0"/>
              <a:t>?</a:t>
            </a:r>
            <a:r>
              <a:rPr lang="en-US" sz="2000" b="1" i="1" dirty="0" smtClean="0"/>
              <a:t>     </a:t>
            </a:r>
            <a:r>
              <a:rPr lang="en-US" sz="2000" b="1" i="1" dirty="0"/>
              <a:t>“Please assess and advise “</a:t>
            </a:r>
          </a:p>
          <a:p>
            <a:pPr>
              <a:defRPr/>
            </a:pPr>
            <a:endParaRPr lang="en-US" sz="2000" b="1" i="1" dirty="0"/>
          </a:p>
          <a:p>
            <a:pPr marL="342900" indent="-342900">
              <a:defRPr/>
            </a:pPr>
            <a:r>
              <a:rPr lang="en-US" sz="2000" dirty="0"/>
              <a:t>3.  Is there an alternative procedure which may be more </a:t>
            </a:r>
            <a:r>
              <a:rPr lang="en-US" sz="2000" dirty="0" smtClean="0"/>
              <a:t>appropriate?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4.  What are the plans for postoperative management of the </a:t>
            </a:r>
            <a:r>
              <a:rPr lang="en-US" sz="2000" dirty="0" smtClean="0"/>
              <a:t>patient?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5.  What premedication if any is appropriate?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3400" y="1349038"/>
            <a:ext cx="8229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Finally, we plan our anesthetic technique 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>
              <a:defRPr/>
            </a:pPr>
            <a:endParaRPr lang="en-US" sz="24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400" dirty="0" smtClean="0"/>
              <a:t>Local  or Regional anesthesia </a:t>
            </a:r>
            <a:r>
              <a:rPr lang="en-US" sz="2400" dirty="0"/>
              <a:t>with 'standby‘ monitoring with or without sedation.</a:t>
            </a:r>
          </a:p>
          <a:p>
            <a:pPr marL="342900" indent="-342900">
              <a:defRPr/>
            </a:pPr>
            <a:endParaRPr lang="en-US" sz="3600" dirty="0"/>
          </a:p>
          <a:p>
            <a:pPr marL="342900" indent="-342900">
              <a:defRPr/>
            </a:pPr>
            <a:r>
              <a:rPr lang="en-US" sz="2400" dirty="0" smtClean="0"/>
              <a:t>2.  General anesthesia; </a:t>
            </a:r>
            <a:r>
              <a:rPr lang="en-US" sz="2400" dirty="0"/>
              <a:t>with or without intubation. </a:t>
            </a:r>
            <a:r>
              <a:rPr lang="en-US" sz="2400" dirty="0" smtClean="0"/>
              <a:t>Spontaneous or </a:t>
            </a:r>
            <a:r>
              <a:rPr lang="en-US" sz="2400" dirty="0"/>
              <a:t>controlled ventilation is </a:t>
            </a:r>
            <a:r>
              <a:rPr lang="en-US" sz="2400" dirty="0" smtClean="0"/>
              <a:t>used.</a:t>
            </a:r>
            <a:endParaRPr lang="en-US" sz="2400" dirty="0"/>
          </a:p>
          <a:p>
            <a:pPr>
              <a:defRPr/>
            </a:pPr>
            <a:endParaRPr lang="en-US" sz="4400" dirty="0"/>
          </a:p>
          <a:p>
            <a:pPr>
              <a:defRPr/>
            </a:pPr>
            <a:r>
              <a:rPr lang="en-US" sz="2400" dirty="0"/>
              <a:t>3</a:t>
            </a:r>
            <a:r>
              <a:rPr lang="en-US" sz="2400" dirty="0" smtClean="0"/>
              <a:t>.  </a:t>
            </a:r>
            <a:r>
              <a:rPr lang="en-US" sz="2400" dirty="0"/>
              <a:t>Combined regional </a:t>
            </a:r>
            <a:r>
              <a:rPr lang="en-US" sz="2400" dirty="0" smtClean="0"/>
              <a:t> </a:t>
            </a:r>
            <a:r>
              <a:rPr lang="en-US" sz="2400" dirty="0"/>
              <a:t>with general anesthesia.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Preoperative Evaluation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1981200"/>
            <a:ext cx="8229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Anesthetic drugs and techniques have profound effects on human physiology. Hence, a focused review of all major organ systems should be completed prior to surgery.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Goals of the preoperative evaluation is to ensure that the patient is in the </a:t>
            </a:r>
            <a:r>
              <a:rPr lang="en-US" sz="2400" b="1" i="1" dirty="0"/>
              <a:t>best </a:t>
            </a:r>
            <a:r>
              <a:rPr lang="en-US" sz="2400" dirty="0"/>
              <a:t>(or optimal) </a:t>
            </a:r>
            <a:r>
              <a:rPr lang="en-US" sz="2400" b="1" i="1" dirty="0" smtClean="0"/>
              <a:t>condition.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err="1" smtClean="0"/>
              <a:t>Vacanti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cj</a:t>
            </a:r>
            <a:r>
              <a:rPr lang="en-US" sz="2400" i="1" dirty="0" smtClean="0"/>
              <a:t> et al  </a:t>
            </a:r>
            <a:r>
              <a:rPr lang="en-US" sz="2400" i="1" dirty="0" err="1" smtClean="0"/>
              <a:t>Anaesth</a:t>
            </a:r>
            <a:r>
              <a:rPr lang="en-US" sz="2400" i="1" dirty="0" smtClean="0"/>
              <a:t> Analg:1970:19:564-6</a:t>
            </a:r>
          </a:p>
          <a:p>
            <a:pPr>
              <a:buFont typeface="Wingdings" pitchFamily="2" charset="2"/>
              <a:buChar char="Ø"/>
            </a:pPr>
            <a:endParaRPr lang="en-US" sz="3600" b="1" i="1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Patients with unstable symptoms should be postponed for optimization prior to elective </a:t>
            </a:r>
            <a:r>
              <a:rPr lang="en-US" sz="2400" dirty="0" smtClean="0"/>
              <a:t>surgery.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0"/>
          <a:ext cx="9144000" cy="1118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31473"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details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Abstract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of evidence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Conclusion</a:t>
                      </a:r>
                      <a:endParaRPr lang="en-IN" sz="1600" dirty="0"/>
                    </a:p>
                  </a:txBody>
                  <a:tcPr/>
                </a:tc>
              </a:tr>
              <a:tr h="1044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Lee, Anna</a:t>
                      </a:r>
                    </a:p>
                    <a:p>
                      <a:r>
                        <a:rPr lang="en-US" dirty="0" smtClean="0"/>
                        <a:t>et</a:t>
                      </a:r>
                      <a:r>
                        <a:rPr lang="en-US" baseline="0" dirty="0" smtClean="0"/>
                        <a:t> 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A Systematic Review (Meta-Analysis) of the Accuracy of the </a:t>
                      </a:r>
                      <a:r>
                        <a:rPr lang="en-IN" b="1" dirty="0" err="1" smtClean="0"/>
                        <a:t>Mallampati</a:t>
                      </a:r>
                      <a:r>
                        <a:rPr lang="en-IN" b="1" dirty="0" smtClean="0"/>
                        <a:t> Tests to Predict the Difficult Airway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Anesthesia</a:t>
                      </a:r>
                      <a:r>
                        <a:rPr lang="en-IN" dirty="0" smtClean="0"/>
                        <a:t> &amp; Analgesia: </a:t>
                      </a:r>
                    </a:p>
                    <a:p>
                      <a:r>
                        <a:rPr lang="en-IN" dirty="0" smtClean="0">
                          <a:hlinkClick r:id="rId2"/>
                        </a:rPr>
                        <a:t>June 2006 - Volume 102 - Issue 6 - pp 1867-1878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For predicting difficult </a:t>
                      </a:r>
                      <a:r>
                        <a:rPr lang="en-IN" dirty="0" err="1" smtClean="0"/>
                        <a:t>laryngoscopy</a:t>
                      </a:r>
                      <a:r>
                        <a:rPr lang="en-IN" dirty="0" smtClean="0"/>
                        <a:t>, both versions of the </a:t>
                      </a:r>
                      <a:r>
                        <a:rPr lang="en-IN" dirty="0" err="1" smtClean="0"/>
                        <a:t>Mallampati</a:t>
                      </a:r>
                      <a:r>
                        <a:rPr lang="en-IN" dirty="0" smtClean="0"/>
                        <a:t> test had good accuracy For predicting difficult intubation, the modified </a:t>
                      </a:r>
                      <a:r>
                        <a:rPr lang="en-IN" dirty="0" err="1" smtClean="0"/>
                        <a:t>Mallampati</a:t>
                      </a:r>
                      <a:r>
                        <a:rPr lang="en-IN" dirty="0" smtClean="0"/>
                        <a:t> test had good </a:t>
                      </a:r>
                      <a:r>
                        <a:rPr lang="en-IN" smtClean="0"/>
                        <a:t>accuracy  </a:t>
                      </a:r>
                      <a:r>
                        <a:rPr lang="en-IN" dirty="0" smtClean="0"/>
                        <a:t>whereas the original </a:t>
                      </a:r>
                      <a:r>
                        <a:rPr lang="en-IN" dirty="0" err="1" smtClean="0"/>
                        <a:t>Mallampati</a:t>
                      </a:r>
                      <a:r>
                        <a:rPr lang="en-IN" dirty="0" smtClean="0"/>
                        <a:t> test was poor . The </a:t>
                      </a:r>
                      <a:r>
                        <a:rPr lang="en-IN" dirty="0" err="1" smtClean="0"/>
                        <a:t>Mallampati</a:t>
                      </a:r>
                      <a:r>
                        <a:rPr lang="en-IN" dirty="0" smtClean="0"/>
                        <a:t> tests were poor at identifying difficult mask ventilation.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Used alone, the </a:t>
                      </a:r>
                      <a:r>
                        <a:rPr lang="en-IN" dirty="0" err="1" smtClean="0"/>
                        <a:t>Mallampati</a:t>
                      </a:r>
                      <a:r>
                        <a:rPr lang="en-IN" dirty="0" smtClean="0"/>
                        <a:t> tests have limited accuracy for predicting the difficult airway and thus are not useful screening tests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1600" dirty="0" smtClean="0"/>
              <a:t>Q1. How many grades of mpg are there 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1 3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2 6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3 4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4 8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Q2. Normal Breathe holding time 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1 &gt;10sec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2 15-20 sec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3 &gt;25 sec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4 &gt; 30 sec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Q3. How many grades  does ASA has?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1 3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2 4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3 6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42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Q4. Which of the following is used to asses the airway?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1 mpg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2 </a:t>
            </a:r>
            <a:r>
              <a:rPr lang="en-IN" sz="1600" dirty="0" err="1" smtClean="0"/>
              <a:t>spg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3 </a:t>
            </a:r>
            <a:r>
              <a:rPr lang="en-IN" sz="1600" dirty="0" err="1" smtClean="0"/>
              <a:t>dsg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4 </a:t>
            </a:r>
            <a:r>
              <a:rPr lang="en-IN" sz="1600" dirty="0" err="1" smtClean="0"/>
              <a:t>tsg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Q5. Normal fasting blood sugar?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1 116mg/dl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2 220mg/dl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3 126mg/dl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4 180mg/dl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following primary goals of preoperative evaluation and preparation have been identified: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Documentation of the condition(s) for which surgery is needed.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Assessment of the patient’s overall health status.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Uncovering of hidden conditions that could cause problems both during and after surgery.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Perioperative</a:t>
            </a:r>
            <a:r>
              <a:rPr lang="en-US" dirty="0" smtClean="0"/>
              <a:t> risk determination.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Optimization of the patient’s medical condition in order to reduce the patient’s surgical and anesthetic </a:t>
            </a:r>
            <a:r>
              <a:rPr lang="en-US" dirty="0" err="1" smtClean="0"/>
              <a:t>perioperative</a:t>
            </a:r>
            <a:r>
              <a:rPr lang="en-US" dirty="0" smtClean="0"/>
              <a:t> morbidity or mortality.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Development of an appropriate </a:t>
            </a:r>
            <a:r>
              <a:rPr lang="en-US" dirty="0" err="1" smtClean="0"/>
              <a:t>perioperative</a:t>
            </a:r>
            <a:r>
              <a:rPr lang="en-US" dirty="0" smtClean="0"/>
              <a:t> care plan.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Education of the patient about surgery, anesthesia, </a:t>
            </a:r>
            <a:r>
              <a:rPr lang="en-US" dirty="0" err="1" smtClean="0"/>
              <a:t>intraoperative</a:t>
            </a:r>
            <a:r>
              <a:rPr lang="en-US" dirty="0" smtClean="0"/>
              <a:t> care and postoperative pain treatments in the hope of reducing anxiety and facilitating recovery.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Reduction of costs, shortening of hospital stay, reduction of cancellations and increase of patient satisfaction.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1054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Hippokratia. 2007 Jan-Mar; 11(1): 13–21. </a:t>
            </a:r>
          </a:p>
          <a:p>
            <a:r>
              <a:rPr lang="en-US" i="1" dirty="0" smtClean="0"/>
              <a:t>PMCID: PMC2464262</a:t>
            </a:r>
          </a:p>
          <a:p>
            <a:r>
              <a:rPr lang="en-US" b="1" i="1" dirty="0" smtClean="0"/>
              <a:t>Preoperative evaluation and preparation for anesthesia and surgery</a:t>
            </a:r>
            <a:endParaRPr lang="en-US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1905000"/>
            <a:ext cx="7772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 dirty="0"/>
          </a:p>
          <a:p>
            <a:pPr>
              <a:buFontTx/>
              <a:buAutoNum type="romanUcPeriod"/>
            </a:pPr>
            <a:r>
              <a:rPr lang="en-US" sz="3200" dirty="0">
                <a:solidFill>
                  <a:srgbClr val="FF0000"/>
                </a:solidFill>
              </a:rPr>
              <a:t> Problem Identification</a:t>
            </a:r>
          </a:p>
          <a:p>
            <a:pPr>
              <a:buFontTx/>
              <a:buAutoNum type="romanUcPeriod"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buFontTx/>
              <a:buAutoNum type="romanUcPeriod"/>
            </a:pPr>
            <a:r>
              <a:rPr lang="en-US" sz="3200" dirty="0">
                <a:solidFill>
                  <a:srgbClr val="FF0000"/>
                </a:solidFill>
              </a:rPr>
              <a:t> Risk Assessment</a:t>
            </a:r>
          </a:p>
          <a:p>
            <a:pPr>
              <a:buFontTx/>
              <a:buAutoNum type="romanUcPeriod"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buFontTx/>
              <a:buAutoNum type="romanUcPeriod"/>
            </a:pPr>
            <a:r>
              <a:rPr lang="en-US" sz="3200" dirty="0">
                <a:solidFill>
                  <a:srgbClr val="FF0000"/>
                </a:solidFill>
              </a:rPr>
              <a:t> Preoperative Preparation</a:t>
            </a:r>
          </a:p>
          <a:p>
            <a:pPr>
              <a:buFontTx/>
              <a:buAutoNum type="romanUcPeriod"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buFontTx/>
              <a:buAutoNum type="romanUcPeriod"/>
            </a:pPr>
            <a:r>
              <a:rPr lang="en-US" sz="3200" dirty="0">
                <a:solidFill>
                  <a:srgbClr val="FF0000"/>
                </a:solidFill>
              </a:rPr>
              <a:t> Plan of Anesthetic Technique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Steps of the preoperative visit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620000" cy="990600"/>
          </a:xfrm>
        </p:spPr>
        <p:txBody>
          <a:bodyPr>
            <a:noAutofit/>
          </a:bodyPr>
          <a:lstStyle/>
          <a:p>
            <a:pPr marL="857250" indent="-857250"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I. Problem Identification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2514600"/>
            <a:ext cx="8610600" cy="3810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i="1" dirty="0" smtClean="0">
                <a:latin typeface="Arial" charset="0"/>
                <a:cs typeface="Arial" charset="0"/>
              </a:rPr>
              <a:t>Cardiovascular :</a:t>
            </a:r>
            <a:r>
              <a:rPr lang="en-US" sz="1400" dirty="0" smtClean="0">
                <a:latin typeface="Arial" charset="0"/>
                <a:cs typeface="Arial" charset="0"/>
              </a:rPr>
              <a:t>  </a:t>
            </a:r>
            <a:r>
              <a:rPr lang="en-US" sz="1600" dirty="0" smtClean="0">
                <a:latin typeface="Arial" charset="0"/>
                <a:cs typeface="Arial" charset="0"/>
              </a:rPr>
              <a:t>hypertension ; ischemic , </a:t>
            </a:r>
            <a:r>
              <a:rPr lang="en-US" sz="1600" dirty="0" err="1" smtClean="0">
                <a:latin typeface="Arial" charset="0"/>
                <a:cs typeface="Arial" charset="0"/>
              </a:rPr>
              <a:t>valvular</a:t>
            </a:r>
            <a:r>
              <a:rPr lang="en-US" sz="1600" dirty="0" smtClean="0">
                <a:latin typeface="Arial" charset="0"/>
                <a:cs typeface="Arial" charset="0"/>
              </a:rPr>
              <a:t> or congenital heart disease; CHF or </a:t>
            </a:r>
            <a:r>
              <a:rPr lang="en-US" sz="1600" dirty="0" err="1" smtClean="0">
                <a:latin typeface="Arial" charset="0"/>
                <a:cs typeface="Arial" charset="0"/>
              </a:rPr>
              <a:t>cardiomyopathy</a:t>
            </a:r>
            <a:r>
              <a:rPr lang="en-US" sz="1600" dirty="0" smtClean="0">
                <a:latin typeface="Arial" charset="0"/>
                <a:cs typeface="Arial" charset="0"/>
              </a:rPr>
              <a:t>, , arrhythmias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i="1" dirty="0" smtClean="0">
                <a:latin typeface="Arial" charset="0"/>
                <a:cs typeface="Arial" charset="0"/>
              </a:rPr>
              <a:t>Respiratory :</a:t>
            </a:r>
            <a:r>
              <a:rPr lang="en-US" sz="1400" dirty="0" smtClean="0">
                <a:latin typeface="Arial" charset="0"/>
                <a:cs typeface="Arial" charset="0"/>
              </a:rPr>
              <a:t>   </a:t>
            </a:r>
            <a:r>
              <a:rPr lang="en-US" sz="1600" dirty="0" smtClean="0">
                <a:latin typeface="Arial" charset="0"/>
                <a:cs typeface="Arial" charset="0"/>
              </a:rPr>
              <a:t>smoking; COPD; restrictive lung disease; altered control of breathing (obstructive sleep apnea, CNS disorders, etc.)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i="1" dirty="0" smtClean="0">
                <a:latin typeface="Arial" charset="0"/>
                <a:cs typeface="Arial" charset="0"/>
              </a:rPr>
              <a:t>Neuromuscular :  </a:t>
            </a:r>
            <a:r>
              <a:rPr lang="en-US" sz="1600" dirty="0" smtClean="0">
                <a:latin typeface="Arial" charset="0"/>
                <a:cs typeface="Arial" charset="0"/>
              </a:rPr>
              <a:t>raised  ICP ; TIA's or CVA's; seizures; spinal cord Injury; disorders of  NM junction </a:t>
            </a:r>
            <a:r>
              <a:rPr lang="en-US" sz="1600" dirty="0" err="1" smtClean="0">
                <a:latin typeface="Arial" charset="0"/>
                <a:cs typeface="Arial" charset="0"/>
              </a:rPr>
              <a:t>e.g</a:t>
            </a:r>
            <a:r>
              <a:rPr lang="en-US" sz="1600" dirty="0" smtClean="0">
                <a:latin typeface="Arial" charset="0"/>
                <a:cs typeface="Arial" charset="0"/>
              </a:rPr>
              <a:t>  myasthenia gravis,  muscular dystrophies ,MH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8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i="1" dirty="0" err="1" smtClean="0">
                <a:latin typeface="Arial" charset="0"/>
                <a:cs typeface="Arial" charset="0"/>
              </a:rPr>
              <a:t>Endocrlne</a:t>
            </a:r>
            <a:r>
              <a:rPr lang="en-US" sz="2000" b="1" i="1" dirty="0" smtClean="0">
                <a:latin typeface="Arial" charset="0"/>
                <a:cs typeface="Arial" charset="0"/>
              </a:rPr>
              <a:t> :</a:t>
            </a:r>
            <a:r>
              <a:rPr lang="en-US" sz="1400" dirty="0" smtClean="0">
                <a:latin typeface="Arial" charset="0"/>
                <a:cs typeface="Arial" charset="0"/>
              </a:rPr>
              <a:t>  </a:t>
            </a:r>
            <a:r>
              <a:rPr lang="en-US" sz="1600" dirty="0" smtClean="0">
                <a:latin typeface="Arial" charset="0"/>
                <a:cs typeface="Arial" charset="0"/>
              </a:rPr>
              <a:t>DM; thyroid disease; </a:t>
            </a:r>
            <a:r>
              <a:rPr lang="en-US" sz="1600" dirty="0" err="1" smtClean="0">
                <a:latin typeface="Arial" charset="0"/>
                <a:cs typeface="Arial" charset="0"/>
              </a:rPr>
              <a:t>pheochromocytoma</a:t>
            </a:r>
            <a:r>
              <a:rPr lang="en-US" sz="1600" dirty="0" smtClean="0">
                <a:latin typeface="Arial" charset="0"/>
                <a:cs typeface="Arial" charset="0"/>
              </a:rPr>
              <a:t>; steroid therapy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8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i="1" dirty="0" smtClean="0">
                <a:latin typeface="Arial" charset="0"/>
                <a:cs typeface="Arial" charset="0"/>
              </a:rPr>
              <a:t>GI - Hepatic :  </a:t>
            </a:r>
            <a:r>
              <a:rPr lang="en-US" sz="1600" dirty="0" smtClean="0">
                <a:latin typeface="Arial" charset="0"/>
                <a:cs typeface="Arial" charset="0"/>
              </a:rPr>
              <a:t>hepatic disease; </a:t>
            </a:r>
            <a:r>
              <a:rPr lang="en-US" sz="1600" dirty="0" err="1" smtClean="0">
                <a:latin typeface="Arial" charset="0"/>
                <a:cs typeface="Arial" charset="0"/>
              </a:rPr>
              <a:t>gastresophageal</a:t>
            </a:r>
            <a:r>
              <a:rPr lang="en-US" sz="1600" dirty="0" smtClean="0">
                <a:latin typeface="Arial" charset="0"/>
                <a:cs typeface="Arial" charset="0"/>
              </a:rPr>
              <a:t> reflux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8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Renal :</a:t>
            </a:r>
            <a:r>
              <a:rPr lang="en-US" sz="1600" b="1" dirty="0" smtClean="0">
                <a:latin typeface="Arial" charset="0"/>
                <a:cs typeface="Arial" charset="0"/>
              </a:rPr>
              <a:t>  </a:t>
            </a:r>
            <a:r>
              <a:rPr lang="en-US" sz="1800" dirty="0" smtClean="0">
                <a:latin typeface="Arial" charset="0"/>
                <a:cs typeface="Arial" charset="0"/>
              </a:rPr>
              <a:t>renal failure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Hematologic :  </a:t>
            </a:r>
            <a:r>
              <a:rPr lang="en-US" sz="1800" dirty="0" err="1" smtClean="0">
                <a:latin typeface="Arial" charset="0"/>
                <a:cs typeface="Arial" charset="0"/>
              </a:rPr>
              <a:t>anemias</a:t>
            </a:r>
            <a:r>
              <a:rPr lang="en-US" sz="1800" dirty="0" smtClean="0">
                <a:latin typeface="Arial" charset="0"/>
                <a:cs typeface="Arial" charset="0"/>
              </a:rPr>
              <a:t>; </a:t>
            </a:r>
            <a:r>
              <a:rPr lang="en-US" sz="1800" dirty="0" err="1" smtClean="0">
                <a:latin typeface="Arial" charset="0"/>
                <a:cs typeface="Arial" charset="0"/>
              </a:rPr>
              <a:t>coagulopathies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Elderly , Children, Pregnancy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b="1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Medications and Allergies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b="1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Prior Anesthetics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b="1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Related to Surgery :</a:t>
            </a:r>
            <a:r>
              <a:rPr lang="en-US" sz="1600" dirty="0" smtClean="0">
                <a:latin typeface="Arial" charset="0"/>
                <a:cs typeface="Arial" charset="0"/>
              </a:rPr>
              <a:t>  </a:t>
            </a:r>
            <a:r>
              <a:rPr lang="en-US" sz="1800" dirty="0" smtClean="0">
                <a:latin typeface="Arial" charset="0"/>
                <a:cs typeface="Arial" charset="0"/>
              </a:rPr>
              <a:t>significant blood loss; respiratory compromise;   positioning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I. Problem Identification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09600" y="1735138"/>
            <a:ext cx="80772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defRPr/>
            </a:pPr>
            <a:r>
              <a:rPr lang="en-US" sz="2400" b="1" i="1" dirty="0" smtClean="0"/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Through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dirty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/>
              <a:t>History</a:t>
            </a:r>
            <a:r>
              <a:rPr lang="en-US" dirty="0"/>
              <a:t>     </a:t>
            </a:r>
            <a:r>
              <a:rPr lang="en-US" sz="2400" dirty="0"/>
              <a:t>(including a review of the patient's chart)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/>
              <a:t>Physical examination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b="1" dirty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/>
              <a:t>L</a:t>
            </a:r>
            <a:r>
              <a:rPr lang="en-US" sz="2800" b="1" dirty="0" smtClean="0"/>
              <a:t>aboratory </a:t>
            </a:r>
            <a:r>
              <a:rPr lang="en-US" sz="2800" b="1" dirty="0" err="1" smtClean="0"/>
              <a:t>investigationS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Physical Examination: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9448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General  &amp; Local examination</a:t>
            </a:r>
          </a:p>
          <a:p>
            <a:pPr>
              <a:buFont typeface="Wingdings" pitchFamily="2" charset="2"/>
              <a:buChar char="Ø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Should focus on evaluation of 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1143000" lvl="2">
              <a:buFont typeface="Wingdings" pitchFamily="2" charset="2"/>
              <a:buChar char="Ø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143000" lvl="2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Upper airway</a:t>
            </a:r>
          </a:p>
          <a:p>
            <a:pPr marL="1143000" lvl="2">
              <a:buFont typeface="Wingdings" pitchFamily="2" charset="2"/>
              <a:buChar char="Ø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1143000" lvl="2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Respiratory system</a:t>
            </a:r>
          </a:p>
          <a:p>
            <a:pPr marL="1143000" lvl="2">
              <a:buFont typeface="Wingdings" pitchFamily="2" charset="2"/>
              <a:buChar char="Ø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1143000" lvl="2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Cardiovascular system</a:t>
            </a:r>
          </a:p>
          <a:p>
            <a:pPr marL="1143000" lvl="2">
              <a:buFont typeface="Wingdings" pitchFamily="2" charset="2"/>
              <a:buChar char="Ø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1143000" lvl="2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Other systems’ problems identified from the history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986</TotalTime>
  <Words>1585</Words>
  <Application>Microsoft PowerPoint</Application>
  <PresentationFormat>On-screen Show (4:3)</PresentationFormat>
  <Paragraphs>290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Preoperative Assessment &amp;  Preparation </vt:lpstr>
      <vt:lpstr>What is Anaesthesia ?</vt:lpstr>
      <vt:lpstr>Preoperative Evaluation </vt:lpstr>
      <vt:lpstr>Slide 4</vt:lpstr>
      <vt:lpstr>Steps of the preoperative visit :</vt:lpstr>
      <vt:lpstr>I. Problem Identification</vt:lpstr>
      <vt:lpstr>Slide 7</vt:lpstr>
      <vt:lpstr>I. Problem Identification</vt:lpstr>
      <vt:lpstr>Physical Examination:</vt:lpstr>
      <vt:lpstr>Slide 10</vt:lpstr>
      <vt:lpstr>Predictors of difficult intubation  ( 4 M ) </vt:lpstr>
      <vt:lpstr>Mallampati </vt:lpstr>
      <vt:lpstr>Slide 13</vt:lpstr>
      <vt:lpstr>Measurements    3-3-2-1</vt:lpstr>
      <vt:lpstr>Movement of the Neck</vt:lpstr>
      <vt:lpstr>      Malformation</vt:lpstr>
      <vt:lpstr>Slide 17</vt:lpstr>
      <vt:lpstr>Treacher Collins  (mandibulofacial dysostosis)</vt:lpstr>
      <vt:lpstr>Slide 19</vt:lpstr>
      <vt:lpstr>Slide 20</vt:lpstr>
      <vt:lpstr>Slide 21</vt:lpstr>
      <vt:lpstr>Preoperative Laboratory Testing:</vt:lpstr>
      <vt:lpstr>II. Risk Assessment</vt:lpstr>
      <vt:lpstr>Slide 24</vt:lpstr>
      <vt:lpstr>III. Preoperative Preparation</vt:lpstr>
      <vt:lpstr>Common Preoperative Medications, Doses, and Administration Routes (adult)</vt:lpstr>
      <vt:lpstr>      Fasting Recommendations  </vt:lpstr>
      <vt:lpstr>IV. Plan of Anesthetic    Technique</vt:lpstr>
      <vt:lpstr>Slide 29</vt:lpstr>
      <vt:lpstr>Slide 30</vt:lpstr>
      <vt:lpstr>Q1. How many grades of mpg are there ? 1 3 2 6 3 4 4 8 Q2. Normal Breathe holding time ? 1 &gt;10sec 2 15-20 sec 3 &gt;25 sec 4 &gt; 30 sec Q3. How many grades  does ASA has? 1 3 2 4 3 6 42 Q4. Which of the following is used to asses the airway? 1 mpg 2 spg 3 dsg 4 tsg Q5. Normal fasting blood sugar? 1 116mg/dl 2 220mg/dl 3 126mg/dl 4 180mg/dl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93</cp:revision>
  <cp:lastPrinted>1601-01-01T00:00:00Z</cp:lastPrinted>
  <dcterms:created xsi:type="dcterms:W3CDTF">1601-01-01T00:00:00Z</dcterms:created>
  <dcterms:modified xsi:type="dcterms:W3CDTF">2023-11-22T12:43:02Z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