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239B30-EE88-4331-8083-9012E033292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DF72908-D6E5-4199-BCE2-30363E269947}">
      <dgm:prSet phldrT="[Text]"/>
      <dgm:spPr/>
      <dgm:t>
        <a:bodyPr/>
        <a:lstStyle/>
        <a:p>
          <a:r>
            <a:rPr lang="en-US" dirty="0"/>
            <a:t>Stones 35%</a:t>
          </a:r>
          <a:endParaRPr lang="en-IN" dirty="0"/>
        </a:p>
      </dgm:t>
    </dgm:pt>
    <dgm:pt modelId="{172C8074-A851-497F-BC2B-362542526E11}" type="parTrans" cxnId="{FABEEEFC-91B0-4370-A348-3C8D3F7F36A5}">
      <dgm:prSet/>
      <dgm:spPr/>
      <dgm:t>
        <a:bodyPr/>
        <a:lstStyle/>
        <a:p>
          <a:endParaRPr lang="en-IN"/>
        </a:p>
      </dgm:t>
    </dgm:pt>
    <dgm:pt modelId="{84C9412A-E96B-4C1D-9D3F-57F8957DAAB5}" type="sibTrans" cxnId="{FABEEEFC-91B0-4370-A348-3C8D3F7F36A5}">
      <dgm:prSet/>
      <dgm:spPr/>
      <dgm:t>
        <a:bodyPr/>
        <a:lstStyle/>
        <a:p>
          <a:endParaRPr lang="en-IN"/>
        </a:p>
      </dgm:t>
    </dgm:pt>
    <dgm:pt modelId="{170862F6-4AB2-4A3D-B55F-5D9149C3D418}">
      <dgm:prSet phldrT="[Text]"/>
      <dgm:spPr/>
      <dgm:t>
        <a:bodyPr/>
        <a:lstStyle/>
        <a:p>
          <a:r>
            <a:rPr lang="en-US" dirty="0"/>
            <a:t>Bones 15%</a:t>
          </a:r>
          <a:endParaRPr lang="en-IN" dirty="0"/>
        </a:p>
      </dgm:t>
    </dgm:pt>
    <dgm:pt modelId="{113C6A2D-9BE5-4A87-8FED-5E1A7C7D6BED}" type="parTrans" cxnId="{9E3F9824-F79E-4516-8853-26C8A0FC6D0C}">
      <dgm:prSet/>
      <dgm:spPr/>
      <dgm:t>
        <a:bodyPr/>
        <a:lstStyle/>
        <a:p>
          <a:endParaRPr lang="en-IN"/>
        </a:p>
      </dgm:t>
    </dgm:pt>
    <dgm:pt modelId="{20D23F8B-1A36-4E86-9395-9DD873B528B4}" type="sibTrans" cxnId="{9E3F9824-F79E-4516-8853-26C8A0FC6D0C}">
      <dgm:prSet/>
      <dgm:spPr/>
      <dgm:t>
        <a:bodyPr/>
        <a:lstStyle/>
        <a:p>
          <a:endParaRPr lang="en-IN"/>
        </a:p>
      </dgm:t>
    </dgm:pt>
    <dgm:pt modelId="{ACCCC0F8-D851-4E33-8A59-E5AFACDAA94F}">
      <dgm:prSet phldrT="[Text]"/>
      <dgm:spPr/>
      <dgm:t>
        <a:bodyPr/>
        <a:lstStyle/>
        <a:p>
          <a:r>
            <a:rPr lang="en-US" dirty="0"/>
            <a:t>Psychic moans</a:t>
          </a:r>
          <a:endParaRPr lang="en-IN" dirty="0"/>
        </a:p>
      </dgm:t>
    </dgm:pt>
    <dgm:pt modelId="{8CF02C90-F2AF-4F31-9E3F-6D3AF40F2886}" type="parTrans" cxnId="{CBD551D0-A5E8-4265-A523-AA09798457D0}">
      <dgm:prSet/>
      <dgm:spPr/>
      <dgm:t>
        <a:bodyPr/>
        <a:lstStyle/>
        <a:p>
          <a:endParaRPr lang="en-IN"/>
        </a:p>
      </dgm:t>
    </dgm:pt>
    <dgm:pt modelId="{E4A6E4C8-6DC0-4522-BCEC-735E63E47242}" type="sibTrans" cxnId="{CBD551D0-A5E8-4265-A523-AA09798457D0}">
      <dgm:prSet/>
      <dgm:spPr/>
      <dgm:t>
        <a:bodyPr/>
        <a:lstStyle/>
        <a:p>
          <a:endParaRPr lang="en-IN"/>
        </a:p>
      </dgm:t>
    </dgm:pt>
    <dgm:pt modelId="{D16C31C5-FF45-4530-BE29-BCB5733BAEF7}">
      <dgm:prSet phldrT="[Text]"/>
      <dgm:spPr/>
      <dgm:t>
        <a:bodyPr/>
        <a:lstStyle/>
        <a:p>
          <a:r>
            <a:rPr lang="en-US" dirty="0"/>
            <a:t>Abdominal</a:t>
          </a:r>
        </a:p>
        <a:p>
          <a:r>
            <a:rPr lang="en-US" dirty="0"/>
            <a:t>groans</a:t>
          </a:r>
          <a:endParaRPr lang="en-IN" dirty="0"/>
        </a:p>
      </dgm:t>
    </dgm:pt>
    <dgm:pt modelId="{09336F50-0F82-4EEE-8A36-B250926D7328}" type="parTrans" cxnId="{0A17F4CE-A1F8-45FC-A801-EEDD183FD17E}">
      <dgm:prSet/>
      <dgm:spPr/>
      <dgm:t>
        <a:bodyPr/>
        <a:lstStyle/>
        <a:p>
          <a:endParaRPr lang="en-IN"/>
        </a:p>
      </dgm:t>
    </dgm:pt>
    <dgm:pt modelId="{6651D124-E6D8-4826-82EF-401BE9BDE180}" type="sibTrans" cxnId="{0A17F4CE-A1F8-45FC-A801-EEDD183FD17E}">
      <dgm:prSet/>
      <dgm:spPr/>
      <dgm:t>
        <a:bodyPr/>
        <a:lstStyle/>
        <a:p>
          <a:endParaRPr lang="en-IN"/>
        </a:p>
      </dgm:t>
    </dgm:pt>
    <dgm:pt modelId="{5E5EBFF4-78E6-49E1-AB34-9DBA8AB0C051}">
      <dgm:prSet phldrT="[Text]"/>
      <dgm:spPr/>
      <dgm:t>
        <a:bodyPr/>
        <a:lstStyle/>
        <a:p>
          <a:r>
            <a:rPr lang="en-US" dirty="0"/>
            <a:t>Parathyroid</a:t>
          </a:r>
        </a:p>
        <a:p>
          <a:r>
            <a:rPr lang="en-US" dirty="0"/>
            <a:t>crisis</a:t>
          </a:r>
          <a:endParaRPr lang="en-IN" dirty="0"/>
        </a:p>
      </dgm:t>
    </dgm:pt>
    <dgm:pt modelId="{01893277-8D1D-409F-855C-322CDE0AC3C9}" type="parTrans" cxnId="{519F6FA5-A5BC-4770-9EC2-28F37B0132C9}">
      <dgm:prSet/>
      <dgm:spPr/>
      <dgm:t>
        <a:bodyPr/>
        <a:lstStyle/>
        <a:p>
          <a:endParaRPr lang="en-IN"/>
        </a:p>
      </dgm:t>
    </dgm:pt>
    <dgm:pt modelId="{41F6C9CF-2B1E-42FF-BED5-035F0701E11E}" type="sibTrans" cxnId="{519F6FA5-A5BC-4770-9EC2-28F37B0132C9}">
      <dgm:prSet/>
      <dgm:spPr/>
      <dgm:t>
        <a:bodyPr/>
        <a:lstStyle/>
        <a:p>
          <a:endParaRPr lang="en-IN"/>
        </a:p>
      </dgm:t>
    </dgm:pt>
    <dgm:pt modelId="{55805191-4378-4112-AFE1-58EFCA596761}" type="pres">
      <dgm:prSet presAssocID="{0B239B30-EE88-4331-8083-9012E0332927}" presName="diagram" presStyleCnt="0">
        <dgm:presLayoutVars>
          <dgm:dir/>
          <dgm:resizeHandles val="exact"/>
        </dgm:presLayoutVars>
      </dgm:prSet>
      <dgm:spPr/>
    </dgm:pt>
    <dgm:pt modelId="{53593346-C96C-476B-8458-891E5CC5500F}" type="pres">
      <dgm:prSet presAssocID="{CDF72908-D6E5-4199-BCE2-30363E269947}" presName="node" presStyleLbl="node1" presStyleIdx="0" presStyleCnt="5">
        <dgm:presLayoutVars>
          <dgm:bulletEnabled val="1"/>
        </dgm:presLayoutVars>
      </dgm:prSet>
      <dgm:spPr/>
    </dgm:pt>
    <dgm:pt modelId="{AF450AB4-344B-4578-BD78-878B21C4E851}" type="pres">
      <dgm:prSet presAssocID="{84C9412A-E96B-4C1D-9D3F-57F8957DAAB5}" presName="sibTrans" presStyleCnt="0"/>
      <dgm:spPr/>
    </dgm:pt>
    <dgm:pt modelId="{031F4093-C7F8-4181-95C4-B44F7B6875EF}" type="pres">
      <dgm:prSet presAssocID="{170862F6-4AB2-4A3D-B55F-5D9149C3D418}" presName="node" presStyleLbl="node1" presStyleIdx="1" presStyleCnt="5">
        <dgm:presLayoutVars>
          <dgm:bulletEnabled val="1"/>
        </dgm:presLayoutVars>
      </dgm:prSet>
      <dgm:spPr/>
    </dgm:pt>
    <dgm:pt modelId="{B7B5AE6F-69C9-433C-8D18-0738981BADDE}" type="pres">
      <dgm:prSet presAssocID="{20D23F8B-1A36-4E86-9395-9DD873B528B4}" presName="sibTrans" presStyleCnt="0"/>
      <dgm:spPr/>
    </dgm:pt>
    <dgm:pt modelId="{C13E44CF-D6F6-426C-B876-044A52D2A0E8}" type="pres">
      <dgm:prSet presAssocID="{ACCCC0F8-D851-4E33-8A59-E5AFACDAA94F}" presName="node" presStyleLbl="node1" presStyleIdx="2" presStyleCnt="5">
        <dgm:presLayoutVars>
          <dgm:bulletEnabled val="1"/>
        </dgm:presLayoutVars>
      </dgm:prSet>
      <dgm:spPr/>
    </dgm:pt>
    <dgm:pt modelId="{40ADDDCA-C007-4771-B0B0-F94997E3BDC5}" type="pres">
      <dgm:prSet presAssocID="{E4A6E4C8-6DC0-4522-BCEC-735E63E47242}" presName="sibTrans" presStyleCnt="0"/>
      <dgm:spPr/>
    </dgm:pt>
    <dgm:pt modelId="{25D2BF5F-FC7C-4E3A-9720-AD50824F14FF}" type="pres">
      <dgm:prSet presAssocID="{D16C31C5-FF45-4530-BE29-BCB5733BAEF7}" presName="node" presStyleLbl="node1" presStyleIdx="3" presStyleCnt="5">
        <dgm:presLayoutVars>
          <dgm:bulletEnabled val="1"/>
        </dgm:presLayoutVars>
      </dgm:prSet>
      <dgm:spPr/>
    </dgm:pt>
    <dgm:pt modelId="{02420DAB-1D17-4963-83CC-494E7994C0CF}" type="pres">
      <dgm:prSet presAssocID="{6651D124-E6D8-4826-82EF-401BE9BDE180}" presName="sibTrans" presStyleCnt="0"/>
      <dgm:spPr/>
    </dgm:pt>
    <dgm:pt modelId="{966DFC38-1E2D-4DBD-A4A3-B109F9CAE809}" type="pres">
      <dgm:prSet presAssocID="{5E5EBFF4-78E6-49E1-AB34-9DBA8AB0C051}" presName="node" presStyleLbl="node1" presStyleIdx="4" presStyleCnt="5">
        <dgm:presLayoutVars>
          <dgm:bulletEnabled val="1"/>
        </dgm:presLayoutVars>
      </dgm:prSet>
      <dgm:spPr/>
    </dgm:pt>
  </dgm:ptLst>
  <dgm:cxnLst>
    <dgm:cxn modelId="{9E3F9824-F79E-4516-8853-26C8A0FC6D0C}" srcId="{0B239B30-EE88-4331-8083-9012E0332927}" destId="{170862F6-4AB2-4A3D-B55F-5D9149C3D418}" srcOrd="1" destOrd="0" parTransId="{113C6A2D-9BE5-4A87-8FED-5E1A7C7D6BED}" sibTransId="{20D23F8B-1A36-4E86-9395-9DD873B528B4}"/>
    <dgm:cxn modelId="{DE146F2F-E16F-44C4-BDD5-09B872EDB448}" type="presOf" srcId="{D16C31C5-FF45-4530-BE29-BCB5733BAEF7}" destId="{25D2BF5F-FC7C-4E3A-9720-AD50824F14FF}" srcOrd="0" destOrd="0" presId="urn:microsoft.com/office/officeart/2005/8/layout/default"/>
    <dgm:cxn modelId="{4343D84A-7292-4119-85F5-D6D3DF592DE2}" type="presOf" srcId="{170862F6-4AB2-4A3D-B55F-5D9149C3D418}" destId="{031F4093-C7F8-4181-95C4-B44F7B6875EF}" srcOrd="0" destOrd="0" presId="urn:microsoft.com/office/officeart/2005/8/layout/default"/>
    <dgm:cxn modelId="{4EE2536D-6279-4D68-A750-BEACF7560283}" type="presOf" srcId="{CDF72908-D6E5-4199-BCE2-30363E269947}" destId="{53593346-C96C-476B-8458-891E5CC5500F}" srcOrd="0" destOrd="0" presId="urn:microsoft.com/office/officeart/2005/8/layout/default"/>
    <dgm:cxn modelId="{1FC7C750-E199-4796-BBD5-EF66180DB64D}" type="presOf" srcId="{0B239B30-EE88-4331-8083-9012E0332927}" destId="{55805191-4378-4112-AFE1-58EFCA596761}" srcOrd="0" destOrd="0" presId="urn:microsoft.com/office/officeart/2005/8/layout/default"/>
    <dgm:cxn modelId="{76C6958F-FE43-420F-8349-7616016A5DEE}" type="presOf" srcId="{5E5EBFF4-78E6-49E1-AB34-9DBA8AB0C051}" destId="{966DFC38-1E2D-4DBD-A4A3-B109F9CAE809}" srcOrd="0" destOrd="0" presId="urn:microsoft.com/office/officeart/2005/8/layout/default"/>
    <dgm:cxn modelId="{519F6FA5-A5BC-4770-9EC2-28F37B0132C9}" srcId="{0B239B30-EE88-4331-8083-9012E0332927}" destId="{5E5EBFF4-78E6-49E1-AB34-9DBA8AB0C051}" srcOrd="4" destOrd="0" parTransId="{01893277-8D1D-409F-855C-322CDE0AC3C9}" sibTransId="{41F6C9CF-2B1E-42FF-BED5-035F0701E11E}"/>
    <dgm:cxn modelId="{0A17F4CE-A1F8-45FC-A801-EEDD183FD17E}" srcId="{0B239B30-EE88-4331-8083-9012E0332927}" destId="{D16C31C5-FF45-4530-BE29-BCB5733BAEF7}" srcOrd="3" destOrd="0" parTransId="{09336F50-0F82-4EEE-8A36-B250926D7328}" sibTransId="{6651D124-E6D8-4826-82EF-401BE9BDE180}"/>
    <dgm:cxn modelId="{CBD551D0-A5E8-4265-A523-AA09798457D0}" srcId="{0B239B30-EE88-4331-8083-9012E0332927}" destId="{ACCCC0F8-D851-4E33-8A59-E5AFACDAA94F}" srcOrd="2" destOrd="0" parTransId="{8CF02C90-F2AF-4F31-9E3F-6D3AF40F2886}" sibTransId="{E4A6E4C8-6DC0-4522-BCEC-735E63E47242}"/>
    <dgm:cxn modelId="{BAD7DBDA-EBCC-465C-9250-E7FAE256B9D8}" type="presOf" srcId="{ACCCC0F8-D851-4E33-8A59-E5AFACDAA94F}" destId="{C13E44CF-D6F6-426C-B876-044A52D2A0E8}" srcOrd="0" destOrd="0" presId="urn:microsoft.com/office/officeart/2005/8/layout/default"/>
    <dgm:cxn modelId="{FABEEEFC-91B0-4370-A348-3C8D3F7F36A5}" srcId="{0B239B30-EE88-4331-8083-9012E0332927}" destId="{CDF72908-D6E5-4199-BCE2-30363E269947}" srcOrd="0" destOrd="0" parTransId="{172C8074-A851-497F-BC2B-362542526E11}" sibTransId="{84C9412A-E96B-4C1D-9D3F-57F8957DAAB5}"/>
    <dgm:cxn modelId="{601FF47A-5AAD-4DFC-BF88-F5F5BCE848E9}" type="presParOf" srcId="{55805191-4378-4112-AFE1-58EFCA596761}" destId="{53593346-C96C-476B-8458-891E5CC5500F}" srcOrd="0" destOrd="0" presId="urn:microsoft.com/office/officeart/2005/8/layout/default"/>
    <dgm:cxn modelId="{021EBA19-5AB6-44D0-88CA-840B7701E2F2}" type="presParOf" srcId="{55805191-4378-4112-AFE1-58EFCA596761}" destId="{AF450AB4-344B-4578-BD78-878B21C4E851}" srcOrd="1" destOrd="0" presId="urn:microsoft.com/office/officeart/2005/8/layout/default"/>
    <dgm:cxn modelId="{405E598E-B888-42F5-9315-8BCD62CC7791}" type="presParOf" srcId="{55805191-4378-4112-AFE1-58EFCA596761}" destId="{031F4093-C7F8-4181-95C4-B44F7B6875EF}" srcOrd="2" destOrd="0" presId="urn:microsoft.com/office/officeart/2005/8/layout/default"/>
    <dgm:cxn modelId="{692AF248-10F1-4000-A479-3470F00C86A3}" type="presParOf" srcId="{55805191-4378-4112-AFE1-58EFCA596761}" destId="{B7B5AE6F-69C9-433C-8D18-0738981BADDE}" srcOrd="3" destOrd="0" presId="urn:microsoft.com/office/officeart/2005/8/layout/default"/>
    <dgm:cxn modelId="{FE829CCB-DC43-4D90-BDC0-C76C42B6D215}" type="presParOf" srcId="{55805191-4378-4112-AFE1-58EFCA596761}" destId="{C13E44CF-D6F6-426C-B876-044A52D2A0E8}" srcOrd="4" destOrd="0" presId="urn:microsoft.com/office/officeart/2005/8/layout/default"/>
    <dgm:cxn modelId="{44B22B40-7CF1-4CCD-8ABE-E79D7E689846}" type="presParOf" srcId="{55805191-4378-4112-AFE1-58EFCA596761}" destId="{40ADDDCA-C007-4771-B0B0-F94997E3BDC5}" srcOrd="5" destOrd="0" presId="urn:microsoft.com/office/officeart/2005/8/layout/default"/>
    <dgm:cxn modelId="{2E6AE4D5-78CF-4A00-A730-D5599282B79C}" type="presParOf" srcId="{55805191-4378-4112-AFE1-58EFCA596761}" destId="{25D2BF5F-FC7C-4E3A-9720-AD50824F14FF}" srcOrd="6" destOrd="0" presId="urn:microsoft.com/office/officeart/2005/8/layout/default"/>
    <dgm:cxn modelId="{BD945693-42E7-4878-94BD-6022F975959D}" type="presParOf" srcId="{55805191-4378-4112-AFE1-58EFCA596761}" destId="{02420DAB-1D17-4963-83CC-494E7994C0CF}" srcOrd="7" destOrd="0" presId="urn:microsoft.com/office/officeart/2005/8/layout/default"/>
    <dgm:cxn modelId="{64F7E1B8-BF5E-4557-82D6-B3A473065E73}" type="presParOf" srcId="{55805191-4378-4112-AFE1-58EFCA596761}" destId="{966DFC38-1E2D-4DBD-A4A3-B109F9CAE80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8799B8-2CB7-4907-981F-28969AA3BACC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E50B96A-2521-4707-B1DC-5DB4B3F67784}">
      <dgm:prSet phldrT="[Text]"/>
      <dgm:spPr/>
      <dgm:t>
        <a:bodyPr/>
        <a:lstStyle/>
        <a:p>
          <a:r>
            <a:rPr lang="en-US" dirty="0"/>
            <a:t>DEMONSTRATE</a:t>
          </a:r>
        </a:p>
        <a:p>
          <a:r>
            <a:rPr lang="en-US" dirty="0"/>
            <a:t>^</a:t>
          </a:r>
        </a:p>
        <a:p>
          <a:r>
            <a:rPr lang="en-US" dirty="0" err="1"/>
            <a:t>S.Cal</a:t>
          </a:r>
          <a:r>
            <a:rPr lang="en-US" dirty="0"/>
            <a:t> &amp; PTH</a:t>
          </a:r>
          <a:endParaRPr lang="en-IN" dirty="0"/>
        </a:p>
      </dgm:t>
    </dgm:pt>
    <dgm:pt modelId="{B0ACABE6-B74D-4DE2-8F2B-6D9E4EF48B5C}" type="parTrans" cxnId="{D6ADE127-D0B8-4FDE-9944-02546D18AF5E}">
      <dgm:prSet/>
      <dgm:spPr/>
      <dgm:t>
        <a:bodyPr/>
        <a:lstStyle/>
        <a:p>
          <a:endParaRPr lang="en-IN"/>
        </a:p>
      </dgm:t>
    </dgm:pt>
    <dgm:pt modelId="{3670A3C9-3F92-4345-B325-57F053135CDE}" type="sibTrans" cxnId="{D6ADE127-D0B8-4FDE-9944-02546D18AF5E}">
      <dgm:prSet/>
      <dgm:spPr/>
      <dgm:t>
        <a:bodyPr/>
        <a:lstStyle/>
        <a:p>
          <a:endParaRPr lang="en-IN"/>
        </a:p>
      </dgm:t>
    </dgm:pt>
    <dgm:pt modelId="{60BB457D-8262-47B1-9455-44D6CAE0DC09}">
      <dgm:prSet phldrT="[Text]"/>
      <dgm:spPr/>
      <dgm:t>
        <a:bodyPr/>
        <a:lstStyle/>
        <a:p>
          <a:r>
            <a:rPr lang="en-US" dirty="0"/>
            <a:t>Exclude  other</a:t>
          </a:r>
        </a:p>
        <a:p>
          <a:r>
            <a:rPr lang="en-US" dirty="0" err="1"/>
            <a:t>Caueses</a:t>
          </a:r>
          <a:r>
            <a:rPr lang="en-US" dirty="0"/>
            <a:t> of</a:t>
          </a:r>
        </a:p>
        <a:p>
          <a:r>
            <a:rPr lang="en-US" dirty="0" err="1"/>
            <a:t>hypercalcaemia</a:t>
          </a:r>
          <a:endParaRPr lang="en-IN" dirty="0"/>
        </a:p>
      </dgm:t>
    </dgm:pt>
    <dgm:pt modelId="{6A82BDD4-FB7B-4BA5-B0AB-8B3A7A81D7F0}" type="parTrans" cxnId="{476FC717-45BB-498F-9A13-B67FBA7A4597}">
      <dgm:prSet/>
      <dgm:spPr/>
      <dgm:t>
        <a:bodyPr/>
        <a:lstStyle/>
        <a:p>
          <a:endParaRPr lang="en-IN"/>
        </a:p>
      </dgm:t>
    </dgm:pt>
    <dgm:pt modelId="{1599A440-02EF-40D1-9A7C-D868478708BD}" type="sibTrans" cxnId="{476FC717-45BB-498F-9A13-B67FBA7A4597}">
      <dgm:prSet/>
      <dgm:spPr/>
      <dgm:t>
        <a:bodyPr/>
        <a:lstStyle/>
        <a:p>
          <a:endParaRPr lang="en-IN"/>
        </a:p>
      </dgm:t>
    </dgm:pt>
    <dgm:pt modelId="{3104D538-E9E5-4DC8-982E-84F0B6E5B047}">
      <dgm:prSet phldrT="[Text]"/>
      <dgm:spPr/>
      <dgm:t>
        <a:bodyPr/>
        <a:lstStyle/>
        <a:p>
          <a:r>
            <a:rPr lang="en-US" dirty="0"/>
            <a:t>Drugs like</a:t>
          </a:r>
        </a:p>
        <a:p>
          <a:r>
            <a:rPr lang="en-US" dirty="0" err="1"/>
            <a:t>Thiazides</a:t>
          </a:r>
          <a:endParaRPr lang="en-US" dirty="0"/>
        </a:p>
        <a:p>
          <a:r>
            <a:rPr lang="en-US" dirty="0"/>
            <a:t>lithium</a:t>
          </a:r>
          <a:endParaRPr lang="en-IN" dirty="0"/>
        </a:p>
      </dgm:t>
    </dgm:pt>
    <dgm:pt modelId="{7B47A81C-F0B6-4029-A213-67A7C6CF274B}" type="parTrans" cxnId="{FAD7DBB5-C0F5-48B9-88D5-0E17CD6D6F76}">
      <dgm:prSet/>
      <dgm:spPr/>
      <dgm:t>
        <a:bodyPr/>
        <a:lstStyle/>
        <a:p>
          <a:endParaRPr lang="en-IN"/>
        </a:p>
      </dgm:t>
    </dgm:pt>
    <dgm:pt modelId="{4427F31F-FE7C-4095-A8E9-585CEC063123}" type="sibTrans" cxnId="{FAD7DBB5-C0F5-48B9-88D5-0E17CD6D6F76}">
      <dgm:prSet/>
      <dgm:spPr/>
      <dgm:t>
        <a:bodyPr/>
        <a:lstStyle/>
        <a:p>
          <a:endParaRPr lang="en-IN"/>
        </a:p>
      </dgm:t>
    </dgm:pt>
    <dgm:pt modelId="{99F83E57-925E-472F-8378-8F440BA19E06}">
      <dgm:prSet phldrT="[Text]"/>
      <dgm:spPr/>
      <dgm:t>
        <a:bodyPr/>
        <a:lstStyle/>
        <a:p>
          <a:r>
            <a:rPr lang="en-US" dirty="0"/>
            <a:t>X-ray chest for</a:t>
          </a:r>
        </a:p>
        <a:p>
          <a:r>
            <a:rPr lang="en-US" dirty="0" err="1"/>
            <a:t>Sarcoidosis</a:t>
          </a:r>
          <a:r>
            <a:rPr lang="en-US" dirty="0"/>
            <a:t>,</a:t>
          </a:r>
        </a:p>
        <a:p>
          <a:r>
            <a:rPr lang="en-US" dirty="0"/>
            <a:t>Small cell lung ca.</a:t>
          </a:r>
          <a:endParaRPr lang="en-IN" dirty="0"/>
        </a:p>
      </dgm:t>
    </dgm:pt>
    <dgm:pt modelId="{EE88D2D3-DFC5-4CBA-8C8E-B25BBE028DAE}" type="parTrans" cxnId="{D7CC50B4-1C18-4904-B2D3-A5DE66275769}">
      <dgm:prSet/>
      <dgm:spPr/>
      <dgm:t>
        <a:bodyPr/>
        <a:lstStyle/>
        <a:p>
          <a:endParaRPr lang="en-IN"/>
        </a:p>
      </dgm:t>
    </dgm:pt>
    <dgm:pt modelId="{9B004346-D44D-4934-89CA-639E900AB49A}" type="sibTrans" cxnId="{D7CC50B4-1C18-4904-B2D3-A5DE66275769}">
      <dgm:prSet/>
      <dgm:spPr/>
      <dgm:t>
        <a:bodyPr/>
        <a:lstStyle/>
        <a:p>
          <a:endParaRPr lang="en-IN"/>
        </a:p>
      </dgm:t>
    </dgm:pt>
    <dgm:pt modelId="{6183B7B1-EF60-4D9E-BD1D-2E948E015DF2}">
      <dgm:prSet phldrT="[Text]"/>
      <dgm:spPr/>
      <dgm:t>
        <a:bodyPr/>
        <a:lstStyle/>
        <a:p>
          <a:r>
            <a:rPr lang="en-US" dirty="0"/>
            <a:t>IVP  for</a:t>
          </a:r>
        </a:p>
        <a:p>
          <a:r>
            <a:rPr lang="en-US" dirty="0"/>
            <a:t>Renal cell ca.</a:t>
          </a:r>
        </a:p>
        <a:p>
          <a:r>
            <a:rPr lang="en-US" dirty="0"/>
            <a:t>stones</a:t>
          </a:r>
          <a:endParaRPr lang="en-IN" dirty="0"/>
        </a:p>
      </dgm:t>
    </dgm:pt>
    <dgm:pt modelId="{21576F06-2101-45CD-BD7F-9B94403D500E}" type="parTrans" cxnId="{FEA5C499-7654-4332-BFE9-2D965D2D7CCB}">
      <dgm:prSet/>
      <dgm:spPr/>
      <dgm:t>
        <a:bodyPr/>
        <a:lstStyle/>
        <a:p>
          <a:endParaRPr lang="en-IN"/>
        </a:p>
      </dgm:t>
    </dgm:pt>
    <dgm:pt modelId="{35BE4481-404B-4F54-BE64-14198C8D6EDE}" type="sibTrans" cxnId="{FEA5C499-7654-4332-BFE9-2D965D2D7CCB}">
      <dgm:prSet/>
      <dgm:spPr/>
      <dgm:t>
        <a:bodyPr/>
        <a:lstStyle/>
        <a:p>
          <a:endParaRPr lang="en-IN"/>
        </a:p>
      </dgm:t>
    </dgm:pt>
    <dgm:pt modelId="{6D65B104-B28F-434A-B2C0-7B6258E6997F}">
      <dgm:prSet phldrT="[Text]"/>
      <dgm:spPr/>
      <dgm:t>
        <a:bodyPr/>
        <a:lstStyle/>
        <a:p>
          <a:r>
            <a:rPr lang="en-US" dirty="0" err="1"/>
            <a:t>s.Protien</a:t>
          </a:r>
          <a:endParaRPr lang="en-US" dirty="0"/>
        </a:p>
        <a:p>
          <a:r>
            <a:rPr lang="en-US" dirty="0"/>
            <a:t>Electrophoresis</a:t>
          </a:r>
        </a:p>
        <a:p>
          <a:r>
            <a:rPr lang="en-US" dirty="0"/>
            <a:t>Multiple myeloma</a:t>
          </a:r>
          <a:endParaRPr lang="en-IN" dirty="0"/>
        </a:p>
      </dgm:t>
    </dgm:pt>
    <dgm:pt modelId="{809CFDF8-4076-4BCA-A925-31A8DCDF30C1}" type="parTrans" cxnId="{5D49A563-4505-4C03-B685-B5992A628815}">
      <dgm:prSet/>
      <dgm:spPr/>
      <dgm:t>
        <a:bodyPr/>
        <a:lstStyle/>
        <a:p>
          <a:endParaRPr lang="en-IN"/>
        </a:p>
      </dgm:t>
    </dgm:pt>
    <dgm:pt modelId="{2DCB5B59-4C1A-494A-B24A-96B5E4034420}" type="sibTrans" cxnId="{5D49A563-4505-4C03-B685-B5992A628815}">
      <dgm:prSet/>
      <dgm:spPr/>
      <dgm:t>
        <a:bodyPr/>
        <a:lstStyle/>
        <a:p>
          <a:endParaRPr lang="en-IN"/>
        </a:p>
      </dgm:t>
    </dgm:pt>
    <dgm:pt modelId="{A8FE2109-4714-4965-8DE7-1E4D835FD7E5}">
      <dgm:prSet phldrT="[Text]"/>
      <dgm:spPr/>
      <dgm:t>
        <a:bodyPr/>
        <a:lstStyle/>
        <a:p>
          <a:r>
            <a:rPr lang="en-US" dirty="0"/>
            <a:t>24-hr.u.cal. For</a:t>
          </a:r>
        </a:p>
        <a:p>
          <a:r>
            <a:rPr lang="en-US" dirty="0" err="1"/>
            <a:t>Familal</a:t>
          </a:r>
          <a:r>
            <a:rPr lang="en-US" dirty="0"/>
            <a:t> hypo-</a:t>
          </a:r>
        </a:p>
        <a:p>
          <a:r>
            <a:rPr lang="en-US" dirty="0" err="1"/>
            <a:t>Calciuric</a:t>
          </a:r>
          <a:r>
            <a:rPr lang="en-US" dirty="0"/>
            <a:t>  </a:t>
          </a:r>
          <a:r>
            <a:rPr lang="en-US" dirty="0" err="1"/>
            <a:t>hypocal</a:t>
          </a:r>
          <a:r>
            <a:rPr lang="en-US" dirty="0"/>
            <a:t>.</a:t>
          </a:r>
          <a:endParaRPr lang="en-IN" dirty="0"/>
        </a:p>
      </dgm:t>
    </dgm:pt>
    <dgm:pt modelId="{36736B05-9EE6-4B40-A091-6FCFD3958D94}" type="parTrans" cxnId="{6594DEBD-B553-4DE2-A338-09F114589805}">
      <dgm:prSet/>
      <dgm:spPr/>
      <dgm:t>
        <a:bodyPr/>
        <a:lstStyle/>
        <a:p>
          <a:endParaRPr lang="en-IN"/>
        </a:p>
      </dgm:t>
    </dgm:pt>
    <dgm:pt modelId="{67E4AC7F-BE12-47D6-89A5-850ABA8C454D}" type="sibTrans" cxnId="{6594DEBD-B553-4DE2-A338-09F114589805}">
      <dgm:prSet/>
      <dgm:spPr/>
      <dgm:t>
        <a:bodyPr/>
        <a:lstStyle/>
        <a:p>
          <a:endParaRPr lang="en-IN"/>
        </a:p>
      </dgm:t>
    </dgm:pt>
    <dgm:pt modelId="{4AD8E933-4504-4442-A30D-E37337C6B674}">
      <dgm:prSet phldrT="[Text]"/>
      <dgm:spPr/>
      <dgm:t>
        <a:bodyPr/>
        <a:lstStyle/>
        <a:p>
          <a:r>
            <a:rPr lang="en-US" dirty="0"/>
            <a:t>Evaluate  for</a:t>
          </a:r>
        </a:p>
        <a:p>
          <a:r>
            <a:rPr lang="en-US" dirty="0"/>
            <a:t>MEN by </a:t>
          </a:r>
        </a:p>
        <a:p>
          <a:r>
            <a:rPr lang="en-US" dirty="0"/>
            <a:t>Family </a:t>
          </a:r>
          <a:r>
            <a:rPr lang="en-US" dirty="0" err="1"/>
            <a:t>histroy</a:t>
          </a:r>
          <a:endParaRPr lang="en-US" dirty="0"/>
        </a:p>
      </dgm:t>
    </dgm:pt>
    <dgm:pt modelId="{38B04160-7DBA-4C04-85D8-EA1B9522C3CF}" type="sibTrans" cxnId="{D0613DA3-9A0B-4176-8BD7-B63A3B25A6BE}">
      <dgm:prSet/>
      <dgm:spPr/>
      <dgm:t>
        <a:bodyPr/>
        <a:lstStyle/>
        <a:p>
          <a:endParaRPr lang="en-IN"/>
        </a:p>
      </dgm:t>
    </dgm:pt>
    <dgm:pt modelId="{FEF369F5-BE76-44B4-A603-2EBAA9E2CF30}" type="parTrans" cxnId="{D0613DA3-9A0B-4176-8BD7-B63A3B25A6BE}">
      <dgm:prSet/>
      <dgm:spPr/>
      <dgm:t>
        <a:bodyPr/>
        <a:lstStyle/>
        <a:p>
          <a:endParaRPr lang="en-IN"/>
        </a:p>
      </dgm:t>
    </dgm:pt>
    <dgm:pt modelId="{76E6F0AC-ABB4-4080-BA3B-D23782049AF7}">
      <dgm:prSet phldrT="[Text]"/>
      <dgm:spPr/>
      <dgm:t>
        <a:bodyPr/>
        <a:lstStyle/>
        <a:p>
          <a:endParaRPr lang="en-IN" dirty="0"/>
        </a:p>
      </dgm:t>
    </dgm:pt>
    <dgm:pt modelId="{56831A4E-AD15-4B39-9EC2-F7A22C4B4FF7}" type="sibTrans" cxnId="{F3C5B8A0-3770-40B5-A547-40444A03D3FD}">
      <dgm:prSet/>
      <dgm:spPr/>
      <dgm:t>
        <a:bodyPr/>
        <a:lstStyle/>
        <a:p>
          <a:endParaRPr lang="en-IN"/>
        </a:p>
      </dgm:t>
    </dgm:pt>
    <dgm:pt modelId="{CE4254F8-91E4-4C4F-9E1C-7AF685DDE11A}" type="parTrans" cxnId="{F3C5B8A0-3770-40B5-A547-40444A03D3FD}">
      <dgm:prSet/>
      <dgm:spPr/>
      <dgm:t>
        <a:bodyPr/>
        <a:lstStyle/>
        <a:p>
          <a:endParaRPr lang="en-IN"/>
        </a:p>
      </dgm:t>
    </dgm:pt>
    <dgm:pt modelId="{8F649B1C-F9F3-43D2-9978-B2399090B23C}" type="pres">
      <dgm:prSet presAssocID="{F08799B8-2CB7-4907-981F-28969AA3BACC}" presName="Name0" presStyleCnt="0">
        <dgm:presLayoutVars>
          <dgm:dir/>
          <dgm:resizeHandles/>
        </dgm:presLayoutVars>
      </dgm:prSet>
      <dgm:spPr/>
    </dgm:pt>
    <dgm:pt modelId="{CC8DAF42-5154-4CE5-9AE3-4725F82B4120}" type="pres">
      <dgm:prSet presAssocID="{DE50B96A-2521-4707-B1DC-5DB4B3F67784}" presName="compNode" presStyleCnt="0"/>
      <dgm:spPr/>
    </dgm:pt>
    <dgm:pt modelId="{346A19EA-00F5-4A87-8798-B3DA3214764B}" type="pres">
      <dgm:prSet presAssocID="{DE50B96A-2521-4707-B1DC-5DB4B3F67784}" presName="dummyConnPt" presStyleCnt="0"/>
      <dgm:spPr/>
    </dgm:pt>
    <dgm:pt modelId="{013F3470-0E2A-45DB-B9DC-5003C54FDCB3}" type="pres">
      <dgm:prSet presAssocID="{DE50B96A-2521-4707-B1DC-5DB4B3F67784}" presName="node" presStyleLbl="node1" presStyleIdx="0" presStyleCnt="9">
        <dgm:presLayoutVars>
          <dgm:bulletEnabled val="1"/>
        </dgm:presLayoutVars>
      </dgm:prSet>
      <dgm:spPr/>
    </dgm:pt>
    <dgm:pt modelId="{146EF985-78E3-4112-8A83-C10F2E104E46}" type="pres">
      <dgm:prSet presAssocID="{3670A3C9-3F92-4345-B325-57F053135CDE}" presName="sibTrans" presStyleLbl="bgSibTrans2D1" presStyleIdx="0" presStyleCnt="8"/>
      <dgm:spPr/>
    </dgm:pt>
    <dgm:pt modelId="{E526683D-0497-48CE-BC9C-F4BEABE942C1}" type="pres">
      <dgm:prSet presAssocID="{60BB457D-8262-47B1-9455-44D6CAE0DC09}" presName="compNode" presStyleCnt="0"/>
      <dgm:spPr/>
    </dgm:pt>
    <dgm:pt modelId="{BB958210-516A-4449-8698-A2F2118EFCCE}" type="pres">
      <dgm:prSet presAssocID="{60BB457D-8262-47B1-9455-44D6CAE0DC09}" presName="dummyConnPt" presStyleCnt="0"/>
      <dgm:spPr/>
    </dgm:pt>
    <dgm:pt modelId="{84B5ABE1-EFEA-40C8-9267-AB3786B0B64E}" type="pres">
      <dgm:prSet presAssocID="{60BB457D-8262-47B1-9455-44D6CAE0DC09}" presName="node" presStyleLbl="node1" presStyleIdx="1" presStyleCnt="9">
        <dgm:presLayoutVars>
          <dgm:bulletEnabled val="1"/>
        </dgm:presLayoutVars>
      </dgm:prSet>
      <dgm:spPr/>
    </dgm:pt>
    <dgm:pt modelId="{7C3AFE99-A7D3-47F8-B375-77BFDDEE4845}" type="pres">
      <dgm:prSet presAssocID="{1599A440-02EF-40D1-9A7C-D868478708BD}" presName="sibTrans" presStyleLbl="bgSibTrans2D1" presStyleIdx="1" presStyleCnt="8"/>
      <dgm:spPr/>
    </dgm:pt>
    <dgm:pt modelId="{4453C5BA-7C42-4E84-82D0-5F8BEA2F957B}" type="pres">
      <dgm:prSet presAssocID="{3104D538-E9E5-4DC8-982E-84F0B6E5B047}" presName="compNode" presStyleCnt="0"/>
      <dgm:spPr/>
    </dgm:pt>
    <dgm:pt modelId="{C7648FE8-713B-4CE4-9652-BD5D7D13BE58}" type="pres">
      <dgm:prSet presAssocID="{3104D538-E9E5-4DC8-982E-84F0B6E5B047}" presName="dummyConnPt" presStyleCnt="0"/>
      <dgm:spPr/>
    </dgm:pt>
    <dgm:pt modelId="{39F63DF1-F14C-4C8D-A89E-EA2753949963}" type="pres">
      <dgm:prSet presAssocID="{3104D538-E9E5-4DC8-982E-84F0B6E5B047}" presName="node" presStyleLbl="node1" presStyleIdx="2" presStyleCnt="9">
        <dgm:presLayoutVars>
          <dgm:bulletEnabled val="1"/>
        </dgm:presLayoutVars>
      </dgm:prSet>
      <dgm:spPr/>
    </dgm:pt>
    <dgm:pt modelId="{7111C379-F372-46F1-A047-3A957830094D}" type="pres">
      <dgm:prSet presAssocID="{4427F31F-FE7C-4095-A8E9-585CEC063123}" presName="sibTrans" presStyleLbl="bgSibTrans2D1" presStyleIdx="2" presStyleCnt="8"/>
      <dgm:spPr/>
    </dgm:pt>
    <dgm:pt modelId="{C8B2C1D3-CCA2-4A78-97BF-DB5336EB5A60}" type="pres">
      <dgm:prSet presAssocID="{99F83E57-925E-472F-8378-8F440BA19E06}" presName="compNode" presStyleCnt="0"/>
      <dgm:spPr/>
    </dgm:pt>
    <dgm:pt modelId="{236046C5-834C-495E-ACAA-BE5EE9981D7D}" type="pres">
      <dgm:prSet presAssocID="{99F83E57-925E-472F-8378-8F440BA19E06}" presName="dummyConnPt" presStyleCnt="0"/>
      <dgm:spPr/>
    </dgm:pt>
    <dgm:pt modelId="{64867AF7-D090-424F-A30C-7F04C3BE410B}" type="pres">
      <dgm:prSet presAssocID="{99F83E57-925E-472F-8378-8F440BA19E06}" presName="node" presStyleLbl="node1" presStyleIdx="3" presStyleCnt="9">
        <dgm:presLayoutVars>
          <dgm:bulletEnabled val="1"/>
        </dgm:presLayoutVars>
      </dgm:prSet>
      <dgm:spPr/>
    </dgm:pt>
    <dgm:pt modelId="{EBF9F2BA-5993-4F49-9374-94CDBE3BFB07}" type="pres">
      <dgm:prSet presAssocID="{9B004346-D44D-4934-89CA-639E900AB49A}" presName="sibTrans" presStyleLbl="bgSibTrans2D1" presStyleIdx="3" presStyleCnt="8"/>
      <dgm:spPr/>
    </dgm:pt>
    <dgm:pt modelId="{BE528B7B-9C65-4A85-B15F-64666069056B}" type="pres">
      <dgm:prSet presAssocID="{6183B7B1-EF60-4D9E-BD1D-2E948E015DF2}" presName="compNode" presStyleCnt="0"/>
      <dgm:spPr/>
    </dgm:pt>
    <dgm:pt modelId="{EDBC5112-418C-47A3-9BBA-42CFDC22E2FA}" type="pres">
      <dgm:prSet presAssocID="{6183B7B1-EF60-4D9E-BD1D-2E948E015DF2}" presName="dummyConnPt" presStyleCnt="0"/>
      <dgm:spPr/>
    </dgm:pt>
    <dgm:pt modelId="{236C9AFA-6BD2-4C2D-A14D-C5A16E84BB4D}" type="pres">
      <dgm:prSet presAssocID="{6183B7B1-EF60-4D9E-BD1D-2E948E015DF2}" presName="node" presStyleLbl="node1" presStyleIdx="4" presStyleCnt="9">
        <dgm:presLayoutVars>
          <dgm:bulletEnabled val="1"/>
        </dgm:presLayoutVars>
      </dgm:prSet>
      <dgm:spPr/>
    </dgm:pt>
    <dgm:pt modelId="{A76F8B7A-CE7A-4620-B537-8AF24CF216D1}" type="pres">
      <dgm:prSet presAssocID="{35BE4481-404B-4F54-BE64-14198C8D6EDE}" presName="sibTrans" presStyleLbl="bgSibTrans2D1" presStyleIdx="4" presStyleCnt="8"/>
      <dgm:spPr/>
    </dgm:pt>
    <dgm:pt modelId="{38AFD101-709F-404E-8277-0FEE70C8FE45}" type="pres">
      <dgm:prSet presAssocID="{6D65B104-B28F-434A-B2C0-7B6258E6997F}" presName="compNode" presStyleCnt="0"/>
      <dgm:spPr/>
    </dgm:pt>
    <dgm:pt modelId="{A5C9DD73-9B99-496A-BD80-8E08D39995E0}" type="pres">
      <dgm:prSet presAssocID="{6D65B104-B28F-434A-B2C0-7B6258E6997F}" presName="dummyConnPt" presStyleCnt="0"/>
      <dgm:spPr/>
    </dgm:pt>
    <dgm:pt modelId="{F4BF578D-5E50-4942-8798-830C28BB2C3C}" type="pres">
      <dgm:prSet presAssocID="{6D65B104-B28F-434A-B2C0-7B6258E6997F}" presName="node" presStyleLbl="node1" presStyleIdx="5" presStyleCnt="9">
        <dgm:presLayoutVars>
          <dgm:bulletEnabled val="1"/>
        </dgm:presLayoutVars>
      </dgm:prSet>
      <dgm:spPr/>
    </dgm:pt>
    <dgm:pt modelId="{303CA3FE-83DA-43E4-8017-E399C459CDA6}" type="pres">
      <dgm:prSet presAssocID="{2DCB5B59-4C1A-494A-B24A-96B5E4034420}" presName="sibTrans" presStyleLbl="bgSibTrans2D1" presStyleIdx="5" presStyleCnt="8"/>
      <dgm:spPr/>
    </dgm:pt>
    <dgm:pt modelId="{33BDEEEB-1235-481A-8E11-952E92BDE876}" type="pres">
      <dgm:prSet presAssocID="{A8FE2109-4714-4965-8DE7-1E4D835FD7E5}" presName="compNode" presStyleCnt="0"/>
      <dgm:spPr/>
    </dgm:pt>
    <dgm:pt modelId="{72F76761-2629-4CA6-9831-CDF3ED956A91}" type="pres">
      <dgm:prSet presAssocID="{A8FE2109-4714-4965-8DE7-1E4D835FD7E5}" presName="dummyConnPt" presStyleCnt="0"/>
      <dgm:spPr/>
    </dgm:pt>
    <dgm:pt modelId="{177B138B-501D-482C-819A-6CAA1620C4B0}" type="pres">
      <dgm:prSet presAssocID="{A8FE2109-4714-4965-8DE7-1E4D835FD7E5}" presName="node" presStyleLbl="node1" presStyleIdx="6" presStyleCnt="9">
        <dgm:presLayoutVars>
          <dgm:bulletEnabled val="1"/>
        </dgm:presLayoutVars>
      </dgm:prSet>
      <dgm:spPr/>
    </dgm:pt>
    <dgm:pt modelId="{C64AE3AF-AEAB-41CB-8922-E85E8B29E210}" type="pres">
      <dgm:prSet presAssocID="{67E4AC7F-BE12-47D6-89A5-850ABA8C454D}" presName="sibTrans" presStyleLbl="bgSibTrans2D1" presStyleIdx="6" presStyleCnt="8"/>
      <dgm:spPr/>
    </dgm:pt>
    <dgm:pt modelId="{059591C0-04AB-4EAF-B21E-4F1071B8FFC8}" type="pres">
      <dgm:prSet presAssocID="{4AD8E933-4504-4442-A30D-E37337C6B674}" presName="compNode" presStyleCnt="0"/>
      <dgm:spPr/>
    </dgm:pt>
    <dgm:pt modelId="{1CC14CF2-EE78-4EC1-B74A-006B286F738F}" type="pres">
      <dgm:prSet presAssocID="{4AD8E933-4504-4442-A30D-E37337C6B674}" presName="dummyConnPt" presStyleCnt="0"/>
      <dgm:spPr/>
    </dgm:pt>
    <dgm:pt modelId="{00BAED22-894F-44E7-B494-3720A2BCB370}" type="pres">
      <dgm:prSet presAssocID="{4AD8E933-4504-4442-A30D-E37337C6B674}" presName="node" presStyleLbl="node1" presStyleIdx="7" presStyleCnt="9">
        <dgm:presLayoutVars>
          <dgm:bulletEnabled val="1"/>
        </dgm:presLayoutVars>
      </dgm:prSet>
      <dgm:spPr/>
    </dgm:pt>
    <dgm:pt modelId="{33D065BE-C9BB-4C36-89DE-E1F5C511F629}" type="pres">
      <dgm:prSet presAssocID="{38B04160-7DBA-4C04-85D8-EA1B9522C3CF}" presName="sibTrans" presStyleLbl="bgSibTrans2D1" presStyleIdx="7" presStyleCnt="8"/>
      <dgm:spPr/>
    </dgm:pt>
    <dgm:pt modelId="{0C52FFBB-FB7C-4E2A-BE9E-B1FBA236E001}" type="pres">
      <dgm:prSet presAssocID="{76E6F0AC-ABB4-4080-BA3B-D23782049AF7}" presName="compNode" presStyleCnt="0"/>
      <dgm:spPr/>
    </dgm:pt>
    <dgm:pt modelId="{CEA791D5-91B7-445C-9E4D-CA321CC7813A}" type="pres">
      <dgm:prSet presAssocID="{76E6F0AC-ABB4-4080-BA3B-D23782049AF7}" presName="dummyConnPt" presStyleCnt="0"/>
      <dgm:spPr/>
    </dgm:pt>
    <dgm:pt modelId="{7DF7EE91-66DA-47DF-8ED5-EFBA693331C5}" type="pres">
      <dgm:prSet presAssocID="{76E6F0AC-ABB4-4080-BA3B-D23782049AF7}" presName="node" presStyleLbl="node1" presStyleIdx="8" presStyleCnt="9">
        <dgm:presLayoutVars>
          <dgm:bulletEnabled val="1"/>
        </dgm:presLayoutVars>
      </dgm:prSet>
      <dgm:spPr/>
    </dgm:pt>
  </dgm:ptLst>
  <dgm:cxnLst>
    <dgm:cxn modelId="{EE052C03-BF9F-43D4-A978-E3FEF3428AA9}" type="presOf" srcId="{2DCB5B59-4C1A-494A-B24A-96B5E4034420}" destId="{303CA3FE-83DA-43E4-8017-E399C459CDA6}" srcOrd="0" destOrd="0" presId="urn:microsoft.com/office/officeart/2005/8/layout/bProcess4"/>
    <dgm:cxn modelId="{4271D511-A77C-4CC2-A26F-40C241DD2264}" type="presOf" srcId="{4427F31F-FE7C-4095-A8E9-585CEC063123}" destId="{7111C379-F372-46F1-A047-3A957830094D}" srcOrd="0" destOrd="0" presId="urn:microsoft.com/office/officeart/2005/8/layout/bProcess4"/>
    <dgm:cxn modelId="{476FC717-45BB-498F-9A13-B67FBA7A4597}" srcId="{F08799B8-2CB7-4907-981F-28969AA3BACC}" destId="{60BB457D-8262-47B1-9455-44D6CAE0DC09}" srcOrd="1" destOrd="0" parTransId="{6A82BDD4-FB7B-4BA5-B0AB-8B3A7A81D7F0}" sibTransId="{1599A440-02EF-40D1-9A7C-D868478708BD}"/>
    <dgm:cxn modelId="{D6ADE127-D0B8-4FDE-9944-02546D18AF5E}" srcId="{F08799B8-2CB7-4907-981F-28969AA3BACC}" destId="{DE50B96A-2521-4707-B1DC-5DB4B3F67784}" srcOrd="0" destOrd="0" parTransId="{B0ACABE6-B74D-4DE2-8F2B-6D9E4EF48B5C}" sibTransId="{3670A3C9-3F92-4345-B325-57F053135CDE}"/>
    <dgm:cxn modelId="{20D81F2D-18AC-4256-8AAD-07AD236CC8AE}" type="presOf" srcId="{99F83E57-925E-472F-8378-8F440BA19E06}" destId="{64867AF7-D090-424F-A30C-7F04C3BE410B}" srcOrd="0" destOrd="0" presId="urn:microsoft.com/office/officeart/2005/8/layout/bProcess4"/>
    <dgm:cxn modelId="{FF806937-92C4-4CFC-8AF8-5FFC7440ADF3}" type="presOf" srcId="{67E4AC7F-BE12-47D6-89A5-850ABA8C454D}" destId="{C64AE3AF-AEAB-41CB-8922-E85E8B29E210}" srcOrd="0" destOrd="0" presId="urn:microsoft.com/office/officeart/2005/8/layout/bProcess4"/>
    <dgm:cxn modelId="{C0959A61-A984-4E16-A209-8EB2DB75D830}" type="presOf" srcId="{9B004346-D44D-4934-89CA-639E900AB49A}" destId="{EBF9F2BA-5993-4F49-9374-94CDBE3BFB07}" srcOrd="0" destOrd="0" presId="urn:microsoft.com/office/officeart/2005/8/layout/bProcess4"/>
    <dgm:cxn modelId="{5D49A563-4505-4C03-B685-B5992A628815}" srcId="{F08799B8-2CB7-4907-981F-28969AA3BACC}" destId="{6D65B104-B28F-434A-B2C0-7B6258E6997F}" srcOrd="5" destOrd="0" parTransId="{809CFDF8-4076-4BCA-A925-31A8DCDF30C1}" sibTransId="{2DCB5B59-4C1A-494A-B24A-96B5E4034420}"/>
    <dgm:cxn modelId="{790F8645-624A-4CED-9C77-BEA6DB8AEB34}" type="presOf" srcId="{3670A3C9-3F92-4345-B325-57F053135CDE}" destId="{146EF985-78E3-4112-8A83-C10F2E104E46}" srcOrd="0" destOrd="0" presId="urn:microsoft.com/office/officeart/2005/8/layout/bProcess4"/>
    <dgm:cxn modelId="{4C15CC6E-3A83-47AC-810D-C2082B6E01AD}" type="presOf" srcId="{DE50B96A-2521-4707-B1DC-5DB4B3F67784}" destId="{013F3470-0E2A-45DB-B9DC-5003C54FDCB3}" srcOrd="0" destOrd="0" presId="urn:microsoft.com/office/officeart/2005/8/layout/bProcess4"/>
    <dgm:cxn modelId="{33E83952-0E88-474E-B19B-ECC33D741FD6}" type="presOf" srcId="{4AD8E933-4504-4442-A30D-E37337C6B674}" destId="{00BAED22-894F-44E7-B494-3720A2BCB370}" srcOrd="0" destOrd="0" presId="urn:microsoft.com/office/officeart/2005/8/layout/bProcess4"/>
    <dgm:cxn modelId="{3D918E52-E57A-4FFF-9D7A-585FC09BCCFD}" type="presOf" srcId="{76E6F0AC-ABB4-4080-BA3B-D23782049AF7}" destId="{7DF7EE91-66DA-47DF-8ED5-EFBA693331C5}" srcOrd="0" destOrd="0" presId="urn:microsoft.com/office/officeart/2005/8/layout/bProcess4"/>
    <dgm:cxn modelId="{2CDB1A82-7D9A-4EA6-9DA2-A1EE08B06C81}" type="presOf" srcId="{60BB457D-8262-47B1-9455-44D6CAE0DC09}" destId="{84B5ABE1-EFEA-40C8-9267-AB3786B0B64E}" srcOrd="0" destOrd="0" presId="urn:microsoft.com/office/officeart/2005/8/layout/bProcess4"/>
    <dgm:cxn modelId="{26726490-7948-4991-B3A1-106B4A7E8937}" type="presOf" srcId="{1599A440-02EF-40D1-9A7C-D868478708BD}" destId="{7C3AFE99-A7D3-47F8-B375-77BFDDEE4845}" srcOrd="0" destOrd="0" presId="urn:microsoft.com/office/officeart/2005/8/layout/bProcess4"/>
    <dgm:cxn modelId="{518D3C96-0290-4195-A3F9-A166AE5A2C96}" type="presOf" srcId="{38B04160-7DBA-4C04-85D8-EA1B9522C3CF}" destId="{33D065BE-C9BB-4C36-89DE-E1F5C511F629}" srcOrd="0" destOrd="0" presId="urn:microsoft.com/office/officeart/2005/8/layout/bProcess4"/>
    <dgm:cxn modelId="{FEA5C499-7654-4332-BFE9-2D965D2D7CCB}" srcId="{F08799B8-2CB7-4907-981F-28969AA3BACC}" destId="{6183B7B1-EF60-4D9E-BD1D-2E948E015DF2}" srcOrd="4" destOrd="0" parTransId="{21576F06-2101-45CD-BD7F-9B94403D500E}" sibTransId="{35BE4481-404B-4F54-BE64-14198C8D6EDE}"/>
    <dgm:cxn modelId="{8C61A79B-1061-4656-9060-C3EBEE2AF222}" type="presOf" srcId="{35BE4481-404B-4F54-BE64-14198C8D6EDE}" destId="{A76F8B7A-CE7A-4620-B537-8AF24CF216D1}" srcOrd="0" destOrd="0" presId="urn:microsoft.com/office/officeart/2005/8/layout/bProcess4"/>
    <dgm:cxn modelId="{F3C5B8A0-3770-40B5-A547-40444A03D3FD}" srcId="{F08799B8-2CB7-4907-981F-28969AA3BACC}" destId="{76E6F0AC-ABB4-4080-BA3B-D23782049AF7}" srcOrd="8" destOrd="0" parTransId="{CE4254F8-91E4-4C4F-9E1C-7AF685DDE11A}" sibTransId="{56831A4E-AD15-4B39-9EC2-F7A22C4B4FF7}"/>
    <dgm:cxn modelId="{D0613DA3-9A0B-4176-8BD7-B63A3B25A6BE}" srcId="{F08799B8-2CB7-4907-981F-28969AA3BACC}" destId="{4AD8E933-4504-4442-A30D-E37337C6B674}" srcOrd="7" destOrd="0" parTransId="{FEF369F5-BE76-44B4-A603-2EBAA9E2CF30}" sibTransId="{38B04160-7DBA-4C04-85D8-EA1B9522C3CF}"/>
    <dgm:cxn modelId="{983973AB-3714-4D0F-A211-8CDD21820138}" type="presOf" srcId="{F08799B8-2CB7-4907-981F-28969AA3BACC}" destId="{8F649B1C-F9F3-43D2-9978-B2399090B23C}" srcOrd="0" destOrd="0" presId="urn:microsoft.com/office/officeart/2005/8/layout/bProcess4"/>
    <dgm:cxn modelId="{56D657AE-C66A-4907-A978-94A9A58B884F}" type="presOf" srcId="{3104D538-E9E5-4DC8-982E-84F0B6E5B047}" destId="{39F63DF1-F14C-4C8D-A89E-EA2753949963}" srcOrd="0" destOrd="0" presId="urn:microsoft.com/office/officeart/2005/8/layout/bProcess4"/>
    <dgm:cxn modelId="{D7CC50B4-1C18-4904-B2D3-A5DE66275769}" srcId="{F08799B8-2CB7-4907-981F-28969AA3BACC}" destId="{99F83E57-925E-472F-8378-8F440BA19E06}" srcOrd="3" destOrd="0" parTransId="{EE88D2D3-DFC5-4CBA-8C8E-B25BBE028DAE}" sibTransId="{9B004346-D44D-4934-89CA-639E900AB49A}"/>
    <dgm:cxn modelId="{FAD7DBB5-C0F5-48B9-88D5-0E17CD6D6F76}" srcId="{F08799B8-2CB7-4907-981F-28969AA3BACC}" destId="{3104D538-E9E5-4DC8-982E-84F0B6E5B047}" srcOrd="2" destOrd="0" parTransId="{7B47A81C-F0B6-4029-A213-67A7C6CF274B}" sibTransId="{4427F31F-FE7C-4095-A8E9-585CEC063123}"/>
    <dgm:cxn modelId="{0C502BB6-64ED-45AD-A3EE-37F3241FDD98}" type="presOf" srcId="{6183B7B1-EF60-4D9E-BD1D-2E948E015DF2}" destId="{236C9AFA-6BD2-4C2D-A14D-C5A16E84BB4D}" srcOrd="0" destOrd="0" presId="urn:microsoft.com/office/officeart/2005/8/layout/bProcess4"/>
    <dgm:cxn modelId="{6594DEBD-B553-4DE2-A338-09F114589805}" srcId="{F08799B8-2CB7-4907-981F-28969AA3BACC}" destId="{A8FE2109-4714-4965-8DE7-1E4D835FD7E5}" srcOrd="6" destOrd="0" parTransId="{36736B05-9EE6-4B40-A091-6FCFD3958D94}" sibTransId="{67E4AC7F-BE12-47D6-89A5-850ABA8C454D}"/>
    <dgm:cxn modelId="{584588C9-E048-441F-9463-BD7F39C6065D}" type="presOf" srcId="{A8FE2109-4714-4965-8DE7-1E4D835FD7E5}" destId="{177B138B-501D-482C-819A-6CAA1620C4B0}" srcOrd="0" destOrd="0" presId="urn:microsoft.com/office/officeart/2005/8/layout/bProcess4"/>
    <dgm:cxn modelId="{EDCD6DF2-7BC6-42A4-B5BF-119921102BC0}" type="presOf" srcId="{6D65B104-B28F-434A-B2C0-7B6258E6997F}" destId="{F4BF578D-5E50-4942-8798-830C28BB2C3C}" srcOrd="0" destOrd="0" presId="urn:microsoft.com/office/officeart/2005/8/layout/bProcess4"/>
    <dgm:cxn modelId="{A875CFDD-2B8D-4F05-BB8A-87C5F6723AE9}" type="presParOf" srcId="{8F649B1C-F9F3-43D2-9978-B2399090B23C}" destId="{CC8DAF42-5154-4CE5-9AE3-4725F82B4120}" srcOrd="0" destOrd="0" presId="urn:microsoft.com/office/officeart/2005/8/layout/bProcess4"/>
    <dgm:cxn modelId="{ACD678F4-C582-4E23-A8A2-3C901771F6E2}" type="presParOf" srcId="{CC8DAF42-5154-4CE5-9AE3-4725F82B4120}" destId="{346A19EA-00F5-4A87-8798-B3DA3214764B}" srcOrd="0" destOrd="0" presId="urn:microsoft.com/office/officeart/2005/8/layout/bProcess4"/>
    <dgm:cxn modelId="{33C1D8A9-3FC6-431D-A274-433547169442}" type="presParOf" srcId="{CC8DAF42-5154-4CE5-9AE3-4725F82B4120}" destId="{013F3470-0E2A-45DB-B9DC-5003C54FDCB3}" srcOrd="1" destOrd="0" presId="urn:microsoft.com/office/officeart/2005/8/layout/bProcess4"/>
    <dgm:cxn modelId="{9A2089F8-641B-41E5-B768-431F8AC8C2BB}" type="presParOf" srcId="{8F649B1C-F9F3-43D2-9978-B2399090B23C}" destId="{146EF985-78E3-4112-8A83-C10F2E104E46}" srcOrd="1" destOrd="0" presId="urn:microsoft.com/office/officeart/2005/8/layout/bProcess4"/>
    <dgm:cxn modelId="{2C7FBCE4-5B49-44FE-BE75-E1DB7EAE7F1C}" type="presParOf" srcId="{8F649B1C-F9F3-43D2-9978-B2399090B23C}" destId="{E526683D-0497-48CE-BC9C-F4BEABE942C1}" srcOrd="2" destOrd="0" presId="urn:microsoft.com/office/officeart/2005/8/layout/bProcess4"/>
    <dgm:cxn modelId="{EF62B3E0-EF84-4AAC-ACEF-69E03A5F5605}" type="presParOf" srcId="{E526683D-0497-48CE-BC9C-F4BEABE942C1}" destId="{BB958210-516A-4449-8698-A2F2118EFCCE}" srcOrd="0" destOrd="0" presId="urn:microsoft.com/office/officeart/2005/8/layout/bProcess4"/>
    <dgm:cxn modelId="{05466D32-5E42-4926-BCDC-51A015D52600}" type="presParOf" srcId="{E526683D-0497-48CE-BC9C-F4BEABE942C1}" destId="{84B5ABE1-EFEA-40C8-9267-AB3786B0B64E}" srcOrd="1" destOrd="0" presId="urn:microsoft.com/office/officeart/2005/8/layout/bProcess4"/>
    <dgm:cxn modelId="{5C6367DD-B833-4980-B21D-18F61CCBF392}" type="presParOf" srcId="{8F649B1C-F9F3-43D2-9978-B2399090B23C}" destId="{7C3AFE99-A7D3-47F8-B375-77BFDDEE4845}" srcOrd="3" destOrd="0" presId="urn:microsoft.com/office/officeart/2005/8/layout/bProcess4"/>
    <dgm:cxn modelId="{55A19FDF-ED47-42BB-B344-08EDD1243446}" type="presParOf" srcId="{8F649B1C-F9F3-43D2-9978-B2399090B23C}" destId="{4453C5BA-7C42-4E84-82D0-5F8BEA2F957B}" srcOrd="4" destOrd="0" presId="urn:microsoft.com/office/officeart/2005/8/layout/bProcess4"/>
    <dgm:cxn modelId="{ED241382-823E-4652-B3F7-6D90268A40C3}" type="presParOf" srcId="{4453C5BA-7C42-4E84-82D0-5F8BEA2F957B}" destId="{C7648FE8-713B-4CE4-9652-BD5D7D13BE58}" srcOrd="0" destOrd="0" presId="urn:microsoft.com/office/officeart/2005/8/layout/bProcess4"/>
    <dgm:cxn modelId="{23F0A12D-C86D-4593-9403-739C1B72CDC9}" type="presParOf" srcId="{4453C5BA-7C42-4E84-82D0-5F8BEA2F957B}" destId="{39F63DF1-F14C-4C8D-A89E-EA2753949963}" srcOrd="1" destOrd="0" presId="urn:microsoft.com/office/officeart/2005/8/layout/bProcess4"/>
    <dgm:cxn modelId="{8928B156-4893-4794-B502-E8DACD91F07F}" type="presParOf" srcId="{8F649B1C-F9F3-43D2-9978-B2399090B23C}" destId="{7111C379-F372-46F1-A047-3A957830094D}" srcOrd="5" destOrd="0" presId="urn:microsoft.com/office/officeart/2005/8/layout/bProcess4"/>
    <dgm:cxn modelId="{E0F481E7-073A-41F5-981C-798209C9699C}" type="presParOf" srcId="{8F649B1C-F9F3-43D2-9978-B2399090B23C}" destId="{C8B2C1D3-CCA2-4A78-97BF-DB5336EB5A60}" srcOrd="6" destOrd="0" presId="urn:microsoft.com/office/officeart/2005/8/layout/bProcess4"/>
    <dgm:cxn modelId="{34420AAB-AB45-43FE-98A1-96ACAB2893E3}" type="presParOf" srcId="{C8B2C1D3-CCA2-4A78-97BF-DB5336EB5A60}" destId="{236046C5-834C-495E-ACAA-BE5EE9981D7D}" srcOrd="0" destOrd="0" presId="urn:microsoft.com/office/officeart/2005/8/layout/bProcess4"/>
    <dgm:cxn modelId="{8143989F-4F6D-4F8F-94EA-FE7974A8CE18}" type="presParOf" srcId="{C8B2C1D3-CCA2-4A78-97BF-DB5336EB5A60}" destId="{64867AF7-D090-424F-A30C-7F04C3BE410B}" srcOrd="1" destOrd="0" presId="urn:microsoft.com/office/officeart/2005/8/layout/bProcess4"/>
    <dgm:cxn modelId="{4ED2C7F5-7C1E-43BF-B6C6-22E87772FEA6}" type="presParOf" srcId="{8F649B1C-F9F3-43D2-9978-B2399090B23C}" destId="{EBF9F2BA-5993-4F49-9374-94CDBE3BFB07}" srcOrd="7" destOrd="0" presId="urn:microsoft.com/office/officeart/2005/8/layout/bProcess4"/>
    <dgm:cxn modelId="{9BD04186-A65C-4971-BDF3-C7D04B580A60}" type="presParOf" srcId="{8F649B1C-F9F3-43D2-9978-B2399090B23C}" destId="{BE528B7B-9C65-4A85-B15F-64666069056B}" srcOrd="8" destOrd="0" presId="urn:microsoft.com/office/officeart/2005/8/layout/bProcess4"/>
    <dgm:cxn modelId="{783401C1-AEA8-4293-ABC8-FCA898D4ED89}" type="presParOf" srcId="{BE528B7B-9C65-4A85-B15F-64666069056B}" destId="{EDBC5112-418C-47A3-9BBA-42CFDC22E2FA}" srcOrd="0" destOrd="0" presId="urn:microsoft.com/office/officeart/2005/8/layout/bProcess4"/>
    <dgm:cxn modelId="{1E07753C-2C26-4D89-B6F8-2602C0C41E88}" type="presParOf" srcId="{BE528B7B-9C65-4A85-B15F-64666069056B}" destId="{236C9AFA-6BD2-4C2D-A14D-C5A16E84BB4D}" srcOrd="1" destOrd="0" presId="urn:microsoft.com/office/officeart/2005/8/layout/bProcess4"/>
    <dgm:cxn modelId="{0199E2BF-EF49-47DB-A489-171000D57C70}" type="presParOf" srcId="{8F649B1C-F9F3-43D2-9978-B2399090B23C}" destId="{A76F8B7A-CE7A-4620-B537-8AF24CF216D1}" srcOrd="9" destOrd="0" presId="urn:microsoft.com/office/officeart/2005/8/layout/bProcess4"/>
    <dgm:cxn modelId="{10342543-4DC1-4007-93B6-2DF40E320215}" type="presParOf" srcId="{8F649B1C-F9F3-43D2-9978-B2399090B23C}" destId="{38AFD101-709F-404E-8277-0FEE70C8FE45}" srcOrd="10" destOrd="0" presId="urn:microsoft.com/office/officeart/2005/8/layout/bProcess4"/>
    <dgm:cxn modelId="{755D825B-6606-4B87-BF83-E7D6FC092B09}" type="presParOf" srcId="{38AFD101-709F-404E-8277-0FEE70C8FE45}" destId="{A5C9DD73-9B99-496A-BD80-8E08D39995E0}" srcOrd="0" destOrd="0" presId="urn:microsoft.com/office/officeart/2005/8/layout/bProcess4"/>
    <dgm:cxn modelId="{E97EE40F-A525-4CAF-A0F4-0969A4E916B4}" type="presParOf" srcId="{38AFD101-709F-404E-8277-0FEE70C8FE45}" destId="{F4BF578D-5E50-4942-8798-830C28BB2C3C}" srcOrd="1" destOrd="0" presId="urn:microsoft.com/office/officeart/2005/8/layout/bProcess4"/>
    <dgm:cxn modelId="{A6FAFE28-E582-498C-9671-93DC916C8A52}" type="presParOf" srcId="{8F649B1C-F9F3-43D2-9978-B2399090B23C}" destId="{303CA3FE-83DA-43E4-8017-E399C459CDA6}" srcOrd="11" destOrd="0" presId="urn:microsoft.com/office/officeart/2005/8/layout/bProcess4"/>
    <dgm:cxn modelId="{69EABA3B-F70F-46E9-9616-E32B6BC2B065}" type="presParOf" srcId="{8F649B1C-F9F3-43D2-9978-B2399090B23C}" destId="{33BDEEEB-1235-481A-8E11-952E92BDE876}" srcOrd="12" destOrd="0" presId="urn:microsoft.com/office/officeart/2005/8/layout/bProcess4"/>
    <dgm:cxn modelId="{C090DFD1-E1E2-4EDB-BC6C-ED09E4A2D8EF}" type="presParOf" srcId="{33BDEEEB-1235-481A-8E11-952E92BDE876}" destId="{72F76761-2629-4CA6-9831-CDF3ED956A91}" srcOrd="0" destOrd="0" presId="urn:microsoft.com/office/officeart/2005/8/layout/bProcess4"/>
    <dgm:cxn modelId="{F401C654-B6A3-4E74-B8BA-646141233344}" type="presParOf" srcId="{33BDEEEB-1235-481A-8E11-952E92BDE876}" destId="{177B138B-501D-482C-819A-6CAA1620C4B0}" srcOrd="1" destOrd="0" presId="urn:microsoft.com/office/officeart/2005/8/layout/bProcess4"/>
    <dgm:cxn modelId="{91CEE0AB-1CE7-4011-83D5-7ADA380CC5DA}" type="presParOf" srcId="{8F649B1C-F9F3-43D2-9978-B2399090B23C}" destId="{C64AE3AF-AEAB-41CB-8922-E85E8B29E210}" srcOrd="13" destOrd="0" presId="urn:microsoft.com/office/officeart/2005/8/layout/bProcess4"/>
    <dgm:cxn modelId="{0B169543-9653-437A-9C37-F54DF99403F2}" type="presParOf" srcId="{8F649B1C-F9F3-43D2-9978-B2399090B23C}" destId="{059591C0-04AB-4EAF-B21E-4F1071B8FFC8}" srcOrd="14" destOrd="0" presId="urn:microsoft.com/office/officeart/2005/8/layout/bProcess4"/>
    <dgm:cxn modelId="{DAAB5A6B-2D8B-4C06-BF30-6A72F880775B}" type="presParOf" srcId="{059591C0-04AB-4EAF-B21E-4F1071B8FFC8}" destId="{1CC14CF2-EE78-4EC1-B74A-006B286F738F}" srcOrd="0" destOrd="0" presId="urn:microsoft.com/office/officeart/2005/8/layout/bProcess4"/>
    <dgm:cxn modelId="{1AFF0763-7D2D-4537-8CE1-EFBFF1615432}" type="presParOf" srcId="{059591C0-04AB-4EAF-B21E-4F1071B8FFC8}" destId="{00BAED22-894F-44E7-B494-3720A2BCB370}" srcOrd="1" destOrd="0" presId="urn:microsoft.com/office/officeart/2005/8/layout/bProcess4"/>
    <dgm:cxn modelId="{F1621A8A-E2C7-454F-9B38-EB3649554F4C}" type="presParOf" srcId="{8F649B1C-F9F3-43D2-9978-B2399090B23C}" destId="{33D065BE-C9BB-4C36-89DE-E1F5C511F629}" srcOrd="15" destOrd="0" presId="urn:microsoft.com/office/officeart/2005/8/layout/bProcess4"/>
    <dgm:cxn modelId="{AD9D5B50-3A71-42E3-8CEC-33F848AEB903}" type="presParOf" srcId="{8F649B1C-F9F3-43D2-9978-B2399090B23C}" destId="{0C52FFBB-FB7C-4E2A-BE9E-B1FBA236E001}" srcOrd="16" destOrd="0" presId="urn:microsoft.com/office/officeart/2005/8/layout/bProcess4"/>
    <dgm:cxn modelId="{F1C80432-CE41-4C3D-A5B2-AFB20B784B06}" type="presParOf" srcId="{0C52FFBB-FB7C-4E2A-BE9E-B1FBA236E001}" destId="{CEA791D5-91B7-445C-9E4D-CA321CC7813A}" srcOrd="0" destOrd="0" presId="urn:microsoft.com/office/officeart/2005/8/layout/bProcess4"/>
    <dgm:cxn modelId="{F6476086-4B03-462E-A94C-84E6E09F4590}" type="presParOf" srcId="{0C52FFBB-FB7C-4E2A-BE9E-B1FBA236E001}" destId="{7DF7EE91-66DA-47DF-8ED5-EFBA693331C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93346-C96C-476B-8458-891E5CC5500F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Stones 35%</a:t>
          </a:r>
          <a:endParaRPr lang="en-IN" sz="3700" kern="1200" dirty="0"/>
        </a:p>
      </dsp:txBody>
      <dsp:txXfrm>
        <a:off x="0" y="591343"/>
        <a:ext cx="2571749" cy="1543050"/>
      </dsp:txXfrm>
    </dsp:sp>
    <dsp:sp modelId="{031F4093-C7F8-4181-95C4-B44F7B6875EF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Bones 15%</a:t>
          </a:r>
          <a:endParaRPr lang="en-IN" sz="3700" kern="1200" dirty="0"/>
        </a:p>
      </dsp:txBody>
      <dsp:txXfrm>
        <a:off x="2828925" y="591343"/>
        <a:ext cx="2571749" cy="1543050"/>
      </dsp:txXfrm>
    </dsp:sp>
    <dsp:sp modelId="{C13E44CF-D6F6-426C-B876-044A52D2A0E8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Psychic moans</a:t>
          </a:r>
          <a:endParaRPr lang="en-IN" sz="3700" kern="1200" dirty="0"/>
        </a:p>
      </dsp:txBody>
      <dsp:txXfrm>
        <a:off x="5657849" y="591343"/>
        <a:ext cx="2571749" cy="1543050"/>
      </dsp:txXfrm>
    </dsp:sp>
    <dsp:sp modelId="{25D2BF5F-FC7C-4E3A-9720-AD50824F14FF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Abdominal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groans</a:t>
          </a:r>
          <a:endParaRPr lang="en-IN" sz="3700" kern="1200" dirty="0"/>
        </a:p>
      </dsp:txBody>
      <dsp:txXfrm>
        <a:off x="1414462" y="2391569"/>
        <a:ext cx="2571749" cy="1543050"/>
      </dsp:txXfrm>
    </dsp:sp>
    <dsp:sp modelId="{966DFC38-1E2D-4DBD-A4A3-B109F9CAE809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Parathyroid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crisis</a:t>
          </a:r>
          <a:endParaRPr lang="en-IN" sz="3700" kern="1200" dirty="0"/>
        </a:p>
      </dsp:txBody>
      <dsp:txXfrm>
        <a:off x="4243387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EF985-78E3-4112-8A83-C10F2E104E46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F3470-0E2A-45DB-B9DC-5003C54FDCB3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DEMONSTRATE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^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S.Cal</a:t>
          </a:r>
          <a:r>
            <a:rPr lang="en-US" sz="2000" kern="1200" dirty="0"/>
            <a:t> &amp; PTH</a:t>
          </a:r>
          <a:endParaRPr lang="en-IN" sz="2000" kern="1200" dirty="0"/>
        </a:p>
      </dsp:txBody>
      <dsp:txXfrm>
        <a:off x="211121" y="39298"/>
        <a:ext cx="2078140" cy="1216604"/>
      </dsp:txXfrm>
    </dsp:sp>
    <dsp:sp modelId="{7C3AFE99-A7D3-47F8-B375-77BFDDEE4845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5ABE1-EFEA-40C8-9267-AB3786B0B64E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Exclude  other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Caueses</a:t>
          </a:r>
          <a:r>
            <a:rPr lang="en-US" sz="2000" kern="1200" dirty="0"/>
            <a:t> of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hypercalcaemia</a:t>
          </a:r>
          <a:endParaRPr lang="en-IN" sz="2000" kern="1200" dirty="0"/>
        </a:p>
      </dsp:txBody>
      <dsp:txXfrm>
        <a:off x="211121" y="1654679"/>
        <a:ext cx="2078140" cy="1216604"/>
      </dsp:txXfrm>
    </dsp:sp>
    <dsp:sp modelId="{7111C379-F372-46F1-A047-3A957830094D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63DF1-F14C-4C8D-A89E-EA2753949963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Drugs like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Thiazides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lithium</a:t>
          </a:r>
          <a:endParaRPr lang="en-IN" sz="2000" kern="1200" dirty="0"/>
        </a:p>
      </dsp:txBody>
      <dsp:txXfrm>
        <a:off x="211121" y="3270059"/>
        <a:ext cx="2078140" cy="1216604"/>
      </dsp:txXfrm>
    </dsp:sp>
    <dsp:sp modelId="{EBF9F2BA-5993-4F49-9374-94CDBE3BFB07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67AF7-D090-424F-A30C-7F04C3BE410B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X-ray chest for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Sarcoidosis</a:t>
          </a:r>
          <a:r>
            <a:rPr lang="en-US" sz="2000" kern="1200" dirty="0"/>
            <a:t>,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Small cell lung ca.</a:t>
          </a:r>
          <a:endParaRPr lang="en-IN" sz="2000" kern="1200" dirty="0"/>
        </a:p>
      </dsp:txBody>
      <dsp:txXfrm>
        <a:off x="3075729" y="3270059"/>
        <a:ext cx="2078140" cy="1216604"/>
      </dsp:txXfrm>
    </dsp:sp>
    <dsp:sp modelId="{A76F8B7A-CE7A-4620-B537-8AF24CF216D1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C9AFA-6BD2-4C2D-A14D-C5A16E84BB4D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IVP  for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Renal cell ca.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stones</a:t>
          </a:r>
          <a:endParaRPr lang="en-IN" sz="2000" kern="1200" dirty="0"/>
        </a:p>
      </dsp:txBody>
      <dsp:txXfrm>
        <a:off x="3075729" y="1654679"/>
        <a:ext cx="2078140" cy="1216604"/>
      </dsp:txXfrm>
    </dsp:sp>
    <dsp:sp modelId="{303CA3FE-83DA-43E4-8017-E399C459CDA6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F578D-5E50-4942-8798-830C28BB2C3C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s.Protien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Electrophoresis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Multiple myeloma</a:t>
          </a:r>
          <a:endParaRPr lang="en-IN" sz="2000" kern="1200" dirty="0"/>
        </a:p>
      </dsp:txBody>
      <dsp:txXfrm>
        <a:off x="3075729" y="39298"/>
        <a:ext cx="2078140" cy="1216604"/>
      </dsp:txXfrm>
    </dsp:sp>
    <dsp:sp modelId="{C64AE3AF-AEAB-41CB-8922-E85E8B29E210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B138B-501D-482C-819A-6CAA1620C4B0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24-hr.u.cal. For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Familal</a:t>
          </a:r>
          <a:r>
            <a:rPr lang="en-US" sz="2000" kern="1200" dirty="0"/>
            <a:t> hypo-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Calciuric</a:t>
          </a:r>
          <a:r>
            <a:rPr lang="en-US" sz="2000" kern="1200" dirty="0"/>
            <a:t>  </a:t>
          </a:r>
          <a:r>
            <a:rPr lang="en-US" sz="2000" kern="1200" dirty="0" err="1"/>
            <a:t>hypocal</a:t>
          </a:r>
          <a:r>
            <a:rPr lang="en-US" sz="2000" kern="1200" dirty="0"/>
            <a:t>.</a:t>
          </a:r>
          <a:endParaRPr lang="en-IN" sz="2000" kern="1200" dirty="0"/>
        </a:p>
      </dsp:txBody>
      <dsp:txXfrm>
        <a:off x="5940337" y="39298"/>
        <a:ext cx="2078140" cy="1216604"/>
      </dsp:txXfrm>
    </dsp:sp>
    <dsp:sp modelId="{33D065BE-C9BB-4C36-89DE-E1F5C511F629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AED22-894F-44E7-B494-3720A2BCB370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Evaluate  for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MEN by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Family </a:t>
          </a:r>
          <a:r>
            <a:rPr lang="en-US" sz="2000" kern="1200" dirty="0" err="1"/>
            <a:t>histroy</a:t>
          </a:r>
          <a:endParaRPr lang="en-US" sz="2000" kern="1200" dirty="0"/>
        </a:p>
      </dsp:txBody>
      <dsp:txXfrm>
        <a:off x="5940337" y="1654679"/>
        <a:ext cx="2078140" cy="1216604"/>
      </dsp:txXfrm>
    </dsp:sp>
    <dsp:sp modelId="{7DF7EE91-66DA-47DF-8ED5-EFBA693331C5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kern="1200" dirty="0"/>
        </a:p>
      </dsp:txBody>
      <dsp:txXfrm>
        <a:off x="5940337" y="3270059"/>
        <a:ext cx="2078140" cy="1216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5C25-ED30-4A03-B5A9-D61683577392}" type="datetimeFigureOut">
              <a:rPr lang="en-US" smtClean="0"/>
              <a:pPr/>
              <a:t>28/11/2023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B78-7717-4120-9FCD-B173AAF2F49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63B0-57CF-48EE-9891-B3E78340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HYPERPARATHYROIDISM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30559-34B5-42B8-9FFF-C10668895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Dr. </a:t>
            </a:r>
            <a:r>
              <a:rPr lang="en-US"/>
              <a:t>Bhavin Shah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0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Parathyroid crisis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Confusion,nausea,abd.pain</a:t>
            </a:r>
            <a:endParaRPr lang="en-US" dirty="0"/>
          </a:p>
          <a:p>
            <a:r>
              <a:rPr lang="en-US" dirty="0"/>
              <a:t>Cardiac </a:t>
            </a:r>
            <a:r>
              <a:rPr lang="en-US" dirty="0" err="1"/>
              <a:t>arrythmia,hypotension</a:t>
            </a:r>
            <a:endParaRPr lang="en-US" dirty="0"/>
          </a:p>
          <a:p>
            <a:r>
              <a:rPr lang="en-US" dirty="0"/>
              <a:t>Acute renal failure</a:t>
            </a:r>
          </a:p>
          <a:p>
            <a:r>
              <a:rPr lang="en-US" dirty="0"/>
              <a:t>Treatment- 4 to 6 </a:t>
            </a:r>
            <a:r>
              <a:rPr lang="en-US" dirty="0" err="1"/>
              <a:t>litres</a:t>
            </a:r>
            <a:r>
              <a:rPr lang="en-US" dirty="0"/>
              <a:t> of NS,IV PAMIDRONATE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           NO SIGNS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Lab.test</a:t>
            </a:r>
            <a:r>
              <a:rPr lang="en-US" dirty="0"/>
              <a:t> and x-rays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X-ray hand-</a:t>
            </a:r>
            <a:r>
              <a:rPr lang="en-US" dirty="0" err="1"/>
              <a:t>subperiosteal</a:t>
            </a:r>
            <a:r>
              <a:rPr lang="en-US" dirty="0"/>
              <a:t> </a:t>
            </a:r>
            <a:r>
              <a:rPr lang="en-US" dirty="0" err="1"/>
              <a:t>resorption</a:t>
            </a:r>
            <a:r>
              <a:rPr lang="en-US" dirty="0"/>
              <a:t> of </a:t>
            </a:r>
            <a:r>
              <a:rPr lang="en-US" dirty="0" err="1"/>
              <a:t>bone,middle</a:t>
            </a:r>
            <a:r>
              <a:rPr lang="en-US" dirty="0"/>
              <a:t> </a:t>
            </a:r>
            <a:r>
              <a:rPr lang="en-US" dirty="0" err="1"/>
              <a:t>phalanges,tufts</a:t>
            </a:r>
            <a:r>
              <a:rPr lang="en-US" dirty="0"/>
              <a:t> of terminal phalanges</a:t>
            </a:r>
          </a:p>
          <a:p>
            <a:r>
              <a:rPr lang="en-US" dirty="0"/>
              <a:t>X-ray tooth sockets-lamina </a:t>
            </a:r>
            <a:r>
              <a:rPr lang="en-US" dirty="0" err="1"/>
              <a:t>dura</a:t>
            </a:r>
            <a:endParaRPr lang="en-US" dirty="0"/>
          </a:p>
          <a:p>
            <a:r>
              <a:rPr lang="en-US" dirty="0"/>
              <a:t>X-ray skull-granular decreased density</a:t>
            </a:r>
          </a:p>
          <a:p>
            <a:r>
              <a:rPr lang="en-US" dirty="0"/>
              <a:t>Other bones-small clear cystic spaces(</a:t>
            </a:r>
            <a:r>
              <a:rPr lang="en-US" dirty="0" err="1"/>
              <a:t>osteitis</a:t>
            </a:r>
            <a:r>
              <a:rPr lang="en-US" dirty="0"/>
              <a:t> </a:t>
            </a:r>
            <a:r>
              <a:rPr lang="en-US" dirty="0" err="1"/>
              <a:t>fibrosa</a:t>
            </a:r>
            <a:r>
              <a:rPr lang="en-US" dirty="0"/>
              <a:t> </a:t>
            </a:r>
            <a:r>
              <a:rPr lang="en-US" dirty="0" err="1"/>
              <a:t>cystica</a:t>
            </a:r>
            <a:r>
              <a:rPr lang="en-US" dirty="0"/>
              <a:t>),soft tissue calcification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Blood- s.cal ^ </a:t>
            </a:r>
            <a:r>
              <a:rPr lang="en-US" dirty="0" err="1"/>
              <a:t>upto</a:t>
            </a:r>
            <a:r>
              <a:rPr lang="en-US" dirty="0"/>
              <a:t> 20 mg/dl</a:t>
            </a:r>
          </a:p>
          <a:p>
            <a:r>
              <a:rPr lang="en-US" dirty="0"/>
              <a:t>            -s.pho decrease than 3 mg/dl</a:t>
            </a:r>
          </a:p>
          <a:p>
            <a:r>
              <a:rPr lang="en-US" dirty="0"/>
              <a:t>            -^  alkaline </a:t>
            </a:r>
            <a:r>
              <a:rPr lang="en-US" dirty="0" err="1"/>
              <a:t>phosphatase</a:t>
            </a:r>
            <a:endParaRPr lang="en-US" dirty="0"/>
          </a:p>
          <a:p>
            <a:r>
              <a:rPr lang="en-US" dirty="0"/>
              <a:t>Urine -^ </a:t>
            </a:r>
            <a:r>
              <a:rPr lang="en-US" dirty="0" err="1"/>
              <a:t>calc.,phos</a:t>
            </a:r>
            <a:r>
              <a:rPr lang="en-US" dirty="0"/>
              <a:t>.</a:t>
            </a:r>
          </a:p>
          <a:p>
            <a:r>
              <a:rPr lang="en-US" dirty="0"/>
              <a:t>           -</a:t>
            </a:r>
            <a:r>
              <a:rPr lang="en-US" dirty="0" err="1"/>
              <a:t>sulkowitch</a:t>
            </a:r>
            <a:r>
              <a:rPr lang="en-US" dirty="0"/>
              <a:t> test-125 mg/day calcium diet for 3 </a:t>
            </a:r>
            <a:r>
              <a:rPr lang="en-US" dirty="0" err="1"/>
              <a:t>days,u.cal</a:t>
            </a:r>
            <a:r>
              <a:rPr lang="en-US" dirty="0"/>
              <a:t>. &gt;200 mg/day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Conservative thoughts</a:t>
            </a:r>
          </a:p>
          <a:p>
            <a:r>
              <a:rPr lang="en-US" dirty="0"/>
              <a:t>   mild disease can be managed by measures like</a:t>
            </a:r>
          </a:p>
          <a:p>
            <a:r>
              <a:rPr lang="en-US" dirty="0"/>
              <a:t>1.low calc. diet</a:t>
            </a:r>
          </a:p>
          <a:p>
            <a:r>
              <a:rPr lang="en-US" dirty="0"/>
              <a:t>2.withdraw </a:t>
            </a:r>
            <a:r>
              <a:rPr lang="en-US" dirty="0" err="1"/>
              <a:t>lithium,diuretics</a:t>
            </a:r>
            <a:endParaRPr lang="en-US" dirty="0"/>
          </a:p>
          <a:p>
            <a:r>
              <a:rPr lang="en-US" dirty="0"/>
              <a:t>3.calc. reducing agents </a:t>
            </a:r>
            <a:r>
              <a:rPr lang="en-US" dirty="0" err="1"/>
              <a:t>biphosphonates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ca.receptor</a:t>
            </a:r>
            <a:r>
              <a:rPr lang="en-US" dirty="0"/>
              <a:t> agonists-</a:t>
            </a:r>
            <a:r>
              <a:rPr lang="en-US" dirty="0" err="1"/>
              <a:t>cinacalcet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 indications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Many believe that symptoms are so diverse that diagnosis itself is an indication of surgery</a:t>
            </a:r>
          </a:p>
          <a:p>
            <a:r>
              <a:rPr lang="en-US" dirty="0"/>
              <a:t>Age&lt;50 yrs</a:t>
            </a:r>
          </a:p>
          <a:p>
            <a:r>
              <a:rPr lang="en-US" dirty="0"/>
              <a:t>Decrease in </a:t>
            </a:r>
            <a:r>
              <a:rPr lang="en-US" dirty="0" err="1"/>
              <a:t>creat</a:t>
            </a:r>
            <a:r>
              <a:rPr lang="en-US" dirty="0"/>
              <a:t>. Clearance by 30%</a:t>
            </a:r>
          </a:p>
          <a:p>
            <a:r>
              <a:rPr lang="en-US" dirty="0"/>
              <a:t>A of &gt;2.5 SD bone density from peak bone mass in </a:t>
            </a:r>
            <a:r>
              <a:rPr lang="en-US" dirty="0" err="1"/>
              <a:t>hip,lumbar</a:t>
            </a:r>
            <a:r>
              <a:rPr lang="en-US" dirty="0"/>
              <a:t> </a:t>
            </a:r>
            <a:r>
              <a:rPr lang="en-US" dirty="0" err="1"/>
              <a:t>spine,distal</a:t>
            </a:r>
            <a:r>
              <a:rPr lang="en-US" dirty="0"/>
              <a:t> radius</a:t>
            </a:r>
          </a:p>
          <a:p>
            <a:r>
              <a:rPr lang="en-US" dirty="0"/>
              <a:t>24 hr </a:t>
            </a:r>
            <a:r>
              <a:rPr lang="en-US" dirty="0" err="1"/>
              <a:t>u.calc</a:t>
            </a:r>
            <a:r>
              <a:rPr lang="en-US" dirty="0"/>
              <a:t>.&gt;400 mg</a:t>
            </a:r>
          </a:p>
          <a:p>
            <a:r>
              <a:rPr lang="en-US" dirty="0"/>
              <a:t>Urinary tract </a:t>
            </a:r>
            <a:r>
              <a:rPr lang="en-US" dirty="0" err="1"/>
              <a:t>calculi,high</a:t>
            </a:r>
            <a:r>
              <a:rPr lang="en-US" dirty="0"/>
              <a:t> </a:t>
            </a:r>
            <a:r>
              <a:rPr lang="en-US" dirty="0" err="1"/>
              <a:t>s.calc,symptomatic</a:t>
            </a:r>
            <a:r>
              <a:rPr lang="en-US" dirty="0"/>
              <a:t> </a:t>
            </a:r>
            <a:r>
              <a:rPr lang="en-US" dirty="0" err="1"/>
              <a:t>hypercal</a:t>
            </a:r>
            <a:r>
              <a:rPr lang="en-US" dirty="0"/>
              <a:t>,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approaches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CONVENTIONAL</a:t>
            </a:r>
          </a:p>
          <a:p>
            <a:r>
              <a:rPr lang="en-US" dirty="0"/>
              <a:t>  </a:t>
            </a:r>
            <a:r>
              <a:rPr lang="en-US" dirty="0" err="1"/>
              <a:t>expirienced</a:t>
            </a:r>
            <a:r>
              <a:rPr lang="en-US" dirty="0"/>
              <a:t> surgeon most effective locator</a:t>
            </a:r>
          </a:p>
          <a:p>
            <a:r>
              <a:rPr lang="en-US" dirty="0"/>
              <a:t>All 4 glands are sought</a:t>
            </a:r>
          </a:p>
          <a:p>
            <a:r>
              <a:rPr lang="en-US" dirty="0" err="1"/>
              <a:t>Adenomatous</a:t>
            </a:r>
            <a:r>
              <a:rPr lang="en-US" dirty="0"/>
              <a:t> gland resemble mini </a:t>
            </a:r>
            <a:r>
              <a:rPr lang="en-US" dirty="0" err="1"/>
              <a:t>kidney,diseased</a:t>
            </a:r>
            <a:r>
              <a:rPr lang="en-US" dirty="0"/>
              <a:t> gland removed ,2% multiple</a:t>
            </a:r>
          </a:p>
          <a:p>
            <a:r>
              <a:rPr lang="en-US" dirty="0"/>
              <a:t>Hyperplasia 3.5 gland excision leaving 80 to 100 mg or total excision with 60 to 70 mg forearm </a:t>
            </a:r>
            <a:r>
              <a:rPr lang="en-US" dirty="0" err="1"/>
              <a:t>impl</a:t>
            </a:r>
            <a:r>
              <a:rPr lang="en-US" dirty="0"/>
              <a:t>.</a:t>
            </a:r>
          </a:p>
          <a:p>
            <a:r>
              <a:rPr lang="en-US" dirty="0" err="1"/>
              <a:t>Transcervical</a:t>
            </a:r>
            <a:r>
              <a:rPr lang="en-US" dirty="0"/>
              <a:t> </a:t>
            </a:r>
            <a:r>
              <a:rPr lang="en-US" dirty="0" err="1"/>
              <a:t>thymectomy</a:t>
            </a:r>
            <a:r>
              <a:rPr lang="en-US" dirty="0"/>
              <a:t> </a:t>
            </a:r>
            <a:r>
              <a:rPr lang="en-US" dirty="0" err="1"/>
              <a:t>sos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QPTH</a:t>
            </a:r>
          </a:p>
          <a:p>
            <a:r>
              <a:rPr lang="en-US" dirty="0"/>
              <a:t>Half  life 3 to 5 </a:t>
            </a:r>
            <a:r>
              <a:rPr lang="en-US" dirty="0" err="1"/>
              <a:t>min,immunochemiluminescent</a:t>
            </a:r>
            <a:r>
              <a:rPr lang="en-US" dirty="0"/>
              <a:t> tech. can be done in 8 to 30 </a:t>
            </a:r>
            <a:r>
              <a:rPr lang="en-US" dirty="0" err="1"/>
              <a:t>mins</a:t>
            </a:r>
            <a:endParaRPr lang="en-US" dirty="0"/>
          </a:p>
          <a:p>
            <a:r>
              <a:rPr lang="en-US" dirty="0"/>
              <a:t>Pre-op dual </a:t>
            </a:r>
            <a:r>
              <a:rPr lang="en-US" dirty="0" err="1"/>
              <a:t>phese</a:t>
            </a:r>
            <a:r>
              <a:rPr lang="en-US" dirty="0"/>
              <a:t> SESTAMIBI SCAN with SPECT(single photon emission ct),7.3 MHz real time </a:t>
            </a:r>
            <a:r>
              <a:rPr lang="en-US" dirty="0" err="1"/>
              <a:t>sonography</a:t>
            </a:r>
            <a:r>
              <a:rPr lang="en-US" dirty="0"/>
              <a:t> </a:t>
            </a:r>
          </a:p>
          <a:p>
            <a:r>
              <a:rPr lang="en-US" dirty="0"/>
              <a:t>Pre-incision,pre-excision,5 </a:t>
            </a:r>
            <a:r>
              <a:rPr lang="en-US" dirty="0" err="1"/>
              <a:t>mins</a:t>
            </a:r>
            <a:r>
              <a:rPr lang="en-US" dirty="0"/>
              <a:t> and 10 </a:t>
            </a:r>
            <a:r>
              <a:rPr lang="en-US" dirty="0" err="1"/>
              <a:t>mins</a:t>
            </a:r>
            <a:r>
              <a:rPr lang="en-US" dirty="0"/>
              <a:t> after excision</a:t>
            </a:r>
          </a:p>
          <a:p>
            <a:r>
              <a:rPr lang="en-US" dirty="0"/>
              <a:t>&gt; 50% reduction from highest level after excision of all </a:t>
            </a:r>
            <a:r>
              <a:rPr lang="en-US" dirty="0" err="1"/>
              <a:t>hyperfunctioning</a:t>
            </a:r>
            <a:r>
              <a:rPr lang="en-US" dirty="0"/>
              <a:t> glands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hyperparathyroidism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             ETIOLOGY</a:t>
            </a:r>
          </a:p>
          <a:p>
            <a:r>
              <a:rPr lang="en-US" dirty="0"/>
              <a:t>Physiologic response to low </a:t>
            </a:r>
            <a:r>
              <a:rPr lang="en-US" dirty="0" err="1"/>
              <a:t>s.calcium</a:t>
            </a:r>
            <a:endParaRPr lang="en-US" dirty="0"/>
          </a:p>
          <a:p>
            <a:r>
              <a:rPr lang="en-US" dirty="0"/>
              <a:t>Low </a:t>
            </a:r>
            <a:r>
              <a:rPr lang="en-US" dirty="0" err="1"/>
              <a:t>s.calc.,high</a:t>
            </a:r>
            <a:r>
              <a:rPr lang="en-US" dirty="0"/>
              <a:t> </a:t>
            </a:r>
            <a:r>
              <a:rPr lang="en-US" dirty="0" err="1"/>
              <a:t>PTH,in</a:t>
            </a:r>
            <a:r>
              <a:rPr lang="en-US" dirty="0"/>
              <a:t> primary both elevated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CRF-1.decrease production of </a:t>
            </a:r>
            <a:r>
              <a:rPr lang="en-US" dirty="0" err="1"/>
              <a:t>calctriol</a:t>
            </a:r>
            <a:r>
              <a:rPr lang="en-US" dirty="0"/>
              <a:t> &gt;decrease int. absorption of calc.&gt;hypocalcaemia 2.decrease excretion of </a:t>
            </a:r>
            <a:r>
              <a:rPr lang="en-US" dirty="0" err="1"/>
              <a:t>phosph</a:t>
            </a:r>
            <a:r>
              <a:rPr lang="en-US" dirty="0"/>
              <a:t>.&gt;^ blood </a:t>
            </a:r>
            <a:r>
              <a:rPr lang="en-US" dirty="0" err="1"/>
              <a:t>phos</a:t>
            </a:r>
            <a:r>
              <a:rPr lang="en-US" dirty="0"/>
              <a:t>.&gt;decrease </a:t>
            </a:r>
            <a:r>
              <a:rPr lang="en-US" dirty="0" err="1"/>
              <a:t>calcitriol</a:t>
            </a:r>
            <a:r>
              <a:rPr lang="en-US" dirty="0"/>
              <a:t> production=vicious cycle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Intestinal </a:t>
            </a:r>
            <a:r>
              <a:rPr lang="en-US" dirty="0" err="1"/>
              <a:t>malabsorption</a:t>
            </a:r>
            <a:r>
              <a:rPr lang="en-US" dirty="0"/>
              <a:t> like </a:t>
            </a:r>
            <a:r>
              <a:rPr lang="en-US" dirty="0" err="1"/>
              <a:t>sprue</a:t>
            </a:r>
            <a:endParaRPr lang="en-US" dirty="0"/>
          </a:p>
          <a:p>
            <a:r>
              <a:rPr lang="en-US" dirty="0"/>
              <a:t>Chronic vitamin D deficiency</a:t>
            </a:r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and basics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Size-3*3*2  mm</a:t>
            </a:r>
          </a:p>
          <a:p>
            <a:r>
              <a:rPr lang="en-US" dirty="0"/>
              <a:t>Weight -50 mg approximately</a:t>
            </a:r>
          </a:p>
          <a:p>
            <a:r>
              <a:rPr lang="en-US" dirty="0"/>
              <a:t>Shape-</a:t>
            </a:r>
            <a:r>
              <a:rPr lang="en-US" dirty="0" err="1"/>
              <a:t>oval,kidney</a:t>
            </a:r>
            <a:r>
              <a:rPr lang="en-US" dirty="0"/>
              <a:t> shaped</a:t>
            </a:r>
          </a:p>
          <a:p>
            <a:r>
              <a:rPr lang="en-US" dirty="0"/>
              <a:t>Number-4,supenumerary</a:t>
            </a:r>
          </a:p>
          <a:p>
            <a:r>
              <a:rPr lang="en-US" dirty="0" err="1"/>
              <a:t>Colour</a:t>
            </a:r>
            <a:r>
              <a:rPr lang="en-US" dirty="0"/>
              <a:t>-varying shades of </a:t>
            </a:r>
            <a:r>
              <a:rPr lang="en-US" dirty="0" err="1"/>
              <a:t>yellow,orange</a:t>
            </a:r>
            <a:r>
              <a:rPr lang="en-US" dirty="0"/>
              <a:t> to brown</a:t>
            </a:r>
          </a:p>
          <a:p>
            <a:r>
              <a:rPr lang="en-US" dirty="0"/>
              <a:t>Site-superior pair behind superior pole of thyroid in fat above </a:t>
            </a:r>
            <a:r>
              <a:rPr lang="en-US" dirty="0" err="1"/>
              <a:t>inf.thyroid</a:t>
            </a:r>
            <a:r>
              <a:rPr lang="en-US" dirty="0"/>
              <a:t> </a:t>
            </a:r>
            <a:r>
              <a:rPr lang="en-US" dirty="0" err="1"/>
              <a:t>artery,inferior</a:t>
            </a:r>
            <a:r>
              <a:rPr lang="en-US" dirty="0"/>
              <a:t> pair at </a:t>
            </a:r>
            <a:r>
              <a:rPr lang="en-US" dirty="0" err="1"/>
              <a:t>inf.pole+upper</a:t>
            </a:r>
            <a:r>
              <a:rPr lang="en-US" dirty="0"/>
              <a:t> horn of thymus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 </a:t>
            </a:r>
            <a:r>
              <a:rPr lang="en-US" dirty="0" err="1"/>
              <a:t>indications&amp;treatment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1.failure of medical therapy</a:t>
            </a:r>
          </a:p>
          <a:p>
            <a:r>
              <a:rPr lang="en-US" dirty="0"/>
              <a:t>2.severe symptoms like bone </a:t>
            </a:r>
            <a:r>
              <a:rPr lang="en-US" dirty="0" err="1"/>
              <a:t>pain,muscle</a:t>
            </a:r>
            <a:r>
              <a:rPr lang="en-US" dirty="0"/>
              <a:t> pain and intractable </a:t>
            </a:r>
            <a:r>
              <a:rPr lang="en-US" dirty="0" err="1"/>
              <a:t>pruritus</a:t>
            </a:r>
            <a:r>
              <a:rPr lang="en-US" dirty="0"/>
              <a:t> during </a:t>
            </a:r>
            <a:r>
              <a:rPr lang="en-US" dirty="0" err="1"/>
              <a:t>hemodialysis</a:t>
            </a:r>
            <a:endParaRPr lang="en-US" dirty="0"/>
          </a:p>
          <a:p>
            <a:r>
              <a:rPr lang="en-US" dirty="0"/>
              <a:t>3.renal </a:t>
            </a:r>
            <a:r>
              <a:rPr lang="en-US" dirty="0" err="1"/>
              <a:t>osteodystrophy</a:t>
            </a:r>
            <a:r>
              <a:rPr lang="en-US" dirty="0"/>
              <a:t>-bone </a:t>
            </a:r>
            <a:r>
              <a:rPr lang="en-US" dirty="0" err="1"/>
              <a:t>pain,osteomalcia,fractures</a:t>
            </a:r>
            <a:r>
              <a:rPr lang="en-US" dirty="0"/>
              <a:t> ,brown tumors of bone</a:t>
            </a:r>
          </a:p>
          <a:p>
            <a:r>
              <a:rPr lang="en-US" dirty="0"/>
              <a:t>4.calciphylaxis-deposition of calc. in skin leading to pain and ulceration, 50% </a:t>
            </a:r>
            <a:r>
              <a:rPr lang="en-US" dirty="0" err="1"/>
              <a:t>motality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Parathyroid remnant size of a normal parathyroid will suffice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Tertiary hyperparathyroidism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           ETIOLOGY</a:t>
            </a:r>
          </a:p>
          <a:p>
            <a:r>
              <a:rPr lang="en-US" dirty="0"/>
              <a:t>Prolonged secondary HPT leads to loss of calc. sensing receptors in parathyroid tissue</a:t>
            </a:r>
          </a:p>
          <a:p>
            <a:r>
              <a:rPr lang="en-US" dirty="0"/>
              <a:t>Increase in PTH and </a:t>
            </a:r>
            <a:r>
              <a:rPr lang="en-US" dirty="0" err="1"/>
              <a:t>s.calc</a:t>
            </a:r>
            <a:r>
              <a:rPr lang="en-US" dirty="0"/>
              <a:t>.</a:t>
            </a:r>
          </a:p>
          <a:p>
            <a:r>
              <a:rPr lang="en-US" dirty="0"/>
              <a:t>Distinguished from primary by medical </a:t>
            </a:r>
            <a:r>
              <a:rPr lang="en-US" dirty="0" err="1"/>
              <a:t>histroy</a:t>
            </a:r>
            <a:r>
              <a:rPr lang="en-US" dirty="0"/>
              <a:t> and much more elevated PTH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 indication and 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Diagnosis alone is indication</a:t>
            </a:r>
          </a:p>
          <a:p>
            <a:r>
              <a:rPr lang="en-US" dirty="0"/>
              <a:t>Remnant of size of 4 normal parathyroid is kept,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of surgery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Persistent </a:t>
            </a:r>
            <a:r>
              <a:rPr lang="en-US" dirty="0" err="1"/>
              <a:t>hyperparthyroidism</a:t>
            </a:r>
            <a:endParaRPr lang="en-US" dirty="0"/>
          </a:p>
          <a:p>
            <a:r>
              <a:rPr lang="en-US" dirty="0"/>
              <a:t>Recurrent laryngeal nerve injury</a:t>
            </a:r>
          </a:p>
          <a:p>
            <a:r>
              <a:rPr lang="en-US" dirty="0" err="1"/>
              <a:t>Haemorrohage</a:t>
            </a:r>
            <a:endParaRPr lang="en-US" dirty="0"/>
          </a:p>
          <a:p>
            <a:r>
              <a:rPr lang="en-US" dirty="0"/>
              <a:t>Recurrent </a:t>
            </a:r>
            <a:r>
              <a:rPr lang="en-US" dirty="0" err="1"/>
              <a:t>hyperparthyroidism</a:t>
            </a:r>
            <a:r>
              <a:rPr lang="en-US" dirty="0"/>
              <a:t>- after 6 months of normality</a:t>
            </a:r>
          </a:p>
          <a:p>
            <a:r>
              <a:rPr lang="en-US" dirty="0"/>
              <a:t>Permanent </a:t>
            </a:r>
            <a:r>
              <a:rPr lang="en-US" dirty="0" err="1"/>
              <a:t>hypoparathyroidismv</a:t>
            </a:r>
            <a:endParaRPr lang="en-US" dirty="0"/>
          </a:p>
          <a:p>
            <a:r>
              <a:rPr lang="en-US" dirty="0"/>
              <a:t> reduce </a:t>
            </a:r>
            <a:r>
              <a:rPr lang="en-US" dirty="0" err="1"/>
              <a:t>compli</a:t>
            </a:r>
            <a:r>
              <a:rPr lang="en-US" dirty="0"/>
              <a:t>. By </a:t>
            </a:r>
            <a:r>
              <a:rPr lang="en-US" dirty="0" err="1"/>
              <a:t>preop</a:t>
            </a:r>
            <a:r>
              <a:rPr lang="en-US" dirty="0"/>
              <a:t> 5 mg/kg iv </a:t>
            </a:r>
            <a:r>
              <a:rPr lang="en-US" dirty="0" err="1"/>
              <a:t>methelyne</a:t>
            </a:r>
            <a:r>
              <a:rPr lang="en-US" dirty="0"/>
              <a:t> blue in 500 ml DNS,MIBI &amp;Gama probe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hypoparathyroidism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ETIOLOGY</a:t>
            </a:r>
          </a:p>
          <a:p>
            <a:r>
              <a:rPr lang="en-US" dirty="0"/>
              <a:t>Thyroid surgery – if 2 or more glands </a:t>
            </a:r>
            <a:r>
              <a:rPr lang="en-US" dirty="0" err="1"/>
              <a:t>inadverently</a:t>
            </a:r>
            <a:r>
              <a:rPr lang="en-US" dirty="0"/>
              <a:t> removed or blood supply </a:t>
            </a:r>
            <a:r>
              <a:rPr lang="en-US" dirty="0" err="1"/>
              <a:t>geopardized</a:t>
            </a:r>
            <a:r>
              <a:rPr lang="en-US" dirty="0"/>
              <a:t> </a:t>
            </a:r>
          </a:p>
          <a:p>
            <a:r>
              <a:rPr lang="en-US" dirty="0" err="1"/>
              <a:t>digeorge</a:t>
            </a:r>
            <a:r>
              <a:rPr lang="en-US" dirty="0"/>
              <a:t> syndrome</a:t>
            </a:r>
          </a:p>
          <a:p>
            <a:r>
              <a:rPr lang="en-US" dirty="0"/>
              <a:t>Autoimmune </a:t>
            </a:r>
            <a:r>
              <a:rPr lang="en-US" dirty="0" err="1"/>
              <a:t>polyglandular</a:t>
            </a:r>
            <a:r>
              <a:rPr lang="en-US" dirty="0"/>
              <a:t> syndrome type 1</a:t>
            </a:r>
          </a:p>
          <a:p>
            <a:r>
              <a:rPr lang="en-US" dirty="0" err="1"/>
              <a:t>Haemochromatosis</a:t>
            </a:r>
            <a:r>
              <a:rPr lang="en-US" dirty="0"/>
              <a:t>,   </a:t>
            </a:r>
            <a:r>
              <a:rPr lang="en-US" dirty="0" err="1"/>
              <a:t>wilson</a:t>
            </a:r>
            <a:r>
              <a:rPr lang="en-US" dirty="0"/>
              <a:t> disease              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5 days after surgery</a:t>
            </a:r>
          </a:p>
          <a:p>
            <a:r>
              <a:rPr lang="en-US" dirty="0"/>
              <a:t>Tingling and numbness of </a:t>
            </a:r>
            <a:r>
              <a:rPr lang="en-US" dirty="0" err="1"/>
              <a:t>nose,lips</a:t>
            </a:r>
            <a:r>
              <a:rPr lang="en-US" dirty="0"/>
              <a:t> and </a:t>
            </a:r>
            <a:r>
              <a:rPr lang="en-US" dirty="0" err="1"/>
              <a:t>extrimities</a:t>
            </a:r>
            <a:endParaRPr lang="en-US" dirty="0"/>
          </a:p>
          <a:p>
            <a:r>
              <a:rPr lang="en-US" dirty="0"/>
              <a:t>Spasm of muscles of the body 1.hands &amp; feet cramps ,</a:t>
            </a:r>
            <a:r>
              <a:rPr lang="en-US" dirty="0" err="1"/>
              <a:t>carpo</a:t>
            </a:r>
            <a:r>
              <a:rPr lang="en-US" dirty="0"/>
              <a:t> pedal spasm 2.respiratory muscles-</a:t>
            </a:r>
            <a:r>
              <a:rPr lang="en-US" dirty="0" err="1"/>
              <a:t>dyspnoea,suffocation</a:t>
            </a:r>
            <a:r>
              <a:rPr lang="en-US" dirty="0"/>
              <a:t> 3.intraocular muscles-blurring of </a:t>
            </a:r>
            <a:r>
              <a:rPr lang="en-US" dirty="0" err="1"/>
              <a:t>vision,cataract</a:t>
            </a:r>
            <a:endParaRPr lang="en-US" dirty="0"/>
          </a:p>
          <a:p>
            <a:r>
              <a:rPr lang="en-US" dirty="0"/>
              <a:t>Generalized convulsions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Circum oral pallor</a:t>
            </a:r>
          </a:p>
          <a:p>
            <a:r>
              <a:rPr lang="en-US" dirty="0" err="1"/>
              <a:t>Chovstek</a:t>
            </a:r>
            <a:r>
              <a:rPr lang="en-US" dirty="0"/>
              <a:t> sign-tap on facial nerve</a:t>
            </a:r>
          </a:p>
          <a:p>
            <a:r>
              <a:rPr lang="en-US" dirty="0" err="1"/>
              <a:t>Trossaeu</a:t>
            </a:r>
            <a:r>
              <a:rPr lang="en-US" dirty="0"/>
              <a:t> sign- 200 mm/hg for 3-5 </a:t>
            </a:r>
            <a:r>
              <a:rPr lang="en-US" dirty="0" err="1"/>
              <a:t>mins,obstetrician</a:t>
            </a:r>
            <a:r>
              <a:rPr lang="en-US" dirty="0"/>
              <a:t> hand</a:t>
            </a:r>
          </a:p>
          <a:p>
            <a:r>
              <a:rPr lang="en-US" dirty="0"/>
              <a:t>Prolonged QT interval and QRS complex changes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 and </a:t>
            </a:r>
            <a:r>
              <a:rPr lang="en-US" dirty="0" err="1"/>
              <a:t>d.d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s.calcium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epilelpsy</a:t>
            </a:r>
            <a:endParaRPr lang="en-US" dirty="0"/>
          </a:p>
          <a:p>
            <a:r>
              <a:rPr lang="en-US" dirty="0"/>
              <a:t>Alkalosis due to loss of HCL from stomach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                    PROPHYLACTIC</a:t>
            </a:r>
          </a:p>
          <a:p>
            <a:r>
              <a:rPr lang="en-US" dirty="0"/>
              <a:t>If </a:t>
            </a:r>
            <a:r>
              <a:rPr lang="en-US" dirty="0" err="1"/>
              <a:t>inadverently</a:t>
            </a:r>
            <a:r>
              <a:rPr lang="en-US" dirty="0"/>
              <a:t> removed ,implant in </a:t>
            </a:r>
            <a:r>
              <a:rPr lang="en-US" dirty="0" err="1"/>
              <a:t>sternomastoid</a:t>
            </a:r>
            <a:r>
              <a:rPr lang="en-US" dirty="0"/>
              <a:t> </a:t>
            </a:r>
          </a:p>
          <a:p>
            <a:r>
              <a:rPr lang="en-US" dirty="0"/>
              <a:t>                          IMMEDIATE</a:t>
            </a:r>
          </a:p>
          <a:p>
            <a:r>
              <a:rPr lang="en-US" dirty="0"/>
              <a:t>10 ml of 10% ca. </a:t>
            </a:r>
            <a:r>
              <a:rPr lang="en-US" dirty="0" err="1"/>
              <a:t>gluconate</a:t>
            </a:r>
            <a:r>
              <a:rPr lang="en-US" dirty="0"/>
              <a:t> iv followed by </a:t>
            </a:r>
            <a:r>
              <a:rPr lang="en-US" dirty="0" err="1"/>
              <a:t>im</a:t>
            </a:r>
            <a:endParaRPr lang="en-US" dirty="0"/>
          </a:p>
          <a:p>
            <a:r>
              <a:rPr lang="en-US" dirty="0"/>
              <a:t>10 ml of 10% </a:t>
            </a:r>
            <a:r>
              <a:rPr lang="en-US" dirty="0" err="1"/>
              <a:t>mag.sulf</a:t>
            </a:r>
            <a:r>
              <a:rPr lang="en-US" dirty="0"/>
              <a:t> may also needed</a:t>
            </a:r>
          </a:p>
          <a:p>
            <a:r>
              <a:rPr lang="en-US" dirty="0"/>
              <a:t>Spasm-5 to 10 ml paraldehyde </a:t>
            </a:r>
            <a:r>
              <a:rPr lang="en-US" dirty="0" err="1"/>
              <a:t>im</a:t>
            </a:r>
            <a:r>
              <a:rPr lang="en-US" dirty="0"/>
              <a:t> 20 </a:t>
            </a:r>
            <a:r>
              <a:rPr lang="en-US" dirty="0" err="1"/>
              <a:t>mins</a:t>
            </a:r>
            <a:r>
              <a:rPr lang="en-US" dirty="0"/>
              <a:t> before  </a:t>
            </a:r>
            <a:r>
              <a:rPr lang="en-US" dirty="0" err="1"/>
              <a:t>ca.gluconate</a:t>
            </a:r>
            <a:endParaRPr lang="en-US" dirty="0"/>
          </a:p>
          <a:p>
            <a:r>
              <a:rPr lang="en-US" dirty="0"/>
              <a:t>Soluble </a:t>
            </a:r>
            <a:r>
              <a:rPr lang="en-US" dirty="0" err="1"/>
              <a:t>ca.aspirin</a:t>
            </a:r>
            <a:r>
              <a:rPr lang="en-US" dirty="0"/>
              <a:t> orally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Sites </a:t>
            </a:r>
            <a:endParaRPr lang="en-IN" dirty="0"/>
          </a:p>
        </p:txBody>
      </p:sp>
      <p:pic>
        <p:nvPicPr>
          <p:cNvPr id="4" name="Content Placeholder 3" descr="978-0-443-06684-9&amp;eid=4-u1.0-b978-0-443-06684-9..50036-6..gr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428736"/>
            <a:ext cx="7752764" cy="4488288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                MAINTAINANCE</a:t>
            </a:r>
          </a:p>
          <a:p>
            <a:r>
              <a:rPr lang="en-US" dirty="0"/>
              <a:t>Low </a:t>
            </a:r>
            <a:r>
              <a:rPr lang="en-US" dirty="0" err="1"/>
              <a:t>phos</a:t>
            </a:r>
            <a:r>
              <a:rPr lang="en-US" dirty="0"/>
              <a:t>. Diet-avoid fish, oral </a:t>
            </a:r>
            <a:r>
              <a:rPr lang="en-US" dirty="0" err="1"/>
              <a:t>aludrox</a:t>
            </a:r>
            <a:endParaRPr lang="en-US" dirty="0"/>
          </a:p>
          <a:p>
            <a:r>
              <a:rPr lang="en-US" dirty="0"/>
              <a:t>50000 to 200000 units </a:t>
            </a:r>
            <a:r>
              <a:rPr lang="en-US" dirty="0" err="1"/>
              <a:t>cholecalciferol,calcium</a:t>
            </a:r>
            <a:r>
              <a:rPr lang="en-US" dirty="0"/>
              <a:t> lactate or soluble </a:t>
            </a:r>
            <a:r>
              <a:rPr lang="en-US" dirty="0" err="1"/>
              <a:t>cal.aspirin</a:t>
            </a:r>
            <a:r>
              <a:rPr lang="en-US" dirty="0"/>
              <a:t> daily</a:t>
            </a:r>
          </a:p>
          <a:p>
            <a:r>
              <a:rPr lang="en-US" dirty="0"/>
              <a:t>Parathyroid extract 30 units </a:t>
            </a:r>
            <a:r>
              <a:rPr lang="en-US" dirty="0" err="1"/>
              <a:t>im</a:t>
            </a:r>
            <a:r>
              <a:rPr lang="en-US" dirty="0"/>
              <a:t> twice daily+8 gm </a:t>
            </a:r>
            <a:r>
              <a:rPr lang="en-US" dirty="0" err="1"/>
              <a:t>calc.lactate</a:t>
            </a:r>
            <a:r>
              <a:rPr lang="en-US"/>
              <a:t> daily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978-0-443-06684-9&amp;eid=4-u1.0-b978-0-443-06684-9..50042-1..gr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571612"/>
            <a:ext cx="7072362" cy="485778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parathormone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Function-secrets </a:t>
            </a:r>
            <a:r>
              <a:rPr lang="en-US" dirty="0" err="1"/>
              <a:t>parathormone</a:t>
            </a:r>
            <a:r>
              <a:rPr lang="en-US" dirty="0"/>
              <a:t> ,a single chain polypeptide of 84 amino acids</a:t>
            </a:r>
          </a:p>
          <a:p>
            <a:r>
              <a:rPr lang="en-US" dirty="0"/>
              <a:t>Functions of PTH</a:t>
            </a:r>
          </a:p>
          <a:p>
            <a:r>
              <a:rPr lang="en-US" dirty="0"/>
              <a:t>  1.increase in </a:t>
            </a:r>
            <a:r>
              <a:rPr lang="en-US" dirty="0" err="1"/>
              <a:t>s.calcium</a:t>
            </a:r>
            <a:r>
              <a:rPr lang="en-US" dirty="0"/>
              <a:t> &amp; decrease in </a:t>
            </a:r>
            <a:r>
              <a:rPr lang="en-US" dirty="0" err="1"/>
              <a:t>s.phosp</a:t>
            </a:r>
            <a:r>
              <a:rPr lang="en-US" dirty="0"/>
              <a:t>.</a:t>
            </a:r>
          </a:p>
          <a:p>
            <a:r>
              <a:rPr lang="en-US" dirty="0"/>
              <a:t>  2.increase </a:t>
            </a:r>
            <a:r>
              <a:rPr lang="en-US" dirty="0" err="1"/>
              <a:t>osteoclast</a:t>
            </a:r>
            <a:r>
              <a:rPr lang="en-US" dirty="0"/>
              <a:t> &amp;blast activity</a:t>
            </a:r>
          </a:p>
          <a:p>
            <a:r>
              <a:rPr lang="en-US" dirty="0"/>
              <a:t>  3.increase GI absorption of calcium</a:t>
            </a:r>
          </a:p>
          <a:p>
            <a:r>
              <a:rPr lang="en-US" dirty="0"/>
              <a:t>  4.increase renal bicarbonate excretion</a:t>
            </a:r>
          </a:p>
          <a:p>
            <a:r>
              <a:rPr lang="en-US" dirty="0"/>
              <a:t>  5.increase in renal hydroxylation of 25-hydroxy vitamin D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 chemistry-s.calcium-9 to 11 mg/dl</a:t>
            </a:r>
          </a:p>
          <a:p>
            <a:r>
              <a:rPr lang="en-US" dirty="0"/>
              <a:t>                             -s.phosphate-3 to 4.5 mg /dl</a:t>
            </a:r>
          </a:p>
          <a:p>
            <a:r>
              <a:rPr lang="en-US" dirty="0"/>
              <a:t>                              cal*pho= around 40.slightly higher </a:t>
            </a:r>
            <a:r>
              <a:rPr lang="en-US"/>
              <a:t>in children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etiopathology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401080" cy="5325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0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0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1557">
                <a:tc>
                  <a:txBody>
                    <a:bodyPr/>
                    <a:lstStyle/>
                    <a:p>
                      <a:r>
                        <a:rPr lang="en-US" sz="3710" baseline="0" dirty="0"/>
                        <a:t>adenoma</a:t>
                      </a:r>
                      <a:endParaRPr lang="en-IN" sz="371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Female:male</a:t>
                      </a:r>
                      <a:endParaRPr lang="en-US" dirty="0"/>
                    </a:p>
                    <a:p>
                      <a:r>
                        <a:rPr lang="en-US" dirty="0"/>
                        <a:t>3:1</a:t>
                      </a:r>
                    </a:p>
                    <a:p>
                      <a:r>
                        <a:rPr lang="en-US" dirty="0"/>
                        <a:t>Size 2 to  4 cm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</a:t>
                      </a:r>
                      <a:r>
                        <a:rPr lang="en-US" baseline="0" dirty="0"/>
                        <a:t>  one gland </a:t>
                      </a:r>
                      <a:r>
                        <a:rPr lang="en-US" baseline="0" dirty="0" err="1"/>
                        <a:t>af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fected,in</a:t>
                      </a:r>
                      <a:r>
                        <a:rPr lang="en-US" baseline="0" dirty="0"/>
                        <a:t> 2% multiple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Spontaneous</a:t>
                      </a:r>
                      <a:r>
                        <a:rPr lang="en-US" baseline="0" dirty="0"/>
                        <a:t> loss of </a:t>
                      </a:r>
                      <a:r>
                        <a:rPr lang="en-US" baseline="0" dirty="0" err="1"/>
                        <a:t>ca.sensing</a:t>
                      </a:r>
                      <a:r>
                        <a:rPr lang="en-US" baseline="0" dirty="0"/>
                        <a:t> receptors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7">
                <a:tc>
                  <a:txBody>
                    <a:bodyPr/>
                    <a:lstStyle/>
                    <a:p>
                      <a:r>
                        <a:rPr lang="en-US" dirty="0"/>
                        <a:t>hyperplasia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Size 2 to 4 cm ,CRF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4 glands affected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7">
                <a:tc>
                  <a:txBody>
                    <a:bodyPr/>
                    <a:lstStyle/>
                    <a:p>
                      <a:r>
                        <a:rPr lang="en-US" dirty="0"/>
                        <a:t>carcinoma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57">
                <a:tc>
                  <a:txBody>
                    <a:bodyPr/>
                    <a:lstStyle/>
                    <a:p>
                      <a:r>
                        <a:rPr lang="en-US" dirty="0"/>
                        <a:t>cysts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Aspiration</a:t>
                      </a:r>
                      <a:r>
                        <a:rPr lang="en-US" baseline="0" dirty="0"/>
                        <a:t> show water clear fluid with high PTH in fluid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557">
                <a:tc>
                  <a:txBody>
                    <a:bodyPr/>
                    <a:lstStyle/>
                    <a:p>
                      <a:r>
                        <a:rPr lang="en-US" dirty="0"/>
                        <a:t>genetic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MEN</a:t>
                      </a:r>
                      <a:r>
                        <a:rPr lang="en-US" baseline="0" dirty="0"/>
                        <a:t> -1,MEN-2 and </a:t>
                      </a:r>
                      <a:r>
                        <a:rPr lang="en-US" baseline="0" dirty="0" err="1"/>
                        <a:t>familal</a:t>
                      </a:r>
                      <a:r>
                        <a:rPr lang="en-US" baseline="0" dirty="0"/>
                        <a:t> isolated HPT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disease of elderly,2 years duration,1:1000  to 2500 incidence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Bones-</a:t>
            </a:r>
            <a:r>
              <a:rPr lang="en-US" dirty="0" err="1"/>
              <a:t>osteomalacia,osteoporosis,arthritis,bone</a:t>
            </a:r>
            <a:r>
              <a:rPr lang="en-US" dirty="0"/>
              <a:t> pain &amp;pathological fractures</a:t>
            </a:r>
          </a:p>
          <a:p>
            <a:r>
              <a:rPr lang="en-US" dirty="0"/>
              <a:t>Stones-5% of total </a:t>
            </a:r>
            <a:r>
              <a:rPr lang="en-US" dirty="0" err="1"/>
              <a:t>stones,do</a:t>
            </a:r>
            <a:r>
              <a:rPr lang="en-US" dirty="0"/>
              <a:t> </a:t>
            </a:r>
            <a:r>
              <a:rPr lang="en-US" dirty="0" err="1"/>
              <a:t>s.calcium</a:t>
            </a:r>
            <a:r>
              <a:rPr lang="en-US" dirty="0"/>
              <a:t> ,</a:t>
            </a:r>
            <a:r>
              <a:rPr lang="en-US" dirty="0" err="1"/>
              <a:t>nephrocalcinosis</a:t>
            </a:r>
            <a:endParaRPr lang="en-US" dirty="0"/>
          </a:p>
          <a:p>
            <a:r>
              <a:rPr lang="en-US" dirty="0"/>
              <a:t>Groans-</a:t>
            </a:r>
            <a:r>
              <a:rPr lang="en-US" dirty="0" err="1"/>
              <a:t>nausea,vomiting,anorexia,weakness,acute</a:t>
            </a:r>
            <a:r>
              <a:rPr lang="en-US" dirty="0"/>
              <a:t> </a:t>
            </a:r>
            <a:r>
              <a:rPr lang="en-US" dirty="0" err="1"/>
              <a:t>pancreatitis,peptic</a:t>
            </a:r>
            <a:r>
              <a:rPr lang="en-US" dirty="0"/>
              <a:t> ulceration</a:t>
            </a:r>
          </a:p>
          <a:p>
            <a:r>
              <a:rPr lang="en-US" dirty="0"/>
              <a:t>Moans-</a:t>
            </a:r>
            <a:r>
              <a:rPr lang="en-US" dirty="0" err="1"/>
              <a:t>lethary,fatigue,depression,memory</a:t>
            </a:r>
            <a:r>
              <a:rPr lang="en-US" dirty="0"/>
              <a:t> </a:t>
            </a:r>
            <a:r>
              <a:rPr lang="en-US" dirty="0" err="1"/>
              <a:t>loss,psychosis,ataxia,delirium,coma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1130</Words>
  <Application>Microsoft Office PowerPoint</Application>
  <PresentationFormat>On-screen Show (4:3)</PresentationFormat>
  <Paragraphs>186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 Theme</vt:lpstr>
      <vt:lpstr>HYPERPARATHYROIDISM</vt:lpstr>
      <vt:lpstr>Anatomy and basics</vt:lpstr>
      <vt:lpstr>Sites </vt:lpstr>
      <vt:lpstr>PowerPoint Presentation</vt:lpstr>
      <vt:lpstr>parathormone</vt:lpstr>
      <vt:lpstr>PowerPoint Presentation</vt:lpstr>
      <vt:lpstr>etiopathology</vt:lpstr>
      <vt:lpstr>Symptoms</vt:lpstr>
      <vt:lpstr>A disease of elderly,2 years duration,1:1000  to 2500 incidence</vt:lpstr>
      <vt:lpstr>Parathyroid crisis </vt:lpstr>
      <vt:lpstr>SIGNS</vt:lpstr>
      <vt:lpstr>DIAGNOSIS</vt:lpstr>
      <vt:lpstr>Lab.test and x-rays</vt:lpstr>
      <vt:lpstr>PowerPoint Presentation</vt:lpstr>
      <vt:lpstr>treatment</vt:lpstr>
      <vt:lpstr>Surgery indications</vt:lpstr>
      <vt:lpstr>Two approaches</vt:lpstr>
      <vt:lpstr>Secondary hyperparathyroidism</vt:lpstr>
      <vt:lpstr>PowerPoint Presentation</vt:lpstr>
      <vt:lpstr>Surgery indications&amp;treatment</vt:lpstr>
      <vt:lpstr>PowerPoint Presentation</vt:lpstr>
      <vt:lpstr>Tertiary hyperparathyroidism</vt:lpstr>
      <vt:lpstr>Surgery indication and treatment</vt:lpstr>
      <vt:lpstr>Complications of surgery</vt:lpstr>
      <vt:lpstr>hypoparathyroidism</vt:lpstr>
      <vt:lpstr>symptoms</vt:lpstr>
      <vt:lpstr>signs</vt:lpstr>
      <vt:lpstr>Investigations and d.d.</vt:lpstr>
      <vt:lpstr>treatment</vt:lpstr>
      <vt:lpstr>treatment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and basics</dc:title>
  <dc:creator>hp</dc:creator>
  <cp:lastModifiedBy>admin</cp:lastModifiedBy>
  <cp:revision>62</cp:revision>
  <dcterms:created xsi:type="dcterms:W3CDTF">2012-04-03T06:07:35Z</dcterms:created>
  <dcterms:modified xsi:type="dcterms:W3CDTF">2023-11-28T18:10:19Z</dcterms:modified>
</cp:coreProperties>
</file>