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61" r:id="rId8"/>
    <p:sldId id="275" r:id="rId9"/>
    <p:sldId id="263" r:id="rId10"/>
    <p:sldId id="264" r:id="rId11"/>
    <p:sldId id="265" r:id="rId12"/>
    <p:sldId id="262" r:id="rId13"/>
    <p:sldId id="266" r:id="rId14"/>
    <p:sldId id="286" r:id="rId15"/>
    <p:sldId id="287" r:id="rId16"/>
    <p:sldId id="267" r:id="rId17"/>
    <p:sldId id="289" r:id="rId18"/>
    <p:sldId id="288" r:id="rId19"/>
    <p:sldId id="294" r:id="rId20"/>
    <p:sldId id="274" r:id="rId21"/>
    <p:sldId id="268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76" r:id="rId30"/>
    <p:sldId id="269" r:id="rId31"/>
    <p:sldId id="272" r:id="rId32"/>
    <p:sldId id="270" r:id="rId33"/>
    <p:sldId id="271" r:id="rId34"/>
    <p:sldId id="291" r:id="rId35"/>
    <p:sldId id="292" r:id="rId36"/>
    <p:sldId id="293" r:id="rId37"/>
    <p:sldId id="273" r:id="rId38"/>
    <p:sldId id="29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777" y="-23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7D3E53-F927-477D-9AAF-10568FBC33B7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28835364/" TargetMode="External"/><Relationship Id="rId2" Type="http://schemas.openxmlformats.org/officeDocument/2006/relationships/hyperlink" Target="https://pubmed.ncbi.nlm.nih.gov/?term=Fink+G&amp;cauthor_id=2883536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ubmed.ncbi.nlm.nih.gov/?term=Rockers+PC&amp;cauthor_id=28835364" TargetMode="External"/><Relationship Id="rId5" Type="http://schemas.openxmlformats.org/officeDocument/2006/relationships/hyperlink" Target="https://pubmed.ncbi.nlm.nih.gov/?term=Tembo+S&amp;cauthor_id=28835364" TargetMode="External"/><Relationship Id="rId4" Type="http://schemas.openxmlformats.org/officeDocument/2006/relationships/hyperlink" Target="https://pubmed.ncbi.nlm.nih.gov/?term=Levenson+R&amp;cauthor_id=2883536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</a:t>
            </a:r>
            <a:r>
              <a:rPr lang="en-US" smtClean="0"/>
              <a:t>&amp; DEVELOPMENT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DR MANISH RASANIA</a:t>
            </a:r>
            <a:br>
              <a:rPr lang="en-US" smtClean="0"/>
            </a:br>
            <a:r>
              <a:rPr lang="en-US" smtClean="0"/>
              <a:t>Professor</a:t>
            </a:r>
            <a:br>
              <a:rPr lang="en-US" smtClean="0"/>
            </a:br>
            <a:r>
              <a:rPr lang="en-US" smtClean="0"/>
              <a:t>SBKS MIRC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Height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Birth – 45 to 55 cm</a:t>
            </a:r>
          </a:p>
          <a:p>
            <a:r>
              <a:rPr lang="en-US" dirty="0" smtClean="0"/>
              <a:t>6 months – 65 – 67 cm</a:t>
            </a:r>
          </a:p>
          <a:p>
            <a:r>
              <a:rPr lang="en-US" dirty="0" smtClean="0"/>
              <a:t>1 year – 75 cm</a:t>
            </a:r>
          </a:p>
          <a:p>
            <a:r>
              <a:rPr lang="en-US" dirty="0" smtClean="0"/>
              <a:t>2 year – 87 cm</a:t>
            </a:r>
          </a:p>
          <a:p>
            <a:r>
              <a:rPr lang="en-US" dirty="0" smtClean="0"/>
              <a:t>Then about 5 cm/year till puberty</a:t>
            </a:r>
          </a:p>
          <a:p>
            <a:r>
              <a:rPr lang="en-US" dirty="0" smtClean="0"/>
              <a:t>Mid adolescence – about 8 to 10 cm/year</a:t>
            </a:r>
          </a:p>
          <a:p>
            <a:r>
              <a:rPr lang="en-US" dirty="0" smtClean="0"/>
              <a:t>Late adolescence – little increase (2-3 cm/year)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Head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Birth – 35 cm</a:t>
            </a:r>
          </a:p>
          <a:p>
            <a:r>
              <a:rPr lang="en-US" dirty="0" smtClean="0"/>
              <a:t>First 3 months – 2 cm/month</a:t>
            </a:r>
          </a:p>
          <a:p>
            <a:r>
              <a:rPr lang="en-US" dirty="0" smtClean="0"/>
              <a:t>3 to 9 months – 1 cm/year</a:t>
            </a:r>
          </a:p>
          <a:p>
            <a:r>
              <a:rPr lang="en-US" dirty="0" smtClean="0"/>
              <a:t>9 to 12 months – 0.5 cm/year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year – 2 cm/year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year – 1 cm/year</a:t>
            </a:r>
          </a:p>
          <a:p>
            <a:r>
              <a:rPr lang="en-US" dirty="0" smtClean="0"/>
              <a:t>Then – little/no increase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Weight measurement</a:t>
            </a:r>
          </a:p>
          <a:p>
            <a:r>
              <a:rPr lang="en-US" dirty="0" smtClean="0"/>
              <a:t>Height measurement</a:t>
            </a:r>
          </a:p>
          <a:p>
            <a:r>
              <a:rPr lang="en-US" dirty="0" smtClean="0"/>
              <a:t>Head size measurement</a:t>
            </a:r>
          </a:p>
          <a:p>
            <a:pPr>
              <a:buNone/>
            </a:pPr>
            <a:r>
              <a:rPr lang="en-US" dirty="0" smtClean="0"/>
              <a:t>Plotting them on appropriate growth charts. (between 97</a:t>
            </a:r>
            <a:r>
              <a:rPr lang="en-US" baseline="30000" dirty="0" smtClean="0"/>
              <a:t>th</a:t>
            </a:r>
            <a:r>
              <a:rPr lang="en-US" dirty="0" smtClean="0"/>
              <a:t> percentile and 3</a:t>
            </a:r>
            <a:r>
              <a:rPr lang="en-US" baseline="30000" dirty="0" smtClean="0"/>
              <a:t>rd</a:t>
            </a:r>
            <a:r>
              <a:rPr lang="en-US" dirty="0" smtClean="0"/>
              <a:t> percentile is considered as normal)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 smtClean="0"/>
              <a:t>Expected Weight for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&lt; 1 year of age – (age in months + 9)/2</a:t>
            </a:r>
          </a:p>
          <a:p>
            <a:r>
              <a:rPr lang="en-US" dirty="0" smtClean="0"/>
              <a:t>2 to 6 years – (2 × age in years) + 8</a:t>
            </a:r>
          </a:p>
          <a:p>
            <a:r>
              <a:rPr lang="en-US" dirty="0" smtClean="0"/>
              <a:t>7 to 12 years – ((7 × age in years) – 5)/2</a:t>
            </a:r>
          </a:p>
          <a:p>
            <a:pPr>
              <a:buNone/>
            </a:pPr>
            <a:r>
              <a:rPr lang="en-US" dirty="0" smtClean="0"/>
              <a:t>Up to 80% of expected is considered as normal.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0" y="304800"/>
            <a:ext cx="8382000" cy="62484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792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381000"/>
            <a:ext cx="8382000" cy="61722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857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Height for 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2 years of age – (6 × age in years) + 77</a:t>
            </a:r>
          </a:p>
          <a:p>
            <a:pPr>
              <a:buNone/>
            </a:pPr>
            <a:r>
              <a:rPr lang="en-US" dirty="0" smtClean="0"/>
              <a:t>&lt; 90% of expected is considered as abnormal.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5334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4651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4572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9180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-5654039"/>
          <a:ext cx="8153400" cy="1060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584"/>
                <a:gridCol w="2223655"/>
                <a:gridCol w="370609"/>
                <a:gridCol w="3483725"/>
                <a:gridCol w="1111827"/>
              </a:tblGrid>
              <a:tr h="1147354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STUDYDESIGNE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/>
                </a:tc>
              </a:tr>
              <a:tr h="7101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Home- and community-based growth monitoring to reduce early life growth faltering: an open-label, cluster-randomized controlled trial </a:t>
                      </a:r>
                    </a:p>
                    <a:p>
                      <a:r>
                        <a:rPr lang="en-US" dirty="0" err="1" smtClean="0">
                          <a:hlinkClick r:id="rId2"/>
                        </a:rPr>
                        <a:t>Günther</a:t>
                      </a:r>
                      <a:r>
                        <a:rPr lang="en-US" dirty="0" smtClean="0">
                          <a:hlinkClick r:id="rId2"/>
                        </a:rPr>
                        <a:t> Fink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Harvard T.H. Chan School of Public Health, Boston, MA; guenther.fink@swisstph.ch."/>
                        </a:rPr>
                        <a:t> 1 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Swiss TPH, Basel, Switzerland."/>
                        </a:rPr>
                        <a:t> 2 </a:t>
                      </a:r>
                      <a:r>
                        <a:rPr lang="en-US" dirty="0" smtClean="0"/>
                        <a:t>, </a:t>
                      </a:r>
                      <a:r>
                        <a:rPr lang="en-US" dirty="0" smtClean="0">
                          <a:hlinkClick r:id="rId4"/>
                        </a:rPr>
                        <a:t>Rachel </a:t>
                      </a:r>
                      <a:r>
                        <a:rPr lang="en-US" dirty="0" err="1" smtClean="0">
                          <a:hlinkClick r:id="rId4"/>
                        </a:rPr>
                        <a:t>Levenson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Harvard University, John F. Kennedy School of Government, Cambridge, MA."/>
                        </a:rPr>
                        <a:t> 3 </a:t>
                      </a:r>
                      <a:r>
                        <a:rPr lang="en-US" dirty="0" smtClean="0"/>
                        <a:t>, </a:t>
                      </a:r>
                      <a:r>
                        <a:rPr lang="en-US" dirty="0" smtClean="0">
                          <a:hlinkClick r:id="rId5"/>
                        </a:rPr>
                        <a:t>Sarah </a:t>
                      </a:r>
                      <a:r>
                        <a:rPr lang="en-US" dirty="0" err="1" smtClean="0">
                          <a:hlinkClick r:id="rId5"/>
                        </a:rPr>
                        <a:t>Tembo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Innovations for Poverty Action Zambia, Lusaka, Zambia; and."/>
                        </a:rPr>
                        <a:t> 4 </a:t>
                      </a:r>
                      <a:r>
                        <a:rPr lang="en-US" dirty="0" smtClean="0"/>
                        <a:t>, </a:t>
                      </a:r>
                      <a:r>
                        <a:rPr lang="en-US" dirty="0" smtClean="0">
                          <a:hlinkClick r:id="rId6"/>
                        </a:rPr>
                        <a:t>Peter C Rockers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Boston University School of Public Health, Boston, MA."/>
                        </a:rPr>
                        <a:t> 5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RCT</a:t>
                      </a:r>
                      <a:endParaRPr lang="en-US" sz="1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547 children with a median age of 13 mo at baseline. Estimated mean difference (β) in HAZ was 0.127 (95% CI: -0.107, 0.361) for HBGM and -0.152 (95% CI: -0.341, 0.036) for CBGM+NS. HBGM had no impact on child development [β: -0.017 (95% CI: -0.133, 0.098)]; CBGM+NS reduced overall child development scores by -0.118 SD (95% CI: -0.230, -0.006 SD). Both interventions had larger positive effects among children with stunted growth at baseline, with estimated interaction effects of 0.503 (95% CI: 0.160, 0.846) and 0.582 (95% CI: 0.134, 1.030) for CBGM+NS and HBGM, respectively. HBGM increased mean WAZ [β = 0.183 (95% CI: 0.037, 0.328)]. Both interventions improved parental reports of children's protein intake.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growth monitoring has a limited effect on children's height and development, despite improvements in self-reported feeding practices.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Growth – increase in size/mass – due to increase in number of cells (multiplication) or increase in size of cells   </a:t>
            </a:r>
          </a:p>
          <a:p>
            <a:r>
              <a:rPr lang="en-US" dirty="0" smtClean="0"/>
              <a:t>Development – maturation/differentiation of functions, acquiring various skills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Malnutrition </a:t>
            </a:r>
          </a:p>
          <a:p>
            <a:r>
              <a:rPr lang="en-US" dirty="0" smtClean="0"/>
              <a:t>Obesity </a:t>
            </a:r>
          </a:p>
          <a:p>
            <a:r>
              <a:rPr lang="en-US" dirty="0" smtClean="0"/>
              <a:t>Short stature</a:t>
            </a:r>
          </a:p>
          <a:p>
            <a:r>
              <a:rPr lang="en-US" dirty="0" smtClean="0"/>
              <a:t>Tall stature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Gross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months – neck (head) holding</a:t>
            </a:r>
          </a:p>
          <a:p>
            <a:r>
              <a:rPr lang="en-US" dirty="0" smtClean="0"/>
              <a:t>5 months – rolls over (first from prone to supine)</a:t>
            </a:r>
          </a:p>
          <a:p>
            <a:r>
              <a:rPr lang="en-US" dirty="0" smtClean="0"/>
              <a:t>6 months – sitting with support, rolls from supine to..</a:t>
            </a:r>
          </a:p>
          <a:p>
            <a:r>
              <a:rPr lang="en-US" dirty="0" smtClean="0"/>
              <a:t>8 months – sitting without support</a:t>
            </a:r>
          </a:p>
          <a:p>
            <a:r>
              <a:rPr lang="en-US" dirty="0" smtClean="0"/>
              <a:t>9 months – crawling</a:t>
            </a:r>
          </a:p>
          <a:p>
            <a:r>
              <a:rPr lang="en-US" dirty="0" smtClean="0"/>
              <a:t>10 months – standing with support</a:t>
            </a:r>
          </a:p>
          <a:p>
            <a:r>
              <a:rPr lang="en-US" dirty="0" smtClean="0"/>
              <a:t>12 months – standing without support, walking with support</a:t>
            </a:r>
          </a:p>
          <a:p>
            <a:r>
              <a:rPr lang="en-US" dirty="0" smtClean="0"/>
              <a:t>13 months – walking without support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Holding – 3 Months</a:t>
            </a:r>
            <a:endParaRPr lang="en-US" dirty="0"/>
          </a:p>
        </p:txBody>
      </p:sp>
      <p:pic>
        <p:nvPicPr>
          <p:cNvPr id="1026" name="Picture 2" descr="C:\Documents and Settings\user\Desktop\New Folder\infant-holding-his-head-up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14600"/>
            <a:ext cx="4267199" cy="29718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Desktop\New Folder\milestone-7mo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981200"/>
            <a:ext cx="2381250" cy="1676400"/>
          </a:xfrm>
          <a:prstGeom prst="rect">
            <a:avLst/>
          </a:prstGeom>
          <a:noFill/>
        </p:spPr>
      </p:pic>
      <p:pic>
        <p:nvPicPr>
          <p:cNvPr id="1028" name="Picture 4" descr="C:\Documents and Settings\user\Desktop\New Folder\file_3377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886200"/>
            <a:ext cx="157162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 Support – 6 Months</a:t>
            </a:r>
            <a:endParaRPr lang="en-US" dirty="0"/>
          </a:p>
        </p:txBody>
      </p:sp>
      <p:pic>
        <p:nvPicPr>
          <p:cNvPr id="2050" name="Picture 2" descr="C:\Documents and Settings\user\Desktop\New Folder\ss_10151891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14600"/>
            <a:ext cx="2857500" cy="285750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Desktop\New Folder\small-baby-b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514600"/>
            <a:ext cx="1905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without Support – 8 Months</a:t>
            </a:r>
            <a:endParaRPr lang="en-US" dirty="0"/>
          </a:p>
        </p:txBody>
      </p:sp>
      <p:pic>
        <p:nvPicPr>
          <p:cNvPr id="3074" name="Picture 2" descr="C:\Documents and Settings\user\Desktop\New Folder\image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Crawling – 9 Months</a:t>
            </a:r>
            <a:endParaRPr lang="en-US" dirty="0"/>
          </a:p>
        </p:txBody>
      </p:sp>
      <p:pic>
        <p:nvPicPr>
          <p:cNvPr id="4098" name="Picture 2" descr="C:\Documents and Settings\user\Desktop\New Folder\crawling_baby_mileston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905000"/>
            <a:ext cx="4419600" cy="4286250"/>
          </a:xfrm>
          <a:prstGeom prst="rect">
            <a:avLst/>
          </a:prstGeom>
          <a:noFill/>
        </p:spPr>
      </p:pic>
      <p:pic>
        <p:nvPicPr>
          <p:cNvPr id="4099" name="Picture 3" descr="C:\Documents and Settings\user\Desktop\New Folder\BabyMilest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52600"/>
            <a:ext cx="4419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with Support – 10 Months</a:t>
            </a:r>
            <a:endParaRPr lang="en-US" dirty="0"/>
          </a:p>
        </p:txBody>
      </p:sp>
      <p:pic>
        <p:nvPicPr>
          <p:cNvPr id="5122" name="Picture 2" descr="C:\Documents and Settings\user\Desktop\New Folder\image9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8900" y="1905000"/>
            <a:ext cx="2705100" cy="3606800"/>
          </a:xfrm>
          <a:prstGeom prst="rect">
            <a:avLst/>
          </a:prstGeom>
          <a:noFill/>
        </p:spPr>
      </p:pic>
      <p:pic>
        <p:nvPicPr>
          <p:cNvPr id="5123" name="Picture 3" descr="C:\Documents and Settings\user\Desktop\New Folder\baby-stan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8700" y="1447800"/>
            <a:ext cx="3949700" cy="5010150"/>
          </a:xfrm>
          <a:prstGeom prst="rect">
            <a:avLst/>
          </a:prstGeom>
          <a:noFill/>
        </p:spPr>
      </p:pic>
      <p:pic>
        <p:nvPicPr>
          <p:cNvPr id="5124" name="Picture 4" descr="C:\Documents and Settings\user\Desktop\New Folder\12_month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048000"/>
            <a:ext cx="2152650" cy="287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Standing without Support, Walking with Support – 12 Months</a:t>
            </a:r>
            <a:endParaRPr lang="en-US" dirty="0"/>
          </a:p>
        </p:txBody>
      </p:sp>
      <p:pic>
        <p:nvPicPr>
          <p:cNvPr id="6146" name="Picture 2" descr="C:\Documents and Settings\user\Desktop\New Folder\180929165-260x26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2476500" cy="2476500"/>
          </a:xfrm>
          <a:prstGeom prst="rect">
            <a:avLst/>
          </a:prstGeom>
          <a:noFill/>
        </p:spPr>
      </p:pic>
      <p:pic>
        <p:nvPicPr>
          <p:cNvPr id="6147" name="Picture 3" descr="C:\Documents and Settings\user\Desktop\New Folder\baby-wal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667000"/>
            <a:ext cx="1885950" cy="2428875"/>
          </a:xfrm>
          <a:prstGeom prst="rect">
            <a:avLst/>
          </a:prstGeom>
          <a:noFill/>
        </p:spPr>
      </p:pic>
      <p:pic>
        <p:nvPicPr>
          <p:cNvPr id="6148" name="Picture 4" descr="C:\Documents and Settings\user\Desktop\New Folder\abb48-url-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438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Walking without Support – 13 Months</a:t>
            </a:r>
            <a:endParaRPr lang="en-US" dirty="0"/>
          </a:p>
        </p:txBody>
      </p:sp>
      <p:pic>
        <p:nvPicPr>
          <p:cNvPr id="8194" name="Picture 2" descr="C:\Documents and Settings\user\Desktop\New Folder\baby-growth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429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15 months – walks backwards or sidewise pulling a toy</a:t>
            </a:r>
          </a:p>
          <a:p>
            <a:r>
              <a:rPr lang="en-US" dirty="0" smtClean="0"/>
              <a:t>18 months – running crudely</a:t>
            </a:r>
          </a:p>
          <a:p>
            <a:r>
              <a:rPr lang="en-US" dirty="0" smtClean="0"/>
              <a:t>24 months – runs well, walking upstairs one step at a time</a:t>
            </a:r>
          </a:p>
          <a:p>
            <a:r>
              <a:rPr lang="en-US" dirty="0" smtClean="0"/>
              <a:t>36 months – climbs upstairs one foot per step, tricycle riding, jumps with both feet</a:t>
            </a:r>
          </a:p>
          <a:p>
            <a:r>
              <a:rPr lang="en-US" dirty="0" smtClean="0"/>
              <a:t>4 years – standing with one foot</a:t>
            </a:r>
          </a:p>
          <a:p>
            <a:r>
              <a:rPr lang="en-US" dirty="0" smtClean="0"/>
              <a:t>5 years – hopping – on one feet - &amp; both feet</a:t>
            </a:r>
          </a:p>
          <a:p>
            <a:r>
              <a:rPr lang="en-US" dirty="0" smtClean="0"/>
              <a:t>7 years – skipping rope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Growth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Genetic Factors – Parental traits (height, body structure, I.Q), Race, Sex, Chromosomal (Turner, Down, </a:t>
            </a:r>
            <a:r>
              <a:rPr lang="en-US" dirty="0" err="1" smtClean="0"/>
              <a:t>Klienfelter</a:t>
            </a:r>
            <a:r>
              <a:rPr lang="en-US" dirty="0" smtClean="0"/>
              <a:t>), Genetic disorders (MPS, </a:t>
            </a:r>
            <a:r>
              <a:rPr lang="en-US" dirty="0" err="1" smtClean="0"/>
              <a:t>Galactosemia</a:t>
            </a:r>
            <a:r>
              <a:rPr lang="en-US" dirty="0" smtClean="0"/>
              <a:t>, etc)</a:t>
            </a:r>
          </a:p>
          <a:p>
            <a:r>
              <a:rPr lang="en-US" dirty="0" smtClean="0"/>
              <a:t>Environmental Factors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Prenatal Period – maternal </a:t>
            </a:r>
            <a:r>
              <a:rPr lang="en-US" dirty="0" err="1" smtClean="0"/>
              <a:t>undernutrition</a:t>
            </a:r>
            <a:r>
              <a:rPr lang="en-US" dirty="0" smtClean="0"/>
              <a:t>, maternal anemia, maternal hypertension, diabetes, maternal tobacco  and alcohol abuse, maternal use of </a:t>
            </a:r>
            <a:r>
              <a:rPr lang="en-US" dirty="0" err="1" smtClean="0"/>
              <a:t>teratogenic</a:t>
            </a:r>
            <a:r>
              <a:rPr lang="en-US" dirty="0" smtClean="0"/>
              <a:t> drugs, maternal infections (TORCHS, HIV)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Fine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 – 5 months – hand regard</a:t>
            </a:r>
          </a:p>
          <a:p>
            <a:r>
              <a:rPr lang="en-US" dirty="0" smtClean="0"/>
              <a:t>4 months – grasps a rattle or rings when placed in hand</a:t>
            </a:r>
          </a:p>
          <a:p>
            <a:r>
              <a:rPr lang="en-US" dirty="0" smtClean="0"/>
              <a:t>5 months – reaches out to an object and holds it with both hands (</a:t>
            </a:r>
            <a:r>
              <a:rPr lang="en-US" dirty="0" err="1" smtClean="0"/>
              <a:t>bidextrous</a:t>
            </a:r>
            <a:r>
              <a:rPr lang="en-US" dirty="0" smtClean="0"/>
              <a:t> approach) </a:t>
            </a:r>
          </a:p>
          <a:p>
            <a:r>
              <a:rPr lang="en-US" dirty="0" smtClean="0"/>
              <a:t>6 months - </a:t>
            </a:r>
            <a:r>
              <a:rPr lang="en-US" dirty="0" err="1" smtClean="0"/>
              <a:t>unidextrous</a:t>
            </a:r>
            <a:r>
              <a:rPr lang="en-US" dirty="0" smtClean="0"/>
              <a:t> approach, transfers objects from one hand to other. Plays with feet, takes feet to mouth. Mouthing </a:t>
            </a:r>
          </a:p>
          <a:p>
            <a:r>
              <a:rPr lang="en-US" dirty="0" smtClean="0"/>
              <a:t>7 months – holds object with crude grasp from </a:t>
            </a:r>
            <a:r>
              <a:rPr lang="en-US" dirty="0" err="1" smtClean="0"/>
              <a:t>plam</a:t>
            </a:r>
            <a:r>
              <a:rPr lang="en-US" dirty="0" smtClean="0"/>
              <a:t> – palmar grasp (ulnar grasp) (8 </a:t>
            </a:r>
            <a:r>
              <a:rPr lang="en-US" dirty="0" err="1" smtClean="0"/>
              <a:t>mo</a:t>
            </a:r>
            <a:r>
              <a:rPr lang="en-US" dirty="0" smtClean="0"/>
              <a:t> – radial grasp)</a:t>
            </a:r>
          </a:p>
          <a:p>
            <a:r>
              <a:rPr lang="en-US" dirty="0" smtClean="0"/>
              <a:t>9 months – holding small objects like a pellet between index finger and thumb – pincer grasp (with ulnar support) (1 year – without ulnar support) (1 year – releases object on request, casting)</a:t>
            </a:r>
          </a:p>
          <a:p>
            <a:r>
              <a:rPr lang="en-US" dirty="0" smtClean="0"/>
              <a:t>1 year – tries self feeding with spoon with spilling</a:t>
            </a:r>
          </a:p>
          <a:p>
            <a:r>
              <a:rPr lang="en-US" dirty="0" smtClean="0"/>
              <a:t>15 months – self feeding with spoon without spilling</a:t>
            </a:r>
          </a:p>
          <a:p>
            <a:r>
              <a:rPr lang="en-US" dirty="0" smtClean="0"/>
              <a:t>18 months – self feeding with cup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13 months – can turn 2 to 3 pages of a book at a time</a:t>
            </a:r>
          </a:p>
          <a:p>
            <a:r>
              <a:rPr lang="en-US" dirty="0" smtClean="0"/>
              <a:t>24 months – can turn one page of a book at a time</a:t>
            </a:r>
          </a:p>
          <a:p>
            <a:r>
              <a:rPr lang="en-US" dirty="0" smtClean="0"/>
              <a:t>12 months – scribbling</a:t>
            </a:r>
          </a:p>
          <a:p>
            <a:r>
              <a:rPr lang="en-US" dirty="0" smtClean="0"/>
              <a:t>2 years – horizontal or vertical line</a:t>
            </a:r>
          </a:p>
          <a:p>
            <a:r>
              <a:rPr lang="en-US" dirty="0" smtClean="0"/>
              <a:t>3 years – circle</a:t>
            </a:r>
          </a:p>
          <a:p>
            <a:r>
              <a:rPr lang="en-US" dirty="0" smtClean="0"/>
              <a:t>4 years – + sign, rectangle</a:t>
            </a:r>
          </a:p>
          <a:p>
            <a:r>
              <a:rPr lang="en-US" dirty="0" smtClean="0"/>
              <a:t>5 years - × sign, triangle</a:t>
            </a:r>
          </a:p>
          <a:p>
            <a:r>
              <a:rPr lang="en-US" dirty="0" smtClean="0"/>
              <a:t>3 years – dresses and undresses, takes off shoes &amp; socks</a:t>
            </a:r>
          </a:p>
          <a:p>
            <a:r>
              <a:rPr lang="en-US" dirty="0" smtClean="0"/>
              <a:t>5 years – tie shoelace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Language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months – cooing, babbling</a:t>
            </a:r>
          </a:p>
          <a:p>
            <a:r>
              <a:rPr lang="en-US" dirty="0" smtClean="0"/>
              <a:t>4 months – laughs aloud</a:t>
            </a:r>
          </a:p>
          <a:p>
            <a:r>
              <a:rPr lang="en-US" dirty="0" smtClean="0"/>
              <a:t>6 months – monosyllables (ma, </a:t>
            </a:r>
            <a:r>
              <a:rPr lang="en-US" dirty="0" err="1" smtClean="0"/>
              <a:t>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9 months – </a:t>
            </a:r>
            <a:r>
              <a:rPr lang="en-US" dirty="0" err="1" smtClean="0"/>
              <a:t>bisyllables</a:t>
            </a:r>
            <a:r>
              <a:rPr lang="en-US" dirty="0" smtClean="0"/>
              <a:t> (mama, </a:t>
            </a:r>
            <a:r>
              <a:rPr lang="en-US" dirty="0" err="1" smtClean="0"/>
              <a:t>baba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12 months – 2 words with meaning</a:t>
            </a:r>
          </a:p>
          <a:p>
            <a:r>
              <a:rPr lang="en-US" dirty="0" smtClean="0"/>
              <a:t>18 months – 10 words with meaning</a:t>
            </a:r>
          </a:p>
          <a:p>
            <a:r>
              <a:rPr lang="en-US" dirty="0" smtClean="0"/>
              <a:t>24 months – simple sentences</a:t>
            </a:r>
          </a:p>
          <a:p>
            <a:r>
              <a:rPr lang="en-US" dirty="0" smtClean="0"/>
              <a:t>36 months – tells a story, nursery rhyme</a:t>
            </a:r>
          </a:p>
          <a:p>
            <a:r>
              <a:rPr lang="en-US" dirty="0" smtClean="0"/>
              <a:t>48 months – narrate recent event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Personal Social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 months – social smile (watches mother when spoken to, and smiles)</a:t>
            </a:r>
          </a:p>
          <a:p>
            <a:r>
              <a:rPr lang="en-US" dirty="0" smtClean="0"/>
              <a:t>3 months – recognizes mother</a:t>
            </a:r>
          </a:p>
          <a:p>
            <a:r>
              <a:rPr lang="en-US" dirty="0" smtClean="0"/>
              <a:t>4 months – excited at the sight of food</a:t>
            </a:r>
          </a:p>
          <a:p>
            <a:r>
              <a:rPr lang="en-US" dirty="0" smtClean="0"/>
              <a:t>6 months – smiles at mirror image, shows displeasure when toy is pulled off</a:t>
            </a:r>
          </a:p>
          <a:p>
            <a:r>
              <a:rPr lang="en-US" dirty="0" smtClean="0"/>
              <a:t>7 months – stranger anxiety</a:t>
            </a:r>
          </a:p>
          <a:p>
            <a:r>
              <a:rPr lang="en-US" dirty="0" smtClean="0"/>
              <a:t>9 months – waves bye-bye, responds to name, stops in response to “no”</a:t>
            </a:r>
          </a:p>
          <a:p>
            <a:r>
              <a:rPr lang="en-US" dirty="0" smtClean="0"/>
              <a:t>12 months – plays a simple ball game. Indicates his wants, mainly by pointing. Kisses parents on request.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18 months – mimics action of others. Calls mother when he wants </a:t>
            </a:r>
            <a:r>
              <a:rPr lang="en-US" dirty="0" err="1" smtClean="0"/>
              <a:t>potty</a:t>
            </a:r>
            <a:r>
              <a:rPr lang="en-US" dirty="0" smtClean="0"/>
              <a:t>. Points to three parts of body on request.</a:t>
            </a:r>
          </a:p>
          <a:p>
            <a:r>
              <a:rPr lang="en-US" dirty="0" smtClean="0"/>
              <a:t>24 months – points to four parts of body on request. Listens to stories.</a:t>
            </a:r>
          </a:p>
          <a:p>
            <a:r>
              <a:rPr lang="en-US" dirty="0" smtClean="0"/>
              <a:t>36 months – knows age &amp; gender, parallel play</a:t>
            </a:r>
          </a:p>
          <a:p>
            <a:r>
              <a:rPr lang="en-US" dirty="0" smtClean="0"/>
              <a:t>4 years – washes face, brushes teeth. Use toilet by self.</a:t>
            </a:r>
          </a:p>
          <a:p>
            <a:r>
              <a:rPr lang="en-US" dirty="0" smtClean="0"/>
              <a:t>5 years – domestic role play</a:t>
            </a:r>
          </a:p>
          <a:p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3494091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Overall Developmental quotient</a:t>
            </a:r>
          </a:p>
          <a:p>
            <a:r>
              <a:rPr lang="en-US" dirty="0" smtClean="0"/>
              <a:t>Separate quotient of each domain</a:t>
            </a:r>
          </a:p>
          <a:p>
            <a:r>
              <a:rPr lang="en-US" dirty="0" smtClean="0"/>
              <a:t>Up to 85% is considered as normal</a:t>
            </a:r>
          </a:p>
          <a:p>
            <a:r>
              <a:rPr lang="en-US" dirty="0" smtClean="0"/>
              <a:t>Motor age – gross motor &amp; fine motor</a:t>
            </a:r>
          </a:p>
          <a:p>
            <a:r>
              <a:rPr lang="en-US" dirty="0" smtClean="0"/>
              <a:t>Mental age – language &amp; social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20827116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developmental delay</a:t>
            </a:r>
            <a:endParaRPr lang="hi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Prenatal – genetic disorders (Down’s), maternal drugs, alcohol abuse, smoking, radiation, malnutrition, maternal infections, obstetric problems</a:t>
            </a:r>
          </a:p>
          <a:p>
            <a:r>
              <a:rPr lang="en-US" dirty="0" smtClean="0"/>
              <a:t>Neonatal – prematurity, asphyxia, kernicterus, hypoglycemia, meningitis</a:t>
            </a:r>
          </a:p>
          <a:p>
            <a:r>
              <a:rPr lang="en-US" dirty="0" smtClean="0"/>
              <a:t>Postnatal – malnutrition, hypothyroidism, </a:t>
            </a:r>
            <a:r>
              <a:rPr lang="en-US" dirty="0" err="1" smtClean="0"/>
              <a:t>meninigitis</a:t>
            </a:r>
            <a:r>
              <a:rPr lang="en-US" dirty="0" smtClean="0"/>
              <a:t>, encephalitis, environmental toxins – lead &amp; mercury, emotional &amp; psychological problems, lack </a:t>
            </a:r>
            <a:r>
              <a:rPr lang="en-US" smtClean="0"/>
              <a:t>of stimulation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11927431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Developmental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Global delay – Cerebral palsy, Down’s syndrome, congenital hypothyroidism</a:t>
            </a:r>
          </a:p>
          <a:p>
            <a:r>
              <a:rPr lang="en-US" dirty="0" smtClean="0"/>
              <a:t>Isolated motor delay – cerebral palsy, spinal muscular atrophy, </a:t>
            </a:r>
            <a:r>
              <a:rPr lang="en-US" dirty="0" err="1" smtClean="0"/>
              <a:t>myopathies</a:t>
            </a:r>
            <a:r>
              <a:rPr lang="en-US" dirty="0" smtClean="0"/>
              <a:t>, neuromuscular disorders</a:t>
            </a:r>
          </a:p>
          <a:p>
            <a:r>
              <a:rPr lang="en-US" dirty="0" smtClean="0"/>
              <a:t>Isolated speech delay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6670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/>
              <a:t>THANK YOU !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xmlns="" val="115802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Postnatal Period – protein energy malnutrition, anemia and vitamin deficiencies, infections, chronic diseases, socioeconomic status, emotional disturbances (parental discord/separation/death, alcohol abuse), cultural factors (infant feeding and child rearing practice)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Hormonal Influence – thyroid hormones, growth hormone, sex hormones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Growth and development is a continuous and orderly process</a:t>
            </a:r>
          </a:p>
          <a:p>
            <a:r>
              <a:rPr lang="en-US" dirty="0" smtClean="0"/>
              <a:t>Growth of every individual is unique</a:t>
            </a:r>
          </a:p>
          <a:p>
            <a:r>
              <a:rPr lang="en-US" dirty="0" smtClean="0"/>
              <a:t>Different tissues of the body grow at different rates –Somatic growth (general body growth) is rapid during fetal life, during first year of life, and during puberty. </a:t>
            </a:r>
          </a:p>
          <a:p>
            <a:pPr marL="0" indent="0">
              <a:buNone/>
            </a:pPr>
            <a:r>
              <a:rPr lang="en-US" dirty="0" smtClean="0"/>
              <a:t>   Brain growth is maximum during first year of life.                                                       Gonadal growth is maximum during puberty. </a:t>
            </a:r>
          </a:p>
          <a:p>
            <a:pPr marL="0" indent="0">
              <a:buNone/>
            </a:pPr>
            <a:r>
              <a:rPr lang="en-US" dirty="0" smtClean="0"/>
              <a:t>  Lymphoid growth is maximum during mid-childhood (between 4 to 8 years of age)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pic>
        <p:nvPicPr>
          <p:cNvPr id="7170" name="Picture 2" descr="C:\Documents and Settings\user\Desktop\New Folder\kids-growin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1475" y="2114550"/>
            <a:ext cx="609600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Ovum – 0 to 14 days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Embryo – 14 days to 9 weeks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Fetus – 9 weeks to birth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Postnatal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Newborn – birth to 4 weeks of life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Infancy – first year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Toddler – 1 to 3 years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Preschool – 3 to 6 years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School – 6 to 10 years (girls), 6 to 12 years (boys)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Adolescence – 10 to 19 years</a:t>
            </a:r>
          </a:p>
          <a:p>
            <a:pPr>
              <a:buNone/>
            </a:pPr>
            <a:r>
              <a:rPr lang="en-US" dirty="0" smtClean="0"/>
              <a:t>Periods of fast growth – first year and adolescence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Weight Gain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Birth weight – 2.5 to 3.5 kg</a:t>
            </a:r>
          </a:p>
          <a:p>
            <a:r>
              <a:rPr lang="en-US" dirty="0" smtClean="0"/>
              <a:t>First 4 months – 30 gm/day</a:t>
            </a:r>
          </a:p>
          <a:p>
            <a:r>
              <a:rPr lang="en-US" dirty="0" smtClean="0"/>
              <a:t>Second 4 months – 20 gm/day</a:t>
            </a:r>
          </a:p>
          <a:p>
            <a:r>
              <a:rPr lang="en-US" dirty="0" smtClean="0"/>
              <a:t>Last 4 months – 10 gm/day</a:t>
            </a:r>
          </a:p>
          <a:p>
            <a:r>
              <a:rPr lang="en-US" dirty="0" smtClean="0"/>
              <a:t>Then about 2 kg/year up to 6 years</a:t>
            </a:r>
          </a:p>
          <a:p>
            <a:r>
              <a:rPr lang="en-US" dirty="0" smtClean="0"/>
              <a:t>Then about 3 kg/year till pubertal growth spurt</a:t>
            </a:r>
          </a:p>
          <a:p>
            <a:r>
              <a:rPr lang="en-US" dirty="0" smtClean="0"/>
              <a:t>Mid adolescence – 3-4 kg/year</a:t>
            </a:r>
          </a:p>
          <a:p>
            <a:r>
              <a:rPr lang="en-US" dirty="0" smtClean="0"/>
              <a:t>Late </a:t>
            </a:r>
            <a:r>
              <a:rPr lang="en-US" dirty="0" err="1" smtClean="0"/>
              <a:t>adoleacence</a:t>
            </a:r>
            <a:r>
              <a:rPr lang="en-US" dirty="0" smtClean="0"/>
              <a:t> – 1 kg/year</a:t>
            </a:r>
          </a:p>
          <a:p>
            <a:r>
              <a:rPr lang="en-US" dirty="0" smtClean="0"/>
              <a:t>Birth weight doubles at 5 months, triples at 1 year, four times at 2 years of age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328</TotalTime>
  <Words>1606</Words>
  <Application>Microsoft Office PowerPoint</Application>
  <PresentationFormat>On-screen Show (4:3)</PresentationFormat>
  <Paragraphs>164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Median</vt:lpstr>
      <vt:lpstr>GROWTH &amp; DEVELOPMENT   DR MANISH RASANIA Professor SBKS MIRC</vt:lpstr>
      <vt:lpstr>Definition</vt:lpstr>
      <vt:lpstr>Factors Affecting Growth &amp; Development</vt:lpstr>
      <vt:lpstr>Slide 4</vt:lpstr>
      <vt:lpstr>Laws of Growth</vt:lpstr>
      <vt:lpstr>Periods of Growth</vt:lpstr>
      <vt:lpstr>Periods of Growth</vt:lpstr>
      <vt:lpstr>Slide 8</vt:lpstr>
      <vt:lpstr>Pattern of Weight Gain </vt:lpstr>
      <vt:lpstr>Pattern of Height Gain</vt:lpstr>
      <vt:lpstr>Pattern of Head Growth</vt:lpstr>
      <vt:lpstr>Assessment of Growth</vt:lpstr>
      <vt:lpstr>Expected Weight for Age</vt:lpstr>
      <vt:lpstr>Slide 14</vt:lpstr>
      <vt:lpstr>Slide 15</vt:lpstr>
      <vt:lpstr>Expected Height for Age </vt:lpstr>
      <vt:lpstr>Slide 17</vt:lpstr>
      <vt:lpstr>Slide 18</vt:lpstr>
      <vt:lpstr>Slide 19</vt:lpstr>
      <vt:lpstr>Disorders of Growth</vt:lpstr>
      <vt:lpstr>Key Gross Motor Milestones</vt:lpstr>
      <vt:lpstr>Head Holding – 3 Months</vt:lpstr>
      <vt:lpstr>Sitting with Support – 6 Months</vt:lpstr>
      <vt:lpstr>Sitting without Support – 8 Months</vt:lpstr>
      <vt:lpstr>Crawling – 9 Months</vt:lpstr>
      <vt:lpstr>Standing with Support – 10 Months</vt:lpstr>
      <vt:lpstr>Standing without Support, Walking with Support – 12 Months</vt:lpstr>
      <vt:lpstr>Walking without Support – 13 Months</vt:lpstr>
      <vt:lpstr>Slide 29</vt:lpstr>
      <vt:lpstr>Key Fine Motor Milestones</vt:lpstr>
      <vt:lpstr>Slide 31</vt:lpstr>
      <vt:lpstr>Key Language Milestones</vt:lpstr>
      <vt:lpstr>Key Personal Social Milestones</vt:lpstr>
      <vt:lpstr>Slide 34</vt:lpstr>
      <vt:lpstr>Slide 35</vt:lpstr>
      <vt:lpstr>Causes of developmental delay</vt:lpstr>
      <vt:lpstr>Patterns of Developmental Delay</vt:lpstr>
      <vt:lpstr>Slide 38</vt:lpstr>
    </vt:vector>
  </TitlesOfParts>
  <Company>Sumandeep Vidyapeeth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&amp; DEVELOPMENT</dc:title>
  <dc:creator>user</dc:creator>
  <cp:lastModifiedBy>karthik</cp:lastModifiedBy>
  <cp:revision>71</cp:revision>
  <dcterms:created xsi:type="dcterms:W3CDTF">2013-09-13T08:21:46Z</dcterms:created>
  <dcterms:modified xsi:type="dcterms:W3CDTF">2022-01-04T16:07:38Z</dcterms:modified>
</cp:coreProperties>
</file>