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3" r:id="rId8"/>
    <p:sldId id="267" r:id="rId9"/>
    <p:sldId id="270" r:id="rId10"/>
    <p:sldId id="269" r:id="rId11"/>
    <p:sldId id="268" r:id="rId12"/>
    <p:sldId id="265" r:id="rId13"/>
    <p:sldId id="264" r:id="rId14"/>
    <p:sldId id="26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722E40C-653D-4366-A33C-7825827A7C58}" type="datetimeFigureOut">
              <a:rPr lang="en-IN" smtClean="0"/>
              <a:pPr/>
              <a:t>30-11-2023</a:t>
            </a:fld>
            <a:endParaRPr lang="en-IN"/>
          </a:p>
        </p:txBody>
      </p:sp>
      <p:sp>
        <p:nvSpPr>
          <p:cNvPr id="17" name="Footer Placeholder 16"/>
          <p:cNvSpPr>
            <a:spLocks noGrp="1"/>
          </p:cNvSpPr>
          <p:nvPr>
            <p:ph type="ftr" sz="quarter" idx="11"/>
          </p:nvPr>
        </p:nvSpPr>
        <p:spPr/>
        <p:txBody>
          <a:bodyPr/>
          <a:lstStyle/>
          <a:p>
            <a:endParaRPr lang="en-IN"/>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9F180A1-32A8-4A4E-889E-C65914C82BB9}" type="slidenum">
              <a:rPr lang="en-IN" smtClean="0"/>
              <a:pPr/>
              <a:t>‹#›</a:t>
            </a:fld>
            <a:endParaRPr lang="en-IN"/>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2E40C-653D-4366-A33C-7825827A7C58}" type="datetimeFigureOut">
              <a:rPr lang="en-IN" smtClean="0"/>
              <a:pPr/>
              <a:t>30-11-2023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9F180A1-32A8-4A4E-889E-C65914C82BB9}"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49F180A1-32A8-4A4E-889E-C65914C82BB9}" type="slidenum">
              <a:rPr lang="en-IN" smtClean="0"/>
              <a:pPr/>
              <a:t>‹#›</a:t>
            </a:fld>
            <a:endParaRPr lang="en-IN"/>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2E40C-653D-4366-A33C-7825827A7C58}" type="datetimeFigureOut">
              <a:rPr lang="en-IN" smtClean="0"/>
              <a:pPr/>
              <a:t>30-11-2023</a:t>
            </a:fld>
            <a:endParaRPr lang="en-IN"/>
          </a:p>
        </p:txBody>
      </p:sp>
      <p:sp>
        <p:nvSpPr>
          <p:cNvPr id="5" name="Footer Placeholder 4"/>
          <p:cNvSpPr>
            <a:spLocks noGrp="1"/>
          </p:cNvSpPr>
          <p:nvPr>
            <p:ph type="ftr" sz="quarter" idx="11"/>
          </p:nvPr>
        </p:nvSpPr>
        <p:spPr/>
        <p:txBody>
          <a:bodyPr/>
          <a:lstStyle/>
          <a:p>
            <a:endParaRPr lang="en-IN"/>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722E40C-653D-4366-A33C-7825827A7C58}" type="datetimeFigureOut">
              <a:rPr lang="en-IN" smtClean="0"/>
              <a:pPr/>
              <a:t>30-11-2023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4361688" y="1026372"/>
            <a:ext cx="457200" cy="441325"/>
          </a:xfrm>
        </p:spPr>
        <p:txBody>
          <a:bodyPr/>
          <a:lstStyle/>
          <a:p>
            <a:fld id="{49F180A1-32A8-4A4E-889E-C65914C82BB9}" type="slidenum">
              <a:rPr lang="en-IN" smtClean="0"/>
              <a:pPr/>
              <a:t>‹#›</a:t>
            </a:fld>
            <a:endParaRPr lang="en-IN"/>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IN"/>
          </a:p>
        </p:txBody>
      </p:sp>
      <p:sp>
        <p:nvSpPr>
          <p:cNvPr id="4" name="Date Placeholder 3"/>
          <p:cNvSpPr>
            <a:spLocks noGrp="1"/>
          </p:cNvSpPr>
          <p:nvPr>
            <p:ph type="dt" sz="half" idx="10"/>
          </p:nvPr>
        </p:nvSpPr>
        <p:spPr/>
        <p:txBody>
          <a:bodyPr/>
          <a:lstStyle/>
          <a:p>
            <a:fld id="{8722E40C-653D-4366-A33C-7825827A7C58}" type="datetimeFigureOut">
              <a:rPr lang="en-IN" smtClean="0"/>
              <a:pPr/>
              <a:t>30-11-2023</a:t>
            </a:fld>
            <a:endParaRPr lang="en-IN"/>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9F180A1-32A8-4A4E-889E-C65914C82BB9}" type="slidenum">
              <a:rPr lang="en-IN" smtClean="0"/>
              <a:pPr/>
              <a:t>‹#›</a:t>
            </a:fld>
            <a:endParaRPr lang="en-IN"/>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8722E40C-653D-4366-A33C-7825827A7C58}" type="datetimeFigureOut">
              <a:rPr lang="en-IN" smtClean="0"/>
              <a:pPr/>
              <a:t>30-11-2023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9F180A1-32A8-4A4E-889E-C65914C82BB9}" type="slidenum">
              <a:rPr lang="en-IN" smtClean="0"/>
              <a:pPr/>
              <a:t>‹#›</a:t>
            </a:fld>
            <a:endParaRPr lang="en-IN"/>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722E40C-653D-4366-A33C-7825827A7C58}" type="datetimeFigureOut">
              <a:rPr lang="en-IN" smtClean="0"/>
              <a:pPr/>
              <a:t>30-11-2023</a:t>
            </a:fld>
            <a:endParaRPr lang="en-IN"/>
          </a:p>
        </p:txBody>
      </p:sp>
      <p:sp>
        <p:nvSpPr>
          <p:cNvPr id="8" name="Footer Placeholder 7"/>
          <p:cNvSpPr>
            <a:spLocks noGrp="1"/>
          </p:cNvSpPr>
          <p:nvPr>
            <p:ph type="ftr" sz="quarter" idx="11"/>
          </p:nvPr>
        </p:nvSpPr>
        <p:spPr>
          <a:xfrm>
            <a:off x="304800" y="6409944"/>
            <a:ext cx="3581400" cy="365760"/>
          </a:xfrm>
        </p:spPr>
        <p:txBody>
          <a:bodyPr/>
          <a:lstStyle/>
          <a:p>
            <a:endParaRPr lang="en-IN"/>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49F180A1-32A8-4A4E-889E-C65914C82BB9}" type="slidenum">
              <a:rPr lang="en-IN" smtClean="0"/>
              <a:pPr/>
              <a:t>‹#›</a:t>
            </a:fld>
            <a:endParaRPr lang="en-IN"/>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722E40C-653D-4366-A33C-7825827A7C58}" type="datetimeFigureOut">
              <a:rPr lang="en-IN" smtClean="0"/>
              <a:pPr/>
              <a:t>30-11-2023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a:xfrm>
            <a:off x="4343400" y="1036020"/>
            <a:ext cx="457200" cy="441325"/>
          </a:xfrm>
        </p:spPr>
        <p:txBody>
          <a:bodyPr/>
          <a:lstStyle/>
          <a:p>
            <a:fld id="{49F180A1-32A8-4A4E-889E-C65914C82BB9}"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8722E40C-653D-4366-A33C-7825827A7C58}" type="datetimeFigureOut">
              <a:rPr lang="en-IN" smtClean="0"/>
              <a:pPr/>
              <a:t>30-11-2023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9F180A1-32A8-4A4E-889E-C65914C82BB9}"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9F180A1-32A8-4A4E-889E-C65914C82BB9}" type="slidenum">
              <a:rPr lang="en-IN" smtClean="0"/>
              <a:pPr/>
              <a:t>‹#›</a:t>
            </a:fld>
            <a:endParaRPr lang="en-IN"/>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8722E40C-653D-4366-A33C-7825827A7C58}" type="datetimeFigureOut">
              <a:rPr lang="en-IN" smtClean="0"/>
              <a:pPr/>
              <a:t>30-11-2023</a:t>
            </a:fld>
            <a:endParaRPr lang="en-IN"/>
          </a:p>
        </p:txBody>
      </p:sp>
      <p:sp>
        <p:nvSpPr>
          <p:cNvPr id="6" name="Footer Placeholder 5"/>
          <p:cNvSpPr>
            <a:spLocks noGrp="1"/>
          </p:cNvSpPr>
          <p:nvPr>
            <p:ph type="ftr" sz="quarter" idx="11"/>
          </p:nvPr>
        </p:nvSpPr>
        <p:spPr>
          <a:xfrm>
            <a:off x="301752" y="6410848"/>
            <a:ext cx="3383280" cy="365760"/>
          </a:xfrm>
        </p:spPr>
        <p:txBody>
          <a:bodyPr/>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49F180A1-32A8-4A4E-889E-C65914C82BB9}" type="slidenum">
              <a:rPr lang="en-IN" smtClean="0"/>
              <a:pPr/>
              <a:t>‹#›</a:t>
            </a:fld>
            <a:endParaRPr lang="en-IN"/>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8722E40C-653D-4366-A33C-7825827A7C58}" type="datetimeFigureOut">
              <a:rPr lang="en-IN" smtClean="0"/>
              <a:pPr/>
              <a:t>30-11-2023</a:t>
            </a:fld>
            <a:endParaRPr lang="en-IN"/>
          </a:p>
        </p:txBody>
      </p:sp>
      <p:sp>
        <p:nvSpPr>
          <p:cNvPr id="6" name="Footer Placeholder 5"/>
          <p:cNvSpPr>
            <a:spLocks noGrp="1"/>
          </p:cNvSpPr>
          <p:nvPr>
            <p:ph type="ftr" sz="quarter" idx="11"/>
          </p:nvPr>
        </p:nvSpPr>
        <p:spPr>
          <a:xfrm>
            <a:off x="301752" y="6410848"/>
            <a:ext cx="3584448" cy="365760"/>
          </a:xfrm>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722E40C-653D-4366-A33C-7825827A7C58}" type="datetimeFigureOut">
              <a:rPr lang="en-IN" smtClean="0"/>
              <a:pPr/>
              <a:t>30-11-2023</a:t>
            </a:fld>
            <a:endParaRPr lang="en-IN"/>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IN"/>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9F180A1-32A8-4A4E-889E-C65914C82BB9}" type="slidenum">
              <a:rPr lang="en-IN" smtClean="0"/>
              <a:pPr/>
              <a:t>‹#›</a:t>
            </a:fld>
            <a:endParaRPr lang="en-IN"/>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564904"/>
            <a:ext cx="6400800" cy="3073896"/>
          </a:xfrm>
        </p:spPr>
        <p:txBody>
          <a:bodyPr>
            <a:normAutofit/>
          </a:bodyPr>
          <a:lstStyle/>
          <a:p>
            <a:endParaRPr lang="en-US" sz="2000" b="1" dirty="0" smtClean="0">
              <a:solidFill>
                <a:schemeClr val="tx1"/>
              </a:solidFill>
            </a:endParaRPr>
          </a:p>
          <a:p>
            <a:r>
              <a:rPr lang="en-US" sz="2000" b="1" dirty="0" smtClean="0">
                <a:solidFill>
                  <a:schemeClr val="tx1"/>
                </a:solidFill>
              </a:rPr>
              <a:t>BY </a:t>
            </a:r>
            <a:r>
              <a:rPr lang="en-US" sz="2000" b="1" dirty="0" smtClean="0">
                <a:solidFill>
                  <a:schemeClr val="tx1"/>
                </a:solidFill>
              </a:rPr>
              <a:t>:</a:t>
            </a:r>
            <a:endParaRPr lang="en-US" sz="2000" b="1" dirty="0">
              <a:solidFill>
                <a:schemeClr val="tx1"/>
              </a:solidFill>
            </a:endParaRPr>
          </a:p>
          <a:p>
            <a:r>
              <a:rPr lang="en-US" sz="2000" dirty="0">
                <a:solidFill>
                  <a:schemeClr val="tx1"/>
                </a:solidFill>
              </a:rPr>
              <a:t>Dr. Dr. </a:t>
            </a:r>
            <a:r>
              <a:rPr lang="en-US" sz="2000" dirty="0" err="1">
                <a:solidFill>
                  <a:schemeClr val="tx1"/>
                </a:solidFill>
              </a:rPr>
              <a:t>Parthiv</a:t>
            </a:r>
            <a:r>
              <a:rPr lang="en-US" sz="2000" dirty="0">
                <a:solidFill>
                  <a:schemeClr val="tx1"/>
                </a:solidFill>
              </a:rPr>
              <a:t> </a:t>
            </a:r>
            <a:r>
              <a:rPr lang="en-US" sz="2000" dirty="0" err="1" smtClean="0">
                <a:solidFill>
                  <a:schemeClr val="tx1"/>
                </a:solidFill>
              </a:rPr>
              <a:t>Bramhbhatt</a:t>
            </a:r>
            <a:r>
              <a:rPr lang="en-US" sz="2000" dirty="0" smtClean="0">
                <a:solidFill>
                  <a:schemeClr val="tx1"/>
                </a:solidFill>
              </a:rPr>
              <a:t>(</a:t>
            </a:r>
            <a:r>
              <a:rPr lang="en-US" sz="2000" dirty="0" err="1" smtClean="0">
                <a:solidFill>
                  <a:schemeClr val="tx1"/>
                </a:solidFill>
              </a:rPr>
              <a:t>PROFESSOr</a:t>
            </a:r>
            <a:r>
              <a:rPr lang="en-US" sz="2000" dirty="0" smtClean="0">
                <a:solidFill>
                  <a:schemeClr val="tx1"/>
                </a:solidFill>
              </a:rPr>
              <a:t>)</a:t>
            </a:r>
            <a:endParaRPr lang="en-IN" sz="2000" b="1" dirty="0" smtClean="0">
              <a:solidFill>
                <a:schemeClr val="tx1"/>
              </a:solidFill>
            </a:endParaRPr>
          </a:p>
          <a:p>
            <a:r>
              <a:rPr lang="en-US" sz="2000" b="1" dirty="0" smtClean="0">
                <a:solidFill>
                  <a:schemeClr val="tx1"/>
                </a:solidFill>
              </a:rPr>
              <a:t>    DEPARTMENT OF RADIODIAGNOSIS</a:t>
            </a:r>
            <a:endParaRPr lang="en-IN" sz="2000" b="1" dirty="0" smtClean="0">
              <a:solidFill>
                <a:schemeClr val="tx1"/>
              </a:solidFill>
            </a:endParaRPr>
          </a:p>
          <a:p>
            <a:r>
              <a:rPr lang="en-US" sz="2000" b="1" dirty="0" smtClean="0">
                <a:solidFill>
                  <a:schemeClr val="tx1"/>
                </a:solidFill>
              </a:rPr>
              <a:t>SBKS MI &amp; RC</a:t>
            </a:r>
            <a:endParaRPr lang="en-IN" sz="2000" b="1" dirty="0">
              <a:solidFill>
                <a:schemeClr val="tx1"/>
              </a:solidFill>
            </a:endParaRPr>
          </a:p>
        </p:txBody>
      </p:sp>
      <p:sp>
        <p:nvSpPr>
          <p:cNvPr id="2" name="Title 1"/>
          <p:cNvSpPr>
            <a:spLocks noGrp="1"/>
          </p:cNvSpPr>
          <p:nvPr>
            <p:ph type="ctrTitle"/>
          </p:nvPr>
        </p:nvSpPr>
        <p:spPr>
          <a:xfrm>
            <a:off x="683568" y="836712"/>
            <a:ext cx="7772400" cy="1470025"/>
          </a:xfrm>
        </p:spPr>
        <p:txBody>
          <a:bodyPr>
            <a:normAutofit fontScale="90000"/>
          </a:bodyPr>
          <a:lstStyle/>
          <a:p>
            <a:r>
              <a:rPr lang="en-US" b="1" dirty="0"/>
              <a:t>ROLE OF ULTRASOUND IN EVALUATING FOCAL LIVER LESIONS</a:t>
            </a:r>
            <a:endParaRPr lang="en-IN" dirty="0"/>
          </a:p>
        </p:txBody>
      </p:sp>
    </p:spTree>
    <p:extLst>
      <p:ext uri="{BB962C8B-B14F-4D97-AF65-F5344CB8AC3E}">
        <p14:creationId xmlns="" xmlns:p14="http://schemas.microsoft.com/office/powerpoint/2010/main" val="3239889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0" indent="0" algn="ctr">
              <a:buNone/>
            </a:pPr>
            <a:r>
              <a:rPr lang="en-US" dirty="0" smtClean="0"/>
              <a:t>STATISTICAL ANALYSIS:</a:t>
            </a:r>
          </a:p>
          <a:p>
            <a:pPr>
              <a:buFont typeface="Wingdings" pitchFamily="2" charset="2"/>
              <a:buChar char="q"/>
            </a:pPr>
            <a:r>
              <a:rPr lang="en-US" dirty="0" smtClean="0"/>
              <a:t>Different </a:t>
            </a:r>
            <a:r>
              <a:rPr lang="en-US" dirty="0"/>
              <a:t>statistical methods to be used are:</a:t>
            </a:r>
            <a:endParaRPr lang="en-IN" dirty="0"/>
          </a:p>
          <a:p>
            <a:pPr lvl="0"/>
            <a:r>
              <a:rPr lang="en-US" dirty="0"/>
              <a:t>Tables</a:t>
            </a:r>
            <a:endParaRPr lang="en-IN" dirty="0"/>
          </a:p>
          <a:p>
            <a:pPr lvl="0"/>
            <a:r>
              <a:rPr lang="en-US" dirty="0"/>
              <a:t>Graphs</a:t>
            </a:r>
            <a:endParaRPr lang="en-IN" dirty="0"/>
          </a:p>
          <a:p>
            <a:pPr lvl="0"/>
            <a:r>
              <a:rPr lang="en-US" dirty="0" smtClean="0"/>
              <a:t>Pie </a:t>
            </a:r>
            <a:r>
              <a:rPr lang="en-US" dirty="0"/>
              <a:t>charts</a:t>
            </a:r>
            <a:endParaRPr lang="en-IN" dirty="0"/>
          </a:p>
          <a:p>
            <a:pPr marL="0" indent="0">
              <a:buNone/>
            </a:pPr>
            <a:endParaRPr lang="en-IN" dirty="0"/>
          </a:p>
        </p:txBody>
      </p:sp>
    </p:spTree>
    <p:extLst>
      <p:ext uri="{BB962C8B-B14F-4D97-AF65-F5344CB8AC3E}">
        <p14:creationId xmlns="" xmlns:p14="http://schemas.microsoft.com/office/powerpoint/2010/main" val="4048859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20688"/>
            <a:ext cx="8534400" cy="582888"/>
          </a:xfrm>
        </p:spPr>
        <p:txBody>
          <a:bodyPr>
            <a:normAutofit fontScale="90000"/>
          </a:bodyPr>
          <a:lstStyle/>
          <a:p>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smtClean="0"/>
              <a:t>LIKELY </a:t>
            </a:r>
            <a:r>
              <a:rPr lang="en-US" b="1" dirty="0"/>
              <a:t>OUTCOME / BENEFITS OF </a:t>
            </a:r>
            <a:r>
              <a:rPr lang="en-US" b="1" dirty="0" smtClean="0"/>
              <a:t>STUDY</a:t>
            </a:r>
            <a:endParaRPr lang="en-IN" dirty="0"/>
          </a:p>
        </p:txBody>
      </p:sp>
      <p:sp>
        <p:nvSpPr>
          <p:cNvPr id="3" name="Content Placeholder 2"/>
          <p:cNvSpPr>
            <a:spLocks noGrp="1"/>
          </p:cNvSpPr>
          <p:nvPr>
            <p:ph sz="quarter" idx="1"/>
          </p:nvPr>
        </p:nvSpPr>
        <p:spPr/>
        <p:txBody>
          <a:bodyPr>
            <a:normAutofit/>
          </a:bodyPr>
          <a:lstStyle/>
          <a:p>
            <a:pPr lvl="0"/>
            <a:r>
              <a:rPr lang="en-US" dirty="0"/>
              <a:t>Ultrasound can easily detect solid to cystic lesions and characterize the size, shape &amp; extent of lesion </a:t>
            </a:r>
            <a:r>
              <a:rPr lang="en-US" dirty="0" smtClean="0"/>
              <a:t>.</a:t>
            </a:r>
            <a:endParaRPr lang="en-IN" dirty="0"/>
          </a:p>
          <a:p>
            <a:pPr lvl="0"/>
            <a:r>
              <a:rPr lang="en-US" dirty="0"/>
              <a:t>Ultrasound by virtue of non invasiveness, lack of radiation hazard and by ability to demonstrate structural changes in organ is investigation of choice in liver </a:t>
            </a:r>
            <a:r>
              <a:rPr lang="en-US" dirty="0" smtClean="0"/>
              <a:t>pathology</a:t>
            </a:r>
            <a:endParaRPr lang="en-IN" dirty="0"/>
          </a:p>
          <a:p>
            <a:pPr lvl="0"/>
            <a:r>
              <a:rPr lang="en-US" dirty="0"/>
              <a:t>To help clinicians and surgeons to decide and refer patients for the best imaging </a:t>
            </a:r>
            <a:r>
              <a:rPr lang="en-US" dirty="0" smtClean="0"/>
              <a:t> </a:t>
            </a:r>
            <a:r>
              <a:rPr lang="en-US" dirty="0"/>
              <a:t>modality to arrive at an early diagnosis and treatment .</a:t>
            </a:r>
            <a:endParaRPr lang="en-IN" dirty="0"/>
          </a:p>
          <a:p>
            <a:pPr marL="0" indent="0" algn="just">
              <a:buNone/>
            </a:pPr>
            <a:endParaRPr lang="en-IN" dirty="0"/>
          </a:p>
        </p:txBody>
      </p:sp>
    </p:spTree>
    <p:extLst>
      <p:ext uri="{BB962C8B-B14F-4D97-AF65-F5344CB8AC3E}">
        <p14:creationId xmlns="" xmlns:p14="http://schemas.microsoft.com/office/powerpoint/2010/main" val="720009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FEASIBILITY </a:t>
            </a:r>
            <a:r>
              <a:rPr lang="en-US" b="1" dirty="0" smtClean="0"/>
              <a:t>ISSUES</a:t>
            </a:r>
            <a:endParaRPr lang="en-IN" dirty="0"/>
          </a:p>
        </p:txBody>
      </p:sp>
      <p:sp>
        <p:nvSpPr>
          <p:cNvPr id="3" name="Content Placeholder 2"/>
          <p:cNvSpPr>
            <a:spLocks noGrp="1"/>
          </p:cNvSpPr>
          <p:nvPr>
            <p:ph sz="quarter" idx="1"/>
          </p:nvPr>
        </p:nvSpPr>
        <p:spPr>
          <a:xfrm>
            <a:off x="457200" y="1600200"/>
            <a:ext cx="8229600" cy="4709120"/>
          </a:xfrm>
        </p:spPr>
        <p:txBody>
          <a:bodyPr>
            <a:normAutofit/>
          </a:bodyPr>
          <a:lstStyle/>
          <a:p>
            <a:pPr algn="just"/>
            <a:r>
              <a:rPr lang="en-US" sz="2400" dirty="0">
                <a:latin typeface="Times New Roman" pitchFamily="18" charset="0"/>
                <a:cs typeface="Times New Roman" pitchFamily="18" charset="0"/>
              </a:rPr>
              <a:t>At the </a:t>
            </a:r>
            <a:r>
              <a:rPr lang="en-US" sz="2400" dirty="0" err="1">
                <a:latin typeface="Times New Roman" pitchFamily="18" charset="0"/>
                <a:cs typeface="Times New Roman" pitchFamily="18" charset="0"/>
              </a:rPr>
              <a:t>Dhiraj</a:t>
            </a:r>
            <a:r>
              <a:rPr lang="en-US" sz="2400" dirty="0">
                <a:latin typeface="Times New Roman" pitchFamily="18" charset="0"/>
                <a:cs typeface="Times New Roman" pitchFamily="18" charset="0"/>
              </a:rPr>
              <a:t> General Hospital we have patients coming in from far and wide for correct diagnosis, various investigations at minimal charges and Expert and sophisticated treatment provided</a:t>
            </a:r>
            <a:r>
              <a:rPr lang="en-US" sz="2400" dirty="0" smtClean="0">
                <a:latin typeface="Times New Roman" pitchFamily="18" charset="0"/>
                <a:cs typeface="Times New Roman" pitchFamily="18" charset="0"/>
              </a:rPr>
              <a:t>.</a:t>
            </a:r>
            <a:endParaRPr lang="en-IN"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The facilities required for my study is an ultrasound machine which is available in our radiology department as ULTRASOUND GE P9 and a good pathology lab for histopathological correlation when needed.  Thus, the facilities available here are optimum to carry out my study.</a:t>
            </a:r>
            <a:endParaRPr lang="en-IN" sz="2400" dirty="0" smtClean="0">
              <a:latin typeface="Times New Roman" pitchFamily="18" charset="0"/>
              <a:cs typeface="Times New Roman" pitchFamily="18" charset="0"/>
            </a:endParaRPr>
          </a:p>
        </p:txBody>
      </p:sp>
    </p:spTree>
    <p:extLst>
      <p:ext uri="{BB962C8B-B14F-4D97-AF65-F5344CB8AC3E}">
        <p14:creationId xmlns="" xmlns:p14="http://schemas.microsoft.com/office/powerpoint/2010/main" val="2148072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ETHICAL </a:t>
            </a:r>
            <a:r>
              <a:rPr lang="en-US" b="1" dirty="0" smtClean="0"/>
              <a:t>ISSUES</a:t>
            </a:r>
            <a:endParaRPr lang="en-IN" dirty="0"/>
          </a:p>
        </p:txBody>
      </p:sp>
      <p:sp>
        <p:nvSpPr>
          <p:cNvPr id="3" name="Content Placeholder 2"/>
          <p:cNvSpPr>
            <a:spLocks noGrp="1"/>
          </p:cNvSpPr>
          <p:nvPr>
            <p:ph sz="quarter" idx="1"/>
          </p:nvPr>
        </p:nvSpPr>
        <p:spPr>
          <a:xfrm>
            <a:off x="457200" y="1340768"/>
            <a:ext cx="8229600" cy="4785395"/>
          </a:xfrm>
        </p:spPr>
        <p:txBody>
          <a:bodyPr>
            <a:normAutofit fontScale="92500" lnSpcReduction="20000"/>
          </a:bodyPr>
          <a:lstStyle/>
          <a:p>
            <a:endParaRPr lang="en-US" dirty="0" smtClean="0"/>
          </a:p>
          <a:p>
            <a:r>
              <a:rPr lang="en-US" dirty="0" smtClean="0"/>
              <a:t>There </a:t>
            </a:r>
            <a:r>
              <a:rPr lang="en-US" dirty="0"/>
              <a:t>are no ethical issues foreseen in this study as:</a:t>
            </a:r>
            <a:endParaRPr lang="en-IN" dirty="0"/>
          </a:p>
          <a:p>
            <a:pPr lvl="0"/>
            <a:r>
              <a:rPr lang="en-US" dirty="0"/>
              <a:t>Study will be conducted after taking permission from ethical committee.</a:t>
            </a:r>
            <a:endParaRPr lang="en-IN" dirty="0"/>
          </a:p>
          <a:p>
            <a:pPr lvl="0"/>
            <a:r>
              <a:rPr lang="en-US" dirty="0"/>
              <a:t>It is a routine diagnostic procedure and not an experimental study and are done only when it is clinically indicted for the patient.</a:t>
            </a:r>
            <a:endParaRPr lang="en-IN" dirty="0"/>
          </a:p>
          <a:p>
            <a:pPr lvl="0"/>
            <a:r>
              <a:rPr lang="en-US" dirty="0"/>
              <a:t>Patient or institution does not have to bear any extra expenses for this study</a:t>
            </a:r>
            <a:endParaRPr lang="en-IN" dirty="0"/>
          </a:p>
          <a:p>
            <a:pPr lvl="0"/>
            <a:r>
              <a:rPr lang="en-US" dirty="0"/>
              <a:t>Written informed consent from patients will be taken for all examination and contrast injection.</a:t>
            </a:r>
            <a:endParaRPr lang="en-IN" dirty="0"/>
          </a:p>
          <a:p>
            <a:pPr lvl="0"/>
            <a:r>
              <a:rPr lang="en-US" dirty="0"/>
              <a:t>Patient will not be unnecessarily exposed to radiation for the benefit of this study</a:t>
            </a:r>
            <a:endParaRPr lang="en-IN" dirty="0"/>
          </a:p>
          <a:p>
            <a:pPr lvl="0" algn="just"/>
            <a:endParaRPr lang="en-IN" sz="2800" dirty="0">
              <a:latin typeface="Times New Roman" pitchFamily="18" charset="0"/>
              <a:cs typeface="Times New Roman" pitchFamily="18" charset="0"/>
            </a:endParaRPr>
          </a:p>
          <a:p>
            <a:pPr marL="0" indent="0">
              <a:buNone/>
            </a:pPr>
            <a:endParaRPr lang="en-IN" dirty="0"/>
          </a:p>
        </p:txBody>
      </p:sp>
    </p:spTree>
    <p:extLst>
      <p:ext uri="{BB962C8B-B14F-4D97-AF65-F5344CB8AC3E}">
        <p14:creationId xmlns="" xmlns:p14="http://schemas.microsoft.com/office/powerpoint/2010/main" val="38141074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08720"/>
            <a:ext cx="8229600" cy="5217443"/>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endParaRPr lang="en-US"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DVB-TTSurekhEN" pitchFamily="82" charset="0"/>
            </a:endParaRPr>
          </a:p>
          <a:p>
            <a:pPr marL="0" indent="0" algn="ctr">
              <a:buNone/>
            </a:pPr>
            <a:endParaRPr lang="en-US"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DVB-TTSurekhEN" pitchFamily="82" charset="0"/>
            </a:endParaRPr>
          </a:p>
          <a:p>
            <a:pPr marL="0" indent="0" algn="ctr">
              <a:buNone/>
            </a:pPr>
            <a:r>
              <a:rPr lang="en-US"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DVB-TTSurekhEN" pitchFamily="82" charset="0"/>
              </a:rPr>
              <a:t>THANK YOU</a:t>
            </a:r>
            <a:endParaRPr lang="en-IN"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DVB-TTSurekhEN" pitchFamily="82" charset="0"/>
            </a:endParaRPr>
          </a:p>
        </p:txBody>
      </p:sp>
    </p:spTree>
    <p:extLst>
      <p:ext uri="{BB962C8B-B14F-4D97-AF65-F5344CB8AC3E}">
        <p14:creationId xmlns="" xmlns:p14="http://schemas.microsoft.com/office/powerpoint/2010/main" val="14713909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IN" dirty="0"/>
          </a:p>
        </p:txBody>
      </p:sp>
      <p:sp>
        <p:nvSpPr>
          <p:cNvPr id="3" name="Content Placeholder 2"/>
          <p:cNvSpPr>
            <a:spLocks noGrp="1"/>
          </p:cNvSpPr>
          <p:nvPr>
            <p:ph sz="quarter" idx="1"/>
          </p:nvPr>
        </p:nvSpPr>
        <p:spPr>
          <a:xfrm>
            <a:off x="467544" y="1340768"/>
            <a:ext cx="8229600" cy="4525963"/>
          </a:xfrm>
        </p:spPr>
        <p:txBody>
          <a:bodyPr>
            <a:noAutofit/>
          </a:bodyPr>
          <a:lstStyle/>
          <a:p>
            <a:pPr algn="just"/>
            <a:r>
              <a:rPr lang="en-US" sz="2200" dirty="0">
                <a:latin typeface="Times New Roman" pitchFamily="18" charset="0"/>
                <a:cs typeface="Times New Roman" pitchFamily="18" charset="0"/>
              </a:rPr>
              <a:t>Focal liver lesions (FLL) are solid or cystic masses or areas of tissue that are identified as an abnormal part of the </a:t>
            </a:r>
            <a:r>
              <a:rPr lang="en-US" sz="2200" dirty="0" smtClean="0">
                <a:latin typeface="Times New Roman" pitchFamily="18" charset="0"/>
                <a:cs typeface="Times New Roman" pitchFamily="18" charset="0"/>
              </a:rPr>
              <a:t>liver. </a:t>
            </a:r>
          </a:p>
          <a:p>
            <a:pPr algn="just"/>
            <a:r>
              <a:rPr lang="en-US" sz="2200" dirty="0">
                <a:latin typeface="Times New Roman" pitchFamily="18" charset="0"/>
                <a:cs typeface="Times New Roman" pitchFamily="18" charset="0"/>
              </a:rPr>
              <a:t>Ultrasound and computed tomography are both relatively new techniques for evaluation of hepatic pathologies </a:t>
            </a:r>
            <a:endParaRPr lang="en-US" sz="2200" dirty="0" smtClean="0">
              <a:latin typeface="Times New Roman" pitchFamily="18" charset="0"/>
              <a:cs typeface="Times New Roman" pitchFamily="18" charset="0"/>
            </a:endParaRPr>
          </a:p>
          <a:p>
            <a:pPr algn="just"/>
            <a:r>
              <a:rPr lang="en-US" sz="2200" dirty="0">
                <a:latin typeface="Times New Roman" pitchFamily="18" charset="0"/>
                <a:cs typeface="Times New Roman" pitchFamily="18" charset="0"/>
              </a:rPr>
              <a:t>The liver may be evaluated by sonography because of its ideal location in the right upper quadrant and broad contact with the abdominal wall. Doppler sonography enhances the diagnostic capabilities of sonography to allow for clear analysis of the circulatory dynamics. Conventional ultrasonography (US) is often the first imaging modality performed to screen for, or to study hepatic lesions because of its low cost and wide availability. </a:t>
            </a:r>
            <a:r>
              <a:rPr lang="en-US" sz="2200" dirty="0" err="1">
                <a:latin typeface="Times New Roman" pitchFamily="18" charset="0"/>
                <a:cs typeface="Times New Roman" pitchFamily="18" charset="0"/>
              </a:rPr>
              <a:t>Colour</a:t>
            </a:r>
            <a:r>
              <a:rPr lang="en-US" sz="2200" dirty="0">
                <a:latin typeface="Times New Roman" pitchFamily="18" charset="0"/>
                <a:cs typeface="Times New Roman" pitchFamily="18" charset="0"/>
              </a:rPr>
              <a:t>-Doppler, Contrast Enhanced Ultrasound (CEUS) have significantly improved the characterization of </a:t>
            </a:r>
            <a:r>
              <a:rPr lang="en-US" sz="2200" dirty="0" smtClean="0">
                <a:latin typeface="Times New Roman" pitchFamily="18" charset="0"/>
                <a:cs typeface="Times New Roman" pitchFamily="18" charset="0"/>
              </a:rPr>
              <a:t>FLL.</a:t>
            </a:r>
            <a:endParaRPr lang="en-IN" sz="2200" dirty="0" smtClean="0">
              <a:latin typeface="Times New Roman" pitchFamily="18" charset="0"/>
              <a:cs typeface="Times New Roman" pitchFamily="18" charset="0"/>
            </a:endParaRPr>
          </a:p>
        </p:txBody>
      </p:sp>
    </p:spTree>
    <p:extLst>
      <p:ext uri="{BB962C8B-B14F-4D97-AF65-F5344CB8AC3E}">
        <p14:creationId xmlns="" xmlns:p14="http://schemas.microsoft.com/office/powerpoint/2010/main" val="3525697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AIM AND </a:t>
            </a:r>
            <a:r>
              <a:rPr lang="en-US" b="1" dirty="0" smtClean="0"/>
              <a:t>OBJECTIVES</a:t>
            </a:r>
            <a:endParaRPr lang="en-IN" dirty="0"/>
          </a:p>
        </p:txBody>
      </p:sp>
      <p:sp>
        <p:nvSpPr>
          <p:cNvPr id="3" name="Content Placeholder 2"/>
          <p:cNvSpPr>
            <a:spLocks noGrp="1"/>
          </p:cNvSpPr>
          <p:nvPr>
            <p:ph sz="quarter" idx="1"/>
          </p:nvPr>
        </p:nvSpPr>
        <p:spPr/>
        <p:txBody>
          <a:bodyPr>
            <a:normAutofit/>
          </a:bodyPr>
          <a:lstStyle/>
          <a:p>
            <a:pPr lvl="0"/>
            <a:r>
              <a:rPr lang="en-US" sz="2400" dirty="0"/>
              <a:t>To differentiate focal liver lesions from diffuse liver </a:t>
            </a:r>
            <a:r>
              <a:rPr lang="en-US" sz="2400" dirty="0" smtClean="0"/>
              <a:t>lesions.</a:t>
            </a:r>
          </a:p>
          <a:p>
            <a:pPr lvl="0"/>
            <a:r>
              <a:rPr lang="en-US" sz="2400" dirty="0" smtClean="0"/>
              <a:t>To </a:t>
            </a:r>
            <a:r>
              <a:rPr lang="en-US" sz="2400" dirty="0"/>
              <a:t>evaluate suspected  focal liver lesions by USG and Color Doppler</a:t>
            </a:r>
            <a:r>
              <a:rPr lang="en-US" sz="2400" dirty="0" smtClean="0"/>
              <a:t>.</a:t>
            </a:r>
            <a:endParaRPr lang="en-US" sz="2400" dirty="0"/>
          </a:p>
          <a:p>
            <a:pPr lvl="0"/>
            <a:r>
              <a:rPr lang="en-US" sz="2400" dirty="0" smtClean="0"/>
              <a:t>To </a:t>
            </a:r>
            <a:r>
              <a:rPr lang="en-US" sz="2400" dirty="0"/>
              <a:t>evaluate various causes of focal liver lesions using </a:t>
            </a:r>
            <a:r>
              <a:rPr lang="en-US" sz="2400" dirty="0" smtClean="0"/>
              <a:t>USG. </a:t>
            </a:r>
          </a:p>
          <a:p>
            <a:pPr lvl="0"/>
            <a:r>
              <a:rPr lang="en-US" sz="2400" dirty="0" smtClean="0"/>
              <a:t>To </a:t>
            </a:r>
            <a:r>
              <a:rPr lang="en-US" sz="2400" dirty="0"/>
              <a:t>classify the lesions according to their imaging </a:t>
            </a:r>
            <a:r>
              <a:rPr lang="en-US" sz="2400" dirty="0" smtClean="0"/>
              <a:t>characteristics </a:t>
            </a:r>
            <a:r>
              <a:rPr lang="en-US" sz="2400" dirty="0"/>
              <a:t>and location</a:t>
            </a:r>
            <a:r>
              <a:rPr lang="en-US" sz="2400" dirty="0" smtClean="0"/>
              <a:t>.</a:t>
            </a:r>
          </a:p>
          <a:p>
            <a:pPr lvl="0"/>
            <a:r>
              <a:rPr lang="en-US" sz="2400" dirty="0" smtClean="0"/>
              <a:t>To </a:t>
            </a:r>
            <a:r>
              <a:rPr lang="en-US" sz="2400" dirty="0"/>
              <a:t>differentiate the focal liver lesion on the basis of </a:t>
            </a:r>
            <a:r>
              <a:rPr lang="en-US" sz="2400" dirty="0" smtClean="0"/>
              <a:t>vascularity.</a:t>
            </a:r>
          </a:p>
          <a:p>
            <a:pPr lvl="0"/>
            <a:r>
              <a:rPr lang="en-US" sz="2400" dirty="0" smtClean="0"/>
              <a:t>To guide for interventional procedures.</a:t>
            </a:r>
            <a:endParaRPr lang="en-US" sz="2400" dirty="0"/>
          </a:p>
          <a:p>
            <a:pPr lvl="0"/>
            <a:endParaRPr lang="en-US" sz="2400" dirty="0"/>
          </a:p>
          <a:p>
            <a:pPr lvl="0"/>
            <a:endParaRPr lang="en-US" sz="2400" dirty="0"/>
          </a:p>
        </p:txBody>
      </p:sp>
    </p:spTree>
    <p:extLst>
      <p:ext uri="{BB962C8B-B14F-4D97-AF65-F5344CB8AC3E}">
        <p14:creationId xmlns="" xmlns:p14="http://schemas.microsoft.com/office/powerpoint/2010/main" val="801475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MATERIAL AND </a:t>
            </a:r>
            <a:r>
              <a:rPr lang="en-US" b="1" dirty="0" smtClean="0"/>
              <a:t>METHODOLOGY</a:t>
            </a:r>
            <a:endParaRPr lang="en-IN" dirty="0"/>
          </a:p>
        </p:txBody>
      </p:sp>
      <p:sp>
        <p:nvSpPr>
          <p:cNvPr id="3" name="Content Placeholder 2"/>
          <p:cNvSpPr>
            <a:spLocks noGrp="1"/>
          </p:cNvSpPr>
          <p:nvPr>
            <p:ph sz="quarter" idx="1"/>
          </p:nvPr>
        </p:nvSpPr>
        <p:spPr/>
        <p:txBody>
          <a:bodyPr>
            <a:normAutofit lnSpcReduction="10000"/>
          </a:bodyPr>
          <a:lstStyle/>
          <a:p>
            <a:r>
              <a:rPr lang="en-US" sz="2600" u="sng" dirty="0" smtClean="0">
                <a:latin typeface="+mj-lt"/>
                <a:cs typeface="Times New Roman" pitchFamily="18" charset="0"/>
              </a:rPr>
              <a:t>Study site</a:t>
            </a:r>
            <a:r>
              <a:rPr lang="en-US" sz="2600" dirty="0" smtClean="0">
                <a:latin typeface="+mj-lt"/>
                <a:cs typeface="Times New Roman" pitchFamily="18" charset="0"/>
              </a:rPr>
              <a:t>:</a:t>
            </a:r>
          </a:p>
          <a:p>
            <a:pPr marL="0" indent="0">
              <a:buNone/>
            </a:pPr>
            <a:r>
              <a:rPr lang="en-US" sz="2600" dirty="0" smtClean="0">
                <a:latin typeface="+mj-lt"/>
                <a:cs typeface="Times New Roman" pitchFamily="18" charset="0"/>
              </a:rPr>
              <a:t>Department of </a:t>
            </a:r>
            <a:r>
              <a:rPr lang="en-US" sz="2600" dirty="0" err="1">
                <a:latin typeface="+mj-lt"/>
                <a:cs typeface="Times New Roman" pitchFamily="18" charset="0"/>
              </a:rPr>
              <a:t>R</a:t>
            </a:r>
            <a:r>
              <a:rPr lang="en-US" sz="2600" dirty="0" err="1" smtClean="0">
                <a:latin typeface="+mj-lt"/>
                <a:cs typeface="Times New Roman" pitchFamily="18" charset="0"/>
              </a:rPr>
              <a:t>adiodiagnosis</a:t>
            </a:r>
            <a:r>
              <a:rPr lang="en-US" sz="2600" dirty="0" smtClean="0">
                <a:latin typeface="+mj-lt"/>
                <a:cs typeface="Times New Roman" pitchFamily="18" charset="0"/>
              </a:rPr>
              <a:t>, SBKS MI &amp; RC, </a:t>
            </a:r>
            <a:r>
              <a:rPr lang="en-US" sz="2600" dirty="0">
                <a:latin typeface="+mj-lt"/>
                <a:cs typeface="Times New Roman" pitchFamily="18" charset="0"/>
              </a:rPr>
              <a:t>P</a:t>
            </a:r>
            <a:r>
              <a:rPr lang="en-US" sz="2600" dirty="0" smtClean="0">
                <a:latin typeface="+mj-lt"/>
                <a:cs typeface="Times New Roman" pitchFamily="18" charset="0"/>
              </a:rPr>
              <a:t>ipariya, Vadodara.</a:t>
            </a:r>
          </a:p>
          <a:p>
            <a:pPr marL="0" indent="0">
              <a:buNone/>
            </a:pPr>
            <a:endParaRPr lang="en-US" sz="2600" dirty="0" smtClean="0">
              <a:latin typeface="+mj-lt"/>
              <a:cs typeface="Times New Roman" pitchFamily="18" charset="0"/>
            </a:endParaRPr>
          </a:p>
          <a:p>
            <a:r>
              <a:rPr lang="en-US" sz="2600" u="sng" dirty="0" smtClean="0">
                <a:latin typeface="+mj-lt"/>
                <a:cs typeface="Times New Roman" pitchFamily="18" charset="0"/>
              </a:rPr>
              <a:t>Study duration</a:t>
            </a:r>
            <a:r>
              <a:rPr lang="en-US" sz="2600" dirty="0" smtClean="0">
                <a:latin typeface="+mj-lt"/>
                <a:cs typeface="Times New Roman" pitchFamily="18" charset="0"/>
              </a:rPr>
              <a:t>:</a:t>
            </a:r>
          </a:p>
          <a:p>
            <a:pPr marL="0" indent="0">
              <a:buNone/>
            </a:pPr>
            <a:r>
              <a:rPr lang="en-US" sz="2600" dirty="0">
                <a:latin typeface="+mj-lt"/>
                <a:cs typeface="Times New Roman" pitchFamily="18" charset="0"/>
              </a:rPr>
              <a:t>1</a:t>
            </a:r>
            <a:r>
              <a:rPr lang="en-US" sz="2600" dirty="0" smtClean="0">
                <a:latin typeface="+mj-lt"/>
                <a:cs typeface="Times New Roman" pitchFamily="18" charset="0"/>
              </a:rPr>
              <a:t>8 months from the date of approval from the ethics committee.</a:t>
            </a:r>
          </a:p>
          <a:p>
            <a:pPr marL="0" indent="0">
              <a:buNone/>
            </a:pPr>
            <a:endParaRPr lang="en-US" sz="2600" dirty="0" smtClean="0">
              <a:latin typeface="+mj-lt"/>
              <a:cs typeface="Times New Roman" pitchFamily="18" charset="0"/>
            </a:endParaRPr>
          </a:p>
          <a:p>
            <a:r>
              <a:rPr lang="en-US" sz="2600" u="sng" dirty="0" smtClean="0">
                <a:latin typeface="+mj-lt"/>
                <a:cs typeface="Times New Roman" pitchFamily="18" charset="0"/>
              </a:rPr>
              <a:t>Study design</a:t>
            </a:r>
            <a:r>
              <a:rPr lang="en-US" sz="2600" dirty="0" smtClean="0">
                <a:latin typeface="+mj-lt"/>
                <a:cs typeface="Times New Roman" pitchFamily="18" charset="0"/>
              </a:rPr>
              <a:t>:</a:t>
            </a:r>
          </a:p>
          <a:p>
            <a:pPr marL="0" indent="0">
              <a:buNone/>
            </a:pPr>
            <a:r>
              <a:rPr lang="en-US" sz="2600" dirty="0" smtClean="0">
                <a:latin typeface="+mj-lt"/>
                <a:cs typeface="Times New Roman" pitchFamily="18" charset="0"/>
              </a:rPr>
              <a:t>Diagnostic, routine and noninvasive observational study.</a:t>
            </a:r>
          </a:p>
          <a:p>
            <a:pPr marL="0" indent="0">
              <a:buNone/>
            </a:pPr>
            <a:endParaRPr lang="en-IN" dirty="0"/>
          </a:p>
        </p:txBody>
      </p:sp>
    </p:spTree>
    <p:extLst>
      <p:ext uri="{BB962C8B-B14F-4D97-AF65-F5344CB8AC3E}">
        <p14:creationId xmlns="" xmlns:p14="http://schemas.microsoft.com/office/powerpoint/2010/main" val="29397301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412776"/>
            <a:ext cx="8229600" cy="4713387"/>
          </a:xfrm>
        </p:spPr>
        <p:txBody>
          <a:bodyPr>
            <a:normAutofit/>
          </a:bodyPr>
          <a:lstStyle/>
          <a:p>
            <a:r>
              <a:rPr lang="en-US" b="1" u="sng" dirty="0"/>
              <a:t>Sampling size:</a:t>
            </a:r>
            <a:r>
              <a:rPr lang="en-US" b="1" dirty="0"/>
              <a:t> </a:t>
            </a:r>
            <a:r>
              <a:rPr lang="en-US" dirty="0"/>
              <a:t>A minimum of </a:t>
            </a:r>
            <a:r>
              <a:rPr lang="en-US" dirty="0" smtClean="0"/>
              <a:t>80-100 </a:t>
            </a:r>
            <a:r>
              <a:rPr lang="en-US" dirty="0"/>
              <a:t>patients will be included in the </a:t>
            </a:r>
            <a:r>
              <a:rPr lang="en-US" dirty="0" smtClean="0"/>
              <a:t>study</a:t>
            </a:r>
            <a:r>
              <a:rPr lang="en-US" dirty="0"/>
              <a:t>.</a:t>
            </a:r>
            <a:endParaRPr lang="en-IN" dirty="0"/>
          </a:p>
          <a:p>
            <a:r>
              <a:rPr lang="en-US" dirty="0"/>
              <a:t>n =(Z² x P x (1 – P))/e² </a:t>
            </a:r>
            <a:endParaRPr lang="en-IN" dirty="0"/>
          </a:p>
          <a:p>
            <a:pPr marL="0" indent="0">
              <a:buNone/>
            </a:pPr>
            <a:r>
              <a:rPr lang="en-US" dirty="0" smtClean="0"/>
              <a:t>	Where</a:t>
            </a:r>
            <a:r>
              <a:rPr lang="en-US" dirty="0"/>
              <a:t>:</a:t>
            </a:r>
            <a:r>
              <a:rPr lang="en-US" b="1" dirty="0"/>
              <a:t> </a:t>
            </a:r>
            <a:endParaRPr lang="en-IN" dirty="0"/>
          </a:p>
          <a:p>
            <a:pPr marL="0" indent="0">
              <a:buNone/>
            </a:pPr>
            <a:r>
              <a:rPr lang="en-US" dirty="0" smtClean="0"/>
              <a:t>	Z </a:t>
            </a:r>
            <a:r>
              <a:rPr lang="en-US" dirty="0"/>
              <a:t>= value from standard normal </a:t>
            </a:r>
            <a:r>
              <a:rPr lang="en-US" dirty="0" smtClean="0"/>
              <a:t>	distribution </a:t>
            </a:r>
            <a:r>
              <a:rPr lang="en-US" dirty="0"/>
              <a:t>corresponding to desired </a:t>
            </a:r>
            <a:r>
              <a:rPr lang="en-US" dirty="0" smtClean="0"/>
              <a:t>	confidence </a:t>
            </a:r>
            <a:r>
              <a:rPr lang="en-US" dirty="0"/>
              <a:t>level (Z = 1.96 for 95% </a:t>
            </a:r>
            <a:r>
              <a:rPr lang="en-US" dirty="0" smtClean="0"/>
              <a:t>CL)</a:t>
            </a:r>
            <a:endParaRPr lang="en-IN" dirty="0"/>
          </a:p>
          <a:p>
            <a:pPr marL="0" indent="0">
              <a:buNone/>
            </a:pPr>
            <a:r>
              <a:rPr lang="en-US" dirty="0" smtClean="0"/>
              <a:t>	P </a:t>
            </a:r>
            <a:r>
              <a:rPr lang="en-US" dirty="0"/>
              <a:t>= is expected true proportion</a:t>
            </a:r>
            <a:endParaRPr lang="en-IN" dirty="0"/>
          </a:p>
          <a:p>
            <a:pPr marL="0" indent="0">
              <a:buNone/>
            </a:pPr>
            <a:r>
              <a:rPr lang="en-US" dirty="0" smtClean="0"/>
              <a:t>	e </a:t>
            </a:r>
            <a:r>
              <a:rPr lang="en-US" dirty="0"/>
              <a:t>= desired precision (half desired </a:t>
            </a:r>
            <a:r>
              <a:rPr lang="en-US" dirty="0" smtClean="0"/>
              <a:t>CL </a:t>
            </a:r>
            <a:r>
              <a:rPr lang="en-US" dirty="0"/>
              <a:t>width)</a:t>
            </a:r>
            <a:endParaRPr lang="en-IN" dirty="0"/>
          </a:p>
          <a:p>
            <a:pPr marL="0" indent="0">
              <a:buNone/>
            </a:pPr>
            <a:endParaRPr lang="en-IN" dirty="0"/>
          </a:p>
        </p:txBody>
      </p:sp>
    </p:spTree>
    <p:extLst>
      <p:ext uri="{BB962C8B-B14F-4D97-AF65-F5344CB8AC3E}">
        <p14:creationId xmlns="" xmlns:p14="http://schemas.microsoft.com/office/powerpoint/2010/main" val="2700224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48680"/>
            <a:ext cx="8229600" cy="5577483"/>
          </a:xfrm>
        </p:spPr>
        <p:txBody>
          <a:bodyPr>
            <a:normAutofit fontScale="92500" lnSpcReduction="20000"/>
          </a:bodyPr>
          <a:lstStyle/>
          <a:p>
            <a:pPr marL="0" indent="0" algn="ctr">
              <a:buNone/>
            </a:pPr>
            <a:r>
              <a:rPr lang="en-US" b="1" u="sng" dirty="0" smtClean="0"/>
              <a:t>INCLUSION CRITERIA:</a:t>
            </a:r>
            <a:endParaRPr lang="en-IN" dirty="0" smtClean="0"/>
          </a:p>
          <a:p>
            <a:pPr marL="0" indent="0">
              <a:buNone/>
            </a:pPr>
            <a:endParaRPr lang="en-IN" dirty="0" smtClean="0"/>
          </a:p>
          <a:p>
            <a:pPr marL="0" indent="0">
              <a:buNone/>
            </a:pPr>
            <a:endParaRPr lang="en-IN" dirty="0"/>
          </a:p>
          <a:p>
            <a:pPr lvl="0"/>
            <a:r>
              <a:rPr lang="en-US" dirty="0"/>
              <a:t>Only those patients who are willing to participate in study will be included.</a:t>
            </a:r>
            <a:endParaRPr lang="en-IN" dirty="0"/>
          </a:p>
          <a:p>
            <a:pPr lvl="0"/>
            <a:r>
              <a:rPr lang="en-US" dirty="0"/>
              <a:t>Patients referred to the </a:t>
            </a:r>
            <a:r>
              <a:rPr lang="en-US" dirty="0" smtClean="0"/>
              <a:t>Radiology </a:t>
            </a:r>
            <a:r>
              <a:rPr lang="en-US" dirty="0"/>
              <a:t>department for ultrasonography and/or CT scan abdomen investigations, and found to have liver disease, will be included in this study.</a:t>
            </a:r>
            <a:endParaRPr lang="en-IN" dirty="0"/>
          </a:p>
          <a:p>
            <a:pPr lvl="0"/>
            <a:r>
              <a:rPr lang="en-US" dirty="0"/>
              <a:t>Already diagnosed cases of such liver diseases which need follow up radiological investigations and are referred to our </a:t>
            </a:r>
            <a:r>
              <a:rPr lang="en-US" dirty="0" smtClean="0"/>
              <a:t>Radiology </a:t>
            </a:r>
            <a:r>
              <a:rPr lang="en-US" dirty="0"/>
              <a:t>department will be included in study.</a:t>
            </a:r>
            <a:endParaRPr lang="en-IN" dirty="0"/>
          </a:p>
          <a:p>
            <a:r>
              <a:rPr lang="en-US" dirty="0"/>
              <a:t>Patients coming for ultrasonography  for diseases other than liver disease, and are accidentally found to have liver lesion, will be included in this study.</a:t>
            </a:r>
            <a:endParaRPr lang="en-IN" dirty="0"/>
          </a:p>
        </p:txBody>
      </p:sp>
    </p:spTree>
    <p:extLst>
      <p:ext uri="{BB962C8B-B14F-4D97-AF65-F5344CB8AC3E}">
        <p14:creationId xmlns="" xmlns:p14="http://schemas.microsoft.com/office/powerpoint/2010/main" val="17658851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92696"/>
            <a:ext cx="8229600" cy="5433467"/>
          </a:xfrm>
        </p:spPr>
        <p:txBody>
          <a:bodyPr>
            <a:normAutofit/>
          </a:bodyPr>
          <a:lstStyle/>
          <a:p>
            <a:pPr marL="0" indent="0" algn="ctr">
              <a:buNone/>
            </a:pPr>
            <a:r>
              <a:rPr lang="en-US" b="1" u="sng" dirty="0" smtClean="0"/>
              <a:t>EXCLUSION CRITERIA:</a:t>
            </a:r>
            <a:endParaRPr lang="en-IN" dirty="0" smtClean="0"/>
          </a:p>
          <a:p>
            <a:pPr marL="0" indent="0">
              <a:buNone/>
            </a:pPr>
            <a:endParaRPr lang="en-IN" dirty="0" smtClean="0"/>
          </a:p>
          <a:p>
            <a:r>
              <a:rPr lang="en-US" dirty="0"/>
              <a:t>Patients and parents who are unwilling to give a written informed </a:t>
            </a:r>
            <a:r>
              <a:rPr lang="en-US" dirty="0" smtClean="0"/>
              <a:t>consent</a:t>
            </a:r>
            <a:endParaRPr lang="en-IN" dirty="0"/>
          </a:p>
          <a:p>
            <a:r>
              <a:rPr lang="en-US" dirty="0" smtClean="0"/>
              <a:t>Patient </a:t>
            </a:r>
            <a:r>
              <a:rPr lang="en-US" dirty="0"/>
              <a:t>having liver lesions in past and are cured completely.</a:t>
            </a:r>
            <a:endParaRPr lang="en-IN" dirty="0"/>
          </a:p>
          <a:p>
            <a:pPr marL="0" indent="0">
              <a:buNone/>
            </a:pPr>
            <a:r>
              <a:rPr lang="en-US" dirty="0"/>
              <a:t> </a:t>
            </a:r>
            <a:endParaRPr lang="en-IN" dirty="0"/>
          </a:p>
        </p:txBody>
      </p:sp>
    </p:spTree>
    <p:extLst>
      <p:ext uri="{BB962C8B-B14F-4D97-AF65-F5344CB8AC3E}">
        <p14:creationId xmlns="" xmlns:p14="http://schemas.microsoft.com/office/powerpoint/2010/main" val="20695567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PROCEDURE</a:t>
            </a:r>
            <a:endParaRPr lang="en-IN" dirty="0"/>
          </a:p>
        </p:txBody>
      </p:sp>
      <p:sp>
        <p:nvSpPr>
          <p:cNvPr id="3" name="Content Placeholder 2"/>
          <p:cNvSpPr>
            <a:spLocks noGrp="1"/>
          </p:cNvSpPr>
          <p:nvPr>
            <p:ph sz="quarter" idx="1"/>
          </p:nvPr>
        </p:nvSpPr>
        <p:spPr>
          <a:xfrm>
            <a:off x="387316" y="1628800"/>
            <a:ext cx="8363272" cy="4680520"/>
          </a:xfrm>
        </p:spPr>
        <p:txBody>
          <a:bodyPr>
            <a:normAutofit fontScale="92500" lnSpcReduction="20000"/>
          </a:bodyPr>
          <a:lstStyle/>
          <a:p>
            <a:pPr marL="0" indent="0">
              <a:buNone/>
            </a:pPr>
            <a:r>
              <a:rPr lang="en-US" sz="2400" b="1" u="sng" dirty="0" smtClean="0">
                <a:latin typeface="Times New Roman" pitchFamily="18" charset="0"/>
                <a:cs typeface="Times New Roman" pitchFamily="18" charset="0"/>
              </a:rPr>
              <a:t>SOURCE OF DATA: </a:t>
            </a:r>
          </a:p>
          <a:p>
            <a:pPr algn="just"/>
            <a:r>
              <a:rPr lang="en-US" sz="2600" dirty="0">
                <a:latin typeface="Times New Roman" pitchFamily="18" charset="0"/>
                <a:cs typeface="Times New Roman" pitchFamily="18" charset="0"/>
              </a:rPr>
              <a:t>The patients who are clinically suspected as a case of liver pathology will be investigated with USG . The study group will include a sample size of </a:t>
            </a:r>
            <a:r>
              <a:rPr lang="en-US" sz="2600" dirty="0" smtClean="0">
                <a:latin typeface="Times New Roman" pitchFamily="18" charset="0"/>
                <a:cs typeface="Times New Roman" pitchFamily="18" charset="0"/>
              </a:rPr>
              <a:t>80-100 </a:t>
            </a:r>
            <a:r>
              <a:rPr lang="en-US" sz="2600" dirty="0">
                <a:latin typeface="Times New Roman" pitchFamily="18" charset="0"/>
                <a:cs typeface="Times New Roman" pitchFamily="18" charset="0"/>
              </a:rPr>
              <a:t>patients selected by a purposive </a:t>
            </a:r>
            <a:r>
              <a:rPr lang="en-US" sz="2600" dirty="0" smtClean="0">
                <a:latin typeface="Times New Roman" pitchFamily="18" charset="0"/>
                <a:cs typeface="Times New Roman" pitchFamily="18" charset="0"/>
              </a:rPr>
              <a:t>sampling</a:t>
            </a:r>
          </a:p>
          <a:p>
            <a:pPr algn="just"/>
            <a:r>
              <a:rPr lang="en-US" sz="2600" dirty="0" smtClean="0">
                <a:latin typeface="Times New Roman" pitchFamily="18" charset="0"/>
                <a:cs typeface="Times New Roman" pitchFamily="18" charset="0"/>
              </a:rPr>
              <a:t>Informed written consent in English and local languages will be taken. </a:t>
            </a:r>
          </a:p>
          <a:p>
            <a:pPr marL="0" indent="0">
              <a:buNone/>
            </a:pPr>
            <a:endParaRPr lang="en-US" sz="2600" b="1" u="sng" dirty="0" smtClean="0">
              <a:latin typeface="Times New Roman" pitchFamily="18" charset="0"/>
              <a:cs typeface="Times New Roman" pitchFamily="18" charset="0"/>
            </a:endParaRPr>
          </a:p>
          <a:p>
            <a:pPr marL="0" indent="0">
              <a:buNone/>
            </a:pPr>
            <a:r>
              <a:rPr lang="en-US" sz="2400" b="1" u="sng" dirty="0" smtClean="0">
                <a:latin typeface="Times New Roman" pitchFamily="18" charset="0"/>
                <a:cs typeface="Times New Roman" pitchFamily="18" charset="0"/>
              </a:rPr>
              <a:t>SAMPLE COLLECTION:</a:t>
            </a:r>
            <a:endParaRPr lang="en-US" sz="2400" b="1" u="sng" dirty="0">
              <a:latin typeface="Times New Roman" pitchFamily="18" charset="0"/>
              <a:cs typeface="Times New Roman" pitchFamily="18" charset="0"/>
            </a:endParaRPr>
          </a:p>
          <a:p>
            <a:pPr algn="just"/>
            <a:r>
              <a:rPr lang="en-US" dirty="0"/>
              <a:t>The data for the study will be collected from out and inpatients referred for ultrasound  to the department of </a:t>
            </a:r>
            <a:r>
              <a:rPr lang="en-US" dirty="0" err="1"/>
              <a:t>R</a:t>
            </a:r>
            <a:r>
              <a:rPr lang="en-US" dirty="0" err="1" smtClean="0"/>
              <a:t>adiodiagnosis</a:t>
            </a:r>
            <a:r>
              <a:rPr lang="en-US" dirty="0"/>
              <a:t>, </a:t>
            </a:r>
            <a:r>
              <a:rPr lang="en-US" dirty="0" err="1"/>
              <a:t>Dhiraj</a:t>
            </a:r>
            <a:r>
              <a:rPr lang="en-US" dirty="0"/>
              <a:t> General Hospital over period of 1.5 years and diagnosed with focal liver lesions. </a:t>
            </a:r>
            <a:endParaRPr lang="en-US" sz="2800" b="1" u="sng" dirty="0"/>
          </a:p>
          <a:p>
            <a:pPr marL="0" indent="0">
              <a:buNone/>
            </a:pPr>
            <a:endParaRPr lang="en-IN" dirty="0"/>
          </a:p>
        </p:txBody>
      </p:sp>
    </p:spTree>
    <p:extLst>
      <p:ext uri="{BB962C8B-B14F-4D97-AF65-F5344CB8AC3E}">
        <p14:creationId xmlns="" xmlns:p14="http://schemas.microsoft.com/office/powerpoint/2010/main" val="33337135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buFont typeface="Wingdings" pitchFamily="2" charset="2"/>
              <a:buChar char="q"/>
            </a:pPr>
            <a:r>
              <a:rPr lang="en-US" dirty="0" smtClean="0"/>
              <a:t>TECHNIQUE: </a:t>
            </a:r>
          </a:p>
          <a:p>
            <a:pPr marL="0" indent="0">
              <a:buNone/>
            </a:pPr>
            <a:endParaRPr lang="en-US" sz="1500" dirty="0" smtClean="0"/>
          </a:p>
          <a:p>
            <a:pPr lvl="0"/>
            <a:r>
              <a:rPr lang="en-US" dirty="0"/>
              <a:t>ULTRASOUND GE </a:t>
            </a:r>
            <a:r>
              <a:rPr lang="en-US" dirty="0" smtClean="0"/>
              <a:t>LOGIQ P9</a:t>
            </a:r>
            <a:endParaRPr lang="en-IN" dirty="0" smtClean="0"/>
          </a:p>
          <a:p>
            <a:pPr marL="0" indent="0" algn="just">
              <a:buNone/>
            </a:pPr>
            <a:r>
              <a:rPr lang="en-US" dirty="0"/>
              <a:t>Scanning should be in sagittal, transverse and oblique planes including scans through the </a:t>
            </a:r>
            <a:r>
              <a:rPr lang="en-US" dirty="0" err="1"/>
              <a:t>intercoastal</a:t>
            </a:r>
            <a:r>
              <a:rPr lang="en-US" dirty="0"/>
              <a:t> and subcostal spaces. Scanning should be done with a slow rocking movement  of the transducer in all the planes to obtain the best visualization of the whole liver.</a:t>
            </a:r>
            <a:endParaRPr lang="en-IN" dirty="0"/>
          </a:p>
          <a:p>
            <a:pPr marL="0" indent="0" algn="just">
              <a:buNone/>
            </a:pPr>
            <a:endParaRPr lang="en-IN" sz="2800" dirty="0" smtClean="0">
              <a:latin typeface="Times New Roman" pitchFamily="18" charset="0"/>
              <a:cs typeface="Times New Roman" pitchFamily="18" charset="0"/>
            </a:endParaRPr>
          </a:p>
          <a:p>
            <a:endParaRPr lang="en-IN" dirty="0"/>
          </a:p>
        </p:txBody>
      </p:sp>
    </p:spTree>
    <p:extLst>
      <p:ext uri="{BB962C8B-B14F-4D97-AF65-F5344CB8AC3E}">
        <p14:creationId xmlns="" xmlns:p14="http://schemas.microsoft.com/office/powerpoint/2010/main" val="343580985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148</TotalTime>
  <Words>816</Words>
  <Application>Microsoft Office PowerPoint</Application>
  <PresentationFormat>On-screen Show (4:3)</PresentationFormat>
  <Paragraphs>78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Civic</vt:lpstr>
      <vt:lpstr>ROLE OF ULTRASOUND IN EVALUATING FOCAL LIVER LESIONS</vt:lpstr>
      <vt:lpstr>INTRODUCTION</vt:lpstr>
      <vt:lpstr>AIM AND OBJECTIVES</vt:lpstr>
      <vt:lpstr>MATERIAL AND METHODOLOGY</vt:lpstr>
      <vt:lpstr>Slide 5</vt:lpstr>
      <vt:lpstr>Slide 6</vt:lpstr>
      <vt:lpstr>Slide 7</vt:lpstr>
      <vt:lpstr>STUDY PROCEDURE</vt:lpstr>
      <vt:lpstr>Slide 9</vt:lpstr>
      <vt:lpstr>Slide 10</vt:lpstr>
      <vt:lpstr>       LIKELY OUTCOME / BENEFITS OF STUDY</vt:lpstr>
      <vt:lpstr>FEASIBILITY ISSUES</vt:lpstr>
      <vt:lpstr>ETHICAL ISSUES</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OF PAINFUL HIP BY MAGNETIC RESONANCE IMAGING</dc:title>
  <dc:creator>Admin</dc:creator>
  <cp:lastModifiedBy>user</cp:lastModifiedBy>
  <cp:revision>22</cp:revision>
  <dcterms:created xsi:type="dcterms:W3CDTF">2023-07-29T12:12:43Z</dcterms:created>
  <dcterms:modified xsi:type="dcterms:W3CDTF">2023-11-30T13:19:25Z</dcterms:modified>
</cp:coreProperties>
</file>