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32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1" r:id="rId13"/>
    <p:sldId id="266" r:id="rId14"/>
    <p:sldId id="267" r:id="rId15"/>
    <p:sldId id="268" r:id="rId16"/>
    <p:sldId id="269" r:id="rId17"/>
    <p:sldId id="272" r:id="rId18"/>
  </p:sldIdLst>
  <p:sldSz cx="7556500" cy="10693400"/>
  <p:notesSz cx="7556500" cy="10693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2370" y="-12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6018" y="2257498"/>
            <a:ext cx="5471494" cy="5191680"/>
          </a:xfrm>
        </p:spPr>
        <p:txBody>
          <a:bodyPr anchor="b"/>
          <a:lstStyle>
            <a:lvl1pPr>
              <a:defRPr sz="5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6018" y="7449174"/>
            <a:ext cx="5471494" cy="1343177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77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55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334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11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89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66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44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22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6984663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019" y="7485360"/>
            <a:ext cx="5471494" cy="883691"/>
          </a:xfrm>
        </p:spPr>
        <p:txBody>
          <a:bodyPr anchor="b">
            <a:normAutofit/>
          </a:bodyPr>
          <a:lstStyle>
            <a:lvl1pPr algn="l">
              <a:defRPr sz="1983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16018" y="1069340"/>
            <a:ext cx="5471494" cy="56767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22"/>
            </a:lvl1pPr>
            <a:lvl2pPr marL="377830" indent="0">
              <a:buNone/>
              <a:defRPr sz="1322"/>
            </a:lvl2pPr>
            <a:lvl3pPr marL="755660" indent="0">
              <a:buNone/>
              <a:defRPr sz="1322"/>
            </a:lvl3pPr>
            <a:lvl4pPr marL="1133490" indent="0">
              <a:buNone/>
              <a:defRPr sz="1322"/>
            </a:lvl4pPr>
            <a:lvl5pPr marL="1511320" indent="0">
              <a:buNone/>
              <a:defRPr sz="1322"/>
            </a:lvl5pPr>
            <a:lvl6pPr marL="1889150" indent="0">
              <a:buNone/>
              <a:defRPr sz="1322"/>
            </a:lvl6pPr>
            <a:lvl7pPr marL="2266980" indent="0">
              <a:buNone/>
              <a:defRPr sz="1322"/>
            </a:lvl7pPr>
            <a:lvl8pPr marL="2644811" indent="0">
              <a:buNone/>
              <a:defRPr sz="1322"/>
            </a:lvl8pPr>
            <a:lvl9pPr marL="3022641" indent="0">
              <a:buNone/>
              <a:defRPr sz="13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019" y="8369051"/>
            <a:ext cx="5471493" cy="769825"/>
          </a:xfrm>
        </p:spPr>
        <p:txBody>
          <a:bodyPr>
            <a:normAutofit/>
          </a:bodyPr>
          <a:lstStyle>
            <a:lvl1pPr marL="0" indent="0">
              <a:buNone/>
              <a:defRPr sz="992"/>
            </a:lvl1pPr>
            <a:lvl2pPr marL="377830" indent="0">
              <a:buNone/>
              <a:defRPr sz="992"/>
            </a:lvl2pPr>
            <a:lvl3pPr marL="755660" indent="0">
              <a:buNone/>
              <a:defRPr sz="826"/>
            </a:lvl3pPr>
            <a:lvl4pPr marL="1133490" indent="0">
              <a:buNone/>
              <a:defRPr sz="744"/>
            </a:lvl4pPr>
            <a:lvl5pPr marL="1511320" indent="0">
              <a:buNone/>
              <a:defRPr sz="744"/>
            </a:lvl5pPr>
            <a:lvl6pPr marL="1889150" indent="0">
              <a:buNone/>
              <a:defRPr sz="744"/>
            </a:lvl6pPr>
            <a:lvl7pPr marL="2266980" indent="0">
              <a:buNone/>
              <a:defRPr sz="744"/>
            </a:lvl7pPr>
            <a:lvl8pPr marL="2644811" indent="0">
              <a:buNone/>
              <a:defRPr sz="744"/>
            </a:lvl8pPr>
            <a:lvl9pPr marL="3022641" indent="0">
              <a:buNone/>
              <a:defRPr sz="74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533007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018" y="2257496"/>
            <a:ext cx="5471494" cy="3089204"/>
          </a:xfrm>
        </p:spPr>
        <p:txBody>
          <a:bodyPr/>
          <a:lstStyle>
            <a:lvl1pPr>
              <a:defRPr sz="39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018" y="5703147"/>
            <a:ext cx="5471494" cy="3683282"/>
          </a:xfrm>
        </p:spPr>
        <p:txBody>
          <a:bodyPr anchor="ctr">
            <a:normAutofit/>
          </a:bodyPr>
          <a:lstStyle>
            <a:lvl1pPr marL="0" indent="0">
              <a:buNone/>
              <a:defRPr sz="1488"/>
            </a:lvl1pPr>
            <a:lvl2pPr marL="377830" indent="0">
              <a:buNone/>
              <a:defRPr sz="992"/>
            </a:lvl2pPr>
            <a:lvl3pPr marL="755660" indent="0">
              <a:buNone/>
              <a:defRPr sz="826"/>
            </a:lvl3pPr>
            <a:lvl4pPr marL="1133490" indent="0">
              <a:buNone/>
              <a:defRPr sz="744"/>
            </a:lvl4pPr>
            <a:lvl5pPr marL="1511320" indent="0">
              <a:buNone/>
              <a:defRPr sz="744"/>
            </a:lvl5pPr>
            <a:lvl6pPr marL="1889150" indent="0">
              <a:buNone/>
              <a:defRPr sz="744"/>
            </a:lvl6pPr>
            <a:lvl7pPr marL="2266980" indent="0">
              <a:buNone/>
              <a:defRPr sz="744"/>
            </a:lvl7pPr>
            <a:lvl8pPr marL="2644811" indent="0">
              <a:buNone/>
              <a:defRPr sz="744"/>
            </a:lvl8pPr>
            <a:lvl9pPr marL="3022641" indent="0">
              <a:buNone/>
              <a:defRPr sz="74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118954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6304" y="2257496"/>
            <a:ext cx="4959200" cy="3622742"/>
          </a:xfrm>
        </p:spPr>
        <p:txBody>
          <a:bodyPr/>
          <a:lstStyle>
            <a:lvl1pPr>
              <a:defRPr sz="39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196758" y="5880238"/>
            <a:ext cx="4513041" cy="533538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157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377830" indent="0">
              <a:buNone/>
              <a:defRPr sz="992"/>
            </a:lvl2pPr>
            <a:lvl3pPr marL="755660" indent="0">
              <a:buNone/>
              <a:defRPr sz="826"/>
            </a:lvl3pPr>
            <a:lvl4pPr marL="1133490" indent="0">
              <a:buNone/>
              <a:defRPr sz="744"/>
            </a:lvl4pPr>
            <a:lvl5pPr marL="1511320" indent="0">
              <a:buNone/>
              <a:defRPr sz="744"/>
            </a:lvl5pPr>
            <a:lvl6pPr marL="1889150" indent="0">
              <a:buNone/>
              <a:defRPr sz="744"/>
            </a:lvl6pPr>
            <a:lvl7pPr marL="2266980" indent="0">
              <a:buNone/>
              <a:defRPr sz="744"/>
            </a:lvl7pPr>
            <a:lvl8pPr marL="2644811" indent="0">
              <a:buNone/>
              <a:defRPr sz="744"/>
            </a:lvl8pPr>
            <a:lvl9pPr marL="3022641" indent="0">
              <a:buNone/>
              <a:defRPr sz="744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018" y="6783802"/>
            <a:ext cx="5471494" cy="2613942"/>
          </a:xfrm>
        </p:spPr>
        <p:txBody>
          <a:bodyPr anchor="ctr">
            <a:normAutofit/>
          </a:bodyPr>
          <a:lstStyle>
            <a:lvl1pPr marL="0" indent="0">
              <a:buNone/>
              <a:defRPr sz="1488"/>
            </a:lvl1pPr>
            <a:lvl2pPr marL="377830" indent="0">
              <a:buNone/>
              <a:defRPr sz="992"/>
            </a:lvl2pPr>
            <a:lvl3pPr marL="755660" indent="0">
              <a:buNone/>
              <a:defRPr sz="826"/>
            </a:lvl3pPr>
            <a:lvl4pPr marL="1133490" indent="0">
              <a:buNone/>
              <a:defRPr sz="744"/>
            </a:lvl4pPr>
            <a:lvl5pPr marL="1511320" indent="0">
              <a:buNone/>
              <a:defRPr sz="744"/>
            </a:lvl5pPr>
            <a:lvl6pPr marL="1889150" indent="0">
              <a:buNone/>
              <a:defRPr sz="744"/>
            </a:lvl6pPr>
            <a:lvl7pPr marL="2266980" indent="0">
              <a:buNone/>
              <a:defRPr sz="744"/>
            </a:lvl7pPr>
            <a:lvl8pPr marL="2644811" indent="0">
              <a:buNone/>
              <a:defRPr sz="744"/>
            </a:lvl8pPr>
            <a:lvl9pPr marL="3022641" indent="0">
              <a:buNone/>
              <a:defRPr sz="74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2" name="TextBox 11"/>
          <p:cNvSpPr txBox="1"/>
          <p:nvPr/>
        </p:nvSpPr>
        <p:spPr>
          <a:xfrm>
            <a:off x="556901" y="1514435"/>
            <a:ext cx="497148" cy="1643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0082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784467" y="4075572"/>
            <a:ext cx="497148" cy="1643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0082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1385100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018" y="4871439"/>
            <a:ext cx="5471495" cy="2577736"/>
          </a:xfrm>
        </p:spPr>
        <p:txBody>
          <a:bodyPr anchor="b"/>
          <a:lstStyle>
            <a:lvl1pPr algn="l">
              <a:defRPr sz="3306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018" y="7449175"/>
            <a:ext cx="5471494" cy="1341587"/>
          </a:xfrm>
        </p:spPr>
        <p:txBody>
          <a:bodyPr anchor="t"/>
          <a:lstStyle>
            <a:lvl1pPr marL="0" indent="0" algn="l">
              <a:buNone/>
              <a:defRPr sz="1653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7783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660" indent="0">
              <a:buNone/>
              <a:defRPr sz="1322">
                <a:solidFill>
                  <a:schemeClr val="tx1">
                    <a:tint val="75000"/>
                  </a:schemeClr>
                </a:solidFill>
              </a:defRPr>
            </a:lvl3pPr>
            <a:lvl4pPr marL="113349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32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15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698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481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264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182236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47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398" y="3089204"/>
            <a:ext cx="1826919" cy="898542"/>
          </a:xfrm>
        </p:spPr>
        <p:txBody>
          <a:bodyPr anchor="b">
            <a:noAutofit/>
          </a:bodyPr>
          <a:lstStyle>
            <a:lvl1pPr marL="0" indent="0">
              <a:buNone/>
              <a:defRPr sz="1983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77830" indent="0">
              <a:buNone/>
              <a:defRPr sz="1653" b="1"/>
            </a:lvl2pPr>
            <a:lvl3pPr marL="755660" indent="0">
              <a:buNone/>
              <a:defRPr sz="1488" b="1"/>
            </a:lvl3pPr>
            <a:lvl4pPr marL="1133490" indent="0">
              <a:buNone/>
              <a:defRPr sz="1322" b="1"/>
            </a:lvl4pPr>
            <a:lvl5pPr marL="1511320" indent="0">
              <a:buNone/>
              <a:defRPr sz="1322" b="1"/>
            </a:lvl5pPr>
            <a:lvl6pPr marL="1889150" indent="0">
              <a:buNone/>
              <a:defRPr sz="1322" b="1"/>
            </a:lvl6pPr>
            <a:lvl7pPr marL="2266980" indent="0">
              <a:buNone/>
              <a:defRPr sz="1322" b="1"/>
            </a:lvl7pPr>
            <a:lvl8pPr marL="2644811" indent="0">
              <a:buNone/>
              <a:defRPr sz="1322" b="1"/>
            </a:lvl8pPr>
            <a:lvl9pPr marL="3022641" indent="0">
              <a:buNone/>
              <a:defRPr sz="132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04497" y="4158544"/>
            <a:ext cx="1814819" cy="5596709"/>
          </a:xfrm>
        </p:spPr>
        <p:txBody>
          <a:bodyPr anchor="t">
            <a:normAutofit/>
          </a:bodyPr>
          <a:lstStyle>
            <a:lvl1pPr marL="0" indent="0">
              <a:buNone/>
              <a:defRPr sz="1157"/>
            </a:lvl1pPr>
            <a:lvl2pPr marL="377830" indent="0">
              <a:buNone/>
              <a:defRPr sz="992"/>
            </a:lvl2pPr>
            <a:lvl3pPr marL="755660" indent="0">
              <a:buNone/>
              <a:defRPr sz="826"/>
            </a:lvl3pPr>
            <a:lvl4pPr marL="1133490" indent="0">
              <a:buNone/>
              <a:defRPr sz="744"/>
            </a:lvl4pPr>
            <a:lvl5pPr marL="1511320" indent="0">
              <a:buNone/>
              <a:defRPr sz="744"/>
            </a:lvl5pPr>
            <a:lvl6pPr marL="1889150" indent="0">
              <a:buNone/>
              <a:defRPr sz="744"/>
            </a:lvl6pPr>
            <a:lvl7pPr marL="2266980" indent="0">
              <a:buNone/>
              <a:defRPr sz="744"/>
            </a:lvl7pPr>
            <a:lvl8pPr marL="2644811" indent="0">
              <a:buNone/>
              <a:defRPr sz="744"/>
            </a:lvl8pPr>
            <a:lvl9pPr marL="3022641" indent="0">
              <a:buNone/>
              <a:defRPr sz="74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688" y="3089204"/>
            <a:ext cx="1820331" cy="898542"/>
          </a:xfrm>
        </p:spPr>
        <p:txBody>
          <a:bodyPr anchor="b">
            <a:noAutofit/>
          </a:bodyPr>
          <a:lstStyle>
            <a:lvl1pPr marL="0" indent="0">
              <a:buNone/>
              <a:defRPr sz="1983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77830" indent="0">
              <a:buNone/>
              <a:defRPr sz="1653" b="1"/>
            </a:lvl2pPr>
            <a:lvl3pPr marL="755660" indent="0">
              <a:buNone/>
              <a:defRPr sz="1488" b="1"/>
            </a:lvl3pPr>
            <a:lvl4pPr marL="1133490" indent="0">
              <a:buNone/>
              <a:defRPr sz="1322" b="1"/>
            </a:lvl4pPr>
            <a:lvl5pPr marL="1511320" indent="0">
              <a:buNone/>
              <a:defRPr sz="1322" b="1"/>
            </a:lvl5pPr>
            <a:lvl6pPr marL="1889150" indent="0">
              <a:buNone/>
              <a:defRPr sz="1322" b="1"/>
            </a:lvl6pPr>
            <a:lvl7pPr marL="2266980" indent="0">
              <a:buNone/>
              <a:defRPr sz="1322" b="1"/>
            </a:lvl7pPr>
            <a:lvl8pPr marL="2644811" indent="0">
              <a:buNone/>
              <a:defRPr sz="1322" b="1"/>
            </a:lvl8pPr>
            <a:lvl9pPr marL="3022641" indent="0">
              <a:buNone/>
              <a:defRPr sz="132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401144" y="4158544"/>
            <a:ext cx="1826874" cy="5596709"/>
          </a:xfrm>
        </p:spPr>
        <p:txBody>
          <a:bodyPr anchor="t">
            <a:normAutofit/>
          </a:bodyPr>
          <a:lstStyle>
            <a:lvl1pPr marL="0" indent="0">
              <a:buNone/>
              <a:defRPr sz="1157"/>
            </a:lvl1pPr>
            <a:lvl2pPr marL="377830" indent="0">
              <a:buNone/>
              <a:defRPr sz="992"/>
            </a:lvl2pPr>
            <a:lvl3pPr marL="755660" indent="0">
              <a:buNone/>
              <a:defRPr sz="826"/>
            </a:lvl3pPr>
            <a:lvl4pPr marL="1133490" indent="0">
              <a:buNone/>
              <a:defRPr sz="744"/>
            </a:lvl4pPr>
            <a:lvl5pPr marL="1511320" indent="0">
              <a:buNone/>
              <a:defRPr sz="744"/>
            </a:lvl5pPr>
            <a:lvl6pPr marL="1889150" indent="0">
              <a:buNone/>
              <a:defRPr sz="744"/>
            </a:lvl6pPr>
            <a:lvl7pPr marL="2266980" indent="0">
              <a:buNone/>
              <a:defRPr sz="744"/>
            </a:lvl7pPr>
            <a:lvl8pPr marL="2644811" indent="0">
              <a:buNone/>
              <a:defRPr sz="744"/>
            </a:lvl8pPr>
            <a:lvl9pPr marL="3022641" indent="0">
              <a:buNone/>
              <a:defRPr sz="74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416980" y="3089204"/>
            <a:ext cx="1817773" cy="898542"/>
          </a:xfrm>
        </p:spPr>
        <p:txBody>
          <a:bodyPr anchor="b">
            <a:noAutofit/>
          </a:bodyPr>
          <a:lstStyle>
            <a:lvl1pPr marL="0" indent="0">
              <a:buNone/>
              <a:defRPr sz="1983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77830" indent="0">
              <a:buNone/>
              <a:defRPr sz="1653" b="1"/>
            </a:lvl2pPr>
            <a:lvl3pPr marL="755660" indent="0">
              <a:buNone/>
              <a:defRPr sz="1488" b="1"/>
            </a:lvl3pPr>
            <a:lvl4pPr marL="1133490" indent="0">
              <a:buNone/>
              <a:defRPr sz="1322" b="1"/>
            </a:lvl4pPr>
            <a:lvl5pPr marL="1511320" indent="0">
              <a:buNone/>
              <a:defRPr sz="1322" b="1"/>
            </a:lvl5pPr>
            <a:lvl6pPr marL="1889150" indent="0">
              <a:buNone/>
              <a:defRPr sz="1322" b="1"/>
            </a:lvl6pPr>
            <a:lvl7pPr marL="2266980" indent="0">
              <a:buNone/>
              <a:defRPr sz="1322" b="1"/>
            </a:lvl7pPr>
            <a:lvl8pPr marL="2644811" indent="0">
              <a:buNone/>
              <a:defRPr sz="1322" b="1"/>
            </a:lvl8pPr>
            <a:lvl9pPr marL="3022641" indent="0">
              <a:buNone/>
              <a:defRPr sz="132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4416980" y="4158544"/>
            <a:ext cx="1817773" cy="5596709"/>
          </a:xfrm>
        </p:spPr>
        <p:txBody>
          <a:bodyPr anchor="t">
            <a:normAutofit/>
          </a:bodyPr>
          <a:lstStyle>
            <a:lvl1pPr marL="0" indent="0">
              <a:buNone/>
              <a:defRPr sz="1157"/>
            </a:lvl1pPr>
            <a:lvl2pPr marL="377830" indent="0">
              <a:buNone/>
              <a:defRPr sz="992"/>
            </a:lvl2pPr>
            <a:lvl3pPr marL="755660" indent="0">
              <a:buNone/>
              <a:defRPr sz="826"/>
            </a:lvl3pPr>
            <a:lvl4pPr marL="1133490" indent="0">
              <a:buNone/>
              <a:defRPr sz="744"/>
            </a:lvl4pPr>
            <a:lvl5pPr marL="1511320" indent="0">
              <a:buNone/>
              <a:defRPr sz="744"/>
            </a:lvl5pPr>
            <a:lvl6pPr marL="1889150" indent="0">
              <a:buNone/>
              <a:defRPr sz="744"/>
            </a:lvl6pPr>
            <a:lvl7pPr marL="2266980" indent="0">
              <a:buNone/>
              <a:defRPr sz="744"/>
            </a:lvl7pPr>
            <a:lvl8pPr marL="2644811" indent="0">
              <a:buNone/>
              <a:defRPr sz="744"/>
            </a:lvl8pPr>
            <a:lvl9pPr marL="3022641" indent="0">
              <a:buNone/>
              <a:defRPr sz="74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310033" y="3326836"/>
            <a:ext cx="0" cy="6178409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316254" y="3326836"/>
            <a:ext cx="0" cy="6185397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864878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47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7" y="6628332"/>
            <a:ext cx="1822693" cy="898542"/>
          </a:xfrm>
        </p:spPr>
        <p:txBody>
          <a:bodyPr anchor="b">
            <a:noAutofit/>
          </a:bodyPr>
          <a:lstStyle>
            <a:lvl1pPr marL="0" indent="0">
              <a:buNone/>
              <a:defRPr sz="1983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77830" indent="0">
              <a:buNone/>
              <a:defRPr sz="1653" b="1"/>
            </a:lvl2pPr>
            <a:lvl3pPr marL="755660" indent="0">
              <a:buNone/>
              <a:defRPr sz="1488" b="1"/>
            </a:lvl3pPr>
            <a:lvl4pPr marL="1133490" indent="0">
              <a:buNone/>
              <a:defRPr sz="1322" b="1"/>
            </a:lvl4pPr>
            <a:lvl5pPr marL="1511320" indent="0">
              <a:buNone/>
              <a:defRPr sz="1322" b="1"/>
            </a:lvl5pPr>
            <a:lvl6pPr marL="1889150" indent="0">
              <a:buNone/>
              <a:defRPr sz="1322" b="1"/>
            </a:lvl6pPr>
            <a:lvl7pPr marL="2266980" indent="0">
              <a:buNone/>
              <a:defRPr sz="1322" b="1"/>
            </a:lvl7pPr>
            <a:lvl8pPr marL="2644811" indent="0">
              <a:buNone/>
              <a:defRPr sz="1322" b="1"/>
            </a:lvl8pPr>
            <a:lvl9pPr marL="3022641" indent="0">
              <a:buNone/>
              <a:defRPr sz="132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04497" y="3445651"/>
            <a:ext cx="1822693" cy="237631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22"/>
            </a:lvl1pPr>
            <a:lvl2pPr marL="377830" indent="0">
              <a:buNone/>
              <a:defRPr sz="1322"/>
            </a:lvl2pPr>
            <a:lvl3pPr marL="755660" indent="0">
              <a:buNone/>
              <a:defRPr sz="1322"/>
            </a:lvl3pPr>
            <a:lvl4pPr marL="1133490" indent="0">
              <a:buNone/>
              <a:defRPr sz="1322"/>
            </a:lvl4pPr>
            <a:lvl5pPr marL="1511320" indent="0">
              <a:buNone/>
              <a:defRPr sz="1322"/>
            </a:lvl5pPr>
            <a:lvl6pPr marL="1889150" indent="0">
              <a:buNone/>
              <a:defRPr sz="1322"/>
            </a:lvl6pPr>
            <a:lvl7pPr marL="2266980" indent="0">
              <a:buNone/>
              <a:defRPr sz="1322"/>
            </a:lvl7pPr>
            <a:lvl8pPr marL="2644811" indent="0">
              <a:buNone/>
              <a:defRPr sz="1322"/>
            </a:lvl8pPr>
            <a:lvl9pPr marL="3022641" indent="0">
              <a:buNone/>
              <a:defRPr sz="13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04497" y="7526876"/>
            <a:ext cx="1822693" cy="1027847"/>
          </a:xfrm>
        </p:spPr>
        <p:txBody>
          <a:bodyPr anchor="t">
            <a:normAutofit/>
          </a:bodyPr>
          <a:lstStyle>
            <a:lvl1pPr marL="0" indent="0">
              <a:buNone/>
              <a:defRPr sz="1157"/>
            </a:lvl1pPr>
            <a:lvl2pPr marL="377830" indent="0">
              <a:buNone/>
              <a:defRPr sz="992"/>
            </a:lvl2pPr>
            <a:lvl3pPr marL="755660" indent="0">
              <a:buNone/>
              <a:defRPr sz="826"/>
            </a:lvl3pPr>
            <a:lvl4pPr marL="1133490" indent="0">
              <a:buNone/>
              <a:defRPr sz="744"/>
            </a:lvl4pPr>
            <a:lvl5pPr marL="1511320" indent="0">
              <a:buNone/>
              <a:defRPr sz="744"/>
            </a:lvl5pPr>
            <a:lvl6pPr marL="1889150" indent="0">
              <a:buNone/>
              <a:defRPr sz="744"/>
            </a:lvl6pPr>
            <a:lvl7pPr marL="2266980" indent="0">
              <a:buNone/>
              <a:defRPr sz="744"/>
            </a:lvl7pPr>
            <a:lvl8pPr marL="2644811" indent="0">
              <a:buNone/>
              <a:defRPr sz="744"/>
            </a:lvl8pPr>
            <a:lvl9pPr marL="3022641" indent="0">
              <a:buNone/>
              <a:defRPr sz="74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11231" y="6628332"/>
            <a:ext cx="1816788" cy="898542"/>
          </a:xfrm>
        </p:spPr>
        <p:txBody>
          <a:bodyPr anchor="b">
            <a:noAutofit/>
          </a:bodyPr>
          <a:lstStyle>
            <a:lvl1pPr marL="0" indent="0">
              <a:buNone/>
              <a:defRPr sz="1983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77830" indent="0">
              <a:buNone/>
              <a:defRPr sz="1653" b="1"/>
            </a:lvl2pPr>
            <a:lvl3pPr marL="755660" indent="0">
              <a:buNone/>
              <a:defRPr sz="1488" b="1"/>
            </a:lvl3pPr>
            <a:lvl4pPr marL="1133490" indent="0">
              <a:buNone/>
              <a:defRPr sz="1322" b="1"/>
            </a:lvl4pPr>
            <a:lvl5pPr marL="1511320" indent="0">
              <a:buNone/>
              <a:defRPr sz="1322" b="1"/>
            </a:lvl5pPr>
            <a:lvl6pPr marL="1889150" indent="0">
              <a:buNone/>
              <a:defRPr sz="1322" b="1"/>
            </a:lvl6pPr>
            <a:lvl7pPr marL="2266980" indent="0">
              <a:buNone/>
              <a:defRPr sz="1322" b="1"/>
            </a:lvl7pPr>
            <a:lvl8pPr marL="2644811" indent="0">
              <a:buNone/>
              <a:defRPr sz="1322" b="1"/>
            </a:lvl8pPr>
            <a:lvl9pPr marL="3022641" indent="0">
              <a:buNone/>
              <a:defRPr sz="132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411230" y="3445651"/>
            <a:ext cx="1816788" cy="237631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22"/>
            </a:lvl1pPr>
            <a:lvl2pPr marL="377830" indent="0">
              <a:buNone/>
              <a:defRPr sz="1322"/>
            </a:lvl2pPr>
            <a:lvl3pPr marL="755660" indent="0">
              <a:buNone/>
              <a:defRPr sz="1322"/>
            </a:lvl3pPr>
            <a:lvl4pPr marL="1133490" indent="0">
              <a:buNone/>
              <a:defRPr sz="1322"/>
            </a:lvl4pPr>
            <a:lvl5pPr marL="1511320" indent="0">
              <a:buNone/>
              <a:defRPr sz="1322"/>
            </a:lvl5pPr>
            <a:lvl6pPr marL="1889150" indent="0">
              <a:buNone/>
              <a:defRPr sz="1322"/>
            </a:lvl6pPr>
            <a:lvl7pPr marL="2266980" indent="0">
              <a:buNone/>
              <a:defRPr sz="1322"/>
            </a:lvl7pPr>
            <a:lvl8pPr marL="2644811" indent="0">
              <a:buNone/>
              <a:defRPr sz="1322"/>
            </a:lvl8pPr>
            <a:lvl9pPr marL="3022641" indent="0">
              <a:buNone/>
              <a:defRPr sz="13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410391" y="7526874"/>
            <a:ext cx="1819194" cy="1027847"/>
          </a:xfrm>
        </p:spPr>
        <p:txBody>
          <a:bodyPr anchor="t">
            <a:normAutofit/>
          </a:bodyPr>
          <a:lstStyle>
            <a:lvl1pPr marL="0" indent="0">
              <a:buNone/>
              <a:defRPr sz="1157"/>
            </a:lvl1pPr>
            <a:lvl2pPr marL="377830" indent="0">
              <a:buNone/>
              <a:defRPr sz="992"/>
            </a:lvl2pPr>
            <a:lvl3pPr marL="755660" indent="0">
              <a:buNone/>
              <a:defRPr sz="826"/>
            </a:lvl3pPr>
            <a:lvl4pPr marL="1133490" indent="0">
              <a:buNone/>
              <a:defRPr sz="744"/>
            </a:lvl4pPr>
            <a:lvl5pPr marL="1511320" indent="0">
              <a:buNone/>
              <a:defRPr sz="744"/>
            </a:lvl5pPr>
            <a:lvl6pPr marL="1889150" indent="0">
              <a:buNone/>
              <a:defRPr sz="744"/>
            </a:lvl6pPr>
            <a:lvl7pPr marL="2266980" indent="0">
              <a:buNone/>
              <a:defRPr sz="744"/>
            </a:lvl7pPr>
            <a:lvl8pPr marL="2644811" indent="0">
              <a:buNone/>
              <a:defRPr sz="744"/>
            </a:lvl8pPr>
            <a:lvl9pPr marL="3022641" indent="0">
              <a:buNone/>
              <a:defRPr sz="74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416980" y="6628332"/>
            <a:ext cx="1817773" cy="898542"/>
          </a:xfrm>
        </p:spPr>
        <p:txBody>
          <a:bodyPr anchor="b">
            <a:noAutofit/>
          </a:bodyPr>
          <a:lstStyle>
            <a:lvl1pPr marL="0" indent="0">
              <a:buNone/>
              <a:defRPr sz="1983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77830" indent="0">
              <a:buNone/>
              <a:defRPr sz="1653" b="1"/>
            </a:lvl2pPr>
            <a:lvl3pPr marL="755660" indent="0">
              <a:buNone/>
              <a:defRPr sz="1488" b="1"/>
            </a:lvl3pPr>
            <a:lvl4pPr marL="1133490" indent="0">
              <a:buNone/>
              <a:defRPr sz="1322" b="1"/>
            </a:lvl4pPr>
            <a:lvl5pPr marL="1511320" indent="0">
              <a:buNone/>
              <a:defRPr sz="1322" b="1"/>
            </a:lvl5pPr>
            <a:lvl6pPr marL="1889150" indent="0">
              <a:buNone/>
              <a:defRPr sz="1322" b="1"/>
            </a:lvl6pPr>
            <a:lvl7pPr marL="2266980" indent="0">
              <a:buNone/>
              <a:defRPr sz="1322" b="1"/>
            </a:lvl7pPr>
            <a:lvl8pPr marL="2644811" indent="0">
              <a:buNone/>
              <a:defRPr sz="1322" b="1"/>
            </a:lvl8pPr>
            <a:lvl9pPr marL="3022641" indent="0">
              <a:buNone/>
              <a:defRPr sz="132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4416979" y="3445651"/>
            <a:ext cx="1817773" cy="237631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22"/>
            </a:lvl1pPr>
            <a:lvl2pPr marL="377830" indent="0">
              <a:buNone/>
              <a:defRPr sz="1322"/>
            </a:lvl2pPr>
            <a:lvl3pPr marL="755660" indent="0">
              <a:buNone/>
              <a:defRPr sz="1322"/>
            </a:lvl3pPr>
            <a:lvl4pPr marL="1133490" indent="0">
              <a:buNone/>
              <a:defRPr sz="1322"/>
            </a:lvl4pPr>
            <a:lvl5pPr marL="1511320" indent="0">
              <a:buNone/>
              <a:defRPr sz="1322"/>
            </a:lvl5pPr>
            <a:lvl6pPr marL="1889150" indent="0">
              <a:buNone/>
              <a:defRPr sz="1322"/>
            </a:lvl6pPr>
            <a:lvl7pPr marL="2266980" indent="0">
              <a:buNone/>
              <a:defRPr sz="1322"/>
            </a:lvl7pPr>
            <a:lvl8pPr marL="2644811" indent="0">
              <a:buNone/>
              <a:defRPr sz="1322"/>
            </a:lvl8pPr>
            <a:lvl9pPr marL="3022641" indent="0">
              <a:buNone/>
              <a:defRPr sz="13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4416904" y="7526871"/>
            <a:ext cx="1820180" cy="1027847"/>
          </a:xfrm>
        </p:spPr>
        <p:txBody>
          <a:bodyPr anchor="t">
            <a:normAutofit/>
          </a:bodyPr>
          <a:lstStyle>
            <a:lvl1pPr marL="0" indent="0">
              <a:buNone/>
              <a:defRPr sz="1157"/>
            </a:lvl1pPr>
            <a:lvl2pPr marL="377830" indent="0">
              <a:buNone/>
              <a:defRPr sz="992"/>
            </a:lvl2pPr>
            <a:lvl3pPr marL="755660" indent="0">
              <a:buNone/>
              <a:defRPr sz="826"/>
            </a:lvl3pPr>
            <a:lvl4pPr marL="1133490" indent="0">
              <a:buNone/>
              <a:defRPr sz="744"/>
            </a:lvl4pPr>
            <a:lvl5pPr marL="1511320" indent="0">
              <a:buNone/>
              <a:defRPr sz="744"/>
            </a:lvl5pPr>
            <a:lvl6pPr marL="1889150" indent="0">
              <a:buNone/>
              <a:defRPr sz="744"/>
            </a:lvl6pPr>
            <a:lvl7pPr marL="2266980" indent="0">
              <a:buNone/>
              <a:defRPr sz="744"/>
            </a:lvl7pPr>
            <a:lvl8pPr marL="2644811" indent="0">
              <a:buNone/>
              <a:defRPr sz="744"/>
            </a:lvl8pPr>
            <a:lvl9pPr marL="3022641" indent="0">
              <a:buNone/>
              <a:defRPr sz="74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310033" y="3326836"/>
            <a:ext cx="0" cy="6178409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316254" y="3326836"/>
            <a:ext cx="0" cy="6185397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8898484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54529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48223" y="670816"/>
            <a:ext cx="1086530" cy="908443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4497" y="1205627"/>
            <a:ext cx="4602004" cy="854962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702275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206250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019" y="4462186"/>
            <a:ext cx="5471494" cy="2986990"/>
          </a:xfrm>
        </p:spPr>
        <p:txBody>
          <a:bodyPr anchor="b"/>
          <a:lstStyle>
            <a:lvl1pPr algn="l">
              <a:defRPr sz="3306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018" y="7449175"/>
            <a:ext cx="5471494" cy="1341587"/>
          </a:xfrm>
        </p:spPr>
        <p:txBody>
          <a:bodyPr anchor="t"/>
          <a:lstStyle>
            <a:lvl1pPr marL="0" indent="0" algn="l">
              <a:buNone/>
              <a:defRPr sz="1653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7783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660" indent="0">
              <a:buNone/>
              <a:defRPr sz="1322">
                <a:solidFill>
                  <a:schemeClr val="tx1">
                    <a:tint val="75000"/>
                  </a:schemeClr>
                </a:solidFill>
              </a:defRPr>
            </a:lvl3pPr>
            <a:lvl4pPr marL="113349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32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15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698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481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264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1430600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002" y="3212973"/>
            <a:ext cx="2725524" cy="6542282"/>
          </a:xfrm>
        </p:spPr>
        <p:txBody>
          <a:bodyPr>
            <a:normAutofit/>
          </a:bodyPr>
          <a:lstStyle>
            <a:lvl1pPr>
              <a:defRPr sz="1488"/>
            </a:lvl1pPr>
            <a:lvl2pPr>
              <a:defRPr sz="1322"/>
            </a:lvl2pPr>
            <a:lvl3pPr>
              <a:defRPr sz="1157"/>
            </a:lvl3pPr>
            <a:lvl4pPr>
              <a:defRPr sz="992"/>
            </a:lvl4pPr>
            <a:lvl5pPr>
              <a:defRPr sz="992"/>
            </a:lvl5pPr>
            <a:lvl6pPr>
              <a:defRPr sz="992"/>
            </a:lvl6pPr>
            <a:lvl7pPr>
              <a:defRPr sz="992"/>
            </a:lvl7pPr>
            <a:lvl8pPr>
              <a:defRPr sz="992"/>
            </a:lvl8pPr>
            <a:lvl9pPr>
              <a:defRPr sz="992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521" y="3205983"/>
            <a:ext cx="2725526" cy="6549271"/>
          </a:xfrm>
        </p:spPr>
        <p:txBody>
          <a:bodyPr>
            <a:normAutofit/>
          </a:bodyPr>
          <a:lstStyle>
            <a:lvl1pPr>
              <a:defRPr sz="1488"/>
            </a:lvl1pPr>
            <a:lvl2pPr>
              <a:defRPr sz="1322"/>
            </a:lvl2pPr>
            <a:lvl3pPr>
              <a:defRPr sz="1157"/>
            </a:lvl3pPr>
            <a:lvl4pPr>
              <a:defRPr sz="992"/>
            </a:lvl4pPr>
            <a:lvl5pPr>
              <a:defRPr sz="992"/>
            </a:lvl5pPr>
            <a:lvl6pPr>
              <a:defRPr sz="992"/>
            </a:lvl6pPr>
            <a:lvl7pPr>
              <a:defRPr sz="992"/>
            </a:lvl7pPr>
            <a:lvl8pPr>
              <a:defRPr sz="992"/>
            </a:lvl8pPr>
            <a:lvl9pPr>
              <a:defRPr sz="992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9129433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002" y="2970389"/>
            <a:ext cx="2725523" cy="898542"/>
          </a:xfrm>
        </p:spPr>
        <p:txBody>
          <a:bodyPr anchor="b">
            <a:noAutofit/>
          </a:bodyPr>
          <a:lstStyle>
            <a:lvl1pPr marL="0" indent="0">
              <a:buNone/>
              <a:defRPr sz="1983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77830" indent="0">
              <a:buNone/>
              <a:defRPr sz="1653" b="1"/>
            </a:lvl2pPr>
            <a:lvl3pPr marL="755660" indent="0">
              <a:buNone/>
              <a:defRPr sz="1488" b="1"/>
            </a:lvl3pPr>
            <a:lvl4pPr marL="1133490" indent="0">
              <a:buNone/>
              <a:defRPr sz="1322" b="1"/>
            </a:lvl4pPr>
            <a:lvl5pPr marL="1511320" indent="0">
              <a:buNone/>
              <a:defRPr sz="1322" b="1"/>
            </a:lvl5pPr>
            <a:lvl6pPr marL="1889150" indent="0">
              <a:buNone/>
              <a:defRPr sz="1322" b="1"/>
            </a:lvl6pPr>
            <a:lvl7pPr marL="2266980" indent="0">
              <a:buNone/>
              <a:defRPr sz="1322" b="1"/>
            </a:lvl7pPr>
            <a:lvl8pPr marL="2644811" indent="0">
              <a:buNone/>
              <a:defRPr sz="1322" b="1"/>
            </a:lvl8pPr>
            <a:lvl9pPr marL="3022641" indent="0">
              <a:buNone/>
              <a:defRPr sz="132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002" y="3920913"/>
            <a:ext cx="2725524" cy="5834340"/>
          </a:xfrm>
        </p:spPr>
        <p:txBody>
          <a:bodyPr>
            <a:normAutofit/>
          </a:bodyPr>
          <a:lstStyle>
            <a:lvl1pPr>
              <a:defRPr sz="1488"/>
            </a:lvl1pPr>
            <a:lvl2pPr>
              <a:defRPr sz="1322"/>
            </a:lvl2pPr>
            <a:lvl3pPr>
              <a:defRPr sz="1157"/>
            </a:lvl3pPr>
            <a:lvl4pPr>
              <a:defRPr sz="992"/>
            </a:lvl4pPr>
            <a:lvl5pPr>
              <a:defRPr sz="992"/>
            </a:lvl5pPr>
            <a:lvl6pPr>
              <a:defRPr sz="992"/>
            </a:lvl6pPr>
            <a:lvl7pPr>
              <a:defRPr sz="992"/>
            </a:lvl7pPr>
            <a:lvl8pPr>
              <a:defRPr sz="992"/>
            </a:lvl8pPr>
            <a:lvl9pPr>
              <a:defRPr sz="992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05522" y="2970389"/>
            <a:ext cx="2725524" cy="898542"/>
          </a:xfrm>
        </p:spPr>
        <p:txBody>
          <a:bodyPr anchor="b">
            <a:noAutofit/>
          </a:bodyPr>
          <a:lstStyle>
            <a:lvl1pPr marL="0" indent="0">
              <a:buNone/>
              <a:defRPr sz="1983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77830" indent="0">
              <a:buNone/>
              <a:defRPr sz="1653" b="1"/>
            </a:lvl2pPr>
            <a:lvl3pPr marL="755660" indent="0">
              <a:buNone/>
              <a:defRPr sz="1488" b="1"/>
            </a:lvl3pPr>
            <a:lvl4pPr marL="1133490" indent="0">
              <a:buNone/>
              <a:defRPr sz="1322" b="1"/>
            </a:lvl4pPr>
            <a:lvl5pPr marL="1511320" indent="0">
              <a:buNone/>
              <a:defRPr sz="1322" b="1"/>
            </a:lvl5pPr>
            <a:lvl6pPr marL="1889150" indent="0">
              <a:buNone/>
              <a:defRPr sz="1322" b="1"/>
            </a:lvl6pPr>
            <a:lvl7pPr marL="2266980" indent="0">
              <a:buNone/>
              <a:defRPr sz="1322" b="1"/>
            </a:lvl7pPr>
            <a:lvl8pPr marL="2644811" indent="0">
              <a:buNone/>
              <a:defRPr sz="1322" b="1"/>
            </a:lvl8pPr>
            <a:lvl9pPr marL="3022641" indent="0">
              <a:buNone/>
              <a:defRPr sz="132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05522" y="3920913"/>
            <a:ext cx="2725524" cy="5834340"/>
          </a:xfrm>
        </p:spPr>
        <p:txBody>
          <a:bodyPr>
            <a:normAutofit/>
          </a:bodyPr>
          <a:lstStyle>
            <a:lvl1pPr>
              <a:defRPr sz="1488"/>
            </a:lvl1pPr>
            <a:lvl2pPr>
              <a:defRPr sz="1322"/>
            </a:lvl2pPr>
            <a:lvl3pPr>
              <a:defRPr sz="1157"/>
            </a:lvl3pPr>
            <a:lvl4pPr>
              <a:defRPr sz="992"/>
            </a:lvl4pPr>
            <a:lvl5pPr>
              <a:defRPr sz="992"/>
            </a:lvl5pPr>
            <a:lvl6pPr>
              <a:defRPr sz="992"/>
            </a:lvl6pPr>
            <a:lvl7pPr>
              <a:defRPr sz="992"/>
            </a:lvl7pPr>
            <a:lvl8pPr>
              <a:defRPr sz="992"/>
            </a:lvl8pPr>
            <a:lvl9pPr>
              <a:defRPr sz="992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1784167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682883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6455020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017" y="2257495"/>
            <a:ext cx="2108500" cy="2257496"/>
          </a:xfrm>
        </p:spPr>
        <p:txBody>
          <a:bodyPr anchor="b"/>
          <a:lstStyle>
            <a:lvl1pPr algn="l">
              <a:defRPr sz="1983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6238" y="2257496"/>
            <a:ext cx="3221275" cy="7128933"/>
          </a:xfrm>
        </p:spPr>
        <p:txBody>
          <a:bodyPr anchor="ctr">
            <a:normAutofit/>
          </a:bodyPr>
          <a:lstStyle>
            <a:lvl1pPr>
              <a:defRPr sz="1653"/>
            </a:lvl1pPr>
            <a:lvl2pPr>
              <a:defRPr sz="1488"/>
            </a:lvl2pPr>
            <a:lvl3pPr>
              <a:defRPr sz="1322"/>
            </a:lvl3pPr>
            <a:lvl4pPr>
              <a:defRPr sz="1157"/>
            </a:lvl4pPr>
            <a:lvl5pPr>
              <a:defRPr sz="1157"/>
            </a:lvl5pPr>
            <a:lvl6pPr>
              <a:defRPr sz="1157"/>
            </a:lvl6pPr>
            <a:lvl7pPr>
              <a:defRPr sz="1157"/>
            </a:lvl7pPr>
            <a:lvl8pPr>
              <a:defRPr sz="1157"/>
            </a:lvl8pPr>
            <a:lvl9pPr>
              <a:defRPr sz="115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017" y="4879361"/>
            <a:ext cx="2108500" cy="4514990"/>
          </a:xfrm>
        </p:spPr>
        <p:txBody>
          <a:bodyPr/>
          <a:lstStyle>
            <a:lvl1pPr marL="0" indent="0">
              <a:buNone/>
              <a:defRPr sz="1157"/>
            </a:lvl1pPr>
            <a:lvl2pPr marL="377830" indent="0">
              <a:buNone/>
              <a:defRPr sz="992"/>
            </a:lvl2pPr>
            <a:lvl3pPr marL="755660" indent="0">
              <a:buNone/>
              <a:defRPr sz="826"/>
            </a:lvl3pPr>
            <a:lvl4pPr marL="1133490" indent="0">
              <a:buNone/>
              <a:defRPr sz="744"/>
            </a:lvl4pPr>
            <a:lvl5pPr marL="1511320" indent="0">
              <a:buNone/>
              <a:defRPr sz="744"/>
            </a:lvl5pPr>
            <a:lvl6pPr marL="1889150" indent="0">
              <a:buNone/>
              <a:defRPr sz="744"/>
            </a:lvl6pPr>
            <a:lvl7pPr marL="2266980" indent="0">
              <a:buNone/>
              <a:defRPr sz="744"/>
            </a:lvl7pPr>
            <a:lvl8pPr marL="2644811" indent="0">
              <a:buNone/>
              <a:defRPr sz="744"/>
            </a:lvl8pPr>
            <a:lvl9pPr marL="3022641" indent="0">
              <a:buNone/>
              <a:defRPr sz="74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592905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368" y="2891166"/>
            <a:ext cx="3157363" cy="2455534"/>
          </a:xfrm>
        </p:spPr>
        <p:txBody>
          <a:bodyPr anchor="b">
            <a:normAutofit/>
          </a:bodyPr>
          <a:lstStyle>
            <a:lvl1pPr algn="l">
              <a:defRPr sz="2975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08393" y="1782234"/>
            <a:ext cx="1984098" cy="7128933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22"/>
            </a:lvl1pPr>
            <a:lvl2pPr marL="377830" indent="0">
              <a:buNone/>
              <a:defRPr sz="1322"/>
            </a:lvl2pPr>
            <a:lvl3pPr marL="755660" indent="0">
              <a:buNone/>
              <a:defRPr sz="1322"/>
            </a:lvl3pPr>
            <a:lvl4pPr marL="1133490" indent="0">
              <a:buNone/>
              <a:defRPr sz="1322"/>
            </a:lvl4pPr>
            <a:lvl5pPr marL="1511320" indent="0">
              <a:buNone/>
              <a:defRPr sz="1322"/>
            </a:lvl5pPr>
            <a:lvl6pPr marL="1889150" indent="0">
              <a:buNone/>
              <a:defRPr sz="1322"/>
            </a:lvl6pPr>
            <a:lvl7pPr marL="2266980" indent="0">
              <a:buNone/>
              <a:defRPr sz="1322"/>
            </a:lvl7pPr>
            <a:lvl8pPr marL="2644811" indent="0">
              <a:buNone/>
              <a:defRPr sz="1322"/>
            </a:lvl8pPr>
            <a:lvl9pPr marL="3022641" indent="0">
              <a:buNone/>
              <a:defRPr sz="13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017" y="5703147"/>
            <a:ext cx="3152449" cy="2138680"/>
          </a:xfrm>
        </p:spPr>
        <p:txBody>
          <a:bodyPr>
            <a:normAutofit/>
          </a:bodyPr>
          <a:lstStyle>
            <a:lvl1pPr marL="0" indent="0">
              <a:buNone/>
              <a:defRPr sz="1157"/>
            </a:lvl1pPr>
            <a:lvl2pPr marL="377830" indent="0">
              <a:buNone/>
              <a:defRPr sz="992"/>
            </a:lvl2pPr>
            <a:lvl3pPr marL="755660" indent="0">
              <a:buNone/>
              <a:defRPr sz="826"/>
            </a:lvl3pPr>
            <a:lvl4pPr marL="1133490" indent="0">
              <a:buNone/>
              <a:defRPr sz="744"/>
            </a:lvl4pPr>
            <a:lvl5pPr marL="1511320" indent="0">
              <a:buNone/>
              <a:defRPr sz="744"/>
            </a:lvl5pPr>
            <a:lvl6pPr marL="1889150" indent="0">
              <a:buNone/>
              <a:defRPr sz="744"/>
            </a:lvl6pPr>
            <a:lvl7pPr marL="2266980" indent="0">
              <a:buNone/>
              <a:defRPr sz="744"/>
            </a:lvl7pPr>
            <a:lvl8pPr marL="2644811" indent="0">
              <a:buNone/>
              <a:defRPr sz="744"/>
            </a:lvl8pPr>
            <a:lvl9pPr marL="3022641" indent="0">
              <a:buNone/>
              <a:defRPr sz="74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4720053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5205781" y="2613942"/>
            <a:ext cx="2329921" cy="4396176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4702014" y="-712894"/>
            <a:ext cx="1322388" cy="2495127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5205781" y="9505245"/>
            <a:ext cx="818621" cy="1544602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27254" y="4158544"/>
            <a:ext cx="3463396" cy="6534856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693992" y="4514991"/>
            <a:ext cx="1952096" cy="3683282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6400914" y="0"/>
            <a:ext cx="566738" cy="17143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0559" y="705905"/>
            <a:ext cx="5830488" cy="218378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002" y="3201043"/>
            <a:ext cx="5546436" cy="654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5830786" y="2935318"/>
            <a:ext cx="1544601" cy="188961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909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3736795" y="5172231"/>
            <a:ext cx="6018421" cy="188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9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418093" y="461130"/>
            <a:ext cx="519644" cy="119702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315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839879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xStyles>
    <p:titleStyle>
      <a:lvl1pPr algn="l" defTabSz="377836" rtl="0" eaLnBrk="1" latinLnBrk="0" hangingPunct="1">
        <a:spcBef>
          <a:spcPct val="0"/>
        </a:spcBef>
        <a:buNone/>
        <a:defRPr sz="3471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3378" indent="-283378" algn="l" defTabSz="377836" rtl="0" eaLnBrk="1" latinLnBrk="0" hangingPunct="1">
        <a:spcBef>
          <a:spcPts val="826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53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613984" indent="-236148" algn="l" defTabSz="377836" rtl="0" eaLnBrk="1" latinLnBrk="0" hangingPunct="1">
        <a:spcBef>
          <a:spcPts val="826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88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944592" indent="-188918" algn="l" defTabSz="377836" rtl="0" eaLnBrk="1" latinLnBrk="0" hangingPunct="1">
        <a:spcBef>
          <a:spcPts val="826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322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322428" indent="-188918" algn="l" defTabSz="377836" rtl="0" eaLnBrk="1" latinLnBrk="0" hangingPunct="1">
        <a:spcBef>
          <a:spcPts val="826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157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1700263" indent="-188918" algn="l" defTabSz="377836" rtl="0" eaLnBrk="1" latinLnBrk="0" hangingPunct="1">
        <a:spcBef>
          <a:spcPts val="826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157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078100" indent="-188918" algn="l" defTabSz="377836" rtl="0" eaLnBrk="1" latinLnBrk="0" hangingPunct="1">
        <a:spcBef>
          <a:spcPts val="826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157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455936" indent="-188918" algn="l" defTabSz="377836" rtl="0" eaLnBrk="1" latinLnBrk="0" hangingPunct="1">
        <a:spcBef>
          <a:spcPts val="826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157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2833773" indent="-188918" algn="l" defTabSz="377836" rtl="0" eaLnBrk="1" latinLnBrk="0" hangingPunct="1">
        <a:spcBef>
          <a:spcPts val="826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157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211609" indent="-188918" algn="l" defTabSz="377836" rtl="0" eaLnBrk="1" latinLnBrk="0" hangingPunct="1">
        <a:spcBef>
          <a:spcPts val="826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157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37783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836" algn="l" defTabSz="37783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673" algn="l" defTabSz="37783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508" algn="l" defTabSz="37783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346" algn="l" defTabSz="37783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182" algn="l" defTabSz="37783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018" algn="l" defTabSz="37783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4854" algn="l" defTabSz="37783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2691" algn="l" defTabSz="37783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0558" y="705905"/>
            <a:ext cx="6730491" cy="904094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318895" marR="5080" indent="-1304925">
              <a:lnSpc>
                <a:spcPts val="3540"/>
              </a:lnSpc>
              <a:spcBef>
                <a:spcPts val="50"/>
              </a:spcBef>
            </a:pPr>
            <a:r>
              <a:rPr dirty="0"/>
              <a:t>PREPARATION </a:t>
            </a:r>
            <a:r>
              <a:rPr spc="25" dirty="0"/>
              <a:t>OF </a:t>
            </a:r>
            <a:r>
              <a:rPr spc="-5" dirty="0"/>
              <a:t>PATIENT </a:t>
            </a:r>
            <a:r>
              <a:rPr spc="5" dirty="0"/>
              <a:t>FOR </a:t>
            </a:r>
            <a:r>
              <a:rPr u="none" spc="-685" dirty="0"/>
              <a:t> </a:t>
            </a:r>
            <a:r>
              <a:rPr spc="5" dirty="0"/>
              <a:t>BARIUM</a:t>
            </a:r>
            <a:r>
              <a:rPr spc="-5" dirty="0"/>
              <a:t> </a:t>
            </a:r>
            <a:r>
              <a:rPr dirty="0"/>
              <a:t>STUDIES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01109" y="5790247"/>
            <a:ext cx="2861945" cy="3276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950" b="1" spc="20" dirty="0">
                <a:latin typeface="Times New Roman"/>
                <a:cs typeface="Times New Roman"/>
              </a:rPr>
              <a:t>DR.</a:t>
            </a:r>
            <a:r>
              <a:rPr sz="1950" b="1" spc="5" dirty="0">
                <a:latin typeface="Times New Roman"/>
                <a:cs typeface="Times New Roman"/>
              </a:rPr>
              <a:t> </a:t>
            </a:r>
            <a:r>
              <a:rPr sz="1950" b="1" spc="10" dirty="0">
                <a:latin typeface="Times New Roman"/>
                <a:cs typeface="Times New Roman"/>
              </a:rPr>
              <a:t>RAJESH</a:t>
            </a:r>
            <a:r>
              <a:rPr sz="1950" b="1" spc="95" dirty="0">
                <a:latin typeface="Times New Roman"/>
                <a:cs typeface="Times New Roman"/>
              </a:rPr>
              <a:t> </a:t>
            </a:r>
            <a:r>
              <a:rPr sz="1950" b="1" spc="20" dirty="0">
                <a:latin typeface="Times New Roman"/>
                <a:cs typeface="Times New Roman"/>
              </a:rPr>
              <a:t>RATHORE</a:t>
            </a:r>
            <a:endParaRPr sz="195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652" y="1349311"/>
            <a:ext cx="5457825" cy="289079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48800"/>
              </a:lnSpc>
              <a:spcBef>
                <a:spcPts val="90"/>
              </a:spcBef>
            </a:pPr>
            <a:r>
              <a:rPr sz="2000" spc="20" dirty="0">
                <a:latin typeface="Times New Roman"/>
                <a:cs typeface="Times New Roman"/>
              </a:rPr>
              <a:t>The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contraindications</a:t>
            </a:r>
            <a:r>
              <a:rPr sz="2000" spc="27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for</a:t>
            </a:r>
            <a:r>
              <a:rPr sz="2000" spc="114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performing</a:t>
            </a:r>
            <a:r>
              <a:rPr sz="2000" spc="270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Times New Roman"/>
                <a:cs typeface="Times New Roman"/>
              </a:rPr>
              <a:t>a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Times New Roman"/>
                <a:cs typeface="Times New Roman"/>
              </a:rPr>
              <a:t>barium</a:t>
            </a:r>
            <a:r>
              <a:rPr sz="2000" spc="8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enema </a:t>
            </a:r>
            <a:r>
              <a:rPr sz="2000" spc="-47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include:</a:t>
            </a: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00" dirty="0">
              <a:latin typeface="Times New Roman"/>
              <a:cs typeface="Times New Roman"/>
            </a:endParaRPr>
          </a:p>
          <a:p>
            <a:pPr marL="469900" indent="-229235">
              <a:lnSpc>
                <a:spcPct val="100000"/>
              </a:lnSpc>
              <a:spcBef>
                <a:spcPts val="5"/>
              </a:spcBef>
              <a:buSzPct val="51282"/>
              <a:buFont typeface="Courier New"/>
              <a:buChar char="o"/>
              <a:tabLst>
                <a:tab pos="469900" algn="l"/>
                <a:tab pos="470534" algn="l"/>
              </a:tabLst>
            </a:pPr>
            <a:r>
              <a:rPr sz="2000" spc="-15" dirty="0">
                <a:latin typeface="Times New Roman"/>
                <a:cs typeface="Times New Roman"/>
              </a:rPr>
              <a:t>Suspected</a:t>
            </a:r>
            <a:r>
              <a:rPr sz="2000" spc="254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Bowel</a:t>
            </a:r>
            <a:r>
              <a:rPr sz="2000" spc="2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Perforation</a:t>
            </a:r>
            <a:endParaRPr sz="2000" dirty="0">
              <a:latin typeface="Times New Roman"/>
              <a:cs typeface="Times New Roman"/>
            </a:endParaRPr>
          </a:p>
          <a:p>
            <a:pPr marL="469900" indent="-229235">
              <a:lnSpc>
                <a:spcPct val="100000"/>
              </a:lnSpc>
              <a:spcBef>
                <a:spcPts val="1140"/>
              </a:spcBef>
              <a:buSzPct val="51282"/>
              <a:buFont typeface="Courier New"/>
              <a:buChar char="o"/>
              <a:tabLst>
                <a:tab pos="469900" algn="l"/>
                <a:tab pos="470534" algn="l"/>
              </a:tabLst>
            </a:pPr>
            <a:r>
              <a:rPr sz="2000" spc="-5" dirty="0">
                <a:latin typeface="Times New Roman"/>
                <a:cs typeface="Times New Roman"/>
              </a:rPr>
              <a:t>Hypersensitivity</a:t>
            </a:r>
            <a:r>
              <a:rPr sz="2000" spc="31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to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Times New Roman"/>
                <a:cs typeface="Times New Roman"/>
              </a:rPr>
              <a:t>barium</a:t>
            </a:r>
            <a:endParaRPr sz="2000" dirty="0">
              <a:latin typeface="Times New Roman"/>
              <a:cs typeface="Times New Roman"/>
            </a:endParaRPr>
          </a:p>
          <a:p>
            <a:pPr marL="469900" indent="-229235">
              <a:lnSpc>
                <a:spcPct val="100000"/>
              </a:lnSpc>
              <a:spcBef>
                <a:spcPts val="1085"/>
              </a:spcBef>
              <a:buSzPct val="51282"/>
              <a:buFont typeface="Courier New"/>
              <a:buChar char="o"/>
              <a:tabLst>
                <a:tab pos="469900" algn="l"/>
                <a:tab pos="470534" algn="l"/>
              </a:tabLst>
            </a:pPr>
            <a:r>
              <a:rPr sz="2000" spc="-10" dirty="0">
                <a:latin typeface="Times New Roman"/>
                <a:cs typeface="Times New Roman"/>
              </a:rPr>
              <a:t>Pregnancy</a:t>
            </a:r>
            <a:endParaRPr sz="2000" dirty="0">
              <a:latin typeface="Times New Roman"/>
              <a:cs typeface="Times New Roman"/>
            </a:endParaRPr>
          </a:p>
          <a:p>
            <a:pPr marL="469900" indent="-229235">
              <a:lnSpc>
                <a:spcPct val="100000"/>
              </a:lnSpc>
              <a:spcBef>
                <a:spcPts val="1140"/>
              </a:spcBef>
              <a:buSzPct val="51282"/>
              <a:buFont typeface="Courier New"/>
              <a:buChar char="o"/>
              <a:tabLst>
                <a:tab pos="469900" algn="l"/>
                <a:tab pos="470534" algn="l"/>
              </a:tabLst>
            </a:pPr>
            <a:r>
              <a:rPr sz="2000" spc="-15" dirty="0">
                <a:latin typeface="Times New Roman"/>
                <a:cs typeface="Times New Roman"/>
              </a:rPr>
              <a:t>Recent</a:t>
            </a:r>
            <a:r>
              <a:rPr sz="2000" spc="17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biopsy</a:t>
            </a:r>
            <a:endParaRPr sz="2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9850" y="3578922"/>
            <a:ext cx="5005704" cy="12464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000" spc="10" dirty="0"/>
              <a:t>INTRAVENOUS</a:t>
            </a:r>
            <a:r>
              <a:rPr sz="4000" spc="-30" dirty="0"/>
              <a:t> </a:t>
            </a:r>
            <a:r>
              <a:rPr sz="4000" spc="10" dirty="0"/>
              <a:t>PYELOGRAM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321050" y="7099300"/>
            <a:ext cx="3435350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800" b="1" spc="20" dirty="0">
                <a:latin typeface="Times New Roman"/>
                <a:cs typeface="Times New Roman"/>
              </a:rPr>
              <a:t>Dr.</a:t>
            </a:r>
            <a:r>
              <a:rPr sz="2800" b="1" spc="10" dirty="0">
                <a:latin typeface="Times New Roman"/>
                <a:cs typeface="Times New Roman"/>
              </a:rPr>
              <a:t> Rajesh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10" dirty="0">
                <a:latin typeface="Times New Roman"/>
                <a:cs typeface="Times New Roman"/>
              </a:rPr>
              <a:t>Rathore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C90012A-0EF0-4DC4-8D6C-CE1B73D6C90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4815"/>
          <a:stretch/>
        </p:blipFill>
        <p:spPr>
          <a:xfrm>
            <a:off x="1035050" y="1841500"/>
            <a:ext cx="5326264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489817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652" y="1554670"/>
            <a:ext cx="5678805" cy="315079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5080">
              <a:lnSpc>
                <a:spcPct val="147500"/>
              </a:lnSpc>
              <a:spcBef>
                <a:spcPts val="125"/>
              </a:spcBef>
            </a:pPr>
            <a:r>
              <a:rPr sz="2000" spc="-10" dirty="0">
                <a:latin typeface="Times New Roman"/>
                <a:cs typeface="Times New Roman"/>
              </a:rPr>
              <a:t>An </a:t>
            </a:r>
            <a:r>
              <a:rPr sz="2000" spc="-5" dirty="0">
                <a:latin typeface="Times New Roman"/>
                <a:cs typeface="Times New Roman"/>
              </a:rPr>
              <a:t>intravenous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pyelogram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(IVP) </a:t>
            </a:r>
            <a:r>
              <a:rPr sz="2000" dirty="0">
                <a:latin typeface="Times New Roman"/>
                <a:cs typeface="Times New Roman"/>
              </a:rPr>
              <a:t>is </a:t>
            </a:r>
            <a:r>
              <a:rPr sz="2000" spc="10" dirty="0">
                <a:latin typeface="Times New Roman"/>
                <a:cs typeface="Times New Roman"/>
              </a:rPr>
              <a:t>a </a:t>
            </a:r>
            <a:r>
              <a:rPr sz="2000" spc="-15" dirty="0">
                <a:latin typeface="Times New Roman"/>
                <a:cs typeface="Times New Roman"/>
              </a:rPr>
              <a:t>special </a:t>
            </a:r>
            <a:r>
              <a:rPr sz="2000" spc="10" dirty="0">
                <a:latin typeface="Times New Roman"/>
                <a:cs typeface="Times New Roman"/>
              </a:rPr>
              <a:t>x-ray 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examination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of the </a:t>
            </a:r>
            <a:r>
              <a:rPr sz="2000" spc="-15" dirty="0">
                <a:latin typeface="Times New Roman"/>
                <a:cs typeface="Times New Roman"/>
              </a:rPr>
              <a:t>kidneys,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bladder,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and </a:t>
            </a:r>
            <a:r>
              <a:rPr sz="2000" spc="-5" dirty="0">
                <a:latin typeface="Times New Roman"/>
                <a:cs typeface="Times New Roman"/>
              </a:rPr>
              <a:t>ureters.</a:t>
            </a:r>
            <a:r>
              <a:rPr sz="2000" spc="47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It </a:t>
            </a:r>
            <a:r>
              <a:rPr sz="2000" dirty="0">
                <a:latin typeface="Times New Roman"/>
                <a:cs typeface="Times New Roman"/>
              </a:rPr>
              <a:t>is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also called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Intravenous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Urogram.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It can </a:t>
            </a:r>
            <a:r>
              <a:rPr sz="2000" spc="-15" dirty="0">
                <a:latin typeface="Times New Roman"/>
                <a:cs typeface="Times New Roman"/>
              </a:rPr>
              <a:t>show </a:t>
            </a:r>
            <a:r>
              <a:rPr sz="2000" spc="-5" dirty="0">
                <a:latin typeface="Times New Roman"/>
                <a:cs typeface="Times New Roman"/>
              </a:rPr>
              <a:t>the </a:t>
            </a:r>
            <a:r>
              <a:rPr sz="2000" spc="-20" dirty="0">
                <a:latin typeface="Times New Roman"/>
                <a:cs typeface="Times New Roman"/>
              </a:rPr>
              <a:t>size, 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shape</a:t>
            </a:r>
            <a:r>
              <a:rPr sz="2000" spc="13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and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position</a:t>
            </a:r>
            <a:r>
              <a:rPr sz="2000" spc="19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of</a:t>
            </a:r>
            <a:r>
              <a:rPr sz="2000" spc="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the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Times New Roman"/>
                <a:cs typeface="Times New Roman"/>
              </a:rPr>
              <a:t>urinary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tract,</a:t>
            </a:r>
            <a:r>
              <a:rPr sz="2000" spc="9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and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can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evaluate </a:t>
            </a:r>
            <a:r>
              <a:rPr sz="2000" spc="-47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the </a:t>
            </a:r>
            <a:r>
              <a:rPr sz="2000" spc="-15" dirty="0">
                <a:latin typeface="Times New Roman"/>
                <a:cs typeface="Times New Roman"/>
              </a:rPr>
              <a:t>collecting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system</a:t>
            </a:r>
            <a:r>
              <a:rPr sz="2000" spc="-15" dirty="0">
                <a:latin typeface="Times New Roman"/>
                <a:cs typeface="Times New Roman"/>
              </a:rPr>
              <a:t> inside </a:t>
            </a:r>
            <a:r>
              <a:rPr sz="2000" spc="-5" dirty="0">
                <a:latin typeface="Times New Roman"/>
                <a:cs typeface="Times New Roman"/>
              </a:rPr>
              <a:t>the </a:t>
            </a:r>
            <a:r>
              <a:rPr sz="2000" spc="-15" dirty="0">
                <a:latin typeface="Times New Roman"/>
                <a:cs typeface="Times New Roman"/>
              </a:rPr>
              <a:t>kidneys.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Intravenous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Pyelogram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can </a:t>
            </a:r>
            <a:r>
              <a:rPr sz="2000" spc="-5" dirty="0">
                <a:latin typeface="Times New Roman"/>
                <a:cs typeface="Times New Roman"/>
              </a:rPr>
              <a:t>be </a:t>
            </a:r>
            <a:r>
              <a:rPr sz="2000" spc="-15" dirty="0">
                <a:latin typeface="Times New Roman"/>
                <a:cs typeface="Times New Roman"/>
              </a:rPr>
              <a:t>done </a:t>
            </a:r>
            <a:r>
              <a:rPr sz="2000" spc="20" dirty="0">
                <a:latin typeface="Times New Roman"/>
                <a:cs typeface="Times New Roman"/>
              </a:rPr>
              <a:t>as </a:t>
            </a:r>
            <a:r>
              <a:rPr sz="2000" spc="45" dirty="0">
                <a:latin typeface="Times New Roman"/>
                <a:cs typeface="Times New Roman"/>
              </a:rPr>
              <a:t>an </a:t>
            </a:r>
            <a:r>
              <a:rPr sz="2000" spc="-10" dirty="0">
                <a:latin typeface="Times New Roman"/>
                <a:cs typeface="Times New Roman"/>
              </a:rPr>
              <a:t>emergency</a:t>
            </a:r>
            <a:r>
              <a:rPr sz="2000" spc="-5" dirty="0">
                <a:latin typeface="Times New Roman"/>
                <a:cs typeface="Times New Roman"/>
              </a:rPr>
              <a:t> procedure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without</a:t>
            </a:r>
            <a:r>
              <a:rPr sz="2000" spc="15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any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preparation.</a:t>
            </a:r>
            <a:endParaRPr sz="2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652" y="1173924"/>
            <a:ext cx="5232400" cy="3018134"/>
          </a:xfrm>
          <a:prstGeom prst="rect">
            <a:avLst/>
          </a:prstGeom>
        </p:spPr>
        <p:txBody>
          <a:bodyPr vert="horz" wrap="square" lIns="0" tIns="1568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35"/>
              </a:spcBef>
            </a:pPr>
            <a:r>
              <a:rPr sz="2000" spc="-10" dirty="0">
                <a:latin typeface="Times New Roman"/>
                <a:cs typeface="Times New Roman"/>
              </a:rPr>
              <a:t>An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Intravenous</a:t>
            </a:r>
            <a:r>
              <a:rPr sz="2000" spc="2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Pyelogram</a:t>
            </a:r>
            <a:r>
              <a:rPr sz="2000" spc="190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can</a:t>
            </a:r>
            <a:r>
              <a:rPr sz="2000" spc="8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be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used</a:t>
            </a:r>
            <a:r>
              <a:rPr sz="2000" spc="8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to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evaluate:</a:t>
            </a:r>
          </a:p>
          <a:p>
            <a:pPr marL="515620" indent="-229235">
              <a:lnSpc>
                <a:spcPct val="100000"/>
              </a:lnSpc>
              <a:spcBef>
                <a:spcPts val="1145"/>
              </a:spcBef>
              <a:buFont typeface="Courier New"/>
              <a:buChar char="o"/>
              <a:tabLst>
                <a:tab pos="516255" algn="l"/>
              </a:tabLst>
            </a:pPr>
            <a:r>
              <a:rPr sz="2000" spc="-10" dirty="0">
                <a:latin typeface="Times New Roman"/>
                <a:cs typeface="Times New Roman"/>
              </a:rPr>
              <a:t>An</a:t>
            </a:r>
            <a:r>
              <a:rPr sz="2000" spc="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abdominal</a:t>
            </a:r>
            <a:r>
              <a:rPr sz="2000" spc="1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injury.</a:t>
            </a:r>
          </a:p>
          <a:p>
            <a:pPr marL="515620" indent="-229235">
              <a:lnSpc>
                <a:spcPct val="100000"/>
              </a:lnSpc>
              <a:spcBef>
                <a:spcPts val="1080"/>
              </a:spcBef>
              <a:buFont typeface="Courier New"/>
              <a:buChar char="o"/>
              <a:tabLst>
                <a:tab pos="516255" algn="l"/>
              </a:tabLst>
            </a:pPr>
            <a:r>
              <a:rPr sz="2000" spc="-5" dirty="0">
                <a:latin typeface="Times New Roman"/>
                <a:cs typeface="Times New Roman"/>
              </a:rPr>
              <a:t>Bladder</a:t>
            </a:r>
            <a:r>
              <a:rPr sz="2000" spc="16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and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kidney</a:t>
            </a:r>
            <a:r>
              <a:rPr sz="2000" spc="1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infections.</a:t>
            </a:r>
            <a:endParaRPr sz="2000" dirty="0">
              <a:latin typeface="Times New Roman"/>
              <a:cs typeface="Times New Roman"/>
            </a:endParaRPr>
          </a:p>
          <a:p>
            <a:pPr marL="515620" indent="-229235">
              <a:lnSpc>
                <a:spcPct val="100000"/>
              </a:lnSpc>
              <a:spcBef>
                <a:spcPts val="1140"/>
              </a:spcBef>
              <a:buFont typeface="Courier New"/>
              <a:buChar char="o"/>
              <a:tabLst>
                <a:tab pos="516255" algn="l"/>
              </a:tabLst>
            </a:pPr>
            <a:r>
              <a:rPr sz="2000" spc="-5" dirty="0">
                <a:latin typeface="Times New Roman"/>
                <a:cs typeface="Times New Roman"/>
              </a:rPr>
              <a:t>Blood</a:t>
            </a:r>
            <a:r>
              <a:rPr sz="2000" spc="114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in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the</a:t>
            </a:r>
            <a:r>
              <a:rPr sz="2000" spc="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urine.</a:t>
            </a:r>
          </a:p>
          <a:p>
            <a:pPr marL="515620" indent="-229235">
              <a:lnSpc>
                <a:spcPct val="100000"/>
              </a:lnSpc>
              <a:spcBef>
                <a:spcPts val="1085"/>
              </a:spcBef>
              <a:buFont typeface="Courier New"/>
              <a:buChar char="o"/>
              <a:tabLst>
                <a:tab pos="516255" algn="l"/>
              </a:tabLst>
            </a:pPr>
            <a:r>
              <a:rPr sz="2000" dirty="0">
                <a:latin typeface="Times New Roman"/>
                <a:cs typeface="Times New Roman"/>
              </a:rPr>
              <a:t>Flank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pain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(possibly</a:t>
            </a:r>
            <a:r>
              <a:rPr sz="2000" spc="254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Times New Roman"/>
                <a:cs typeface="Times New Roman"/>
              </a:rPr>
              <a:t>due</a:t>
            </a:r>
            <a:r>
              <a:rPr sz="2000" spc="6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to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kidney</a:t>
            </a:r>
            <a:r>
              <a:rPr sz="2000" spc="13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stones).</a:t>
            </a:r>
            <a:endParaRPr sz="2000" dirty="0">
              <a:latin typeface="Times New Roman"/>
              <a:cs typeface="Times New Roman"/>
            </a:endParaRPr>
          </a:p>
          <a:p>
            <a:pPr marL="515620" indent="-229235">
              <a:lnSpc>
                <a:spcPct val="100000"/>
              </a:lnSpc>
              <a:spcBef>
                <a:spcPts val="1145"/>
              </a:spcBef>
              <a:buFont typeface="Courier New"/>
              <a:buChar char="o"/>
              <a:tabLst>
                <a:tab pos="516255" algn="l"/>
              </a:tabLst>
            </a:pPr>
            <a:r>
              <a:rPr sz="2000" spc="5" dirty="0">
                <a:latin typeface="Times New Roman"/>
                <a:cs typeface="Times New Roman"/>
              </a:rPr>
              <a:t>Tumors.</a:t>
            </a:r>
            <a:endParaRPr sz="2000" dirty="0">
              <a:latin typeface="Times New Roman"/>
              <a:cs typeface="Times New Roman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26623D30-BF66-4BB0-A6C3-9255AFDEA9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02653" y="5324613"/>
            <a:ext cx="5781866" cy="360348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652" y="1173924"/>
            <a:ext cx="5746115" cy="642605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5080">
              <a:lnSpc>
                <a:spcPct val="147500"/>
              </a:lnSpc>
              <a:spcBef>
                <a:spcPts val="125"/>
              </a:spcBef>
            </a:pPr>
            <a:r>
              <a:rPr sz="2000" spc="10" dirty="0">
                <a:latin typeface="Times New Roman"/>
                <a:cs typeface="Times New Roman"/>
              </a:rPr>
              <a:t>During </a:t>
            </a:r>
            <a:r>
              <a:rPr sz="2000" dirty="0">
                <a:latin typeface="Times New Roman"/>
                <a:cs typeface="Times New Roman"/>
              </a:rPr>
              <a:t>Intravenous </a:t>
            </a:r>
            <a:r>
              <a:rPr sz="2000" spc="-10" dirty="0">
                <a:latin typeface="Times New Roman"/>
                <a:cs typeface="Times New Roman"/>
              </a:rPr>
              <a:t>Pyelogram,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Times New Roman"/>
                <a:cs typeface="Times New Roman"/>
              </a:rPr>
              <a:t>a </a:t>
            </a:r>
            <a:r>
              <a:rPr sz="2000" spc="-10" dirty="0">
                <a:latin typeface="Times New Roman"/>
                <a:cs typeface="Times New Roman"/>
              </a:rPr>
              <a:t>contrast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material is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injected</a:t>
            </a:r>
            <a:r>
              <a:rPr sz="2000" spc="25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into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Times New Roman"/>
                <a:cs typeface="Times New Roman"/>
              </a:rPr>
              <a:t>a </a:t>
            </a:r>
            <a:r>
              <a:rPr sz="2000" spc="-10" dirty="0">
                <a:latin typeface="Times New Roman"/>
                <a:cs typeface="Times New Roman"/>
              </a:rPr>
              <a:t>vein</a:t>
            </a:r>
            <a:r>
              <a:rPr sz="2000" spc="1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into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the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patient’s</a:t>
            </a:r>
            <a:r>
              <a:rPr sz="2000" spc="175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Times New Roman"/>
                <a:cs typeface="Times New Roman"/>
              </a:rPr>
              <a:t>arm.</a:t>
            </a:r>
            <a:r>
              <a:rPr sz="2000" spc="95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A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series</a:t>
            </a:r>
            <a:r>
              <a:rPr sz="2000" spc="19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of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X- </a:t>
            </a:r>
            <a:r>
              <a:rPr sz="2000" spc="-470" dirty="0">
                <a:latin typeface="Times New Roman"/>
                <a:cs typeface="Times New Roman"/>
              </a:rPr>
              <a:t> </a:t>
            </a:r>
            <a:r>
              <a:rPr sz="2000" spc="15" dirty="0">
                <a:latin typeface="Times New Roman"/>
                <a:cs typeface="Times New Roman"/>
              </a:rPr>
              <a:t>ray </a:t>
            </a:r>
            <a:r>
              <a:rPr sz="2000" spc="-5" dirty="0">
                <a:latin typeface="Times New Roman"/>
                <a:cs typeface="Times New Roman"/>
              </a:rPr>
              <a:t>pictures</a:t>
            </a:r>
            <a:r>
              <a:rPr sz="2000" spc="175" dirty="0">
                <a:latin typeface="Times New Roman"/>
                <a:cs typeface="Times New Roman"/>
              </a:rPr>
              <a:t> </a:t>
            </a:r>
            <a:r>
              <a:rPr sz="2000" spc="15" dirty="0">
                <a:latin typeface="Times New Roman"/>
                <a:cs typeface="Times New Roman"/>
              </a:rPr>
              <a:t>are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then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Times New Roman"/>
                <a:cs typeface="Times New Roman"/>
              </a:rPr>
              <a:t>taken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spc="15" dirty="0">
                <a:latin typeface="Times New Roman"/>
                <a:cs typeface="Times New Roman"/>
              </a:rPr>
              <a:t>at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timed</a:t>
            </a:r>
            <a:r>
              <a:rPr sz="2000" spc="1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intervals.</a:t>
            </a: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200" dirty="0">
              <a:latin typeface="Times New Roman"/>
              <a:cs typeface="Times New Roman"/>
            </a:endParaRPr>
          </a:p>
          <a:p>
            <a:pPr marL="12700" marR="320040">
              <a:lnSpc>
                <a:spcPct val="147500"/>
              </a:lnSpc>
            </a:pPr>
            <a:r>
              <a:rPr sz="2000" spc="-10" dirty="0">
                <a:latin typeface="Times New Roman"/>
                <a:cs typeface="Times New Roman"/>
              </a:rPr>
              <a:t>An </a:t>
            </a:r>
            <a:r>
              <a:rPr sz="2000" dirty="0">
                <a:latin typeface="Times New Roman"/>
                <a:cs typeface="Times New Roman"/>
              </a:rPr>
              <a:t>ultrasound </a:t>
            </a:r>
            <a:r>
              <a:rPr sz="2000" spc="-5" dirty="0">
                <a:latin typeface="Times New Roman"/>
                <a:cs typeface="Times New Roman"/>
              </a:rPr>
              <a:t>or </a:t>
            </a:r>
            <a:r>
              <a:rPr sz="2000" spc="10" dirty="0">
                <a:latin typeface="Times New Roman"/>
                <a:cs typeface="Times New Roman"/>
              </a:rPr>
              <a:t>a </a:t>
            </a:r>
            <a:r>
              <a:rPr sz="2000" spc="-10" dirty="0">
                <a:latin typeface="Times New Roman"/>
                <a:cs typeface="Times New Roman"/>
              </a:rPr>
              <a:t>computed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tomography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25" dirty="0">
                <a:latin typeface="Times New Roman"/>
                <a:cs typeface="Times New Roman"/>
              </a:rPr>
              <a:t>(CT) </a:t>
            </a:r>
            <a:r>
              <a:rPr sz="2000" spc="-10" dirty="0">
                <a:latin typeface="Times New Roman"/>
                <a:cs typeface="Times New Roman"/>
              </a:rPr>
              <a:t>scan 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Times New Roman"/>
                <a:cs typeface="Times New Roman"/>
              </a:rPr>
              <a:t>may </a:t>
            </a:r>
            <a:r>
              <a:rPr sz="2000" spc="-5" dirty="0">
                <a:latin typeface="Times New Roman"/>
                <a:cs typeface="Times New Roman"/>
              </a:rPr>
              <a:t>be </a:t>
            </a:r>
            <a:r>
              <a:rPr sz="2000" spc="-10" dirty="0">
                <a:latin typeface="Times New Roman"/>
                <a:cs typeface="Times New Roman"/>
              </a:rPr>
              <a:t>combined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with </a:t>
            </a:r>
            <a:r>
              <a:rPr sz="2000" spc="20" dirty="0">
                <a:latin typeface="Times New Roman"/>
                <a:cs typeface="Times New Roman"/>
              </a:rPr>
              <a:t>an </a:t>
            </a:r>
            <a:r>
              <a:rPr sz="2000" spc="-5" dirty="0">
                <a:latin typeface="Times New Roman"/>
                <a:cs typeface="Times New Roman"/>
              </a:rPr>
              <a:t>Intravenous Pyelogram</a:t>
            </a:r>
            <a:r>
              <a:rPr sz="2000" dirty="0">
                <a:latin typeface="Times New Roman"/>
                <a:cs typeface="Times New Roman"/>
              </a:rPr>
              <a:t> if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more</a:t>
            </a:r>
            <a:r>
              <a:rPr sz="2000" spc="1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details</a:t>
            </a:r>
            <a:r>
              <a:rPr sz="2000" spc="114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about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the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Times New Roman"/>
                <a:cs typeface="Times New Roman"/>
              </a:rPr>
              <a:t>urinary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tract</a:t>
            </a:r>
            <a:r>
              <a:rPr sz="2000" spc="95" dirty="0">
                <a:latin typeface="Times New Roman"/>
                <a:cs typeface="Times New Roman"/>
              </a:rPr>
              <a:t> </a:t>
            </a:r>
            <a:r>
              <a:rPr sz="2000" spc="15" dirty="0">
                <a:latin typeface="Times New Roman"/>
                <a:cs typeface="Times New Roman"/>
              </a:rPr>
              <a:t>are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needed.</a:t>
            </a:r>
            <a:r>
              <a:rPr sz="2000" spc="350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Times New Roman"/>
                <a:cs typeface="Times New Roman"/>
              </a:rPr>
              <a:t>In 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patients</a:t>
            </a:r>
            <a:r>
              <a:rPr sz="2000" spc="16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with</a:t>
            </a:r>
            <a:r>
              <a:rPr sz="2000" spc="1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kidney</a:t>
            </a:r>
            <a:r>
              <a:rPr sz="2000" spc="13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failure</a:t>
            </a:r>
            <a:r>
              <a:rPr sz="2000" spc="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or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suspected</a:t>
            </a:r>
            <a:r>
              <a:rPr sz="2000" spc="3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renal</a:t>
            </a:r>
            <a:r>
              <a:rPr sz="2000" spc="90" dirty="0">
                <a:latin typeface="Times New Roman"/>
                <a:cs typeface="Times New Roman"/>
              </a:rPr>
              <a:t> </a:t>
            </a:r>
            <a:r>
              <a:rPr sz="2000" spc="15" dirty="0">
                <a:latin typeface="Times New Roman"/>
                <a:cs typeface="Times New Roman"/>
              </a:rPr>
              <a:t>failure </a:t>
            </a:r>
            <a:r>
              <a:rPr sz="2000" spc="-4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the</a:t>
            </a:r>
            <a:r>
              <a:rPr sz="2000" spc="6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contrast</a:t>
            </a:r>
            <a:r>
              <a:rPr sz="2000" spc="21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can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damage</a:t>
            </a:r>
            <a:r>
              <a:rPr sz="2000" spc="1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the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kidneys</a:t>
            </a:r>
            <a:r>
              <a:rPr sz="2000" spc="17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further.</a:t>
            </a: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200" dirty="0">
              <a:latin typeface="Times New Roman"/>
              <a:cs typeface="Times New Roman"/>
            </a:endParaRPr>
          </a:p>
          <a:p>
            <a:pPr marL="12700" marR="93980">
              <a:lnSpc>
                <a:spcPct val="148000"/>
              </a:lnSpc>
            </a:pPr>
            <a:r>
              <a:rPr sz="2000" spc="20" dirty="0">
                <a:latin typeface="Times New Roman"/>
                <a:cs typeface="Times New Roman"/>
              </a:rPr>
              <a:t>The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test</a:t>
            </a:r>
            <a:r>
              <a:rPr sz="2000" spc="1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should</a:t>
            </a:r>
            <a:r>
              <a:rPr sz="2000" spc="1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be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done</a:t>
            </a:r>
            <a:r>
              <a:rPr sz="2000" spc="13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in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the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X-ray</a:t>
            </a:r>
            <a:r>
              <a:rPr sz="2000" spc="1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Department</a:t>
            </a:r>
            <a:r>
              <a:rPr sz="2000" spc="27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where </a:t>
            </a:r>
            <a:r>
              <a:rPr sz="2000" spc="-475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Times New Roman"/>
                <a:cs typeface="Times New Roman"/>
              </a:rPr>
              <a:t>a </a:t>
            </a:r>
            <a:r>
              <a:rPr sz="2000" spc="-15" dirty="0">
                <a:latin typeface="Times New Roman"/>
                <a:cs typeface="Times New Roman"/>
              </a:rPr>
              <a:t>doctor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is </a:t>
            </a:r>
            <a:r>
              <a:rPr sz="2000" spc="5" dirty="0">
                <a:latin typeface="Times New Roman"/>
                <a:cs typeface="Times New Roman"/>
              </a:rPr>
              <a:t>available,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as </a:t>
            </a:r>
            <a:r>
              <a:rPr sz="2000" spc="-5" dirty="0">
                <a:latin typeface="Times New Roman"/>
                <a:cs typeface="Times New Roman"/>
              </a:rPr>
              <a:t>on </a:t>
            </a:r>
            <a:r>
              <a:rPr sz="2000" spc="-15" dirty="0">
                <a:latin typeface="Times New Roman"/>
                <a:cs typeface="Times New Roman"/>
              </a:rPr>
              <a:t>occasions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the </a:t>
            </a:r>
            <a:r>
              <a:rPr sz="2000" spc="-10" dirty="0">
                <a:latin typeface="Times New Roman"/>
                <a:cs typeface="Times New Roman"/>
              </a:rPr>
              <a:t>contrast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can 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cause </a:t>
            </a:r>
            <a:r>
              <a:rPr sz="2000" spc="-15" dirty="0">
                <a:latin typeface="Times New Roman"/>
                <a:cs typeface="Times New Roman"/>
              </a:rPr>
              <a:t>severe</a:t>
            </a:r>
            <a:r>
              <a:rPr sz="2000" spc="-10" dirty="0">
                <a:latin typeface="Times New Roman"/>
                <a:cs typeface="Times New Roman"/>
              </a:rPr>
              <a:t> reactions </a:t>
            </a:r>
            <a:r>
              <a:rPr sz="2000" spc="-15" dirty="0">
                <a:latin typeface="Times New Roman"/>
                <a:cs typeface="Times New Roman"/>
              </a:rPr>
              <a:t>which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Times New Roman"/>
                <a:cs typeface="Times New Roman"/>
              </a:rPr>
              <a:t>may </a:t>
            </a:r>
            <a:r>
              <a:rPr sz="2000" dirty="0">
                <a:latin typeface="Times New Roman"/>
                <a:cs typeface="Times New Roman"/>
              </a:rPr>
              <a:t>lead </a:t>
            </a:r>
            <a:r>
              <a:rPr sz="2000" spc="5" dirty="0">
                <a:latin typeface="Times New Roman"/>
                <a:cs typeface="Times New Roman"/>
              </a:rPr>
              <a:t>to </a:t>
            </a:r>
            <a:r>
              <a:rPr sz="2000" spc="-10" dirty="0">
                <a:latin typeface="Times New Roman"/>
                <a:cs typeface="Times New Roman"/>
              </a:rPr>
              <a:t>medical </a:t>
            </a:r>
            <a:r>
              <a:rPr sz="2000" spc="-5" dirty="0">
                <a:latin typeface="Times New Roman"/>
                <a:cs typeface="Times New Roman"/>
              </a:rPr>
              <a:t> emergencies.</a:t>
            </a:r>
            <a:endParaRPr sz="2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652" y="1158684"/>
            <a:ext cx="5673090" cy="264922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>
              <a:lnSpc>
                <a:spcPct val="147300"/>
              </a:lnSpc>
              <a:spcBef>
                <a:spcPts val="70"/>
              </a:spcBef>
            </a:pPr>
            <a:r>
              <a:rPr sz="2000" spc="20" dirty="0">
                <a:latin typeface="Times New Roman"/>
                <a:cs typeface="Times New Roman"/>
              </a:rPr>
              <a:t>The </a:t>
            </a:r>
            <a:r>
              <a:rPr sz="2000" dirty="0">
                <a:latin typeface="Times New Roman"/>
                <a:cs typeface="Times New Roman"/>
              </a:rPr>
              <a:t>preparation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required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for </a:t>
            </a:r>
            <a:r>
              <a:rPr sz="2000" spc="-5" dirty="0">
                <a:latin typeface="Times New Roman"/>
                <a:cs typeface="Times New Roman"/>
              </a:rPr>
              <a:t>this examination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is- the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patient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Times New Roman"/>
                <a:cs typeface="Times New Roman"/>
              </a:rPr>
              <a:t>may </a:t>
            </a:r>
            <a:r>
              <a:rPr sz="2000" spc="-15" dirty="0">
                <a:latin typeface="Times New Roman"/>
                <a:cs typeface="Times New Roman"/>
              </a:rPr>
              <a:t>need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to </a:t>
            </a:r>
            <a:r>
              <a:rPr sz="2000" spc="-5" dirty="0">
                <a:latin typeface="Times New Roman"/>
                <a:cs typeface="Times New Roman"/>
              </a:rPr>
              <a:t>be </a:t>
            </a:r>
            <a:r>
              <a:rPr sz="2000" spc="-15" dirty="0">
                <a:latin typeface="Times New Roman"/>
                <a:cs typeface="Times New Roman"/>
              </a:rPr>
              <a:t>fasting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for </a:t>
            </a:r>
            <a:r>
              <a:rPr sz="2000" spc="15" dirty="0">
                <a:latin typeface="Times New Roman"/>
                <a:cs typeface="Times New Roman"/>
              </a:rPr>
              <a:t>8 </a:t>
            </a:r>
            <a:r>
              <a:rPr sz="2000" spc="5" dirty="0">
                <a:latin typeface="Times New Roman"/>
                <a:cs typeface="Times New Roman"/>
              </a:rPr>
              <a:t>to </a:t>
            </a:r>
            <a:r>
              <a:rPr sz="2000" spc="25" dirty="0">
                <a:latin typeface="Times New Roman"/>
                <a:cs typeface="Times New Roman"/>
              </a:rPr>
              <a:t>12 </a:t>
            </a:r>
            <a:r>
              <a:rPr sz="2000" spc="5" dirty="0">
                <a:latin typeface="Times New Roman"/>
                <a:cs typeface="Times New Roman"/>
              </a:rPr>
              <a:t>hours </a:t>
            </a:r>
            <a:r>
              <a:rPr sz="2000" spc="-15" dirty="0">
                <a:latin typeface="Times New Roman"/>
                <a:cs typeface="Times New Roman"/>
              </a:rPr>
              <a:t>before 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the Intravenous</a:t>
            </a:r>
            <a:r>
              <a:rPr sz="2000" spc="47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Pyelogram.</a:t>
            </a:r>
            <a:r>
              <a:rPr sz="2000" spc="470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The </a:t>
            </a:r>
            <a:r>
              <a:rPr sz="2000" spc="-5" dirty="0">
                <a:latin typeface="Times New Roman"/>
                <a:cs typeface="Times New Roman"/>
              </a:rPr>
              <a:t>Patient also </a:t>
            </a:r>
            <a:r>
              <a:rPr sz="2000" spc="10" dirty="0">
                <a:latin typeface="Times New Roman"/>
                <a:cs typeface="Times New Roman"/>
              </a:rPr>
              <a:t>may </a:t>
            </a:r>
            <a:r>
              <a:rPr sz="2000" spc="-15" dirty="0">
                <a:latin typeface="Times New Roman"/>
                <a:cs typeface="Times New Roman"/>
              </a:rPr>
              <a:t>need 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to </a:t>
            </a:r>
            <a:r>
              <a:rPr sz="2000" spc="15" dirty="0">
                <a:latin typeface="Times New Roman"/>
                <a:cs typeface="Times New Roman"/>
              </a:rPr>
              <a:t>take </a:t>
            </a:r>
            <a:r>
              <a:rPr sz="2000" spc="10" dirty="0">
                <a:latin typeface="Times New Roman"/>
                <a:cs typeface="Times New Roman"/>
              </a:rPr>
              <a:t>a </a:t>
            </a:r>
            <a:r>
              <a:rPr sz="2000" dirty="0">
                <a:latin typeface="Times New Roman"/>
                <a:cs typeface="Times New Roman"/>
              </a:rPr>
              <a:t>laxative </a:t>
            </a:r>
            <a:r>
              <a:rPr sz="2000" spc="-5" dirty="0">
                <a:latin typeface="Times New Roman"/>
                <a:cs typeface="Times New Roman"/>
              </a:rPr>
              <a:t>the </a:t>
            </a:r>
            <a:r>
              <a:rPr sz="2000" spc="-15" dirty="0">
                <a:latin typeface="Times New Roman"/>
                <a:cs typeface="Times New Roman"/>
              </a:rPr>
              <a:t>evening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before</a:t>
            </a:r>
            <a:r>
              <a:rPr sz="2000" spc="4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the </a:t>
            </a:r>
            <a:r>
              <a:rPr sz="2000" spc="-20" dirty="0">
                <a:latin typeface="Times New Roman"/>
                <a:cs typeface="Times New Roman"/>
              </a:rPr>
              <a:t>test</a:t>
            </a:r>
            <a:r>
              <a:rPr sz="2000" spc="45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and 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possibly</a:t>
            </a:r>
            <a:r>
              <a:rPr sz="2000" spc="25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have</a:t>
            </a:r>
            <a:r>
              <a:rPr sz="2000" spc="130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an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enema</a:t>
            </a:r>
            <a:r>
              <a:rPr sz="2000" spc="2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the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morning</a:t>
            </a:r>
            <a:r>
              <a:rPr sz="2000" spc="19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of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the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test</a:t>
            </a:r>
            <a:r>
              <a:rPr sz="2000" spc="15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to</a:t>
            </a:r>
            <a:r>
              <a:rPr sz="2000" spc="15" dirty="0">
                <a:latin typeface="Times New Roman"/>
                <a:cs typeface="Times New Roman"/>
              </a:rPr>
              <a:t> make </a:t>
            </a:r>
            <a:r>
              <a:rPr sz="2000" spc="-47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sure</a:t>
            </a:r>
            <a:r>
              <a:rPr sz="2000" spc="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that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the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bowels</a:t>
            </a:r>
            <a:r>
              <a:rPr sz="2000" spc="265" dirty="0">
                <a:latin typeface="Times New Roman"/>
                <a:cs typeface="Times New Roman"/>
              </a:rPr>
              <a:t> </a:t>
            </a:r>
            <a:r>
              <a:rPr sz="2000" spc="15" dirty="0">
                <a:latin typeface="Times New Roman"/>
                <a:cs typeface="Times New Roman"/>
              </a:rPr>
              <a:t>are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empty.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4A244B56-E21B-4342-B71C-A344694CF9B1}"/>
              </a:ext>
            </a:extLst>
          </p:cNvPr>
          <p:cNvSpPr/>
          <p:nvPr/>
        </p:nvSpPr>
        <p:spPr>
          <a:xfrm>
            <a:off x="680286" y="4023261"/>
            <a:ext cx="619592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xmlns="" val="5821423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4398F3B5-C2C5-49DE-A2C8-CF3C74A50A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63650" y="1689100"/>
            <a:ext cx="5029200" cy="50292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C7E0FA4-BD49-46DA-B5F9-553FD7E4675E}"/>
              </a:ext>
            </a:extLst>
          </p:cNvPr>
          <p:cNvSpPr txBox="1"/>
          <p:nvPr/>
        </p:nvSpPr>
        <p:spPr>
          <a:xfrm>
            <a:off x="806450" y="7556500"/>
            <a:ext cx="594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BARIUM POWDER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xmlns="" val="1576773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652" y="1394903"/>
            <a:ext cx="5736590" cy="4830938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>
              <a:lnSpc>
                <a:spcPct val="147400"/>
              </a:lnSpc>
              <a:spcBef>
                <a:spcPts val="65"/>
              </a:spcBef>
            </a:pPr>
            <a:r>
              <a:rPr sz="2400" spc="20" dirty="0">
                <a:latin typeface="Times New Roman"/>
                <a:cs typeface="Times New Roman"/>
              </a:rPr>
              <a:t>Barium </a:t>
            </a:r>
            <a:r>
              <a:rPr sz="2400" spc="-10" dirty="0">
                <a:latin typeface="Times New Roman"/>
                <a:cs typeface="Times New Roman"/>
              </a:rPr>
              <a:t>studies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15" dirty="0">
                <a:latin typeface="Times New Roman"/>
                <a:cs typeface="Times New Roman"/>
              </a:rPr>
              <a:t>are </a:t>
            </a:r>
            <a:r>
              <a:rPr sz="2400" spc="10" dirty="0">
                <a:latin typeface="Times New Roman"/>
                <a:cs typeface="Times New Roman"/>
              </a:rPr>
              <a:t>a group </a:t>
            </a:r>
            <a:r>
              <a:rPr sz="2400" spc="-5" dirty="0">
                <a:latin typeface="Times New Roman"/>
                <a:cs typeface="Times New Roman"/>
              </a:rPr>
              <a:t>of </a:t>
            </a:r>
            <a:r>
              <a:rPr sz="2400" spc="-10" dirty="0">
                <a:latin typeface="Times New Roman"/>
                <a:cs typeface="Times New Roman"/>
              </a:rPr>
              <a:t>diagnostic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tests </a:t>
            </a:r>
            <a:r>
              <a:rPr sz="2400" spc="-5" dirty="0">
                <a:latin typeface="Times New Roman"/>
                <a:cs typeface="Times New Roman"/>
              </a:rPr>
              <a:t>used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to 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detect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abnormalities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of the gastro-intestinal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tract </a:t>
            </a:r>
            <a:r>
              <a:rPr sz="2400" spc="-5" dirty="0">
                <a:latin typeface="Times New Roman"/>
                <a:cs typeface="Times New Roman"/>
              </a:rPr>
              <a:t>using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X-ray </a:t>
            </a:r>
            <a:r>
              <a:rPr sz="2400" spc="-10" dirty="0">
                <a:latin typeface="Times New Roman"/>
                <a:cs typeface="Times New Roman"/>
              </a:rPr>
              <a:t>imaging.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20" dirty="0">
                <a:latin typeface="Times New Roman"/>
                <a:cs typeface="Times New Roman"/>
              </a:rPr>
              <a:t>The </a:t>
            </a:r>
            <a:r>
              <a:rPr sz="2400" dirty="0">
                <a:latin typeface="Times New Roman"/>
                <a:cs typeface="Times New Roman"/>
              </a:rPr>
              <a:t>radio-opaque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contrast</a:t>
            </a:r>
            <a:r>
              <a:rPr sz="2400" spc="4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used </a:t>
            </a:r>
            <a:r>
              <a:rPr sz="2400" dirty="0">
                <a:latin typeface="Times New Roman"/>
                <a:cs typeface="Times New Roman"/>
              </a:rPr>
              <a:t>is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20" dirty="0">
                <a:latin typeface="Times New Roman"/>
                <a:cs typeface="Times New Roman"/>
              </a:rPr>
              <a:t>Barium </a:t>
            </a:r>
            <a:r>
              <a:rPr sz="2400" spc="-5" dirty="0">
                <a:latin typeface="Times New Roman"/>
                <a:cs typeface="Times New Roman"/>
              </a:rPr>
              <a:t>Sulphate.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It </a:t>
            </a:r>
            <a:r>
              <a:rPr sz="2400" spc="-5" dirty="0">
                <a:latin typeface="Times New Roman"/>
                <a:cs typeface="Times New Roman"/>
              </a:rPr>
              <a:t>coats</a:t>
            </a:r>
            <a:r>
              <a:rPr sz="2400" spc="47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the </a:t>
            </a:r>
            <a:r>
              <a:rPr sz="2400" spc="-10" dirty="0">
                <a:latin typeface="Times New Roman"/>
                <a:cs typeface="Times New Roman"/>
              </a:rPr>
              <a:t>lining</a:t>
            </a:r>
            <a:r>
              <a:rPr sz="2400" spc="4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of the </a:t>
            </a:r>
            <a:r>
              <a:rPr sz="2400" spc="-10" dirty="0">
                <a:latin typeface="Times New Roman"/>
                <a:cs typeface="Times New Roman"/>
              </a:rPr>
              <a:t>digestive 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tract, </a:t>
            </a:r>
            <a:r>
              <a:rPr sz="2400" spc="-5" dirty="0">
                <a:latin typeface="Times New Roman"/>
                <a:cs typeface="Times New Roman"/>
              </a:rPr>
              <a:t>allowing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accurate </a:t>
            </a:r>
            <a:r>
              <a:rPr sz="2400" dirty="0">
                <a:latin typeface="Times New Roman"/>
                <a:cs typeface="Times New Roman"/>
              </a:rPr>
              <a:t>X-ray </a:t>
            </a:r>
            <a:r>
              <a:rPr sz="2400" spc="-5" dirty="0">
                <a:latin typeface="Times New Roman"/>
                <a:cs typeface="Times New Roman"/>
              </a:rPr>
              <a:t>imaging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of the </a:t>
            </a:r>
            <a:r>
              <a:rPr sz="2400" spc="5" dirty="0">
                <a:latin typeface="Times New Roman"/>
                <a:cs typeface="Times New Roman"/>
              </a:rPr>
              <a:t>part </a:t>
            </a:r>
            <a:r>
              <a:rPr sz="2400" dirty="0">
                <a:latin typeface="Times New Roman"/>
                <a:cs typeface="Times New Roman"/>
              </a:rPr>
              <a:t>that is </a:t>
            </a:r>
            <a:r>
              <a:rPr sz="2400" spc="-47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being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examined.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20" dirty="0">
                <a:latin typeface="Times New Roman"/>
                <a:cs typeface="Times New Roman"/>
              </a:rPr>
              <a:t>Barium </a:t>
            </a:r>
            <a:r>
              <a:rPr sz="2400" spc="-5" dirty="0">
                <a:latin typeface="Times New Roman"/>
                <a:cs typeface="Times New Roman"/>
              </a:rPr>
              <a:t>sulphate </a:t>
            </a:r>
            <a:r>
              <a:rPr sz="2400" dirty="0">
                <a:latin typeface="Times New Roman"/>
                <a:cs typeface="Times New Roman"/>
              </a:rPr>
              <a:t>is </a:t>
            </a:r>
            <a:r>
              <a:rPr sz="2400" spc="-10" dirty="0">
                <a:latin typeface="Times New Roman"/>
                <a:cs typeface="Times New Roman"/>
              </a:rPr>
              <a:t>mixed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with</a:t>
            </a:r>
            <a:r>
              <a:rPr sz="2400" spc="4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water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and </a:t>
            </a:r>
            <a:r>
              <a:rPr sz="2400" spc="-10" dirty="0">
                <a:latin typeface="Times New Roman"/>
                <a:cs typeface="Times New Roman"/>
              </a:rPr>
              <a:t>swallowed.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Following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this, </a:t>
            </a:r>
            <a:r>
              <a:rPr sz="2400" spc="10" dirty="0">
                <a:latin typeface="Times New Roman"/>
                <a:cs typeface="Times New Roman"/>
              </a:rPr>
              <a:t>a </a:t>
            </a:r>
            <a:r>
              <a:rPr sz="2400" spc="-15" dirty="0">
                <a:latin typeface="Times New Roman"/>
                <a:cs typeface="Times New Roman"/>
              </a:rPr>
              <a:t>series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of </a:t>
            </a:r>
            <a:r>
              <a:rPr sz="2400" dirty="0">
                <a:latin typeface="Times New Roman"/>
                <a:cs typeface="Times New Roman"/>
              </a:rPr>
              <a:t>x-rays </a:t>
            </a:r>
            <a:r>
              <a:rPr sz="2400" spc="15" dirty="0">
                <a:latin typeface="Times New Roman"/>
                <a:cs typeface="Times New Roman"/>
              </a:rPr>
              <a:t>are 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taken.</a:t>
            </a: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652" y="1715453"/>
            <a:ext cx="5699125" cy="516968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>
              <a:lnSpc>
                <a:spcPct val="147500"/>
              </a:lnSpc>
              <a:spcBef>
                <a:spcPts val="60"/>
              </a:spcBef>
            </a:pPr>
            <a:r>
              <a:rPr sz="2000" spc="20" dirty="0">
                <a:latin typeface="Times New Roman"/>
                <a:cs typeface="Times New Roman"/>
              </a:rPr>
              <a:t>Barium </a:t>
            </a:r>
            <a:r>
              <a:rPr sz="2000" spc="-10" dirty="0">
                <a:latin typeface="Times New Roman"/>
                <a:cs typeface="Times New Roman"/>
              </a:rPr>
              <a:t>studies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15" dirty="0">
                <a:latin typeface="Times New Roman"/>
                <a:cs typeface="Times New Roman"/>
              </a:rPr>
              <a:t>are </a:t>
            </a:r>
            <a:r>
              <a:rPr sz="2000" dirty="0">
                <a:latin typeface="Times New Roman"/>
                <a:cs typeface="Times New Roman"/>
              </a:rPr>
              <a:t>mainly </a:t>
            </a:r>
            <a:r>
              <a:rPr sz="2000" spc="-15" dirty="0">
                <a:latin typeface="Times New Roman"/>
                <a:cs typeface="Times New Roman"/>
              </a:rPr>
              <a:t>classified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into </a:t>
            </a:r>
            <a:r>
              <a:rPr sz="2000" spc="5" dirty="0">
                <a:latin typeface="Times New Roman"/>
                <a:cs typeface="Times New Roman"/>
              </a:rPr>
              <a:t>two: </a:t>
            </a:r>
            <a:r>
              <a:rPr sz="2000" spc="-5" dirty="0">
                <a:latin typeface="Times New Roman"/>
                <a:cs typeface="Times New Roman"/>
              </a:rPr>
              <a:t>the upper </a:t>
            </a:r>
            <a:r>
              <a:rPr sz="2000" spc="-47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gastro-intestinal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series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and </a:t>
            </a:r>
            <a:r>
              <a:rPr sz="2000" spc="-5" dirty="0">
                <a:latin typeface="Times New Roman"/>
                <a:cs typeface="Times New Roman"/>
              </a:rPr>
              <a:t>the </a:t>
            </a:r>
            <a:r>
              <a:rPr sz="2000" spc="-15" dirty="0">
                <a:latin typeface="Times New Roman"/>
                <a:cs typeface="Times New Roman"/>
              </a:rPr>
              <a:t>lower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gastro-intestinal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series.</a:t>
            </a:r>
            <a:endParaRPr sz="2000" dirty="0">
              <a:latin typeface="Times New Roman"/>
              <a:cs typeface="Times New Roman"/>
            </a:endParaRPr>
          </a:p>
          <a:p>
            <a:pPr marL="12700" marR="68580">
              <a:lnSpc>
                <a:spcPct val="147500"/>
              </a:lnSpc>
              <a:spcBef>
                <a:spcPts val="815"/>
              </a:spcBef>
            </a:pPr>
            <a:r>
              <a:rPr sz="2000" spc="20" dirty="0">
                <a:latin typeface="Times New Roman"/>
                <a:cs typeface="Times New Roman"/>
              </a:rPr>
              <a:t>The </a:t>
            </a:r>
            <a:r>
              <a:rPr sz="2000" spc="-5" dirty="0">
                <a:latin typeface="Times New Roman"/>
                <a:cs typeface="Times New Roman"/>
              </a:rPr>
              <a:t>upper </a:t>
            </a:r>
            <a:r>
              <a:rPr sz="2000" dirty="0">
                <a:latin typeface="Times New Roman"/>
                <a:cs typeface="Times New Roman"/>
              </a:rPr>
              <a:t>gastro-intestinal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series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includes: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Times New Roman"/>
                <a:cs typeface="Times New Roman"/>
              </a:rPr>
              <a:t>barium 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swallow</a:t>
            </a:r>
            <a:r>
              <a:rPr sz="2000" spc="46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examination,</a:t>
            </a:r>
            <a:r>
              <a:rPr sz="2000" spc="470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Times New Roman"/>
                <a:cs typeface="Times New Roman"/>
              </a:rPr>
              <a:t>barium </a:t>
            </a:r>
            <a:r>
              <a:rPr sz="2000" spc="-5" dirty="0">
                <a:latin typeface="Times New Roman"/>
                <a:cs typeface="Times New Roman"/>
              </a:rPr>
              <a:t>meal </a:t>
            </a:r>
            <a:r>
              <a:rPr sz="2000" spc="-10" dirty="0">
                <a:latin typeface="Times New Roman"/>
                <a:cs typeface="Times New Roman"/>
              </a:rPr>
              <a:t>examination, 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Times New Roman"/>
                <a:cs typeface="Times New Roman"/>
              </a:rPr>
              <a:t>barium </a:t>
            </a:r>
            <a:r>
              <a:rPr sz="2000" spc="-15" dirty="0">
                <a:latin typeface="Times New Roman"/>
                <a:cs typeface="Times New Roman"/>
              </a:rPr>
              <a:t>follow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through </a:t>
            </a:r>
            <a:r>
              <a:rPr sz="2000" spc="-5" dirty="0">
                <a:latin typeface="Times New Roman"/>
                <a:cs typeface="Times New Roman"/>
              </a:rPr>
              <a:t>examination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and </a:t>
            </a:r>
            <a:r>
              <a:rPr sz="2000" dirty="0">
                <a:latin typeface="Times New Roman"/>
                <a:cs typeface="Times New Roman"/>
              </a:rPr>
              <a:t>enteroclysis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(small</a:t>
            </a:r>
            <a:r>
              <a:rPr sz="2000" spc="16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bowel</a:t>
            </a:r>
            <a:r>
              <a:rPr sz="2000" spc="16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enema).</a:t>
            </a:r>
            <a:r>
              <a:rPr sz="2000" spc="220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The </a:t>
            </a:r>
            <a:r>
              <a:rPr sz="2000" spc="-15" dirty="0">
                <a:latin typeface="Times New Roman"/>
                <a:cs typeface="Times New Roman"/>
              </a:rPr>
              <a:t>lower</a:t>
            </a:r>
            <a:r>
              <a:rPr sz="2000" spc="2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gastro-intestinal</a:t>
            </a:r>
            <a:r>
              <a:rPr sz="2000" spc="29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series </a:t>
            </a:r>
            <a:r>
              <a:rPr sz="2000" spc="-47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includes</a:t>
            </a:r>
            <a:r>
              <a:rPr sz="2000" spc="175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Times New Roman"/>
                <a:cs typeface="Times New Roman"/>
              </a:rPr>
              <a:t>barium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enema</a:t>
            </a:r>
            <a:r>
              <a:rPr sz="2000" spc="18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examination.</a:t>
            </a:r>
            <a:endParaRPr sz="2000" dirty="0">
              <a:latin typeface="Times New Roman"/>
              <a:cs typeface="Times New Roman"/>
            </a:endParaRPr>
          </a:p>
          <a:p>
            <a:pPr marL="12700" marR="505459">
              <a:lnSpc>
                <a:spcPct val="147500"/>
              </a:lnSpc>
              <a:spcBef>
                <a:spcPts val="750"/>
              </a:spcBef>
            </a:pPr>
            <a:r>
              <a:rPr sz="2000" spc="20" dirty="0">
                <a:latin typeface="Times New Roman"/>
                <a:cs typeface="Times New Roman"/>
              </a:rPr>
              <a:t>The </a:t>
            </a:r>
            <a:r>
              <a:rPr sz="2000" spc="-5" dirty="0">
                <a:latin typeface="Times New Roman"/>
                <a:cs typeface="Times New Roman"/>
              </a:rPr>
              <a:t>procedure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for </a:t>
            </a:r>
            <a:r>
              <a:rPr sz="2000" spc="-5" dirty="0">
                <a:latin typeface="Times New Roman"/>
                <a:cs typeface="Times New Roman"/>
              </a:rPr>
              <a:t>the study </a:t>
            </a:r>
            <a:r>
              <a:rPr sz="2000" spc="-15" dirty="0">
                <a:latin typeface="Times New Roman"/>
                <a:cs typeface="Times New Roman"/>
              </a:rPr>
              <a:t>consists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of the </a:t>
            </a:r>
            <a:r>
              <a:rPr sz="2000" spc="-10" dirty="0">
                <a:latin typeface="Times New Roman"/>
                <a:cs typeface="Times New Roman"/>
              </a:rPr>
              <a:t>medical </a:t>
            </a:r>
            <a:r>
              <a:rPr sz="2000" spc="-47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history</a:t>
            </a:r>
            <a:r>
              <a:rPr sz="2000" spc="-5" dirty="0">
                <a:latin typeface="Times New Roman"/>
                <a:cs typeface="Times New Roman"/>
              </a:rPr>
              <a:t> of the </a:t>
            </a:r>
            <a:r>
              <a:rPr sz="2000" spc="-10" dirty="0">
                <a:latin typeface="Times New Roman"/>
                <a:cs typeface="Times New Roman"/>
              </a:rPr>
              <a:t>patient,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their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clinical</a:t>
            </a:r>
            <a:r>
              <a:rPr sz="2000" spc="-5" dirty="0">
                <a:latin typeface="Times New Roman"/>
                <a:cs typeface="Times New Roman"/>
              </a:rPr>
              <a:t> status,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their 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informed</a:t>
            </a:r>
            <a:r>
              <a:rPr sz="2000" spc="254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consent</a:t>
            </a:r>
            <a:r>
              <a:rPr sz="2000" spc="34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and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the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Times New Roman"/>
                <a:cs typeface="Times New Roman"/>
              </a:rPr>
              <a:t>barium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study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itself.</a:t>
            </a:r>
            <a:endParaRPr sz="2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652" y="1394903"/>
            <a:ext cx="5624830" cy="4054123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>
              <a:lnSpc>
                <a:spcPct val="147500"/>
              </a:lnSpc>
              <a:spcBef>
                <a:spcPts val="65"/>
              </a:spcBef>
            </a:pPr>
            <a:r>
              <a:rPr sz="2000" spc="-5" dirty="0">
                <a:latin typeface="Times New Roman"/>
                <a:cs typeface="Times New Roman"/>
              </a:rPr>
              <a:t>For </a:t>
            </a:r>
            <a:r>
              <a:rPr sz="2000" spc="10" dirty="0">
                <a:latin typeface="Times New Roman"/>
                <a:cs typeface="Times New Roman"/>
              </a:rPr>
              <a:t>a </a:t>
            </a:r>
            <a:r>
              <a:rPr sz="2000" b="1" dirty="0">
                <a:latin typeface="Times New Roman"/>
                <a:cs typeface="Times New Roman"/>
              </a:rPr>
              <a:t>barium </a:t>
            </a:r>
            <a:r>
              <a:rPr sz="2000" b="1" spc="-20" dirty="0">
                <a:latin typeface="Times New Roman"/>
                <a:cs typeface="Times New Roman"/>
              </a:rPr>
              <a:t>swallow</a:t>
            </a:r>
            <a:r>
              <a:rPr sz="2000" spc="-20" dirty="0">
                <a:latin typeface="Times New Roman"/>
                <a:cs typeface="Times New Roman"/>
              </a:rPr>
              <a:t>,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no </a:t>
            </a:r>
            <a:r>
              <a:rPr sz="2000" spc="-15" dirty="0">
                <a:latin typeface="Times New Roman"/>
                <a:cs typeface="Times New Roman"/>
              </a:rPr>
              <a:t>special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preparations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15" dirty="0">
                <a:latin typeface="Times New Roman"/>
                <a:cs typeface="Times New Roman"/>
              </a:rPr>
              <a:t>are 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required.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The </a:t>
            </a:r>
            <a:r>
              <a:rPr sz="2000" spc="-5" dirty="0">
                <a:latin typeface="Times New Roman"/>
                <a:cs typeface="Times New Roman"/>
              </a:rPr>
              <a:t>larynx, pharynx </a:t>
            </a:r>
            <a:r>
              <a:rPr sz="2000" spc="5" dirty="0">
                <a:latin typeface="Times New Roman"/>
                <a:cs typeface="Times New Roman"/>
              </a:rPr>
              <a:t>and </a:t>
            </a:r>
            <a:r>
              <a:rPr sz="2000" spc="-5" dirty="0">
                <a:latin typeface="Times New Roman"/>
                <a:cs typeface="Times New Roman"/>
              </a:rPr>
              <a:t>the </a:t>
            </a:r>
            <a:r>
              <a:rPr sz="2000" spc="-10" dirty="0">
                <a:latin typeface="Times New Roman"/>
                <a:cs typeface="Times New Roman"/>
              </a:rPr>
              <a:t>esophagus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15" dirty="0">
                <a:latin typeface="Times New Roman"/>
                <a:cs typeface="Times New Roman"/>
              </a:rPr>
              <a:t>are 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studied.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A </a:t>
            </a:r>
            <a:r>
              <a:rPr sz="2000" spc="-10" dirty="0">
                <a:latin typeface="Times New Roman"/>
                <a:cs typeface="Times New Roman"/>
              </a:rPr>
              <a:t>thick </a:t>
            </a:r>
            <a:r>
              <a:rPr sz="2000" spc="10" dirty="0">
                <a:latin typeface="Times New Roman"/>
                <a:cs typeface="Times New Roman"/>
              </a:rPr>
              <a:t>barium </a:t>
            </a:r>
            <a:r>
              <a:rPr sz="2000" dirty="0">
                <a:latin typeface="Times New Roman"/>
                <a:cs typeface="Times New Roman"/>
              </a:rPr>
              <a:t>mixture </a:t>
            </a:r>
            <a:r>
              <a:rPr sz="2000" spc="-5" dirty="0">
                <a:latin typeface="Times New Roman"/>
                <a:cs typeface="Times New Roman"/>
              </a:rPr>
              <a:t>of approximately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50" dirty="0">
                <a:latin typeface="Times New Roman"/>
                <a:cs typeface="Times New Roman"/>
              </a:rPr>
              <a:t>350- </a:t>
            </a:r>
            <a:r>
              <a:rPr sz="2000" spc="-475" dirty="0">
                <a:latin typeface="Times New Roman"/>
                <a:cs typeface="Times New Roman"/>
              </a:rPr>
              <a:t> </a:t>
            </a:r>
            <a:r>
              <a:rPr sz="2000" spc="30" dirty="0">
                <a:latin typeface="Times New Roman"/>
                <a:cs typeface="Times New Roman"/>
              </a:rPr>
              <a:t>450 </a:t>
            </a:r>
            <a:r>
              <a:rPr sz="2000" spc="-5" dirty="0">
                <a:latin typeface="Times New Roman"/>
                <a:cs typeface="Times New Roman"/>
              </a:rPr>
              <a:t>ml </a:t>
            </a:r>
            <a:r>
              <a:rPr sz="2000" dirty="0">
                <a:latin typeface="Times New Roman"/>
                <a:cs typeface="Times New Roman"/>
              </a:rPr>
              <a:t>is </a:t>
            </a:r>
            <a:r>
              <a:rPr sz="2000" spc="-10" dirty="0">
                <a:latin typeface="Times New Roman"/>
                <a:cs typeface="Times New Roman"/>
              </a:rPr>
              <a:t>swallowed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in </a:t>
            </a:r>
            <a:r>
              <a:rPr sz="2000" spc="-10" dirty="0">
                <a:latin typeface="Times New Roman"/>
                <a:cs typeface="Times New Roman"/>
              </a:rPr>
              <a:t>supine </a:t>
            </a:r>
            <a:r>
              <a:rPr sz="2000" spc="-15" dirty="0">
                <a:latin typeface="Times New Roman"/>
                <a:cs typeface="Times New Roman"/>
              </a:rPr>
              <a:t>position.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Fluoroscopic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images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of the </a:t>
            </a:r>
            <a:r>
              <a:rPr sz="2000" spc="-15" dirty="0">
                <a:latin typeface="Times New Roman"/>
                <a:cs typeface="Times New Roman"/>
              </a:rPr>
              <a:t>swallowing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process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15" dirty="0">
                <a:latin typeface="Times New Roman"/>
                <a:cs typeface="Times New Roman"/>
              </a:rPr>
              <a:t>are </a:t>
            </a:r>
            <a:r>
              <a:rPr sz="2000" spc="-5" dirty="0">
                <a:latin typeface="Times New Roman"/>
                <a:cs typeface="Times New Roman"/>
              </a:rPr>
              <a:t>made. </a:t>
            </a:r>
            <a:r>
              <a:rPr sz="2000" spc="20" dirty="0">
                <a:latin typeface="Times New Roman"/>
                <a:cs typeface="Times New Roman"/>
              </a:rPr>
              <a:t>The 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procedure</a:t>
            </a:r>
            <a:r>
              <a:rPr sz="2000" spc="4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is </a:t>
            </a:r>
            <a:r>
              <a:rPr sz="2000" spc="-10" dirty="0">
                <a:latin typeface="Times New Roman"/>
                <a:cs typeface="Times New Roman"/>
              </a:rPr>
              <a:t>repeated several</a:t>
            </a:r>
            <a:r>
              <a:rPr sz="2000" spc="4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times </a:t>
            </a:r>
            <a:r>
              <a:rPr sz="2000" spc="-10" dirty="0">
                <a:latin typeface="Times New Roman"/>
                <a:cs typeface="Times New Roman"/>
              </a:rPr>
              <a:t>with </a:t>
            </a:r>
            <a:r>
              <a:rPr sz="2000" spc="-5" dirty="0">
                <a:latin typeface="Times New Roman"/>
                <a:cs typeface="Times New Roman"/>
              </a:rPr>
              <a:t>the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examination</a:t>
            </a:r>
            <a:r>
              <a:rPr sz="2000" dirty="0">
                <a:latin typeface="Times New Roman"/>
                <a:cs typeface="Times New Roman"/>
              </a:rPr>
              <a:t> table </a:t>
            </a:r>
            <a:r>
              <a:rPr sz="2000" spc="-10" dirty="0">
                <a:latin typeface="Times New Roman"/>
                <a:cs typeface="Times New Roman"/>
              </a:rPr>
              <a:t>tilted </a:t>
            </a:r>
            <a:r>
              <a:rPr sz="2000" spc="15" dirty="0">
                <a:latin typeface="Times New Roman"/>
                <a:cs typeface="Times New Roman"/>
              </a:rPr>
              <a:t>at </a:t>
            </a:r>
            <a:r>
              <a:rPr sz="2000" spc="5" dirty="0">
                <a:latin typeface="Times New Roman"/>
                <a:cs typeface="Times New Roman"/>
              </a:rPr>
              <a:t>various </a:t>
            </a:r>
            <a:r>
              <a:rPr sz="2000" spc="-15" dirty="0">
                <a:latin typeface="Times New Roman"/>
                <a:cs typeface="Times New Roman"/>
              </a:rPr>
              <a:t>angles.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Normally,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35" dirty="0">
                <a:latin typeface="Times New Roman"/>
                <a:cs typeface="Times New Roman"/>
              </a:rPr>
              <a:t>90%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of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the</a:t>
            </a:r>
            <a:r>
              <a:rPr sz="2000" spc="12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ingested</a:t>
            </a:r>
            <a:r>
              <a:rPr sz="2000" spc="2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fluid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should</a:t>
            </a:r>
            <a:r>
              <a:rPr sz="2000" spc="1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have</a:t>
            </a:r>
            <a:r>
              <a:rPr sz="2000" spc="13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passed</a:t>
            </a:r>
            <a:r>
              <a:rPr sz="2000" spc="195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Times New Roman"/>
                <a:cs typeface="Times New Roman"/>
              </a:rPr>
              <a:t>into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the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stomach</a:t>
            </a:r>
            <a:r>
              <a:rPr sz="2000" spc="19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after</a:t>
            </a:r>
            <a:r>
              <a:rPr sz="2000" spc="17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15seconds.</a:t>
            </a:r>
            <a:endParaRPr sz="2000" dirty="0">
              <a:latin typeface="Times New Roman"/>
              <a:cs typeface="Times New Roman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4B8707F-87E3-432F-845B-95A85AFE31F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806" b="18554"/>
          <a:stretch/>
        </p:blipFill>
        <p:spPr>
          <a:xfrm>
            <a:off x="902652" y="6032501"/>
            <a:ext cx="5650548" cy="326599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652" y="1394903"/>
            <a:ext cx="5758815" cy="5384487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>
              <a:lnSpc>
                <a:spcPct val="147400"/>
              </a:lnSpc>
              <a:spcBef>
                <a:spcPts val="65"/>
              </a:spcBef>
            </a:pPr>
            <a:r>
              <a:rPr sz="2000" spc="-5" dirty="0">
                <a:latin typeface="Times New Roman"/>
                <a:cs typeface="Times New Roman"/>
              </a:rPr>
              <a:t>For</a:t>
            </a:r>
            <a:r>
              <a:rPr sz="2000" spc="105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Times New Roman"/>
                <a:cs typeface="Times New Roman"/>
              </a:rPr>
              <a:t>a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barium</a:t>
            </a:r>
            <a:r>
              <a:rPr sz="2000" b="1" spc="13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meal</a:t>
            </a:r>
            <a:r>
              <a:rPr sz="2000" b="1" spc="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or</a:t>
            </a:r>
            <a:r>
              <a:rPr sz="2000" spc="5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barium</a:t>
            </a:r>
            <a:r>
              <a:rPr sz="2000" b="1" spc="135" dirty="0">
                <a:latin typeface="Times New Roman"/>
                <a:cs typeface="Times New Roman"/>
              </a:rPr>
              <a:t> </a:t>
            </a:r>
            <a:r>
              <a:rPr sz="2000" b="1" spc="10" dirty="0">
                <a:latin typeface="Times New Roman"/>
                <a:cs typeface="Times New Roman"/>
              </a:rPr>
              <a:t>follow-through </a:t>
            </a:r>
            <a:r>
              <a:rPr sz="2000" b="1" spc="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examinations,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Times New Roman"/>
                <a:cs typeface="Times New Roman"/>
              </a:rPr>
              <a:t>a </a:t>
            </a:r>
            <a:r>
              <a:rPr sz="2000" spc="5" dirty="0">
                <a:latin typeface="Times New Roman"/>
                <a:cs typeface="Times New Roman"/>
              </a:rPr>
              <a:t>6-hour  </a:t>
            </a:r>
            <a:r>
              <a:rPr sz="2000" spc="-10" dirty="0">
                <a:latin typeface="Times New Roman"/>
                <a:cs typeface="Times New Roman"/>
              </a:rPr>
              <a:t>period</a:t>
            </a:r>
            <a:r>
              <a:rPr sz="2000" spc="46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of </a:t>
            </a:r>
            <a:r>
              <a:rPr sz="2000" spc="-15" dirty="0">
                <a:latin typeface="Times New Roman"/>
                <a:cs typeface="Times New Roman"/>
              </a:rPr>
              <a:t>fasting</a:t>
            </a:r>
            <a:r>
              <a:rPr sz="2000" spc="459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is </a:t>
            </a:r>
            <a:r>
              <a:rPr sz="2000" spc="-20" dirty="0">
                <a:latin typeface="Times New Roman"/>
                <a:cs typeface="Times New Roman"/>
              </a:rPr>
              <a:t>observed 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prior </a:t>
            </a:r>
            <a:r>
              <a:rPr sz="2000" spc="5" dirty="0">
                <a:latin typeface="Times New Roman"/>
                <a:cs typeface="Times New Roman"/>
              </a:rPr>
              <a:t>to </a:t>
            </a:r>
            <a:r>
              <a:rPr sz="2000" spc="-5" dirty="0">
                <a:latin typeface="Times New Roman"/>
                <a:cs typeface="Times New Roman"/>
              </a:rPr>
              <a:t>the </a:t>
            </a:r>
            <a:r>
              <a:rPr sz="2000" spc="-10" dirty="0">
                <a:latin typeface="Times New Roman"/>
                <a:cs typeface="Times New Roman"/>
              </a:rPr>
              <a:t>studies.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Barium </a:t>
            </a:r>
            <a:r>
              <a:rPr sz="2000" dirty="0">
                <a:latin typeface="Times New Roman"/>
                <a:cs typeface="Times New Roman"/>
              </a:rPr>
              <a:t>is administered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orally,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sometimes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mixed</a:t>
            </a:r>
            <a:r>
              <a:rPr sz="2000" spc="46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with</a:t>
            </a:r>
            <a:r>
              <a:rPr sz="2000" spc="47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drugs to </a:t>
            </a:r>
            <a:r>
              <a:rPr sz="2000" spc="-5" dirty="0">
                <a:latin typeface="Times New Roman"/>
                <a:cs typeface="Times New Roman"/>
              </a:rPr>
              <a:t>reduce</a:t>
            </a:r>
            <a:r>
              <a:rPr sz="2000" spc="47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transit time</a:t>
            </a:r>
            <a:r>
              <a:rPr sz="2000" spc="48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in 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the </a:t>
            </a:r>
            <a:r>
              <a:rPr sz="2000" spc="-20" dirty="0">
                <a:latin typeface="Times New Roman"/>
                <a:cs typeface="Times New Roman"/>
              </a:rPr>
              <a:t>bowel</a:t>
            </a:r>
            <a:r>
              <a:rPr sz="2000" spc="44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and to </a:t>
            </a:r>
            <a:r>
              <a:rPr sz="2000" spc="-10" dirty="0">
                <a:latin typeface="Times New Roman"/>
                <a:cs typeface="Times New Roman"/>
              </a:rPr>
              <a:t>enhance</a:t>
            </a:r>
            <a:r>
              <a:rPr sz="2000" spc="4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gastric </a:t>
            </a:r>
            <a:r>
              <a:rPr sz="2000" spc="-15" dirty="0">
                <a:latin typeface="Times New Roman"/>
                <a:cs typeface="Times New Roman"/>
              </a:rPr>
              <a:t>emptying.</a:t>
            </a:r>
            <a:r>
              <a:rPr sz="2000" spc="45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X-ray </a:t>
            </a:r>
            <a:r>
              <a:rPr sz="2000" spc="-5" dirty="0">
                <a:latin typeface="Times New Roman"/>
                <a:cs typeface="Times New Roman"/>
              </a:rPr>
              <a:t> images</a:t>
            </a:r>
            <a:r>
              <a:rPr sz="2000" spc="175" dirty="0">
                <a:latin typeface="Times New Roman"/>
                <a:cs typeface="Times New Roman"/>
              </a:rPr>
              <a:t> </a:t>
            </a:r>
            <a:r>
              <a:rPr sz="2000" spc="15" dirty="0">
                <a:latin typeface="Times New Roman"/>
                <a:cs typeface="Times New Roman"/>
              </a:rPr>
              <a:t>are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then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Times New Roman"/>
                <a:cs typeface="Times New Roman"/>
              </a:rPr>
              <a:t>taken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in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Times New Roman"/>
                <a:cs typeface="Times New Roman"/>
              </a:rPr>
              <a:t>a </a:t>
            </a:r>
            <a:r>
              <a:rPr sz="2000" spc="-10" dirty="0">
                <a:latin typeface="Times New Roman"/>
                <a:cs typeface="Times New Roman"/>
              </a:rPr>
              <a:t>supine</a:t>
            </a:r>
            <a:r>
              <a:rPr sz="2000" spc="19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position</a:t>
            </a:r>
            <a:r>
              <a:rPr sz="2000" spc="195" dirty="0">
                <a:latin typeface="Times New Roman"/>
                <a:cs typeface="Times New Roman"/>
              </a:rPr>
              <a:t> </a:t>
            </a:r>
            <a:r>
              <a:rPr sz="2000" spc="15" dirty="0">
                <a:latin typeface="Times New Roman"/>
                <a:cs typeface="Times New Roman"/>
              </a:rPr>
              <a:t>at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intervals</a:t>
            </a:r>
            <a:r>
              <a:rPr sz="2000" spc="17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of </a:t>
            </a:r>
            <a:r>
              <a:rPr sz="2000" spc="-470" dirty="0">
                <a:latin typeface="Times New Roman"/>
                <a:cs typeface="Times New Roman"/>
              </a:rPr>
              <a:t> </a:t>
            </a:r>
            <a:r>
              <a:rPr sz="2000" spc="15" dirty="0">
                <a:latin typeface="Times New Roman"/>
                <a:cs typeface="Times New Roman"/>
              </a:rPr>
              <a:t>20-30 </a:t>
            </a:r>
            <a:r>
              <a:rPr sz="2000" spc="-10" dirty="0">
                <a:latin typeface="Times New Roman"/>
                <a:cs typeface="Times New Roman"/>
              </a:rPr>
              <a:t>minutes.</a:t>
            </a:r>
            <a:r>
              <a:rPr sz="2000" spc="-5" dirty="0">
                <a:latin typeface="Times New Roman"/>
                <a:cs typeface="Times New Roman"/>
              </a:rPr>
              <a:t> Real-time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fluoroscopy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is </a:t>
            </a:r>
            <a:r>
              <a:rPr sz="2000" spc="-5" dirty="0">
                <a:latin typeface="Times New Roman"/>
                <a:cs typeface="Times New Roman"/>
              </a:rPr>
              <a:t>used </a:t>
            </a:r>
            <a:r>
              <a:rPr sz="2000" spc="5" dirty="0">
                <a:latin typeface="Times New Roman"/>
                <a:cs typeface="Times New Roman"/>
              </a:rPr>
              <a:t>to </a:t>
            </a:r>
            <a:r>
              <a:rPr sz="2000" spc="-20" dirty="0">
                <a:latin typeface="Times New Roman"/>
                <a:cs typeface="Times New Roman"/>
              </a:rPr>
              <a:t>assess 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bowel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motility.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The </a:t>
            </a:r>
            <a:r>
              <a:rPr sz="2000" spc="-10" dirty="0">
                <a:latin typeface="Times New Roman"/>
                <a:cs typeface="Times New Roman"/>
              </a:rPr>
              <a:t>radiologist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Times New Roman"/>
                <a:cs typeface="Times New Roman"/>
              </a:rPr>
              <a:t>may </a:t>
            </a:r>
            <a:r>
              <a:rPr sz="2000" spc="-15" dirty="0">
                <a:latin typeface="Times New Roman"/>
                <a:cs typeface="Times New Roman"/>
              </a:rPr>
              <a:t>press </a:t>
            </a:r>
            <a:r>
              <a:rPr sz="2000" spc="-5" dirty="0">
                <a:latin typeface="Times New Roman"/>
                <a:cs typeface="Times New Roman"/>
              </a:rPr>
              <a:t>or </a:t>
            </a:r>
            <a:r>
              <a:rPr sz="2000" dirty="0">
                <a:latin typeface="Times New Roman"/>
                <a:cs typeface="Times New Roman"/>
              </a:rPr>
              <a:t>palpate </a:t>
            </a:r>
            <a:r>
              <a:rPr sz="2000" spc="-5" dirty="0">
                <a:latin typeface="Times New Roman"/>
                <a:cs typeface="Times New Roman"/>
              </a:rPr>
              <a:t>the </a:t>
            </a:r>
            <a:r>
              <a:rPr sz="2000" spc="-47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abdomen</a:t>
            </a:r>
            <a:r>
              <a:rPr sz="2000" spc="1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during</a:t>
            </a:r>
            <a:r>
              <a:rPr sz="2000" spc="1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images</a:t>
            </a:r>
            <a:r>
              <a:rPr sz="2000" spc="18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to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separate</a:t>
            </a:r>
            <a:r>
              <a:rPr sz="2000" spc="1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intestinal</a:t>
            </a:r>
            <a:r>
              <a:rPr sz="2000" spc="35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loops.</a:t>
            </a:r>
            <a:r>
              <a:rPr sz="2000" spc="225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The </a:t>
            </a:r>
            <a:r>
              <a:rPr sz="2000" spc="-4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total </a:t>
            </a:r>
            <a:r>
              <a:rPr sz="2000" spc="-5" dirty="0">
                <a:latin typeface="Times New Roman"/>
                <a:cs typeface="Times New Roman"/>
              </a:rPr>
              <a:t>time </a:t>
            </a:r>
            <a:r>
              <a:rPr sz="2000" spc="-10" dirty="0">
                <a:latin typeface="Times New Roman"/>
                <a:cs typeface="Times New Roman"/>
              </a:rPr>
              <a:t>necessary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for </a:t>
            </a:r>
            <a:r>
              <a:rPr sz="2000" spc="-5" dirty="0">
                <a:latin typeface="Times New Roman"/>
                <a:cs typeface="Times New Roman"/>
              </a:rPr>
              <a:t>the </a:t>
            </a:r>
            <a:r>
              <a:rPr sz="2000" spc="-20" dirty="0">
                <a:latin typeface="Times New Roman"/>
                <a:cs typeface="Times New Roman"/>
              </a:rPr>
              <a:t>test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depends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on the </a:t>
            </a:r>
            <a:r>
              <a:rPr sz="2000" spc="-20" dirty="0">
                <a:latin typeface="Times New Roman"/>
                <a:cs typeface="Times New Roman"/>
              </a:rPr>
              <a:t>speed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of </a:t>
            </a:r>
            <a:r>
              <a:rPr sz="2000" spc="-47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bowel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motility</a:t>
            </a:r>
            <a:r>
              <a:rPr sz="2000" spc="-5" dirty="0">
                <a:latin typeface="Times New Roman"/>
                <a:cs typeface="Times New Roman"/>
              </a:rPr>
              <a:t> or transit time </a:t>
            </a:r>
            <a:r>
              <a:rPr sz="2000" spc="5" dirty="0">
                <a:latin typeface="Times New Roman"/>
                <a:cs typeface="Times New Roman"/>
              </a:rPr>
              <a:t>and </a:t>
            </a:r>
            <a:r>
              <a:rPr sz="2000" spc="10" dirty="0">
                <a:latin typeface="Times New Roman"/>
                <a:cs typeface="Times New Roman"/>
              </a:rPr>
              <a:t>may </a:t>
            </a:r>
            <a:r>
              <a:rPr sz="2000" spc="5" dirty="0">
                <a:latin typeface="Times New Roman"/>
                <a:cs typeface="Times New Roman"/>
              </a:rPr>
              <a:t>vary </a:t>
            </a:r>
            <a:r>
              <a:rPr sz="2000" spc="-20" dirty="0">
                <a:latin typeface="Times New Roman"/>
                <a:cs typeface="Times New Roman"/>
              </a:rPr>
              <a:t>between</a:t>
            </a:r>
            <a:r>
              <a:rPr sz="2000" spc="445" dirty="0">
                <a:latin typeface="Times New Roman"/>
                <a:cs typeface="Times New Roman"/>
              </a:rPr>
              <a:t> </a:t>
            </a:r>
            <a:r>
              <a:rPr sz="2000" spc="15" dirty="0">
                <a:latin typeface="Times New Roman"/>
                <a:cs typeface="Times New Roman"/>
              </a:rPr>
              <a:t>1 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and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15" dirty="0">
                <a:latin typeface="Times New Roman"/>
                <a:cs typeface="Times New Roman"/>
              </a:rPr>
              <a:t>3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hours.</a:t>
            </a:r>
            <a:endParaRPr sz="2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652" y="1554670"/>
            <a:ext cx="5638800" cy="49721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marR="5080">
              <a:lnSpc>
                <a:spcPct val="147700"/>
              </a:lnSpc>
              <a:spcBef>
                <a:spcPts val="120"/>
              </a:spcBef>
            </a:pPr>
            <a:r>
              <a:rPr sz="2000" spc="-5" dirty="0">
                <a:latin typeface="Times New Roman"/>
                <a:cs typeface="Times New Roman"/>
              </a:rPr>
              <a:t>For </a:t>
            </a:r>
            <a:r>
              <a:rPr sz="2000" b="1" spc="10" dirty="0">
                <a:latin typeface="Times New Roman"/>
                <a:cs typeface="Times New Roman"/>
              </a:rPr>
              <a:t>Enteroclysis</a:t>
            </a:r>
            <a:r>
              <a:rPr sz="2000" spc="10" dirty="0">
                <a:latin typeface="Times New Roman"/>
                <a:cs typeface="Times New Roman"/>
              </a:rPr>
              <a:t>, </a:t>
            </a:r>
            <a:r>
              <a:rPr sz="2000" spc="-5" dirty="0">
                <a:latin typeface="Times New Roman"/>
                <a:cs typeface="Times New Roman"/>
              </a:rPr>
              <a:t>also known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as </a:t>
            </a:r>
            <a:r>
              <a:rPr sz="2000" b="1" spc="-5" dirty="0">
                <a:latin typeface="Times New Roman"/>
                <a:cs typeface="Times New Roman"/>
              </a:rPr>
              <a:t>small</a:t>
            </a:r>
            <a:r>
              <a:rPr sz="2000" b="1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bowel </a:t>
            </a:r>
            <a:r>
              <a:rPr sz="2000" b="1" spc="10" dirty="0">
                <a:latin typeface="Times New Roman"/>
                <a:cs typeface="Times New Roman"/>
              </a:rPr>
              <a:t>enema</a:t>
            </a:r>
            <a:r>
              <a:rPr sz="2000" spc="10" dirty="0">
                <a:latin typeface="Times New Roman"/>
                <a:cs typeface="Times New Roman"/>
              </a:rPr>
              <a:t>, 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fasting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for </a:t>
            </a:r>
            <a:r>
              <a:rPr sz="2000" spc="15" dirty="0">
                <a:latin typeface="Times New Roman"/>
                <a:cs typeface="Times New Roman"/>
              </a:rPr>
              <a:t>8 </a:t>
            </a:r>
            <a:r>
              <a:rPr sz="2000" spc="5" dirty="0">
                <a:latin typeface="Times New Roman"/>
                <a:cs typeface="Times New Roman"/>
              </a:rPr>
              <a:t>hours </a:t>
            </a:r>
            <a:r>
              <a:rPr sz="2000" spc="-5" dirty="0">
                <a:latin typeface="Times New Roman"/>
                <a:cs typeface="Times New Roman"/>
              </a:rPr>
              <a:t>prior </a:t>
            </a:r>
            <a:r>
              <a:rPr sz="2000" spc="5" dirty="0">
                <a:latin typeface="Times New Roman"/>
                <a:cs typeface="Times New Roman"/>
              </a:rPr>
              <a:t>to </a:t>
            </a:r>
            <a:r>
              <a:rPr sz="2000" spc="-5" dirty="0">
                <a:latin typeface="Times New Roman"/>
                <a:cs typeface="Times New Roman"/>
              </a:rPr>
              <a:t>examination</a:t>
            </a:r>
            <a:r>
              <a:rPr sz="2000" dirty="0">
                <a:latin typeface="Times New Roman"/>
                <a:cs typeface="Times New Roman"/>
              </a:rPr>
              <a:t> is </a:t>
            </a:r>
            <a:r>
              <a:rPr sz="2000" spc="-5" dirty="0">
                <a:latin typeface="Times New Roman"/>
                <a:cs typeface="Times New Roman"/>
              </a:rPr>
              <a:t>required.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A 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laxative is </a:t>
            </a:r>
            <a:r>
              <a:rPr sz="2000" spc="-5" dirty="0">
                <a:latin typeface="Times New Roman"/>
                <a:cs typeface="Times New Roman"/>
              </a:rPr>
              <a:t>also </a:t>
            </a:r>
            <a:r>
              <a:rPr sz="2000" dirty="0">
                <a:latin typeface="Times New Roman"/>
                <a:cs typeface="Times New Roman"/>
              </a:rPr>
              <a:t>required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for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bowel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preparation</a:t>
            </a:r>
            <a:r>
              <a:rPr sz="2000" spc="5" dirty="0">
                <a:latin typeface="Times New Roman"/>
                <a:cs typeface="Times New Roman"/>
              </a:rPr>
              <a:t> and 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cleansing.</a:t>
            </a:r>
            <a:r>
              <a:rPr sz="2000" spc="-10" dirty="0">
                <a:latin typeface="Times New Roman"/>
                <a:cs typeface="Times New Roman"/>
              </a:rPr>
              <a:t> Infusion</a:t>
            </a:r>
            <a:r>
              <a:rPr sz="2000" spc="-5" dirty="0">
                <a:latin typeface="Times New Roman"/>
                <a:cs typeface="Times New Roman"/>
              </a:rPr>
              <a:t> of thin </a:t>
            </a:r>
            <a:r>
              <a:rPr sz="2000" spc="10" dirty="0">
                <a:latin typeface="Times New Roman"/>
                <a:cs typeface="Times New Roman"/>
              </a:rPr>
              <a:t>barium </a:t>
            </a:r>
            <a:r>
              <a:rPr sz="2000" dirty="0">
                <a:latin typeface="Times New Roman"/>
                <a:cs typeface="Times New Roman"/>
              </a:rPr>
              <a:t>sulphate </a:t>
            </a:r>
            <a:r>
              <a:rPr sz="2000" spc="-10" dirty="0">
                <a:latin typeface="Times New Roman"/>
                <a:cs typeface="Times New Roman"/>
              </a:rPr>
              <a:t>suspension 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25" dirty="0">
                <a:latin typeface="Times New Roman"/>
                <a:cs typeface="Times New Roman"/>
              </a:rPr>
              <a:t>(500 </a:t>
            </a:r>
            <a:r>
              <a:rPr sz="2000" spc="10" dirty="0">
                <a:latin typeface="Times New Roman"/>
                <a:cs typeface="Times New Roman"/>
              </a:rPr>
              <a:t>- </a:t>
            </a:r>
            <a:r>
              <a:rPr sz="2000" spc="35" dirty="0">
                <a:latin typeface="Times New Roman"/>
                <a:cs typeface="Times New Roman"/>
              </a:rPr>
              <a:t>1000 </a:t>
            </a:r>
            <a:r>
              <a:rPr sz="2000" spc="-5" dirty="0">
                <a:latin typeface="Times New Roman"/>
                <a:cs typeface="Times New Roman"/>
              </a:rPr>
              <a:t>ml) into the </a:t>
            </a:r>
            <a:r>
              <a:rPr sz="2000" spc="-20" dirty="0">
                <a:latin typeface="Times New Roman"/>
                <a:cs typeface="Times New Roman"/>
              </a:rPr>
              <a:t>bowel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is </a:t>
            </a:r>
            <a:r>
              <a:rPr sz="2000" spc="-15" dirty="0">
                <a:latin typeface="Times New Roman"/>
                <a:cs typeface="Times New Roman"/>
              </a:rPr>
              <a:t>done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through </a:t>
            </a:r>
            <a:r>
              <a:rPr sz="2000" spc="10" dirty="0">
                <a:latin typeface="Times New Roman"/>
                <a:cs typeface="Times New Roman"/>
              </a:rPr>
              <a:t>a 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duodenal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tube. Fluoroscopy</a:t>
            </a:r>
            <a:r>
              <a:rPr sz="2000" dirty="0">
                <a:latin typeface="Times New Roman"/>
                <a:cs typeface="Times New Roman"/>
              </a:rPr>
              <a:t> is </a:t>
            </a:r>
            <a:r>
              <a:rPr sz="2000" spc="-15" dirty="0">
                <a:latin typeface="Times New Roman"/>
                <a:cs typeface="Times New Roman"/>
              </a:rPr>
              <a:t>done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or </a:t>
            </a:r>
            <a:r>
              <a:rPr sz="2000" dirty="0">
                <a:latin typeface="Times New Roman"/>
                <a:cs typeface="Times New Roman"/>
              </a:rPr>
              <a:t>standard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radiographs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15" dirty="0">
                <a:latin typeface="Times New Roman"/>
                <a:cs typeface="Times New Roman"/>
              </a:rPr>
              <a:t>are </a:t>
            </a:r>
            <a:r>
              <a:rPr sz="2000" spc="10" dirty="0">
                <a:latin typeface="Times New Roman"/>
                <a:cs typeface="Times New Roman"/>
              </a:rPr>
              <a:t>taken </a:t>
            </a:r>
            <a:r>
              <a:rPr sz="2000" spc="15" dirty="0">
                <a:latin typeface="Times New Roman"/>
                <a:cs typeface="Times New Roman"/>
              </a:rPr>
              <a:t>at </a:t>
            </a:r>
            <a:r>
              <a:rPr sz="2000" spc="-10" dirty="0">
                <a:latin typeface="Times New Roman"/>
                <a:cs typeface="Times New Roman"/>
              </a:rPr>
              <a:t>frequent</a:t>
            </a:r>
            <a:r>
              <a:rPr sz="2000" spc="-5" dirty="0">
                <a:latin typeface="Times New Roman"/>
                <a:cs typeface="Times New Roman"/>
              </a:rPr>
              <a:t> intervals </a:t>
            </a:r>
            <a:r>
              <a:rPr sz="2000" spc="5" dirty="0">
                <a:latin typeface="Times New Roman"/>
                <a:cs typeface="Times New Roman"/>
              </a:rPr>
              <a:t>to </a:t>
            </a:r>
            <a:r>
              <a:rPr sz="2000" spc="-10" dirty="0">
                <a:latin typeface="Times New Roman"/>
                <a:cs typeface="Times New Roman"/>
              </a:rPr>
              <a:t>view </a:t>
            </a:r>
            <a:r>
              <a:rPr sz="2000" spc="-5" dirty="0">
                <a:latin typeface="Times New Roman"/>
                <a:cs typeface="Times New Roman"/>
              </a:rPr>
              <a:t>the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bowels.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The </a:t>
            </a:r>
            <a:r>
              <a:rPr sz="2000" spc="-10" dirty="0">
                <a:latin typeface="Times New Roman"/>
                <a:cs typeface="Times New Roman"/>
              </a:rPr>
              <a:t>technique </a:t>
            </a:r>
            <a:r>
              <a:rPr sz="2000" dirty="0">
                <a:latin typeface="Times New Roman"/>
                <a:cs typeface="Times New Roman"/>
              </a:rPr>
              <a:t>is </a:t>
            </a:r>
            <a:r>
              <a:rPr sz="2000" spc="10" dirty="0">
                <a:latin typeface="Times New Roman"/>
                <a:cs typeface="Times New Roman"/>
              </a:rPr>
              <a:t>a </a:t>
            </a:r>
            <a:r>
              <a:rPr sz="2000" spc="-5" dirty="0">
                <a:latin typeface="Times New Roman"/>
                <a:cs typeface="Times New Roman"/>
              </a:rPr>
              <a:t>double-contrast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procedure </a:t>
            </a:r>
            <a:r>
              <a:rPr sz="2000" dirty="0">
                <a:latin typeface="Times New Roman"/>
                <a:cs typeface="Times New Roman"/>
              </a:rPr>
              <a:t> that </a:t>
            </a:r>
            <a:r>
              <a:rPr sz="2000" spc="-5" dirty="0">
                <a:latin typeface="Times New Roman"/>
                <a:cs typeface="Times New Roman"/>
              </a:rPr>
              <a:t>allows</a:t>
            </a:r>
            <a:r>
              <a:rPr sz="2000" spc="47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detailed </a:t>
            </a:r>
            <a:r>
              <a:rPr sz="2000" spc="-5" dirty="0">
                <a:latin typeface="Times New Roman"/>
                <a:cs typeface="Times New Roman"/>
              </a:rPr>
              <a:t>imaging</a:t>
            </a:r>
            <a:r>
              <a:rPr sz="2000" spc="48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of the </a:t>
            </a:r>
            <a:r>
              <a:rPr sz="2000" spc="-10" dirty="0">
                <a:latin typeface="Times New Roman"/>
                <a:cs typeface="Times New Roman"/>
              </a:rPr>
              <a:t>entire </a:t>
            </a:r>
            <a:r>
              <a:rPr sz="2000" spc="-5" dirty="0">
                <a:latin typeface="Times New Roman"/>
                <a:cs typeface="Times New Roman"/>
              </a:rPr>
              <a:t>small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intestine.</a:t>
            </a:r>
            <a:r>
              <a:rPr sz="2000" spc="33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It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Times New Roman"/>
                <a:cs typeface="Times New Roman"/>
              </a:rPr>
              <a:t>usually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Times New Roman"/>
                <a:cs typeface="Times New Roman"/>
              </a:rPr>
              <a:t>takes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spc="15" dirty="0">
                <a:latin typeface="Times New Roman"/>
                <a:cs typeface="Times New Roman"/>
              </a:rPr>
              <a:t>6 </a:t>
            </a:r>
            <a:r>
              <a:rPr sz="2000" spc="5" dirty="0">
                <a:latin typeface="Times New Roman"/>
                <a:cs typeface="Times New Roman"/>
              </a:rPr>
              <a:t>hours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or</a:t>
            </a:r>
            <a:r>
              <a:rPr sz="2000" spc="6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longer</a:t>
            </a:r>
            <a:r>
              <a:rPr sz="2000" spc="22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to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complete.</a:t>
            </a:r>
            <a:endParaRPr sz="2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652" y="1554670"/>
            <a:ext cx="5511800" cy="406233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marR="5080">
              <a:lnSpc>
                <a:spcPct val="147800"/>
              </a:lnSpc>
              <a:spcBef>
                <a:spcPts val="120"/>
              </a:spcBef>
            </a:pPr>
            <a:r>
              <a:rPr sz="2000" spc="-5" dirty="0">
                <a:latin typeface="Times New Roman"/>
                <a:cs typeface="Times New Roman"/>
              </a:rPr>
              <a:t>For </a:t>
            </a:r>
            <a:r>
              <a:rPr sz="2000" b="1" spc="5" dirty="0">
                <a:latin typeface="Times New Roman"/>
                <a:cs typeface="Times New Roman"/>
              </a:rPr>
              <a:t>Barium Enema,</a:t>
            </a:r>
            <a:r>
              <a:rPr sz="2000" b="1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thorough </a:t>
            </a:r>
            <a:r>
              <a:rPr sz="2000" spc="-10" dirty="0">
                <a:latin typeface="Times New Roman"/>
                <a:cs typeface="Times New Roman"/>
              </a:rPr>
              <a:t>cleaning</a:t>
            </a:r>
            <a:r>
              <a:rPr sz="2000" spc="-5" dirty="0">
                <a:latin typeface="Times New Roman"/>
                <a:cs typeface="Times New Roman"/>
              </a:rPr>
              <a:t> of the </a:t>
            </a:r>
            <a:r>
              <a:rPr sz="2000" spc="5" dirty="0">
                <a:latin typeface="Times New Roman"/>
                <a:cs typeface="Times New Roman"/>
              </a:rPr>
              <a:t>large 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intestine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is </a:t>
            </a:r>
            <a:r>
              <a:rPr sz="2000" spc="-15" dirty="0">
                <a:latin typeface="Times New Roman"/>
                <a:cs typeface="Times New Roman"/>
              </a:rPr>
              <a:t>necessary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for </a:t>
            </a:r>
            <a:r>
              <a:rPr sz="2000" spc="5" dirty="0">
                <a:latin typeface="Times New Roman"/>
                <a:cs typeface="Times New Roman"/>
              </a:rPr>
              <a:t>accurate </a:t>
            </a:r>
            <a:r>
              <a:rPr sz="2000" spc="-10" dirty="0">
                <a:latin typeface="Times New Roman"/>
                <a:cs typeface="Times New Roman"/>
              </a:rPr>
              <a:t>pictures.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A </a:t>
            </a:r>
            <a:r>
              <a:rPr sz="2000" dirty="0">
                <a:latin typeface="Times New Roman"/>
                <a:cs typeface="Times New Roman"/>
              </a:rPr>
              <a:t>laxative </a:t>
            </a:r>
            <a:r>
              <a:rPr sz="2000" spc="-475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Times New Roman"/>
                <a:cs typeface="Times New Roman"/>
              </a:rPr>
              <a:t>may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be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used</a:t>
            </a:r>
            <a:r>
              <a:rPr sz="2000" spc="1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or</a:t>
            </a:r>
            <a:r>
              <a:rPr sz="2000" spc="4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warm</a:t>
            </a:r>
            <a:r>
              <a:rPr sz="2000" spc="6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water</a:t>
            </a:r>
            <a:r>
              <a:rPr sz="2000" spc="10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enema</a:t>
            </a:r>
            <a:r>
              <a:rPr sz="2000" spc="245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Times New Roman"/>
                <a:cs typeface="Times New Roman"/>
              </a:rPr>
              <a:t>may </a:t>
            </a:r>
            <a:r>
              <a:rPr sz="2000" spc="-5" dirty="0">
                <a:latin typeface="Times New Roman"/>
                <a:cs typeface="Times New Roman"/>
              </a:rPr>
              <a:t>be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performed. </a:t>
            </a:r>
            <a:r>
              <a:rPr sz="2000" spc="-475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The </a:t>
            </a:r>
            <a:r>
              <a:rPr sz="2000" spc="-10" dirty="0">
                <a:latin typeface="Times New Roman"/>
                <a:cs typeface="Times New Roman"/>
              </a:rPr>
              <a:t>patient</a:t>
            </a:r>
            <a:r>
              <a:rPr sz="2000" spc="-5" dirty="0">
                <a:latin typeface="Times New Roman"/>
                <a:cs typeface="Times New Roman"/>
              </a:rPr>
              <a:t> should be </a:t>
            </a:r>
            <a:r>
              <a:rPr sz="2000" spc="10" dirty="0">
                <a:latin typeface="Times New Roman"/>
                <a:cs typeface="Times New Roman"/>
              </a:rPr>
              <a:t>NPO </a:t>
            </a:r>
            <a:r>
              <a:rPr sz="2000" spc="-15" dirty="0">
                <a:latin typeface="Times New Roman"/>
                <a:cs typeface="Times New Roman"/>
              </a:rPr>
              <a:t>before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8-10 </a:t>
            </a:r>
            <a:r>
              <a:rPr sz="2000" spc="-5" dirty="0">
                <a:latin typeface="Times New Roman"/>
                <a:cs typeface="Times New Roman"/>
              </a:rPr>
              <a:t>hours.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The 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patient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is asked </a:t>
            </a:r>
            <a:r>
              <a:rPr sz="2000" spc="5" dirty="0">
                <a:latin typeface="Times New Roman"/>
                <a:cs typeface="Times New Roman"/>
              </a:rPr>
              <a:t>to </a:t>
            </a:r>
            <a:r>
              <a:rPr sz="2000" dirty="0">
                <a:latin typeface="Times New Roman"/>
                <a:cs typeface="Times New Roman"/>
              </a:rPr>
              <a:t>lie </a:t>
            </a:r>
            <a:r>
              <a:rPr sz="2000" spc="-5" dirty="0">
                <a:latin typeface="Times New Roman"/>
                <a:cs typeface="Times New Roman"/>
              </a:rPr>
              <a:t>on </a:t>
            </a:r>
            <a:r>
              <a:rPr sz="2000" spc="-10" dirty="0">
                <a:latin typeface="Times New Roman"/>
                <a:cs typeface="Times New Roman"/>
              </a:rPr>
              <a:t>their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side</a:t>
            </a:r>
            <a:r>
              <a:rPr sz="2000" spc="-10" dirty="0">
                <a:latin typeface="Times New Roman"/>
                <a:cs typeface="Times New Roman"/>
              </a:rPr>
              <a:t> while </a:t>
            </a:r>
            <a:r>
              <a:rPr sz="2000" spc="10" dirty="0">
                <a:latin typeface="Times New Roman"/>
                <a:cs typeface="Times New Roman"/>
              </a:rPr>
              <a:t>a </a:t>
            </a:r>
            <a:r>
              <a:rPr sz="2000" spc="-15" dirty="0">
                <a:latin typeface="Times New Roman"/>
                <a:cs typeface="Times New Roman"/>
              </a:rPr>
              <a:t>well 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lubricated</a:t>
            </a:r>
            <a:r>
              <a:rPr sz="2000" spc="19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enema</a:t>
            </a:r>
            <a:r>
              <a:rPr sz="2000" spc="18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tube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is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inserted</a:t>
            </a:r>
            <a:r>
              <a:rPr sz="2000" spc="25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into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the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rectum.</a:t>
            </a:r>
            <a:endParaRPr sz="2000" dirty="0">
              <a:latin typeface="Times New Roman"/>
              <a:cs typeface="Times New Roman"/>
            </a:endParaRPr>
          </a:p>
          <a:p>
            <a:pPr marL="12700" marR="79375">
              <a:lnSpc>
                <a:spcPts val="3479"/>
              </a:lnSpc>
              <a:spcBef>
                <a:spcPts val="50"/>
              </a:spcBef>
            </a:pPr>
            <a:r>
              <a:rPr sz="2000" spc="20" dirty="0">
                <a:latin typeface="Times New Roman"/>
                <a:cs typeface="Times New Roman"/>
              </a:rPr>
              <a:t>Barium </a:t>
            </a:r>
            <a:r>
              <a:rPr sz="2000" spc="-5" dirty="0">
                <a:latin typeface="Times New Roman"/>
                <a:cs typeface="Times New Roman"/>
              </a:rPr>
              <a:t>sulphate </a:t>
            </a:r>
            <a:r>
              <a:rPr sz="2000" spc="-10" dirty="0">
                <a:latin typeface="Times New Roman"/>
                <a:cs typeface="Times New Roman"/>
              </a:rPr>
              <a:t>suspension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is </a:t>
            </a:r>
            <a:r>
              <a:rPr sz="2000" spc="-10" dirty="0">
                <a:latin typeface="Times New Roman"/>
                <a:cs typeface="Times New Roman"/>
              </a:rPr>
              <a:t>then </a:t>
            </a:r>
            <a:r>
              <a:rPr sz="2000" spc="-15" dirty="0">
                <a:latin typeface="Times New Roman"/>
                <a:cs typeface="Times New Roman"/>
              </a:rPr>
              <a:t>infused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and </a:t>
            </a:r>
            <a:r>
              <a:rPr sz="2000" dirty="0">
                <a:latin typeface="Times New Roman"/>
                <a:cs typeface="Times New Roman"/>
              </a:rPr>
              <a:t>x-ray </a:t>
            </a:r>
            <a:r>
              <a:rPr sz="2000" spc="-47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examination</a:t>
            </a:r>
            <a:r>
              <a:rPr sz="2000" spc="25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is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done.</a:t>
            </a:r>
            <a:endParaRPr sz="2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652" y="1695132"/>
            <a:ext cx="5704205" cy="714426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000" spc="20" dirty="0">
                <a:latin typeface="Times New Roman"/>
                <a:cs typeface="Times New Roman"/>
              </a:rPr>
              <a:t>The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indications</a:t>
            </a:r>
            <a:r>
              <a:rPr sz="2000" spc="32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for</a:t>
            </a:r>
            <a:r>
              <a:rPr sz="2000" spc="114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performing</a:t>
            </a:r>
            <a:r>
              <a:rPr sz="2000" spc="265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Times New Roman"/>
                <a:cs typeface="Times New Roman"/>
              </a:rPr>
              <a:t>a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Times New Roman"/>
                <a:cs typeface="Times New Roman"/>
              </a:rPr>
              <a:t>barium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enema</a:t>
            </a:r>
            <a:r>
              <a:rPr sz="2000" spc="19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include:</a:t>
            </a: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469900" indent="-229235">
              <a:lnSpc>
                <a:spcPct val="100000"/>
              </a:lnSpc>
              <a:buSzPct val="51282"/>
              <a:buFont typeface="Courier New"/>
              <a:buChar char="o"/>
              <a:tabLst>
                <a:tab pos="469900" algn="l"/>
                <a:tab pos="470534" algn="l"/>
              </a:tabLst>
            </a:pPr>
            <a:r>
              <a:rPr sz="2000" spc="-5" dirty="0">
                <a:latin typeface="Times New Roman"/>
                <a:cs typeface="Times New Roman"/>
              </a:rPr>
              <a:t>Enteritis</a:t>
            </a:r>
            <a:endParaRPr sz="2000" dirty="0">
              <a:latin typeface="Times New Roman"/>
              <a:cs typeface="Times New Roman"/>
            </a:endParaRPr>
          </a:p>
          <a:p>
            <a:pPr marL="469900" indent="-229235">
              <a:lnSpc>
                <a:spcPct val="100000"/>
              </a:lnSpc>
              <a:spcBef>
                <a:spcPts val="1085"/>
              </a:spcBef>
              <a:buSzPct val="51282"/>
              <a:buFont typeface="Courier New"/>
              <a:buChar char="o"/>
              <a:tabLst>
                <a:tab pos="469900" algn="l"/>
                <a:tab pos="470534" algn="l"/>
              </a:tabLst>
            </a:pPr>
            <a:r>
              <a:rPr sz="2000" dirty="0">
                <a:latin typeface="Times New Roman"/>
                <a:cs typeface="Times New Roman"/>
              </a:rPr>
              <a:t>Volvulus</a:t>
            </a:r>
          </a:p>
          <a:p>
            <a:pPr marL="469900" indent="-229235">
              <a:lnSpc>
                <a:spcPct val="100000"/>
              </a:lnSpc>
              <a:spcBef>
                <a:spcPts val="1140"/>
              </a:spcBef>
              <a:buSzPct val="51282"/>
              <a:buFont typeface="Courier New"/>
              <a:buChar char="o"/>
              <a:tabLst>
                <a:tab pos="469900" algn="l"/>
                <a:tab pos="470534" algn="l"/>
              </a:tabLst>
            </a:pPr>
            <a:r>
              <a:rPr sz="2000" spc="-5" dirty="0">
                <a:latin typeface="Times New Roman"/>
                <a:cs typeface="Times New Roman"/>
              </a:rPr>
              <a:t>Varices</a:t>
            </a:r>
            <a:endParaRPr sz="2000" dirty="0">
              <a:latin typeface="Times New Roman"/>
              <a:cs typeface="Times New Roman"/>
            </a:endParaRPr>
          </a:p>
          <a:p>
            <a:pPr marL="469900" indent="-229235">
              <a:lnSpc>
                <a:spcPct val="100000"/>
              </a:lnSpc>
              <a:spcBef>
                <a:spcPts val="1085"/>
              </a:spcBef>
              <a:buSzPct val="51282"/>
              <a:buFont typeface="Courier New"/>
              <a:buChar char="o"/>
              <a:tabLst>
                <a:tab pos="469900" algn="l"/>
                <a:tab pos="470534" algn="l"/>
              </a:tabLst>
            </a:pPr>
            <a:r>
              <a:rPr sz="2000" spc="-15" dirty="0">
                <a:latin typeface="Times New Roman"/>
                <a:cs typeface="Times New Roman"/>
              </a:rPr>
              <a:t>Ulcers</a:t>
            </a:r>
            <a:endParaRPr sz="2000" dirty="0">
              <a:latin typeface="Times New Roman"/>
              <a:cs typeface="Times New Roman"/>
            </a:endParaRPr>
          </a:p>
          <a:p>
            <a:pPr marL="469900" indent="-229235">
              <a:lnSpc>
                <a:spcPct val="100000"/>
              </a:lnSpc>
              <a:spcBef>
                <a:spcPts val="1140"/>
              </a:spcBef>
              <a:buSzPct val="51282"/>
              <a:buFont typeface="Courier New"/>
              <a:buChar char="o"/>
              <a:tabLst>
                <a:tab pos="469900" algn="l"/>
                <a:tab pos="470534" algn="l"/>
              </a:tabLst>
            </a:pPr>
            <a:r>
              <a:rPr sz="2000" spc="15" dirty="0">
                <a:latin typeface="Times New Roman"/>
                <a:cs typeface="Times New Roman"/>
              </a:rPr>
              <a:t>Tumors</a:t>
            </a:r>
            <a:endParaRPr sz="2000" dirty="0">
              <a:latin typeface="Times New Roman"/>
              <a:cs typeface="Times New Roman"/>
            </a:endParaRPr>
          </a:p>
          <a:p>
            <a:pPr marL="469900" indent="-229235">
              <a:lnSpc>
                <a:spcPct val="100000"/>
              </a:lnSpc>
              <a:spcBef>
                <a:spcPts val="1085"/>
              </a:spcBef>
              <a:buSzPct val="51282"/>
              <a:buFont typeface="Courier New"/>
              <a:buChar char="o"/>
              <a:tabLst>
                <a:tab pos="469900" algn="l"/>
                <a:tab pos="470534" algn="l"/>
              </a:tabLst>
            </a:pPr>
            <a:r>
              <a:rPr sz="2000" spc="-5" dirty="0">
                <a:latin typeface="Times New Roman"/>
                <a:cs typeface="Times New Roman"/>
              </a:rPr>
              <a:t>Gastrointestinal</a:t>
            </a:r>
            <a:r>
              <a:rPr sz="2000" spc="27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dysmotility</a:t>
            </a:r>
            <a:endParaRPr sz="2000" dirty="0">
              <a:latin typeface="Times New Roman"/>
              <a:cs typeface="Times New Roman"/>
            </a:endParaRPr>
          </a:p>
          <a:p>
            <a:pPr marL="469900" indent="-229235">
              <a:lnSpc>
                <a:spcPct val="100000"/>
              </a:lnSpc>
              <a:spcBef>
                <a:spcPts val="1140"/>
              </a:spcBef>
              <a:buSzPct val="51282"/>
              <a:buFont typeface="Courier New"/>
              <a:buChar char="o"/>
              <a:tabLst>
                <a:tab pos="469900" algn="l"/>
                <a:tab pos="470534" algn="l"/>
              </a:tabLst>
            </a:pPr>
            <a:r>
              <a:rPr sz="2000" spc="40" dirty="0">
                <a:latin typeface="Times New Roman"/>
                <a:cs typeface="Times New Roman"/>
              </a:rPr>
              <a:t>To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detect</a:t>
            </a:r>
            <a:r>
              <a:rPr sz="2000" spc="20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foreign</a:t>
            </a:r>
            <a:r>
              <a:rPr sz="2000" spc="23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bodies.</a:t>
            </a:r>
            <a:endParaRPr sz="2000" dirty="0">
              <a:latin typeface="Times New Roman"/>
              <a:cs typeface="Times New Roman"/>
            </a:endParaRPr>
          </a:p>
          <a:p>
            <a:pPr marL="469900" indent="-229235">
              <a:lnSpc>
                <a:spcPct val="100000"/>
              </a:lnSpc>
              <a:spcBef>
                <a:spcPts val="1085"/>
              </a:spcBef>
              <a:buSzPct val="51282"/>
              <a:buFont typeface="Courier New"/>
              <a:buChar char="o"/>
              <a:tabLst>
                <a:tab pos="469900" algn="l"/>
                <a:tab pos="470534" algn="l"/>
              </a:tabLst>
            </a:pPr>
            <a:r>
              <a:rPr sz="2000" spc="40" dirty="0">
                <a:latin typeface="Times New Roman"/>
                <a:cs typeface="Times New Roman"/>
              </a:rPr>
              <a:t>To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diagnose</a:t>
            </a:r>
            <a:r>
              <a:rPr sz="2000" spc="25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and</a:t>
            </a:r>
            <a:r>
              <a:rPr sz="2000" spc="8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monitor</a:t>
            </a:r>
            <a:r>
              <a:rPr sz="2000" spc="17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esophageal</a:t>
            </a:r>
            <a:r>
              <a:rPr sz="2000" spc="3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reflux</a:t>
            </a:r>
            <a:endParaRPr sz="2000" dirty="0">
              <a:latin typeface="Times New Roman"/>
              <a:cs typeface="Times New Roman"/>
            </a:endParaRPr>
          </a:p>
          <a:p>
            <a:pPr marL="469900" indent="-229235">
              <a:lnSpc>
                <a:spcPct val="100000"/>
              </a:lnSpc>
              <a:spcBef>
                <a:spcPts val="1140"/>
              </a:spcBef>
              <a:buSzPct val="51282"/>
              <a:buFont typeface="Courier New"/>
              <a:buChar char="o"/>
              <a:tabLst>
                <a:tab pos="469900" algn="l"/>
                <a:tab pos="470534" algn="l"/>
              </a:tabLst>
            </a:pPr>
            <a:r>
              <a:rPr sz="2000" spc="-10" dirty="0">
                <a:latin typeface="Times New Roman"/>
                <a:cs typeface="Times New Roman"/>
              </a:rPr>
              <a:t>Dysphagia</a:t>
            </a:r>
            <a:endParaRPr sz="2000" dirty="0">
              <a:latin typeface="Times New Roman"/>
              <a:cs typeface="Times New Roman"/>
            </a:endParaRPr>
          </a:p>
          <a:p>
            <a:pPr marL="469900" indent="-229235">
              <a:lnSpc>
                <a:spcPct val="100000"/>
              </a:lnSpc>
              <a:spcBef>
                <a:spcPts val="1085"/>
              </a:spcBef>
              <a:buSzPct val="51282"/>
              <a:buFont typeface="Courier New"/>
              <a:buChar char="o"/>
              <a:tabLst>
                <a:tab pos="469900" algn="l"/>
                <a:tab pos="470534" algn="l"/>
              </a:tabLst>
            </a:pPr>
            <a:r>
              <a:rPr sz="2000" spc="15" dirty="0">
                <a:latin typeface="Times New Roman"/>
                <a:cs typeface="Times New Roman"/>
              </a:rPr>
              <a:t>Hiatus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hernia</a:t>
            </a:r>
            <a:endParaRPr sz="2000" dirty="0">
              <a:latin typeface="Times New Roman"/>
              <a:cs typeface="Times New Roman"/>
            </a:endParaRPr>
          </a:p>
          <a:p>
            <a:pPr marL="469900" indent="-229235">
              <a:lnSpc>
                <a:spcPct val="100000"/>
              </a:lnSpc>
              <a:spcBef>
                <a:spcPts val="1140"/>
              </a:spcBef>
              <a:buSzPct val="51282"/>
              <a:buFont typeface="Courier New"/>
              <a:buChar char="o"/>
              <a:tabLst>
                <a:tab pos="469900" algn="l"/>
                <a:tab pos="470534" algn="l"/>
              </a:tabLst>
            </a:pPr>
            <a:r>
              <a:rPr sz="2000" spc="-5" dirty="0">
                <a:latin typeface="Times New Roman"/>
                <a:cs typeface="Times New Roman"/>
              </a:rPr>
              <a:t>Strictures</a:t>
            </a:r>
            <a:endParaRPr sz="2000" dirty="0">
              <a:latin typeface="Times New Roman"/>
              <a:cs typeface="Times New Roman"/>
            </a:endParaRPr>
          </a:p>
          <a:p>
            <a:pPr marL="469900" indent="-229235">
              <a:lnSpc>
                <a:spcPct val="100000"/>
              </a:lnSpc>
              <a:spcBef>
                <a:spcPts val="1085"/>
              </a:spcBef>
              <a:buSzPct val="51282"/>
              <a:buFont typeface="Courier New"/>
              <a:buChar char="o"/>
              <a:tabLst>
                <a:tab pos="469900" algn="l"/>
                <a:tab pos="470534" algn="l"/>
              </a:tabLst>
            </a:pPr>
            <a:r>
              <a:rPr sz="2000" dirty="0">
                <a:latin typeface="Times New Roman"/>
                <a:cs typeface="Times New Roman"/>
              </a:rPr>
              <a:t>Diverticula</a:t>
            </a:r>
          </a:p>
          <a:p>
            <a:pPr marL="469900" indent="-229235">
              <a:lnSpc>
                <a:spcPct val="100000"/>
              </a:lnSpc>
              <a:spcBef>
                <a:spcPts val="1140"/>
              </a:spcBef>
              <a:buSzPct val="51282"/>
              <a:buFont typeface="Courier New"/>
              <a:buChar char="o"/>
              <a:tabLst>
                <a:tab pos="469900" algn="l"/>
                <a:tab pos="470534" algn="l"/>
              </a:tabLst>
            </a:pPr>
            <a:r>
              <a:rPr sz="2000" spc="-5" dirty="0">
                <a:latin typeface="Times New Roman"/>
                <a:cs typeface="Times New Roman"/>
              </a:rPr>
              <a:t>Pyloric</a:t>
            </a:r>
            <a:r>
              <a:rPr sz="2000" spc="14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stenosis</a:t>
            </a:r>
            <a:endParaRPr sz="2000" dirty="0">
              <a:latin typeface="Times New Roman"/>
              <a:cs typeface="Times New Roman"/>
            </a:endParaRPr>
          </a:p>
          <a:p>
            <a:pPr marL="469900" indent="-229235">
              <a:lnSpc>
                <a:spcPct val="100000"/>
              </a:lnSpc>
              <a:spcBef>
                <a:spcPts val="1085"/>
              </a:spcBef>
              <a:buSzPct val="51282"/>
              <a:buFont typeface="Courier New"/>
              <a:buChar char="o"/>
              <a:tabLst>
                <a:tab pos="469900" algn="l"/>
                <a:tab pos="470534" algn="l"/>
              </a:tabLst>
            </a:pPr>
            <a:r>
              <a:rPr sz="2000" dirty="0">
                <a:latin typeface="Times New Roman"/>
                <a:cs typeface="Times New Roman"/>
              </a:rPr>
              <a:t>Gastritis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</TotalTime>
  <Words>832</Words>
  <Application>Microsoft Office PowerPoint</Application>
  <PresentationFormat>Custom</PresentationFormat>
  <Paragraphs>50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Ion</vt:lpstr>
      <vt:lpstr>PREPARATION OF PATIENT FOR  BARIUM STUDIES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INTRAVENOUS PYELOGRAM</vt:lpstr>
      <vt:lpstr>Slide 12</vt:lpstr>
      <vt:lpstr>Slide 13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PREPARATION OF PATIENT FOR  BARIUM STUDIES</dc:title>
  <dc:creator>shahhosp</dc:creator>
  <cp:lastModifiedBy>user</cp:lastModifiedBy>
  <cp:revision>2</cp:revision>
  <dcterms:created xsi:type="dcterms:W3CDTF">2023-10-10T06:29:41Z</dcterms:created>
  <dcterms:modified xsi:type="dcterms:W3CDTF">2023-10-10T06:17:04Z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2023-09-28T00:00:00Z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2023-10-10T00:00:00Z</vt:filetime>
  </property>
</Properties>
</file>