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12" r:id="rId7"/>
    <p:sldId id="30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314" r:id="rId22"/>
    <p:sldId id="315" r:id="rId23"/>
    <p:sldId id="316" r:id="rId24"/>
    <p:sldId id="317" r:id="rId25"/>
    <p:sldId id="275" r:id="rId26"/>
    <p:sldId id="276" r:id="rId27"/>
    <p:sldId id="277" r:id="rId28"/>
    <p:sldId id="313" r:id="rId29"/>
    <p:sldId id="278" r:id="rId30"/>
    <p:sldId id="279" r:id="rId31"/>
    <p:sldId id="307" r:id="rId32"/>
    <p:sldId id="280" r:id="rId33"/>
    <p:sldId id="281" r:id="rId34"/>
    <p:sldId id="282" r:id="rId35"/>
    <p:sldId id="283" r:id="rId36"/>
    <p:sldId id="284" r:id="rId37"/>
    <p:sldId id="285" r:id="rId38"/>
    <p:sldId id="308" r:id="rId39"/>
    <p:sldId id="309" r:id="rId40"/>
    <p:sldId id="310" r:id="rId41"/>
    <p:sldId id="311" r:id="rId42"/>
    <p:sldId id="318" r:id="rId43"/>
    <p:sldId id="319" r:id="rId44"/>
    <p:sldId id="320" r:id="rId45"/>
    <p:sldId id="321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29" autoAdjust="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48D60-EE5F-4607-AB11-99FCDF10D60C}" type="datetimeFigureOut">
              <a:rPr lang="en-US" smtClean="0"/>
              <a:pPr/>
              <a:t>12/10/2023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D0616-5F90-462B-9E12-B4FDFA78F8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Nutrition enteral and parenteral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Pratik </a:t>
            </a:r>
            <a:r>
              <a:rPr lang="en-US" dirty="0" err="1"/>
              <a:t>Shaparia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starvation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the partial or total cessation of energy intake.</a:t>
            </a:r>
          </a:p>
          <a:p>
            <a:r>
              <a:rPr lang="en-US" dirty="0"/>
              <a:t>A short fast of 12 hours will utilize all the food taken in last meal.</a:t>
            </a:r>
          </a:p>
          <a:p>
            <a:r>
              <a:rPr lang="en-US" dirty="0"/>
              <a:t>Then insulin level will fall and glucagon will rise</a:t>
            </a:r>
          </a:p>
          <a:p>
            <a:r>
              <a:rPr lang="en-US" dirty="0"/>
              <a:t>This converts liver glycogen (200 gm) to glucose by glycogenolysis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Next glycogen store is in skeletal muscle which is converted to glycogen (500gm), transported to liver and converted to glucose (CORI CYCLE).  This stock will last up to 24-48 hours. After that if fasting cont. then </a:t>
            </a:r>
          </a:p>
          <a:p>
            <a:r>
              <a:rPr lang="en-US" dirty="0"/>
              <a:t>neoglucogenesis will take place in liver by utilizing amino acid precursor (glutamine and alanine) derived from catabolism of muscle protein.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SIMPLE STARVATION: cessation of energy intake  is different from                                                              STRESS  STARVATION which is seen in critically</a:t>
            </a:r>
          </a:p>
          <a:p>
            <a:pPr>
              <a:buNone/>
            </a:pPr>
            <a:r>
              <a:rPr lang="en-US" dirty="0"/>
              <a:t>      ill patient as its due to stress such as  </a:t>
            </a:r>
          </a:p>
          <a:p>
            <a:pPr>
              <a:buNone/>
            </a:pPr>
            <a:r>
              <a:rPr lang="en-US" dirty="0"/>
              <a:t>      post operative states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  trauma</a:t>
            </a:r>
          </a:p>
          <a:p>
            <a:pPr>
              <a:buNone/>
            </a:pPr>
            <a:r>
              <a:rPr lang="en-US" dirty="0"/>
              <a:t>       burns</a:t>
            </a:r>
          </a:p>
          <a:p>
            <a:pPr>
              <a:buNone/>
            </a:pPr>
            <a:r>
              <a:rPr lang="en-US" dirty="0"/>
              <a:t>        shock</a:t>
            </a:r>
          </a:p>
          <a:p>
            <a:pPr>
              <a:buNone/>
            </a:pPr>
            <a:r>
              <a:rPr lang="en-US" dirty="0"/>
              <a:t>        infection, sepsis and its sequel</a:t>
            </a:r>
          </a:p>
          <a:p>
            <a:pPr>
              <a:buNone/>
            </a:pPr>
            <a:r>
              <a:rPr lang="en-US" dirty="0"/>
              <a:t>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Stress starvation is characterized by                      hypoalbuminemia( due marked catabolism )and resulting edema</a:t>
            </a:r>
          </a:p>
          <a:p>
            <a:pPr>
              <a:buNone/>
            </a:pPr>
            <a:r>
              <a:rPr lang="en-US" dirty="0"/>
              <a:t>Severe acute inflammatory process is the main underlying pathophysiology in all above condition.</a:t>
            </a:r>
          </a:p>
          <a:p>
            <a:pPr>
              <a:buNone/>
            </a:pPr>
            <a:r>
              <a:rPr lang="en-US" dirty="0"/>
              <a:t>Cytokines induced vascular permeability - fluid extravasation with albumin in extra vascular space – edema - hemodynamic instability and hypovolemia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Physiological impact of starvation versus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Category              starvation                stress  </a:t>
            </a:r>
          </a:p>
          <a:p>
            <a:r>
              <a:rPr lang="en-US" dirty="0"/>
              <a:t>Catabolism                 +                             +++</a:t>
            </a:r>
          </a:p>
          <a:p>
            <a:r>
              <a:rPr lang="en-US" dirty="0"/>
              <a:t>Glycogenolysis           +                             +++</a:t>
            </a:r>
          </a:p>
          <a:p>
            <a:r>
              <a:rPr lang="en-US" dirty="0" err="1"/>
              <a:t>Glucogenolysis</a:t>
            </a:r>
            <a:r>
              <a:rPr lang="en-US" dirty="0"/>
              <a:t>           +                             +++</a:t>
            </a:r>
          </a:p>
          <a:p>
            <a:r>
              <a:rPr lang="en-US" dirty="0" err="1"/>
              <a:t>Lypolysis</a:t>
            </a:r>
            <a:r>
              <a:rPr lang="en-US" dirty="0"/>
              <a:t> and ketosis +++                        ++</a:t>
            </a:r>
          </a:p>
          <a:p>
            <a:r>
              <a:rPr lang="en-US" dirty="0"/>
              <a:t>Serum albumin           no change        decreased</a:t>
            </a:r>
          </a:p>
          <a:p>
            <a:r>
              <a:rPr lang="en-US" dirty="0"/>
              <a:t>Edema                          mild                       marked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Normally brain utilizes glucose as fuel for its metabolic  needs.</a:t>
            </a:r>
          </a:p>
          <a:p>
            <a:r>
              <a:rPr lang="en-US" dirty="0"/>
              <a:t>After 4-5 days of starvation the brain starts using ketones and glycerol as its fuel  by adaptive process of the body. So oxidation of fat stores supplies basal metabolic needs of body.</a:t>
            </a:r>
          </a:p>
          <a:p>
            <a:r>
              <a:rPr lang="en-US" dirty="0"/>
              <a:t>only after depletion of fat , again muscle breakdown starts.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INDICATION FOR NUTRITIOMAL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 intentional Loss of 10% or more body weight in last 6 months</a:t>
            </a:r>
          </a:p>
          <a:p>
            <a:r>
              <a:rPr lang="en-US" dirty="0"/>
              <a:t>Standard wt. of adult male 65 kg, female 50 kg</a:t>
            </a:r>
          </a:p>
          <a:p>
            <a:r>
              <a:rPr lang="en-US" dirty="0"/>
              <a:t>History of not taken orally or parenteral adequate intake for more than  7  days</a:t>
            </a:r>
          </a:p>
          <a:p>
            <a:endParaRPr lang="en-US" dirty="0"/>
          </a:p>
          <a:p>
            <a:r>
              <a:rPr lang="en-US" dirty="0"/>
              <a:t>Serum albumin :  less than 3 gm/dl  (SEPSIS)</a:t>
            </a:r>
          </a:p>
          <a:p>
            <a:r>
              <a:rPr lang="en-US" dirty="0"/>
              <a:t>Stress level : mild, moderate, severe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Expected time delay for oral feeds &gt; 7 days</a:t>
            </a:r>
          </a:p>
          <a:p>
            <a:r>
              <a:rPr lang="en-US" dirty="0"/>
              <a:t>intestinal perforation, high g.i. fistula, severe burns etc may take 2 weeks</a:t>
            </a:r>
          </a:p>
          <a:p>
            <a:r>
              <a:rPr lang="en-US" dirty="0"/>
              <a:t>Ideal way is to use  APACHE II SCORE  system   i. g. temp, pulse, RR, A-Apo2, arterial ph, serum. NaHCO3, Potassium, creatinine, etc., wbc count</a:t>
            </a:r>
          </a:p>
          <a:p>
            <a:r>
              <a:rPr lang="en-US" dirty="0"/>
              <a:t>Widely used classification for organ failure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Nutritional status of patient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Body weight</a:t>
            </a:r>
          </a:p>
          <a:p>
            <a:r>
              <a:rPr lang="en-US" dirty="0"/>
              <a:t>B.M.I  ( &lt;15 increases mortality, &lt;18.5 is malnutrition )</a:t>
            </a:r>
          </a:p>
          <a:p>
            <a:r>
              <a:rPr lang="en-US" dirty="0"/>
              <a:t>Triceps skin fold thickness by calipers</a:t>
            </a:r>
          </a:p>
          <a:p>
            <a:r>
              <a:rPr lang="en-US" dirty="0"/>
              <a:t>Mid arm  circumference( muscle &amp; fat mass)</a:t>
            </a:r>
          </a:p>
          <a:p>
            <a:r>
              <a:rPr lang="en-US" dirty="0"/>
              <a:t>Hand grip strength (functional impairment)</a:t>
            </a:r>
          </a:p>
          <a:p>
            <a:r>
              <a:rPr lang="en-US" dirty="0"/>
              <a:t>Serum albumin &lt;3 gm/dl– poor outcome</a:t>
            </a:r>
          </a:p>
          <a:p>
            <a:r>
              <a:rPr lang="en-US" dirty="0"/>
              <a:t>Lymphocyte count—defective immune function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of nutritional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ENTERAL</a:t>
            </a:r>
          </a:p>
          <a:p>
            <a:endParaRPr lang="en-US" dirty="0"/>
          </a:p>
          <a:p>
            <a:r>
              <a:rPr lang="en-US" dirty="0"/>
              <a:t>PARENTERAL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nutrition imp. In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important in outcome of surgery</a:t>
            </a:r>
          </a:p>
          <a:p>
            <a:r>
              <a:rPr lang="en-US" dirty="0"/>
              <a:t>Recovery from surgery is bad in malnourished</a:t>
            </a:r>
          </a:p>
          <a:p>
            <a:r>
              <a:rPr lang="en-US" dirty="0"/>
              <a:t>50% of surgical patient malnourished on admission</a:t>
            </a:r>
          </a:p>
          <a:p>
            <a:r>
              <a:rPr lang="en-US" dirty="0"/>
              <a:t>Metabolic and nutritional needs of injured and septic pt. is different from healthy person</a:t>
            </a:r>
          </a:p>
        </p:txBody>
      </p:sp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ENTERAL NUTRITIONAL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ORALLY</a:t>
            </a:r>
          </a:p>
          <a:p>
            <a:endParaRPr lang="en-US" dirty="0"/>
          </a:p>
          <a:p>
            <a:r>
              <a:rPr lang="en-US" dirty="0"/>
              <a:t>RYLE’S TUBE FEEDING  stomach, jejunum</a:t>
            </a:r>
          </a:p>
          <a:p>
            <a:endParaRPr lang="en-US" dirty="0"/>
          </a:p>
          <a:p>
            <a:r>
              <a:rPr lang="en-US" dirty="0"/>
              <a:t>GASTROSTOMY ,  </a:t>
            </a:r>
            <a:r>
              <a:rPr lang="en-US" dirty="0" err="1"/>
              <a:t>p.e.g</a:t>
            </a:r>
            <a:r>
              <a:rPr lang="en-US" dirty="0"/>
              <a:t>.,,(</a:t>
            </a:r>
            <a:r>
              <a:rPr lang="en-US" dirty="0" err="1"/>
              <a:t>percutaneous</a:t>
            </a:r>
            <a:r>
              <a:rPr lang="en-US" dirty="0"/>
              <a:t> endoscopic </a:t>
            </a:r>
            <a:r>
              <a:rPr lang="en-US" dirty="0" err="1"/>
              <a:t>gastrostomy</a:t>
            </a:r>
            <a:r>
              <a:rPr lang="en-US" dirty="0"/>
              <a:t>)  is more popular now.</a:t>
            </a:r>
          </a:p>
          <a:p>
            <a:endParaRPr lang="en-US" dirty="0"/>
          </a:p>
          <a:p>
            <a:r>
              <a:rPr lang="en-US" dirty="0"/>
              <a:t>JEJUNOSTMY, OR </a:t>
            </a:r>
            <a:r>
              <a:rPr lang="en-US" dirty="0" err="1"/>
              <a:t>p.e.g</a:t>
            </a:r>
            <a:r>
              <a:rPr lang="en-US" dirty="0"/>
              <a:t>. JEJUNOSTOMY TUBE 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0483" t="11277" r="6686" b="18011"/>
          <a:stretch>
            <a:fillRect/>
          </a:stretch>
        </p:blipFill>
        <p:spPr bwMode="auto">
          <a:xfrm rot="5400000">
            <a:off x="3276600" y="3962400"/>
            <a:ext cx="1981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398" t="11277" r="44568" b="18011"/>
          <a:stretch>
            <a:fillRect/>
          </a:stretch>
        </p:blipFill>
        <p:spPr bwMode="auto">
          <a:xfrm rot="5400000">
            <a:off x="2743200" y="1600201"/>
            <a:ext cx="3200401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7936"/>
          <a:stretch>
            <a:fillRect/>
          </a:stretch>
        </p:blipFill>
        <p:spPr bwMode="auto">
          <a:xfrm>
            <a:off x="843491" y="1066800"/>
            <a:ext cx="761470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7543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828800"/>
            <a:ext cx="6934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INTAKE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swallowing</a:t>
            </a:r>
          </a:p>
          <a:p>
            <a:r>
              <a:rPr lang="en-US" dirty="0"/>
              <a:t>Spontaneous oral intake is less</a:t>
            </a:r>
          </a:p>
          <a:p>
            <a:r>
              <a:rPr lang="en-US" dirty="0"/>
              <a:t>Small bowel function normal </a:t>
            </a:r>
          </a:p>
          <a:p>
            <a:r>
              <a:rPr lang="en-US" dirty="0"/>
              <a:t>No obstruction or paralytic ileus</a:t>
            </a:r>
          </a:p>
          <a:p>
            <a:r>
              <a:rPr lang="en-US" dirty="0"/>
              <a:t>No high intestinal fistula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SUPPLIMENTS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House  hold cereals, grinded foods, soups , crushed fruits or juices mixed with soya powder  and vegetable oils containing  high calories, proteins, milk, vitamins, trace elements minerals like cu, mg, </a:t>
            </a:r>
            <a:r>
              <a:rPr lang="en-US" dirty="0" err="1"/>
              <a:t>fe</a:t>
            </a:r>
            <a:r>
              <a:rPr lang="en-US" dirty="0"/>
              <a:t>.</a:t>
            </a:r>
          </a:p>
          <a:p>
            <a:r>
              <a:rPr lang="en-US" dirty="0"/>
              <a:t>1 </a:t>
            </a:r>
            <a:r>
              <a:rPr lang="en-US" dirty="0" err="1"/>
              <a:t>gm</a:t>
            </a:r>
            <a:r>
              <a:rPr lang="en-US" dirty="0"/>
              <a:t>/kg/day  protein , (65 </a:t>
            </a:r>
            <a:r>
              <a:rPr lang="en-US" dirty="0" err="1"/>
              <a:t>gm</a:t>
            </a:r>
            <a:r>
              <a:rPr lang="en-US" dirty="0"/>
              <a:t>=260 kcal) 1800 kcal/day , </a:t>
            </a:r>
            <a:r>
              <a:rPr lang="en-US" dirty="0" err="1"/>
              <a:t>cho</a:t>
            </a:r>
            <a:r>
              <a:rPr lang="en-US" dirty="0"/>
              <a:t> 900 kcal=225 </a:t>
            </a:r>
            <a:r>
              <a:rPr lang="en-US" dirty="0" err="1"/>
              <a:t>gm</a:t>
            </a:r>
            <a:r>
              <a:rPr lang="en-US" dirty="0"/>
              <a:t> , fat  750 kcal=80 </a:t>
            </a:r>
            <a:r>
              <a:rPr lang="en-US" dirty="0" err="1"/>
              <a:t>gm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oral supplements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Ready made oral sip feeds  by nasogastric or nasoenteric tube</a:t>
            </a:r>
          </a:p>
          <a:p>
            <a:r>
              <a:rPr lang="en-US" dirty="0"/>
              <a:t>1kcal/ml (standard feed)    or 2 kcal/ml (high calorie density)  contains enough protein to prevent catabolism  and soluble fiber or insoluble fiber for constipated pt.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486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lipid 55% formula  prevents CO2 retention in respiratory failure pt.</a:t>
            </a:r>
          </a:p>
          <a:p>
            <a:r>
              <a:rPr lang="en-US" dirty="0"/>
              <a:t>Immunomodulator  feeds containing arginine, glutamine (essential for cell proliferation) omega 3 fatty acids from fish oil. Not proved superior to normal feeds.</a:t>
            </a:r>
          </a:p>
          <a:p>
            <a:r>
              <a:rPr lang="en-US" dirty="0"/>
              <a:t>Fiber enriched formula   to reduce diarrhea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Malnutrition increases mortality and morbidity  (albumin &lt; 3 gm/dl)</a:t>
            </a:r>
          </a:p>
          <a:p>
            <a:r>
              <a:rPr lang="en-US" dirty="0"/>
              <a:t>Prevents wound healing</a:t>
            </a:r>
          </a:p>
          <a:p>
            <a:r>
              <a:rPr lang="en-US" dirty="0"/>
              <a:t>Increases sepsis and respiratory complication</a:t>
            </a:r>
          </a:p>
          <a:p>
            <a:r>
              <a:rPr lang="en-US" dirty="0"/>
              <a:t>Decreases efficacy and tolerance of radiotherapy and chemotherapy</a:t>
            </a:r>
          </a:p>
          <a:p>
            <a:r>
              <a:rPr lang="en-US" dirty="0"/>
              <a:t>Over nutrition will cause hyperglycemia and increase chance of infection</a:t>
            </a:r>
          </a:p>
          <a:p>
            <a:r>
              <a:rPr lang="en-US" dirty="0"/>
              <a:t>Immunity decreases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BUTTER MILK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Critically ill pt. Do not require expensive and special commercial feeds.</a:t>
            </a:r>
          </a:p>
          <a:p>
            <a:r>
              <a:rPr lang="en-US" dirty="0"/>
              <a:t>Severe burn pt. Is treated sometimes with simple  </a:t>
            </a:r>
            <a:r>
              <a:rPr lang="en-US" dirty="0" err="1"/>
              <a:t>blenderised</a:t>
            </a:r>
            <a:r>
              <a:rPr lang="en-US" dirty="0"/>
              <a:t> diet- B.M.D.</a:t>
            </a:r>
          </a:p>
          <a:p>
            <a:r>
              <a:rPr lang="en-US" dirty="0"/>
              <a:t>1000 ml butter milk+ 4 eggs + 4 bananas+ 1 table spoonful of sugar ==</a:t>
            </a:r>
          </a:p>
          <a:p>
            <a:r>
              <a:rPr lang="en-US" dirty="0"/>
              <a:t>1700 ml vlume+60 </a:t>
            </a:r>
            <a:r>
              <a:rPr lang="en-US" dirty="0" err="1"/>
              <a:t>gm</a:t>
            </a:r>
            <a:r>
              <a:rPr lang="en-US" dirty="0"/>
              <a:t> proteins+350 </a:t>
            </a:r>
            <a:r>
              <a:rPr lang="en-US" dirty="0" err="1"/>
              <a:t>gm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.= 1 kcal/ml energy.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FEEDING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Started slowly and gradually increased to maximum 300 ml/ 3 hours.</a:t>
            </a:r>
          </a:p>
          <a:p>
            <a:r>
              <a:rPr lang="en-US" dirty="0"/>
              <a:t>No feeds between 12 mid night. To 6 am</a:t>
            </a:r>
          </a:p>
          <a:p>
            <a:r>
              <a:rPr lang="en-US" dirty="0"/>
              <a:t>Aspirate before feed, if &gt; 150 ml reduce feed, if less than 150 return feed and continue  feeding. If &gt;300 ml, stop feeding, reduce feeding rate 50% and add partial parenteral, or prokinetics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COMPLICATIONS OF ENTERAL FEEDS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Diarrhea, vomiting, nausea, colic's</a:t>
            </a:r>
          </a:p>
          <a:p>
            <a:r>
              <a:rPr lang="en-US" dirty="0"/>
              <a:t>Esophageal reflux</a:t>
            </a:r>
          </a:p>
          <a:p>
            <a:r>
              <a:rPr lang="en-US" dirty="0"/>
              <a:t>Aspiration pneumonia</a:t>
            </a:r>
          </a:p>
          <a:p>
            <a:r>
              <a:rPr lang="en-US" dirty="0"/>
              <a:t>Tube positioning In trachea</a:t>
            </a:r>
          </a:p>
          <a:p>
            <a:r>
              <a:rPr lang="en-US" dirty="0"/>
              <a:t>Perforation</a:t>
            </a:r>
          </a:p>
          <a:p>
            <a:r>
              <a:rPr lang="en-US" dirty="0"/>
              <a:t>Nasal cartilage trauma</a:t>
            </a:r>
          </a:p>
          <a:p>
            <a:r>
              <a:rPr lang="en-US" dirty="0"/>
              <a:t>Sinusitis, parotitis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Irrigate tube after every feed with 30 ml water and after 12 hours with 10 ml soda bi carb.</a:t>
            </a:r>
          </a:p>
          <a:p>
            <a:r>
              <a:rPr lang="en-US" dirty="0"/>
              <a:t>Weigh pt. Alternate day</a:t>
            </a:r>
          </a:p>
          <a:p>
            <a:r>
              <a:rPr lang="en-US" dirty="0"/>
              <a:t>Vitals 6 hurly, i/o charts</a:t>
            </a:r>
          </a:p>
          <a:p>
            <a:r>
              <a:rPr lang="en-US" dirty="0"/>
              <a:t>RBS, creatinine, S.G.P.T., C.B.C. twice weekly</a:t>
            </a:r>
          </a:p>
          <a:p>
            <a:r>
              <a:rPr lang="en-US" dirty="0"/>
              <a:t>Change tube weekly  or bi weekly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PARENTERAL  NUTRITION  TPN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nutritional requirement is given by </a:t>
            </a:r>
            <a:r>
              <a:rPr lang="en-US" dirty="0" err="1"/>
              <a:t>i.v</a:t>
            </a:r>
            <a:r>
              <a:rPr lang="en-US" dirty="0"/>
              <a:t>. route only.</a:t>
            </a:r>
          </a:p>
          <a:p>
            <a:r>
              <a:rPr lang="en-US" dirty="0"/>
              <a:t>Usually via a central venous catheter e.g.  subclavian,  internal jugular, femoral (Less preferred) where the tip of catheter is in distal vena cava </a:t>
            </a:r>
          </a:p>
          <a:p>
            <a:r>
              <a:rPr lang="en-US" dirty="0"/>
              <a:t>Peripheral parenteral nutrition-PPN- by peripherally inserted central catheter or formal peripheral venous line.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 OF TPN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Failure  or contra indication enteral route</a:t>
            </a:r>
          </a:p>
          <a:p>
            <a:r>
              <a:rPr lang="en-US" dirty="0"/>
              <a:t>High out put </a:t>
            </a:r>
            <a:r>
              <a:rPr lang="en-US" dirty="0" err="1"/>
              <a:t>g.I</a:t>
            </a:r>
            <a:r>
              <a:rPr lang="en-US" dirty="0"/>
              <a:t>. Fistula &gt; 500 ml/day</a:t>
            </a:r>
          </a:p>
          <a:p>
            <a:r>
              <a:rPr lang="en-US" dirty="0"/>
              <a:t>Major abdominal surgeries, intestinal anastomosis</a:t>
            </a:r>
          </a:p>
          <a:p>
            <a:r>
              <a:rPr lang="en-US" dirty="0"/>
              <a:t>Septicemia, multiple trauma</a:t>
            </a:r>
          </a:p>
          <a:p>
            <a:r>
              <a:rPr lang="en-US" dirty="0"/>
              <a:t>Short bowel syndrome , severe pancreatitis, peritonitis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Massive </a:t>
            </a:r>
            <a:r>
              <a:rPr lang="en-US" dirty="0" err="1"/>
              <a:t>g.I</a:t>
            </a:r>
            <a:r>
              <a:rPr lang="en-US" dirty="0"/>
              <a:t>. Bleeding,</a:t>
            </a:r>
          </a:p>
          <a:p>
            <a:r>
              <a:rPr lang="en-US" dirty="0" err="1"/>
              <a:t>Haemodynamicaly</a:t>
            </a:r>
            <a:r>
              <a:rPr lang="en-US" dirty="0"/>
              <a:t>  unstable pt.</a:t>
            </a:r>
          </a:p>
          <a:p>
            <a:r>
              <a:rPr lang="en-US" dirty="0" err="1"/>
              <a:t>Pt.On</a:t>
            </a:r>
            <a:r>
              <a:rPr lang="en-US" dirty="0"/>
              <a:t> ventilator</a:t>
            </a:r>
          </a:p>
          <a:p>
            <a:r>
              <a:rPr lang="en-US" dirty="0"/>
              <a:t>High risk of aspiration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About  5%  hospital admission needs </a:t>
            </a:r>
            <a:r>
              <a:rPr lang="en-US" dirty="0" err="1"/>
              <a:t>tpn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Speciallised</a:t>
            </a:r>
            <a:r>
              <a:rPr lang="en-US" dirty="0"/>
              <a:t> central vein </a:t>
            </a:r>
            <a:r>
              <a:rPr lang="en-US" dirty="0" err="1"/>
              <a:t>cathater</a:t>
            </a:r>
            <a:r>
              <a:rPr lang="en-US" dirty="0"/>
              <a:t> available  for  each central vein</a:t>
            </a:r>
          </a:p>
          <a:p>
            <a:r>
              <a:rPr lang="en-US" dirty="0"/>
              <a:t>Special wide bore  </a:t>
            </a:r>
            <a:r>
              <a:rPr lang="en-US" dirty="0" err="1"/>
              <a:t>intracath</a:t>
            </a:r>
            <a:r>
              <a:rPr lang="en-US" dirty="0"/>
              <a:t>, guide wire used for  insertion of </a:t>
            </a:r>
            <a:r>
              <a:rPr lang="en-US" dirty="0" err="1"/>
              <a:t>cathater</a:t>
            </a:r>
            <a:r>
              <a:rPr lang="en-US" dirty="0"/>
              <a:t> and fixed with suture</a:t>
            </a:r>
          </a:p>
          <a:p>
            <a:r>
              <a:rPr lang="en-US" dirty="0"/>
              <a:t>Aseptic </a:t>
            </a:r>
            <a:r>
              <a:rPr lang="en-US" dirty="0" err="1"/>
              <a:t>tecnic</a:t>
            </a:r>
            <a:r>
              <a:rPr lang="en-US" dirty="0"/>
              <a:t> is essential for </a:t>
            </a:r>
            <a:r>
              <a:rPr lang="en-US" dirty="0" err="1"/>
              <a:t>cathater</a:t>
            </a:r>
            <a:r>
              <a:rPr lang="en-US" dirty="0"/>
              <a:t> and feed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6858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191000"/>
            <a:ext cx="25050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6800"/>
            <a:ext cx="2667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514600"/>
            <a:ext cx="26193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Routes of administration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Enteral </a:t>
            </a:r>
          </a:p>
          <a:p>
            <a:r>
              <a:rPr lang="en-US" dirty="0"/>
              <a:t>    oral</a:t>
            </a:r>
          </a:p>
          <a:p>
            <a:pPr>
              <a:buNone/>
            </a:pPr>
            <a:r>
              <a:rPr lang="en-US" dirty="0"/>
              <a:t>        nasogastric</a:t>
            </a:r>
          </a:p>
          <a:p>
            <a:pPr>
              <a:buNone/>
            </a:pPr>
            <a:r>
              <a:rPr lang="en-US" dirty="0"/>
              <a:t>        gastrostomy</a:t>
            </a:r>
          </a:p>
          <a:p>
            <a:pPr>
              <a:buNone/>
            </a:pPr>
            <a:r>
              <a:rPr lang="en-US" dirty="0"/>
              <a:t>        jejunostomy</a:t>
            </a:r>
          </a:p>
          <a:p>
            <a:pPr>
              <a:buNone/>
            </a:pPr>
            <a:r>
              <a:rPr lang="en-US" dirty="0"/>
              <a:t>As and when possible enteral route is preferred</a:t>
            </a:r>
          </a:p>
          <a:p>
            <a:pPr>
              <a:buNone/>
            </a:pPr>
            <a:r>
              <a:rPr lang="en-US" dirty="0"/>
              <a:t>because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543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7086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33400"/>
            <a:ext cx="6781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20140429_090757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27635"/>
            <a:ext cx="8229600" cy="3271093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40429_090757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56258"/>
            <a:ext cx="8229600" cy="3213847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0140429_090757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0764"/>
            <a:ext cx="8229600" cy="3724835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TPN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r>
              <a:rPr lang="en-US" dirty="0"/>
              <a:t>Decrease catabolism, increase protein synthesis, decrease protein break down, prevent weight loss</a:t>
            </a:r>
          </a:p>
          <a:p>
            <a:r>
              <a:rPr lang="en-US" dirty="0"/>
              <a:t>Support metabolism</a:t>
            </a:r>
          </a:p>
          <a:p>
            <a:r>
              <a:rPr lang="en-US" dirty="0"/>
              <a:t>Improve immune function</a:t>
            </a:r>
          </a:p>
          <a:p>
            <a:r>
              <a:rPr lang="en-US" dirty="0"/>
              <a:t>Maintain water and electrolyte balance, acid-base balance.</a:t>
            </a:r>
          </a:p>
          <a:p>
            <a:r>
              <a:rPr lang="en-US" dirty="0" err="1"/>
              <a:t>Asess</a:t>
            </a:r>
            <a:r>
              <a:rPr lang="en-US" dirty="0"/>
              <a:t> fluid and calories required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USED FOR TPN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Carbohydrate  50%</a:t>
            </a:r>
          </a:p>
          <a:p>
            <a:endParaRPr lang="en-US" dirty="0"/>
          </a:p>
          <a:p>
            <a:r>
              <a:rPr lang="en-US" dirty="0"/>
              <a:t>5% ,10%,25,% 50% , 70%  dextrose solution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Fat (30%)and amino acids(20%)</a:t>
            </a:r>
          </a:p>
          <a:p>
            <a:endParaRPr lang="en-US" dirty="0"/>
          </a:p>
          <a:p>
            <a:r>
              <a:rPr lang="en-US" dirty="0"/>
              <a:t>Minerals  and vitamins, electrolytes, trace elements  like iron, zinc, selenium, manganese, iodine, copper,</a:t>
            </a:r>
          </a:p>
          <a:p>
            <a:pPr>
              <a:buNone/>
            </a:pPr>
            <a:r>
              <a:rPr lang="en-US" dirty="0"/>
              <a:t>    Chromium,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5%- 50% dextrose available.</a:t>
            </a:r>
          </a:p>
          <a:p>
            <a:r>
              <a:rPr lang="en-US" dirty="0"/>
              <a:t>Cheap</a:t>
            </a:r>
          </a:p>
          <a:p>
            <a:r>
              <a:rPr lang="en-US" dirty="0"/>
              <a:t>Prevents protein break down, stimulates insulin secretion, glucose oxidation</a:t>
            </a:r>
          </a:p>
          <a:p>
            <a:r>
              <a:rPr lang="en-US" dirty="0"/>
              <a:t>Nitrogen sparing ability</a:t>
            </a:r>
          </a:p>
          <a:p>
            <a:r>
              <a:rPr lang="en-US" dirty="0"/>
              <a:t>BUT</a:t>
            </a:r>
          </a:p>
          <a:p>
            <a:r>
              <a:rPr lang="en-US" dirty="0"/>
              <a:t>Low calorie value , so needs more fluids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Cause hyperglycemia</a:t>
            </a:r>
          </a:p>
          <a:p>
            <a:r>
              <a:rPr lang="en-US" dirty="0"/>
              <a:t>Produce more CO2</a:t>
            </a:r>
          </a:p>
          <a:p>
            <a:r>
              <a:rPr lang="en-US" dirty="0"/>
              <a:t>Cause thrombophlebitis due to high osmolality with 10% or higher concentration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 of enteral feeding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more physiological</a:t>
            </a:r>
          </a:p>
          <a:p>
            <a:r>
              <a:rPr lang="en-US" dirty="0"/>
              <a:t>Prevents complication like thrombophlebitis</a:t>
            </a:r>
          </a:p>
          <a:p>
            <a:r>
              <a:rPr lang="en-US" dirty="0"/>
              <a:t>Gastric acid prevents infection</a:t>
            </a:r>
          </a:p>
          <a:p>
            <a:r>
              <a:rPr lang="en-US" dirty="0"/>
              <a:t>Less expensive and easy to administer</a:t>
            </a:r>
          </a:p>
          <a:p>
            <a:r>
              <a:rPr lang="en-US" dirty="0"/>
              <a:t>Digested food pass through liver-detoxification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calories about 30%</a:t>
            </a:r>
          </a:p>
          <a:p>
            <a:r>
              <a:rPr lang="en-US" dirty="0"/>
              <a:t>Provides essential fatty acids</a:t>
            </a:r>
          </a:p>
          <a:p>
            <a:r>
              <a:rPr lang="en-US" dirty="0"/>
              <a:t>Given as emulsion 10%, 20%, 30% solution</a:t>
            </a:r>
          </a:p>
          <a:p>
            <a:r>
              <a:rPr lang="en-US" dirty="0"/>
              <a:t>High calorie value 9 kcal/</a:t>
            </a:r>
            <a:r>
              <a:rPr lang="en-US" dirty="0" err="1"/>
              <a:t>gm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CMPLICATION OF FAT IN TPN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Hypertriglyceridemia</a:t>
            </a:r>
          </a:p>
          <a:p>
            <a:r>
              <a:rPr lang="en-US" dirty="0"/>
              <a:t>Fat embolism</a:t>
            </a:r>
          </a:p>
          <a:p>
            <a:r>
              <a:rPr lang="en-US" dirty="0"/>
              <a:t>Sepsis (good culture media for bacteria-fungi)</a:t>
            </a:r>
          </a:p>
          <a:p>
            <a:r>
              <a:rPr lang="en-US" dirty="0"/>
              <a:t>Fat overload</a:t>
            </a:r>
          </a:p>
          <a:p>
            <a:r>
              <a:rPr lang="en-US" dirty="0"/>
              <a:t>Pancreatitis</a:t>
            </a:r>
          </a:p>
          <a:p>
            <a:r>
              <a:rPr lang="en-US" dirty="0"/>
              <a:t>Hepatic dysfunction-fatty liver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AMINO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 of protein  </a:t>
            </a:r>
          </a:p>
          <a:p>
            <a:r>
              <a:rPr lang="en-US" dirty="0"/>
              <a:t>Maintains nitrogen balance ( 6.25 gm protein has 1 gm nitrogen)</a:t>
            </a:r>
          </a:p>
          <a:p>
            <a:r>
              <a:rPr lang="en-US" dirty="0"/>
              <a:t>20% energy in TPN should be from amino acids and rest from fat and carbohydrate</a:t>
            </a:r>
          </a:p>
          <a:p>
            <a:r>
              <a:rPr lang="en-US" dirty="0"/>
              <a:t>Its restricted in C.R.F. and  HEPATIC FAILURE because it increases urea level and risk of hepatic encephalopathy        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Vitamins, minerals, trace elements, electrolytes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Inj. M.V.I. 10 ml ampoule in glucose drip will provide most of the vitamins water and fat soluble</a:t>
            </a:r>
          </a:p>
          <a:p>
            <a:r>
              <a:rPr lang="en-US" dirty="0"/>
              <a:t>Electrolytes can be given by </a:t>
            </a:r>
            <a:r>
              <a:rPr lang="en-US" dirty="0" err="1"/>
              <a:t>Isolyte</a:t>
            </a:r>
            <a:r>
              <a:rPr lang="en-US" dirty="0"/>
              <a:t> e  and K+</a:t>
            </a:r>
          </a:p>
          <a:p>
            <a:r>
              <a:rPr lang="en-US" dirty="0"/>
              <a:t>AMP.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Air embolism</a:t>
            </a:r>
          </a:p>
          <a:p>
            <a:r>
              <a:rPr lang="en-US" dirty="0"/>
              <a:t>Pneumothorax</a:t>
            </a:r>
          </a:p>
          <a:p>
            <a:r>
              <a:rPr lang="en-US" dirty="0"/>
              <a:t>Bleeding </a:t>
            </a:r>
          </a:p>
          <a:p>
            <a:r>
              <a:rPr lang="en-US" dirty="0"/>
              <a:t>Catheter blockage, sepsis, thrombophlebitis (use heparin small doses repeatedly.)</a:t>
            </a:r>
          </a:p>
          <a:p>
            <a:r>
              <a:rPr lang="en-US" dirty="0"/>
              <a:t>Usually needs in patient treatment., but now home parenteral nutrition is possible by pt. himself as advised by doctor.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REFEEDING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Severe fluid and electrolyte imbalance occur in severely malnourished pt after starting enteral or parenteral nutrition. More in TPN</a:t>
            </a:r>
          </a:p>
          <a:p>
            <a:r>
              <a:rPr lang="en-US" dirty="0"/>
              <a:t>Hypo calcium ,magnesium  and  phosphatemia</a:t>
            </a:r>
          </a:p>
          <a:p>
            <a:r>
              <a:rPr lang="en-US" dirty="0"/>
              <a:t>Leading to myocardial dysfunction, respiratory changes, liver dysfunction, ultered consciousness, convulsion and even death</a:t>
            </a:r>
          </a:p>
          <a:p>
            <a:r>
              <a:rPr lang="en-US" dirty="0"/>
              <a:t>Gradual feeding and correction of electrolytes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and correction of calcium,  magnesium and phosphates  is important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   This complication is common in chronic starvation, alcoholism, severe anorexia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Thank  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  iti  vartaha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40905_0955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382000" cy="62865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40905_095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1891" y="990600"/>
            <a:ext cx="7716309" cy="578723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 of enteral feeding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Integrity of intestinal mucosa maintained, no bacterial transmigration</a:t>
            </a:r>
          </a:p>
          <a:p>
            <a:r>
              <a:rPr lang="en-US" dirty="0"/>
              <a:t>No cholestasis,  preserves digestive enzymes</a:t>
            </a:r>
          </a:p>
          <a:p>
            <a:r>
              <a:rPr lang="en-US" dirty="0"/>
              <a:t>Provides glutamine and alanine non essential amino acids </a:t>
            </a:r>
          </a:p>
          <a:p>
            <a:r>
              <a:rPr lang="en-US" dirty="0"/>
              <a:t>Digestion of  starch in colon provides nutrition for clonocytes, helps defecation and prevent colonic  diseases                                                                                                                                                                             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40905_0956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83386" cy="6911182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40905_095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614" y="0"/>
            <a:ext cx="5107186" cy="6809582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40905_095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0"/>
            <a:ext cx="5564386" cy="6809582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0140905_095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199" y="0"/>
            <a:ext cx="5143499" cy="68580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Contra indication for enteral nutrition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Facial injury, head injury , comatose pt.</a:t>
            </a:r>
          </a:p>
          <a:p>
            <a:r>
              <a:rPr lang="en-US" dirty="0"/>
              <a:t>Loss of  gag reflex</a:t>
            </a:r>
          </a:p>
          <a:p>
            <a:r>
              <a:rPr lang="en-US" dirty="0"/>
              <a:t>Intestinal obstruction, g.i. bleeding, paralytic ileus, severe diarrhea-vomiting, high output fistula, severe pancreatitis</a:t>
            </a:r>
          </a:p>
          <a:p>
            <a:r>
              <a:rPr lang="en-US" dirty="0"/>
              <a:t>Shock, major abdominal operation</a:t>
            </a:r>
          </a:p>
          <a:p>
            <a:r>
              <a:rPr lang="en-US" dirty="0"/>
              <a:t>Safe access to enteral feeding is not present, in cooperative pt.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caloric requirement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Neonatal     100 kcal/kg/day</a:t>
            </a:r>
          </a:p>
          <a:p>
            <a:r>
              <a:rPr lang="en-US" dirty="0"/>
              <a:t>Adult        20-25 kcal/kg/day,  i.e. 1800-2000</a:t>
            </a:r>
          </a:p>
          <a:p>
            <a:r>
              <a:rPr lang="en-US" dirty="0"/>
              <a:t>Adult with</a:t>
            </a:r>
          </a:p>
          <a:p>
            <a:pPr>
              <a:buNone/>
            </a:pPr>
            <a:r>
              <a:rPr lang="en-US" dirty="0"/>
              <a:t>   Catabolism   40-60 kcal/kg/day i.e.  2500-3000</a:t>
            </a:r>
          </a:p>
          <a:p>
            <a:r>
              <a:rPr lang="en-US" dirty="0"/>
              <a:t>It should come from</a:t>
            </a:r>
          </a:p>
          <a:p>
            <a:r>
              <a:rPr lang="en-US" dirty="0"/>
              <a:t>Carbohydrate       50%</a:t>
            </a:r>
          </a:p>
          <a:p>
            <a:r>
              <a:rPr lang="en-US" dirty="0"/>
              <a:t>Fat                           20-25%</a:t>
            </a:r>
          </a:p>
          <a:p>
            <a:r>
              <a:rPr lang="en-US" dirty="0"/>
              <a:t>Protein                    25-30%  or 1 gm/kg/day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Calorie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Carbohydrate         4 kcal/gm</a:t>
            </a:r>
          </a:p>
          <a:p>
            <a:endParaRPr lang="en-US" dirty="0"/>
          </a:p>
          <a:p>
            <a:r>
              <a:rPr lang="en-US" dirty="0"/>
              <a:t>Fat                            9 kcal/gm</a:t>
            </a:r>
          </a:p>
          <a:p>
            <a:endParaRPr lang="en-US" dirty="0"/>
          </a:p>
          <a:p>
            <a:r>
              <a:rPr lang="en-US" dirty="0"/>
              <a:t>Protein                     4 kcal/gm </a:t>
            </a:r>
          </a:p>
          <a:p>
            <a:endParaRPr lang="en-US" dirty="0"/>
          </a:p>
          <a:p>
            <a:r>
              <a:rPr lang="en-US" dirty="0"/>
              <a:t>An egg                      70 kcal   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2351</TotalTime>
  <Words>1834</Words>
  <Application>Microsoft Office PowerPoint</Application>
  <PresentationFormat>On-screen Show (4:3)</PresentationFormat>
  <Paragraphs>247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Calibri</vt:lpstr>
      <vt:lpstr>Office Theme</vt:lpstr>
      <vt:lpstr>Nutrition enteral and parenteral</vt:lpstr>
      <vt:lpstr>Why nutrition imp. In surgery</vt:lpstr>
      <vt:lpstr>PowerPoint Presentation</vt:lpstr>
      <vt:lpstr>Routes of administration</vt:lpstr>
      <vt:lpstr>Advantage of enteral feeding</vt:lpstr>
      <vt:lpstr>Advantage of enteral feeding</vt:lpstr>
      <vt:lpstr>Contra indication for enteral nutrition</vt:lpstr>
      <vt:lpstr>Normal caloric requirement</vt:lpstr>
      <vt:lpstr>Calorie value</vt:lpstr>
      <vt:lpstr>Effects of starvation</vt:lpstr>
      <vt:lpstr>PowerPoint Presentation</vt:lpstr>
      <vt:lpstr>starvation</vt:lpstr>
      <vt:lpstr>PowerPoint Presentation</vt:lpstr>
      <vt:lpstr>Physiological impact of starvation versus stress</vt:lpstr>
      <vt:lpstr>Adaptive process</vt:lpstr>
      <vt:lpstr>INDICATION FOR NUTRITIOMAL SUPPORT</vt:lpstr>
      <vt:lpstr>PowerPoint Presentation</vt:lpstr>
      <vt:lpstr>Nutritional status of patient</vt:lpstr>
      <vt:lpstr>Methods of nutritional support</vt:lpstr>
      <vt:lpstr>ENTERAL NUTRITIONAL SUPPORT</vt:lpstr>
      <vt:lpstr>PowerPoint Presentation</vt:lpstr>
      <vt:lpstr>PowerPoint Presentation</vt:lpstr>
      <vt:lpstr>PowerPoint Presentation</vt:lpstr>
      <vt:lpstr>PowerPoint Presentation</vt:lpstr>
      <vt:lpstr>ORAL INTAKE</vt:lpstr>
      <vt:lpstr>ORAL SUPPLIMENTS</vt:lpstr>
      <vt:lpstr>Commercial oral supplements</vt:lpstr>
      <vt:lpstr>PowerPoint Presentation</vt:lpstr>
      <vt:lpstr>PowerPoint Presentation</vt:lpstr>
      <vt:lpstr>BUTTER MILK DIET</vt:lpstr>
      <vt:lpstr>RATE OF FEEDING</vt:lpstr>
      <vt:lpstr>COMPLICATIONS OF ENTERAL FEEDS</vt:lpstr>
      <vt:lpstr>PowerPoint Presentation</vt:lpstr>
      <vt:lpstr>TOTAL PARENTERAL  NUTRITION  TPN</vt:lpstr>
      <vt:lpstr>INDICATION OF TPN</vt:lpstr>
      <vt:lpstr>PowerPoint Presentation</vt:lpstr>
      <vt:lpstr>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GOALS OF TPN</vt:lpstr>
      <vt:lpstr>COMPONENTS USED FOR TPN</vt:lpstr>
      <vt:lpstr>CARBOHYDRATES</vt:lpstr>
      <vt:lpstr>PowerPoint Presentation</vt:lpstr>
      <vt:lpstr>FATS</vt:lpstr>
      <vt:lpstr>CMPLICATION OF FAT IN TPN</vt:lpstr>
      <vt:lpstr>AMINO ACIDS</vt:lpstr>
      <vt:lpstr>Vitamins, minerals, trace elements, electrolytes </vt:lpstr>
      <vt:lpstr>COMPLICATION</vt:lpstr>
      <vt:lpstr>REFEEDING SYNDROME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enteral and parenteral</dc:title>
  <dc:creator>user</dc:creator>
  <cp:lastModifiedBy>admin</cp:lastModifiedBy>
  <cp:revision>117</cp:revision>
  <dcterms:created xsi:type="dcterms:W3CDTF">2014-03-02T12:32:45Z</dcterms:created>
  <dcterms:modified xsi:type="dcterms:W3CDTF">2023-10-12T17:49:49Z</dcterms:modified>
</cp:coreProperties>
</file>