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7" r:id="rId2"/>
    <p:sldMasterId id="2147483709" r:id="rId3"/>
  </p:sldMasterIdLst>
  <p:notesMasterIdLst>
    <p:notesMasterId r:id="rId129"/>
  </p:notesMasterIdLst>
  <p:sldIdLst>
    <p:sldId id="256" r:id="rId4"/>
    <p:sldId id="392" r:id="rId5"/>
    <p:sldId id="342" r:id="rId6"/>
    <p:sldId id="343"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380" r:id="rId44"/>
    <p:sldId id="381" r:id="rId45"/>
    <p:sldId id="382" r:id="rId46"/>
    <p:sldId id="258" r:id="rId47"/>
    <p:sldId id="259" r:id="rId48"/>
    <p:sldId id="260" r:id="rId49"/>
    <p:sldId id="261" r:id="rId50"/>
    <p:sldId id="262" r:id="rId51"/>
    <p:sldId id="263" r:id="rId52"/>
    <p:sldId id="264" r:id="rId53"/>
    <p:sldId id="265" r:id="rId54"/>
    <p:sldId id="266" r:id="rId55"/>
    <p:sldId id="267" r:id="rId56"/>
    <p:sldId id="268" r:id="rId57"/>
    <p:sldId id="269" r:id="rId58"/>
    <p:sldId id="270" r:id="rId59"/>
    <p:sldId id="271" r:id="rId60"/>
    <p:sldId id="272" r:id="rId61"/>
    <p:sldId id="273" r:id="rId62"/>
    <p:sldId id="274" r:id="rId63"/>
    <p:sldId id="275" r:id="rId64"/>
    <p:sldId id="276" r:id="rId65"/>
    <p:sldId id="277" r:id="rId66"/>
    <p:sldId id="278" r:id="rId67"/>
    <p:sldId id="279" r:id="rId68"/>
    <p:sldId id="280" r:id="rId69"/>
    <p:sldId id="281" r:id="rId70"/>
    <p:sldId id="282" r:id="rId71"/>
    <p:sldId id="283" r:id="rId72"/>
    <p:sldId id="284" r:id="rId73"/>
    <p:sldId id="285" r:id="rId74"/>
    <p:sldId id="286" r:id="rId75"/>
    <p:sldId id="287" r:id="rId76"/>
    <p:sldId id="288" r:id="rId77"/>
    <p:sldId id="289" r:id="rId78"/>
    <p:sldId id="290" r:id="rId79"/>
    <p:sldId id="291" r:id="rId80"/>
    <p:sldId id="292" r:id="rId81"/>
    <p:sldId id="293" r:id="rId82"/>
    <p:sldId id="294" r:id="rId83"/>
    <p:sldId id="295" r:id="rId84"/>
    <p:sldId id="296" r:id="rId85"/>
    <p:sldId id="297" r:id="rId86"/>
    <p:sldId id="298" r:id="rId87"/>
    <p:sldId id="299" r:id="rId88"/>
    <p:sldId id="300" r:id="rId89"/>
    <p:sldId id="301" r:id="rId90"/>
    <p:sldId id="302" r:id="rId91"/>
    <p:sldId id="303" r:id="rId92"/>
    <p:sldId id="304" r:id="rId93"/>
    <p:sldId id="305" r:id="rId94"/>
    <p:sldId id="306" r:id="rId95"/>
    <p:sldId id="307" r:id="rId96"/>
    <p:sldId id="308" r:id="rId97"/>
    <p:sldId id="309" r:id="rId98"/>
    <p:sldId id="310" r:id="rId99"/>
    <p:sldId id="311" r:id="rId100"/>
    <p:sldId id="312" r:id="rId101"/>
    <p:sldId id="313" r:id="rId102"/>
    <p:sldId id="314" r:id="rId103"/>
    <p:sldId id="315" r:id="rId104"/>
    <p:sldId id="316" r:id="rId105"/>
    <p:sldId id="317" r:id="rId106"/>
    <p:sldId id="318" r:id="rId107"/>
    <p:sldId id="319" r:id="rId108"/>
    <p:sldId id="320" r:id="rId109"/>
    <p:sldId id="321" r:id="rId110"/>
    <p:sldId id="322" r:id="rId111"/>
    <p:sldId id="323" r:id="rId112"/>
    <p:sldId id="324" r:id="rId113"/>
    <p:sldId id="325" r:id="rId114"/>
    <p:sldId id="326" r:id="rId115"/>
    <p:sldId id="327" r:id="rId116"/>
    <p:sldId id="328" r:id="rId117"/>
    <p:sldId id="329" r:id="rId118"/>
    <p:sldId id="384" r:id="rId119"/>
    <p:sldId id="385" r:id="rId120"/>
    <p:sldId id="330" r:id="rId121"/>
    <p:sldId id="383" r:id="rId122"/>
    <p:sldId id="386" r:id="rId123"/>
    <p:sldId id="387" r:id="rId124"/>
    <p:sldId id="388" r:id="rId125"/>
    <p:sldId id="389" r:id="rId126"/>
    <p:sldId id="390" r:id="rId127"/>
    <p:sldId id="391"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77927E-A5B4-42B4-A1CD-5AFE54E4B6BD}" type="datetimeFigureOut">
              <a:rPr lang="en-GB" smtClean="0"/>
              <a:pPr/>
              <a:t>04/12/2023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76A6D0-78C8-44E4-8C27-AA4652C6BA88}" type="slidenum">
              <a:rPr lang="en-GB" smtClean="0"/>
              <a:pPr/>
              <a:t>‹#›</a:t>
            </a:fld>
            <a:endParaRPr lang="en-GB"/>
          </a:p>
        </p:txBody>
      </p:sp>
    </p:spTree>
    <p:extLst>
      <p:ext uri="{BB962C8B-B14F-4D97-AF65-F5344CB8AC3E}">
        <p14:creationId xmlns:p14="http://schemas.microsoft.com/office/powerpoint/2010/main" val="3874018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FD87EFA6-EA34-4E98-ACD6-FC1DCEFF7D19}" type="slidenum">
              <a:rPr lang="en-IN" smtClean="0">
                <a:solidFill>
                  <a:prstClr val="black"/>
                </a:solidFill>
              </a:rPr>
              <a:pPr/>
              <a:t>3</a:t>
            </a:fld>
            <a:endParaRPr lang="en-IN">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solidFill>
                  <a:prstClr val="black"/>
                </a:solidFill>
              </a:rPr>
              <a:t>dept. of orthopaedics,BPKIHS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fld id="{F9EAB626-BF35-4691-AC2B-F6C15764731B}" type="slidenum">
              <a:rPr lang="en-US" altLang="en-US" smtClean="0">
                <a:solidFill>
                  <a:prstClr val="black"/>
                </a:solidFill>
              </a:rPr>
              <a:pPr/>
              <a:t>28</a:t>
            </a:fld>
            <a:endParaRPr lang="en-US" altLang="en-US">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algn="ctr"/>
            <a:r>
              <a:rPr lang="en-US" altLang="en-US" sz="1400"/>
              <a:t>Figure from:Figure from: Browner and Jupiter: Skeletal Trauma, 2</a:t>
            </a:r>
            <a:r>
              <a:rPr lang="en-US" altLang="en-US" sz="1400" baseline="30000"/>
              <a:t>nd</a:t>
            </a:r>
            <a:r>
              <a:rPr lang="en-US" altLang="en-US" sz="1400"/>
              <a:t> ed, Saunders, p 2221 1998.</a:t>
            </a:r>
          </a:p>
          <a:p>
            <a:pPr algn="ct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1B1771D6-C882-4EA5-8A82-D2EA2E5EF8AA}" type="slidenum">
              <a:rPr lang="en-US" altLang="en-US" smtClean="0">
                <a:solidFill>
                  <a:prstClr val="black"/>
                </a:solidFill>
              </a:rPr>
              <a:pPr/>
              <a:t>31</a:t>
            </a:fld>
            <a:endParaRPr lang="en-US" altLang="en-US">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algn="ctr"/>
            <a:r>
              <a:rPr lang="en-US" altLang="en-US" sz="1400"/>
              <a:t>Figure from:Figure from: Browner and Jupiter: Skeletal Trauma, 2</a:t>
            </a:r>
            <a:r>
              <a:rPr lang="en-US" altLang="en-US" sz="1400" baseline="30000"/>
              <a:t>nd</a:t>
            </a:r>
            <a:r>
              <a:rPr lang="en-US" altLang="en-US" sz="1400"/>
              <a:t> ed, Saunders, p 2221,  1998.</a:t>
            </a:r>
          </a:p>
          <a:p>
            <a:pPr algn="ct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miter lim="800000"/>
            <a:headEnd/>
            <a:tailEnd/>
          </a:ln>
        </p:spPr>
        <p:txBody>
          <a:bodyPr/>
          <a:lstStyle/>
          <a:p>
            <a:fld id="{D905F1C6-64A6-469A-A62F-5A7F4EC576EC}" type="slidenum">
              <a:rPr lang="en-US" altLang="en-US" smtClean="0">
                <a:solidFill>
                  <a:prstClr val="black"/>
                </a:solidFill>
              </a:rPr>
              <a:pPr/>
              <a:t>38</a:t>
            </a:fld>
            <a:endParaRPr lang="en-US" altLang="en-US">
              <a:solidFill>
                <a:prstClr val="black"/>
              </a:solidFil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r>
              <a:rPr lang="en-US" altLang="en-US"/>
              <a:t>Loss of reduction is the most common complication of cast treatment as the swelling decreases and the padding compresses while the patient regains mobility.  Careful casting technique can avoid this (careful molding, attention to detail—deforming forces:gravity and muscle).  Appropriately time radiographic reevaluation and correction of problems will lead to a satisfactory outcome.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solidFill>
                  <a:prstClr val="black"/>
                </a:solidFill>
              </a:rPr>
              <a:t>dept. of orthopaedics,BPKIHS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0825"/>
            <a:ext cx="8277225" cy="468313"/>
          </a:xfrm>
        </p:spPr>
        <p:txBody>
          <a:bodyPr/>
          <a:lstStyle>
            <a:lvl1pPr>
              <a:defRPr/>
            </a:lvl1pPr>
          </a:lstStyle>
          <a:p>
            <a:pPr lvl="0"/>
            <a:r>
              <a:rPr lang="de-CH" noProof="0" dirty="0"/>
              <a:t>Click to edit Presentation Title</a:t>
            </a:r>
          </a:p>
        </p:txBody>
      </p:sp>
      <p:sp>
        <p:nvSpPr>
          <p:cNvPr id="29699" name="Rectangle 3"/>
          <p:cNvSpPr>
            <a:spLocks noGrp="1" noChangeArrowheads="1"/>
          </p:cNvSpPr>
          <p:nvPr>
            <p:ph type="subTitle" idx="1"/>
          </p:nvPr>
        </p:nvSpPr>
        <p:spPr>
          <a:xfrm>
            <a:off x="381000" y="1957388"/>
            <a:ext cx="8277225" cy="468312"/>
          </a:xfrm>
        </p:spPr>
        <p:txBody>
          <a:bodyPr/>
          <a:lstStyle>
            <a:lvl1pPr marL="0" indent="0">
              <a:lnSpc>
                <a:spcPts val="3400"/>
              </a:lnSpc>
              <a:defRPr sz="2200">
                <a:solidFill>
                  <a:schemeClr val="bg1"/>
                </a:solidFill>
              </a:defRPr>
            </a:lvl1pPr>
          </a:lstStyle>
          <a:p>
            <a:pPr lvl="0"/>
            <a:r>
              <a:rPr lang="de-CH" noProof="0" dirty="0"/>
              <a:t>Click to edit Event</a:t>
            </a:r>
          </a:p>
        </p:txBody>
      </p:sp>
      <p:pic>
        <p:nvPicPr>
          <p:cNvPr id="29702" name="Picture 6" descr="AOSignet_frb_rgb_14m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81000"/>
            <a:ext cx="620713" cy="501650"/>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p:cNvSpPr txBox="1">
            <a:spLocks noChangeArrowheads="1"/>
          </p:cNvSpPr>
          <p:nvPr/>
        </p:nvSpPr>
        <p:spPr bwMode="auto">
          <a:xfrm>
            <a:off x="1624013" y="471488"/>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n-GB" sz="1100" b="1">
                <a:solidFill>
                  <a:srgbClr val="0E2960"/>
                </a:solidFill>
                <a:ea typeface="ＭＳ Ｐゴシック" pitchFamily="34" charset="-128"/>
              </a:rPr>
              <a:t>AO Foundation</a:t>
            </a:r>
            <a:endParaRPr lang="en-GB" sz="1100">
              <a:solidFill>
                <a:srgbClr val="0E2960"/>
              </a:solidFill>
              <a:ea typeface="ＭＳ Ｐゴシック" pitchFamily="34" charset="-128"/>
            </a:endParaRPr>
          </a:p>
          <a:p>
            <a:pPr fontAlgn="base">
              <a:spcBef>
                <a:spcPct val="0"/>
              </a:spcBef>
              <a:spcAft>
                <a:spcPct val="0"/>
              </a:spcAft>
            </a:pPr>
            <a:r>
              <a:rPr lang="en-GB" sz="1100">
                <a:solidFill>
                  <a:srgbClr val="0E2960"/>
                </a:solidFill>
                <a:ea typeface="ＭＳ Ｐゴシック" pitchFamily="34" charset="-128"/>
              </a:rPr>
              <a:t>      Education</a:t>
            </a:r>
            <a:endParaRPr lang="de-CH">
              <a:solidFill>
                <a:srgbClr val="000000"/>
              </a:solidFill>
            </a:endParaRPr>
          </a:p>
        </p:txBody>
      </p:sp>
      <p:sp>
        <p:nvSpPr>
          <p:cNvPr id="29718" name="Rectangle 22"/>
          <p:cNvSpPr>
            <a:spLocks noChangeArrowheads="1"/>
          </p:cNvSpPr>
          <p:nvPr/>
        </p:nvSpPr>
        <p:spPr bwMode="auto">
          <a:xfrm>
            <a:off x="4427538" y="1700213"/>
            <a:ext cx="4114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400">
              <a:solidFill>
                <a:srgbClr val="000000"/>
              </a:solidFill>
            </a:endParaRPr>
          </a:p>
        </p:txBody>
      </p:sp>
    </p:spTree>
    <p:extLst>
      <p:ext uri="{BB962C8B-B14F-4D97-AF65-F5344CB8AC3E}">
        <p14:creationId xmlns:p14="http://schemas.microsoft.com/office/powerpoint/2010/main" val="4080825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sz="2200"/>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0409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9713" y="381000"/>
            <a:ext cx="2068512" cy="5818188"/>
          </a:xfrm>
        </p:spPr>
        <p:txBody>
          <a:bodyPr vert="eaVert"/>
          <a:lstStyle>
            <a:lvl1pPr>
              <a:defRPr b="0"/>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381000" y="381000"/>
            <a:ext cx="6056313" cy="5818188"/>
          </a:xfrm>
        </p:spPr>
        <p:txBody>
          <a:bodyPr vert="eaVert"/>
          <a:lstStyle>
            <a:lvl1pPr>
              <a:defRPr sz="2200"/>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20025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77225" cy="914400"/>
          </a:xfrm>
        </p:spPr>
        <p:txBody>
          <a:bodyPr/>
          <a:lstStyle/>
          <a:p>
            <a:r>
              <a:rPr lang="en-US" dirty="0"/>
              <a:t>Click to edit Master title style</a:t>
            </a:r>
            <a:endParaRPr lang="en-GB" dirty="0"/>
          </a:p>
        </p:txBody>
      </p:sp>
      <p:sp>
        <p:nvSpPr>
          <p:cNvPr id="3" name="Text Placeholder 2"/>
          <p:cNvSpPr>
            <a:spLocks noGrp="1"/>
          </p:cNvSpPr>
          <p:nvPr>
            <p:ph type="body" sz="half" idx="1"/>
          </p:nvPr>
        </p:nvSpPr>
        <p:spPr>
          <a:xfrm>
            <a:off x="381000" y="1520825"/>
            <a:ext cx="4062413" cy="4678363"/>
          </a:xfrm>
        </p:spPr>
        <p:txBody>
          <a:bodyPr/>
          <a:lstStyle>
            <a:lvl1pPr>
              <a:defRPr sz="2200"/>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595813" y="1520825"/>
            <a:ext cx="4062412" cy="4678363"/>
          </a:xfrm>
        </p:spPr>
        <p:txBody>
          <a:bodyPr/>
          <a:lstStyle>
            <a:lvl1pPr>
              <a:defRPr sz="2200"/>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2477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IN">
              <a:solidFill>
                <a:srgbClr val="EEECE1">
                  <a:shade val="90000"/>
                </a:srgbClr>
              </a:solidFill>
            </a:endParaRPr>
          </a:p>
        </p:txBody>
      </p:sp>
      <p:sp>
        <p:nvSpPr>
          <p:cNvPr id="5" name="Footer Placeholder 4"/>
          <p:cNvSpPr>
            <a:spLocks noGrp="1"/>
          </p:cNvSpPr>
          <p:nvPr>
            <p:ph type="ftr" sz="quarter" idx="11"/>
          </p:nvPr>
        </p:nvSpPr>
        <p:spPr/>
        <p:txBody>
          <a:bodyPr/>
          <a:lstStyle/>
          <a:p>
            <a:r>
              <a:rPr lang="en-US">
                <a:solidFill>
                  <a:srgbClr val="EEECE1">
                    <a:shade val="90000"/>
                  </a:srgbClr>
                </a:solidFill>
              </a:rPr>
              <a:t>Department of Orthopedics, Dhiraj Hospital</a:t>
            </a:r>
            <a:endParaRPr lang="en-IN">
              <a:solidFill>
                <a:srgbClr val="EEECE1">
                  <a:shade val="90000"/>
                </a:srgbClr>
              </a:solidFill>
            </a:endParaRPr>
          </a:p>
        </p:txBody>
      </p:sp>
      <p:sp>
        <p:nvSpPr>
          <p:cNvPr id="6" name="Slide Number Placeholder 5"/>
          <p:cNvSpPr>
            <a:spLocks noGrp="1"/>
          </p:cNvSpPr>
          <p:nvPr>
            <p:ph type="sldNum" sz="quarter" idx="12"/>
          </p:nvPr>
        </p:nvSpPr>
        <p:spPr/>
        <p:txBody>
          <a:bodyPr/>
          <a:lstStyle/>
          <a:p>
            <a:fld id="{9BDC83A1-573D-4423-B6F5-1AA5BEB3C2CF}" type="slidenum">
              <a:rPr lang="en-IN" smtClean="0">
                <a:solidFill>
                  <a:srgbClr val="EEECE1">
                    <a:shade val="90000"/>
                  </a:srgbClr>
                </a:solidFill>
              </a:rPr>
              <a:pPr/>
              <a:t>‹#›</a:t>
            </a:fld>
            <a:endParaRPr lang="en-IN">
              <a:solidFill>
                <a:srgbClr val="EEECE1">
                  <a:shade val="90000"/>
                </a:srgbClr>
              </a:solidFill>
            </a:endParaRPr>
          </a:p>
        </p:txBody>
      </p:sp>
    </p:spTree>
    <p:extLst>
      <p:ext uri="{BB962C8B-B14F-4D97-AF65-F5344CB8AC3E}">
        <p14:creationId xmlns:p14="http://schemas.microsoft.com/office/powerpoint/2010/main" val="319351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Department of Orthopedics, </a:t>
            </a:r>
            <a:r>
              <a:rPr lang="en-US" dirty="0" err="1"/>
              <a:t>Dhiraj</a:t>
            </a:r>
            <a:r>
              <a:rPr lang="en-US" dirty="0"/>
              <a:t> Hospital</a:t>
            </a:r>
            <a:endParaRPr lang="en-IN" dirty="0"/>
          </a:p>
        </p:txBody>
      </p:sp>
      <p:sp>
        <p:nvSpPr>
          <p:cNvPr id="6" name="Slide Number Placeholder 5"/>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1095718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IN">
              <a:solidFill>
                <a:srgbClr val="EEECE1">
                  <a:shade val="90000"/>
                </a:srgbClr>
              </a:solidFill>
            </a:endParaRPr>
          </a:p>
        </p:txBody>
      </p:sp>
      <p:sp>
        <p:nvSpPr>
          <p:cNvPr id="5" name="Footer Placeholder 4"/>
          <p:cNvSpPr>
            <a:spLocks noGrp="1"/>
          </p:cNvSpPr>
          <p:nvPr>
            <p:ph type="ftr" sz="quarter" idx="11"/>
          </p:nvPr>
        </p:nvSpPr>
        <p:spPr/>
        <p:txBody>
          <a:bodyPr/>
          <a:lstStyle/>
          <a:p>
            <a:r>
              <a:rPr lang="en-US">
                <a:solidFill>
                  <a:srgbClr val="EEECE1">
                    <a:shade val="90000"/>
                  </a:srgbClr>
                </a:solidFill>
              </a:rPr>
              <a:t>Department of Orthopedics, Dhiraj Hospital</a:t>
            </a:r>
            <a:endParaRPr lang="en-IN">
              <a:solidFill>
                <a:srgbClr val="EEECE1">
                  <a:shade val="90000"/>
                </a:srgbClr>
              </a:solidFill>
            </a:endParaRPr>
          </a:p>
        </p:txBody>
      </p:sp>
      <p:sp>
        <p:nvSpPr>
          <p:cNvPr id="6" name="Slide Number Placeholder 5"/>
          <p:cNvSpPr>
            <a:spLocks noGrp="1"/>
          </p:cNvSpPr>
          <p:nvPr>
            <p:ph type="sldNum" sz="quarter" idx="12"/>
          </p:nvPr>
        </p:nvSpPr>
        <p:spPr/>
        <p:txBody>
          <a:bodyPr/>
          <a:lstStyle/>
          <a:p>
            <a:fld id="{9BDC83A1-573D-4423-B6F5-1AA5BEB3C2CF}" type="slidenum">
              <a:rPr lang="en-IN" smtClean="0">
                <a:solidFill>
                  <a:srgbClr val="EEECE1">
                    <a:shade val="90000"/>
                  </a:srgbClr>
                </a:solidFill>
              </a:rPr>
              <a:pPr/>
              <a:t>‹#›</a:t>
            </a:fld>
            <a:endParaRPr lang="en-IN">
              <a:solidFill>
                <a:srgbClr val="EEECE1">
                  <a:shade val="90000"/>
                </a:srgbClr>
              </a:solidFill>
            </a:endParaRPr>
          </a:p>
        </p:txBody>
      </p:sp>
    </p:spTree>
    <p:extLst>
      <p:ext uri="{BB962C8B-B14F-4D97-AF65-F5344CB8AC3E}">
        <p14:creationId xmlns:p14="http://schemas.microsoft.com/office/powerpoint/2010/main" val="2026538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dirty="0"/>
              <a:t>Department of Orthopedics, </a:t>
            </a:r>
            <a:r>
              <a:rPr lang="en-US" dirty="0" err="1"/>
              <a:t>Dhiraj</a:t>
            </a:r>
            <a:r>
              <a:rPr lang="en-US" dirty="0"/>
              <a:t> Hospital</a:t>
            </a:r>
            <a:endParaRPr lang="en-IN" dirty="0"/>
          </a:p>
        </p:txBody>
      </p:sp>
      <p:sp>
        <p:nvSpPr>
          <p:cNvPr id="7" name="Slide Number Placeholder 6"/>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126366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dirty="0"/>
              <a:t>Department of Orthopedics, </a:t>
            </a:r>
            <a:r>
              <a:rPr lang="en-US" dirty="0" err="1"/>
              <a:t>Dhiraj</a:t>
            </a:r>
            <a:r>
              <a:rPr lang="en-US" dirty="0"/>
              <a:t> Hospital</a:t>
            </a:r>
            <a:endParaRPr lang="en-IN" dirty="0"/>
          </a:p>
        </p:txBody>
      </p:sp>
      <p:sp>
        <p:nvSpPr>
          <p:cNvPr id="9" name="Slide Number Placeholder 8"/>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410955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Department of Orthopedics, </a:t>
            </a:r>
            <a:r>
              <a:rPr lang="en-US" dirty="0" err="1"/>
              <a:t>Dhiraj</a:t>
            </a:r>
            <a:r>
              <a:rPr lang="en-US" dirty="0"/>
              <a:t> Hospital</a:t>
            </a:r>
            <a:endParaRPr lang="en-IN" dirty="0"/>
          </a:p>
        </p:txBody>
      </p:sp>
      <p:sp>
        <p:nvSpPr>
          <p:cNvPr id="5" name="Slide Number Placeholder 4"/>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3040844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solidFill>
              </a:defRPr>
            </a:lvl1pPr>
          </a:lstStyle>
          <a:p>
            <a:r>
              <a:rPr lang="en-US" dirty="0"/>
              <a:t>Department of Orthopedics, </a:t>
            </a:r>
            <a:r>
              <a:rPr lang="en-US" dirty="0" err="1"/>
              <a:t>Dhiraj</a:t>
            </a:r>
            <a:r>
              <a:rPr lang="en-US" dirty="0"/>
              <a:t> Hospital</a:t>
            </a:r>
            <a:endParaRPr lang="en-IN" dirty="0"/>
          </a:p>
        </p:txBody>
      </p:sp>
      <p:sp>
        <p:nvSpPr>
          <p:cNvPr id="4" name="Slide Number Placeholder 3"/>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174444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200"/>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9700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2200" b="1"/>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dirty="0"/>
              <a:t>Department of Orthopedics, </a:t>
            </a:r>
            <a:r>
              <a:rPr lang="en-US" dirty="0" err="1"/>
              <a:t>Dhiraj</a:t>
            </a:r>
            <a:r>
              <a:rPr lang="en-US" dirty="0"/>
              <a:t> Hospital</a:t>
            </a:r>
            <a:endParaRPr lang="en-IN" dirty="0"/>
          </a:p>
        </p:txBody>
      </p:sp>
      <p:sp>
        <p:nvSpPr>
          <p:cNvPr id="7" name="Slide Number Placeholder 6"/>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3214042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200" b="1"/>
            </a:lvl1pPr>
          </a:lstStyle>
          <a:p>
            <a:r>
              <a:rPr lang="en-US" dirty="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dirty="0"/>
              <a:t>Department of Orthopedics, </a:t>
            </a:r>
            <a:r>
              <a:rPr lang="en-US" dirty="0" err="1"/>
              <a:t>Dhiraj</a:t>
            </a:r>
            <a:r>
              <a:rPr lang="en-US" dirty="0"/>
              <a:t> Hospital</a:t>
            </a:r>
            <a:endParaRPr lang="en-IN" dirty="0"/>
          </a:p>
        </p:txBody>
      </p:sp>
      <p:sp>
        <p:nvSpPr>
          <p:cNvPr id="7" name="Slide Number Placeholder 6"/>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498180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Department of Orthopedics, </a:t>
            </a:r>
            <a:r>
              <a:rPr lang="en-US" dirty="0" err="1"/>
              <a:t>Dhiraj</a:t>
            </a:r>
            <a:r>
              <a:rPr lang="en-US" dirty="0"/>
              <a:t> Hospital</a:t>
            </a:r>
            <a:endParaRPr lang="en-IN" dirty="0"/>
          </a:p>
        </p:txBody>
      </p:sp>
      <p:sp>
        <p:nvSpPr>
          <p:cNvPr id="6" name="Slide Number Placeholder 5"/>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2040376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Department of Orthopedics, </a:t>
            </a:r>
            <a:r>
              <a:rPr lang="en-US" dirty="0" err="1"/>
              <a:t>Dhiraj</a:t>
            </a:r>
            <a:r>
              <a:rPr lang="en-US" dirty="0"/>
              <a:t> Hospital</a:t>
            </a:r>
            <a:endParaRPr lang="en-IN" dirty="0"/>
          </a:p>
        </p:txBody>
      </p:sp>
      <p:sp>
        <p:nvSpPr>
          <p:cNvPr id="6" name="Slide Number Placeholder 5"/>
          <p:cNvSpPr>
            <a:spLocks noGrp="1"/>
          </p:cNvSpPr>
          <p:nvPr>
            <p:ph type="sldNum" sz="quarter" idx="12"/>
          </p:nvPr>
        </p:nvSpPr>
        <p:spPr/>
        <p:txBody>
          <a:bodyPr/>
          <a:lstStyle/>
          <a:p>
            <a:fld id="{9BDC83A1-573D-4423-B6F5-1AA5BEB3C2CF}" type="slidenum">
              <a:rPr lang="en-IN" smtClean="0">
                <a:solidFill>
                  <a:srgbClr val="0000FF">
                    <a:shade val="90000"/>
                  </a:srgbClr>
                </a:solidFill>
              </a:rPr>
              <a:pPr/>
              <a:t>‹#›</a:t>
            </a:fld>
            <a:endParaRPr lang="en-IN">
              <a:solidFill>
                <a:srgbClr val="0000FF">
                  <a:shade val="90000"/>
                </a:srgbClr>
              </a:solidFill>
            </a:endParaRPr>
          </a:p>
        </p:txBody>
      </p:sp>
    </p:spTree>
    <p:extLst>
      <p:ext uri="{BB962C8B-B14F-4D97-AF65-F5344CB8AC3E}">
        <p14:creationId xmlns:p14="http://schemas.microsoft.com/office/powerpoint/2010/main" val="123836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Department of Orthopedics, </a:t>
            </a:r>
            <a:r>
              <a:rPr lang="en-US" dirty="0" err="1"/>
              <a:t>Dhiraj</a:t>
            </a:r>
            <a:r>
              <a:rPr lang="en-US" dirty="0"/>
              <a:t> Hospital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Department of Orthopedics, Dhiraj Hospital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Department of Orthopedics, Dhiraj Hospital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Department of Orthopedics, Dhiraj Hospital</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Department of Orthopedics, Dhiraj Hospital</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Department of Orthopedics, Dhiraj Hospital</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3200" b="0"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01091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Department of Orthopedics, Dhiraj Hospital</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Department of Orthopedics, Dhiraj Hospital</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Department of Orthopedics, Dhiraj Hospital</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Department of Orthopedics, Dhiraj Hospital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Department of Orthopedics, Dhiraj Hospital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endParaRPr lang="en-GB" dirty="0"/>
          </a:p>
        </p:txBody>
      </p:sp>
      <p:sp>
        <p:nvSpPr>
          <p:cNvPr id="3" name="Content Placeholder 2"/>
          <p:cNvSpPr>
            <a:spLocks noGrp="1"/>
          </p:cNvSpPr>
          <p:nvPr>
            <p:ph sz="half" idx="1"/>
          </p:nvPr>
        </p:nvSpPr>
        <p:spPr>
          <a:xfrm>
            <a:off x="381000" y="1520825"/>
            <a:ext cx="4062413" cy="4678363"/>
          </a:xfrm>
        </p:spPr>
        <p:txBody>
          <a:bodyPr/>
          <a:lstStyle>
            <a:lvl1pPr>
              <a:defRPr sz="2200"/>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595813" y="1520825"/>
            <a:ext cx="4062412" cy="4678363"/>
          </a:xfrm>
        </p:spPr>
        <p:txBody>
          <a:bodyPr/>
          <a:lstStyle>
            <a:lvl1pPr>
              <a:defRPr sz="2200"/>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9979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0"/>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00"/>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5179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endParaRPr lang="en-GB" dirty="0"/>
          </a:p>
        </p:txBody>
      </p:sp>
    </p:spTree>
    <p:extLst>
      <p:ext uri="{BB962C8B-B14F-4D97-AF65-F5344CB8AC3E}">
        <p14:creationId xmlns:p14="http://schemas.microsoft.com/office/powerpoint/2010/main" val="302732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7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200" b="0"/>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2200"/>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53046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200" b="0"/>
            </a:lvl1pPr>
          </a:lstStyle>
          <a:p>
            <a:r>
              <a:rPr lang="en-US" dirty="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78841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996600"/>
            </a:gs>
            <a:gs pos="68000">
              <a:srgbClr val="003300"/>
            </a:gs>
          </a:gsLst>
          <a:lin ang="5400000" scaled="0"/>
          <a:tileRect/>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81000" y="381000"/>
            <a:ext cx="82772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Click to edit Master title style</a:t>
            </a:r>
          </a:p>
        </p:txBody>
      </p:sp>
      <p:sp>
        <p:nvSpPr>
          <p:cNvPr id="14339" name="Rectangle 3"/>
          <p:cNvSpPr>
            <a:spLocks noGrp="1" noChangeArrowheads="1"/>
          </p:cNvSpPr>
          <p:nvPr>
            <p:ph type="body" idx="1"/>
          </p:nvPr>
        </p:nvSpPr>
        <p:spPr bwMode="auto">
          <a:xfrm>
            <a:off x="381000" y="1520825"/>
            <a:ext cx="8277225"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Click to add text</a:t>
            </a:r>
          </a:p>
        </p:txBody>
      </p:sp>
      <p:pic>
        <p:nvPicPr>
          <p:cNvPr id="14346" name="Picture 10" descr="AOSignet_frb_rgb_14m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37550" y="6345238"/>
            <a:ext cx="444500" cy="36036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p:cNvSpPr>
            <a:spLocks noGrp="1"/>
          </p:cNvSpPr>
          <p:nvPr>
            <p:ph type="ftr" sz="quarter" idx="3"/>
          </p:nvPr>
        </p:nvSpPr>
        <p:spPr>
          <a:xfrm>
            <a:off x="304800" y="6324600"/>
            <a:ext cx="2971800" cy="365125"/>
          </a:xfrm>
          <a:prstGeom prst="rect">
            <a:avLst/>
          </a:prstGeom>
        </p:spPr>
        <p:txBody>
          <a:bodyPr vert="horz" lIns="91440" tIns="45720" rIns="91440" bIns="45720" rtlCol="0" anchor="ctr"/>
          <a:lstStyle>
            <a:lvl1pPr algn="ctr">
              <a:defRPr sz="1050">
                <a:solidFill>
                  <a:schemeClr val="bg1"/>
                </a:solidFill>
              </a:defRPr>
            </a:lvl1pPr>
          </a:lstStyle>
          <a:p>
            <a:r>
              <a:rPr lang="en-US" dirty="0"/>
              <a:t>Department of Orthopedics, </a:t>
            </a:r>
            <a:r>
              <a:rPr lang="en-US" dirty="0" err="1"/>
              <a:t>Dhiraj</a:t>
            </a:r>
            <a:r>
              <a:rPr lang="en-US" dirty="0"/>
              <a:t> Hospital</a:t>
            </a:r>
            <a:endParaRPr lang="en-GB" dirty="0"/>
          </a:p>
        </p:txBody>
      </p:sp>
    </p:spTree>
    <p:extLst>
      <p:ext uri="{BB962C8B-B14F-4D97-AF65-F5344CB8AC3E}">
        <p14:creationId xmlns:p14="http://schemas.microsoft.com/office/powerpoint/2010/main" val="887763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rtl="0" fontAlgn="base">
        <a:lnSpc>
          <a:spcPct val="90000"/>
        </a:lnSpc>
        <a:spcBef>
          <a:spcPct val="0"/>
        </a:spcBef>
        <a:spcAft>
          <a:spcPct val="0"/>
        </a:spcAft>
        <a:defRPr sz="3200" b="1">
          <a:solidFill>
            <a:schemeClr val="bg1"/>
          </a:solidFill>
          <a:latin typeface="+mj-lt"/>
          <a:ea typeface="+mj-ea"/>
          <a:cs typeface="+mj-cs"/>
        </a:defRPr>
      </a:lvl1pPr>
      <a:lvl2pPr algn="l" rtl="0" fontAlgn="base">
        <a:lnSpc>
          <a:spcPct val="90000"/>
        </a:lnSpc>
        <a:spcBef>
          <a:spcPct val="0"/>
        </a:spcBef>
        <a:spcAft>
          <a:spcPct val="0"/>
        </a:spcAft>
        <a:defRPr sz="3200" b="1">
          <a:solidFill>
            <a:srgbClr val="0E2960"/>
          </a:solidFill>
          <a:latin typeface="Arial" charset="0"/>
        </a:defRPr>
      </a:lvl2pPr>
      <a:lvl3pPr algn="l" rtl="0" fontAlgn="base">
        <a:lnSpc>
          <a:spcPct val="90000"/>
        </a:lnSpc>
        <a:spcBef>
          <a:spcPct val="0"/>
        </a:spcBef>
        <a:spcAft>
          <a:spcPct val="0"/>
        </a:spcAft>
        <a:defRPr sz="3200" b="1">
          <a:solidFill>
            <a:srgbClr val="0E2960"/>
          </a:solidFill>
          <a:latin typeface="Arial" charset="0"/>
        </a:defRPr>
      </a:lvl3pPr>
      <a:lvl4pPr algn="l" rtl="0" fontAlgn="base">
        <a:lnSpc>
          <a:spcPct val="90000"/>
        </a:lnSpc>
        <a:spcBef>
          <a:spcPct val="0"/>
        </a:spcBef>
        <a:spcAft>
          <a:spcPct val="0"/>
        </a:spcAft>
        <a:defRPr sz="3200" b="1">
          <a:solidFill>
            <a:srgbClr val="0E2960"/>
          </a:solidFill>
          <a:latin typeface="Arial" charset="0"/>
        </a:defRPr>
      </a:lvl4pPr>
      <a:lvl5pPr algn="l" rtl="0" fontAlgn="base">
        <a:lnSpc>
          <a:spcPct val="90000"/>
        </a:lnSpc>
        <a:spcBef>
          <a:spcPct val="0"/>
        </a:spcBef>
        <a:spcAft>
          <a:spcPct val="0"/>
        </a:spcAft>
        <a:defRPr sz="3200" b="1">
          <a:solidFill>
            <a:srgbClr val="0E2960"/>
          </a:solidFill>
          <a:latin typeface="Arial" charset="0"/>
        </a:defRPr>
      </a:lvl5pPr>
      <a:lvl6pPr marL="457200" algn="l" rtl="0" fontAlgn="base">
        <a:lnSpc>
          <a:spcPct val="90000"/>
        </a:lnSpc>
        <a:spcBef>
          <a:spcPct val="0"/>
        </a:spcBef>
        <a:spcAft>
          <a:spcPct val="0"/>
        </a:spcAft>
        <a:defRPr sz="3200" b="1">
          <a:solidFill>
            <a:srgbClr val="0E2960"/>
          </a:solidFill>
          <a:latin typeface="Arial" charset="0"/>
        </a:defRPr>
      </a:lvl6pPr>
      <a:lvl7pPr marL="914400" algn="l" rtl="0" fontAlgn="base">
        <a:lnSpc>
          <a:spcPct val="90000"/>
        </a:lnSpc>
        <a:spcBef>
          <a:spcPct val="0"/>
        </a:spcBef>
        <a:spcAft>
          <a:spcPct val="0"/>
        </a:spcAft>
        <a:defRPr sz="3200" b="1">
          <a:solidFill>
            <a:srgbClr val="0E2960"/>
          </a:solidFill>
          <a:latin typeface="Arial" charset="0"/>
        </a:defRPr>
      </a:lvl7pPr>
      <a:lvl8pPr marL="1371600" algn="l" rtl="0" fontAlgn="base">
        <a:lnSpc>
          <a:spcPct val="90000"/>
        </a:lnSpc>
        <a:spcBef>
          <a:spcPct val="0"/>
        </a:spcBef>
        <a:spcAft>
          <a:spcPct val="0"/>
        </a:spcAft>
        <a:defRPr sz="3200" b="1">
          <a:solidFill>
            <a:srgbClr val="0E2960"/>
          </a:solidFill>
          <a:latin typeface="Arial" charset="0"/>
        </a:defRPr>
      </a:lvl8pPr>
      <a:lvl9pPr marL="1828800" algn="l" rtl="0" fontAlgn="base">
        <a:lnSpc>
          <a:spcPct val="90000"/>
        </a:lnSpc>
        <a:spcBef>
          <a:spcPct val="0"/>
        </a:spcBef>
        <a:spcAft>
          <a:spcPct val="0"/>
        </a:spcAft>
        <a:defRPr sz="3200" b="1">
          <a:solidFill>
            <a:srgbClr val="0E2960"/>
          </a:solidFill>
          <a:latin typeface="Arial" charset="0"/>
        </a:defRPr>
      </a:lvl9pPr>
    </p:titleStyle>
    <p:bodyStyle>
      <a:lvl1pPr marL="533400" indent="-533400" algn="l" rtl="0" fontAlgn="base">
        <a:spcBef>
          <a:spcPct val="20000"/>
        </a:spcBef>
        <a:spcAft>
          <a:spcPct val="0"/>
        </a:spcAft>
        <a:defRPr sz="2200">
          <a:solidFill>
            <a:schemeClr val="bg1"/>
          </a:solidFill>
          <a:latin typeface="+mn-lt"/>
          <a:ea typeface="+mn-ea"/>
          <a:cs typeface="+mn-cs"/>
        </a:defRPr>
      </a:lvl1pPr>
      <a:lvl2pPr marL="952500" indent="-495300" algn="l" rtl="0" fontAlgn="base">
        <a:spcBef>
          <a:spcPct val="20000"/>
        </a:spcBef>
        <a:spcAft>
          <a:spcPct val="0"/>
        </a:spcAft>
        <a:defRPr sz="2600">
          <a:solidFill>
            <a:schemeClr val="tx1"/>
          </a:solidFill>
          <a:latin typeface="+mn-lt"/>
        </a:defRPr>
      </a:lvl2pPr>
      <a:lvl3pPr marL="1371600" indent="-457200" algn="l" rtl="0" fontAlgn="base">
        <a:spcBef>
          <a:spcPct val="20000"/>
        </a:spcBef>
        <a:spcAft>
          <a:spcPct val="0"/>
        </a:spcAft>
        <a:buChar char="•"/>
        <a:defRPr sz="2400">
          <a:solidFill>
            <a:schemeClr val="tx1"/>
          </a:solidFill>
          <a:latin typeface="+mn-lt"/>
        </a:defRPr>
      </a:lvl3pPr>
      <a:lvl4pPr marL="1752600" indent="-381000" algn="l" rtl="0" fontAlgn="base">
        <a:spcBef>
          <a:spcPct val="20000"/>
        </a:spcBef>
        <a:spcAft>
          <a:spcPct val="0"/>
        </a:spcAft>
        <a:defRPr sz="2000">
          <a:solidFill>
            <a:schemeClr val="tx1"/>
          </a:solidFill>
          <a:latin typeface="+mn-lt"/>
        </a:defRPr>
      </a:lvl4pPr>
      <a:lvl5pPr marL="2209800" indent="-381000" algn="l" rtl="0" fontAlgn="base">
        <a:spcBef>
          <a:spcPct val="20000"/>
        </a:spcBef>
        <a:spcAft>
          <a:spcPct val="0"/>
        </a:spcAft>
        <a:buChar char="»"/>
        <a:defRPr sz="2000">
          <a:solidFill>
            <a:schemeClr val="tx1"/>
          </a:solidFill>
          <a:latin typeface="+mn-lt"/>
        </a:defRPr>
      </a:lvl5pPr>
      <a:lvl6pPr marL="2667000" indent="-381000" algn="l" rtl="0" fontAlgn="base">
        <a:spcBef>
          <a:spcPct val="20000"/>
        </a:spcBef>
        <a:spcAft>
          <a:spcPct val="0"/>
        </a:spcAft>
        <a:buChar char="»"/>
        <a:defRPr sz="2000">
          <a:solidFill>
            <a:schemeClr val="tx1"/>
          </a:solidFill>
          <a:latin typeface="+mn-lt"/>
        </a:defRPr>
      </a:lvl6pPr>
      <a:lvl7pPr marL="3124200" indent="-381000" algn="l" rtl="0" fontAlgn="base">
        <a:spcBef>
          <a:spcPct val="20000"/>
        </a:spcBef>
        <a:spcAft>
          <a:spcPct val="0"/>
        </a:spcAft>
        <a:buChar char="»"/>
        <a:defRPr sz="2000">
          <a:solidFill>
            <a:schemeClr val="tx1"/>
          </a:solidFill>
          <a:latin typeface="+mn-lt"/>
        </a:defRPr>
      </a:lvl7pPr>
      <a:lvl8pPr marL="3581400" indent="-381000" algn="l" rtl="0" fontAlgn="base">
        <a:spcBef>
          <a:spcPct val="20000"/>
        </a:spcBef>
        <a:spcAft>
          <a:spcPct val="0"/>
        </a:spcAft>
        <a:buChar char="»"/>
        <a:defRPr sz="2000">
          <a:solidFill>
            <a:schemeClr val="tx1"/>
          </a:solidFill>
          <a:latin typeface="+mn-lt"/>
        </a:defRPr>
      </a:lvl8pPr>
      <a:lvl9pPr marL="4038600" indent="-3810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96600"/>
            </a:gs>
            <a:gs pos="68000">
              <a:srgbClr val="00330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457200" y="6324600"/>
            <a:ext cx="2895600" cy="365125"/>
          </a:xfrm>
          <a:prstGeom prst="rect">
            <a:avLst/>
          </a:prstGeom>
        </p:spPr>
        <p:txBody>
          <a:bodyPr vert="horz" lIns="91440" tIns="45720" rIns="91440" bIns="45720" rtlCol="0" anchor="ctr"/>
          <a:lstStyle>
            <a:lvl1pPr algn="ctr">
              <a:defRPr sz="1050">
                <a:solidFill>
                  <a:schemeClr val="bg1"/>
                </a:solidFill>
              </a:defRPr>
            </a:lvl1pPr>
          </a:lstStyle>
          <a:p>
            <a:r>
              <a:rPr lang="en-US" dirty="0"/>
              <a:t>Department of Orthopedics, </a:t>
            </a:r>
            <a:r>
              <a:rPr lang="en-US" dirty="0" err="1"/>
              <a:t>Dhiraj</a:t>
            </a:r>
            <a:r>
              <a:rPr lang="en-US" dirty="0"/>
              <a:t> Hospital</a:t>
            </a: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A4A27118-BFC5-4FCC-A310-50050D771A1D}" type="slidenum">
              <a:rPr lang="de-CH" smtClean="0">
                <a:solidFill>
                  <a:srgbClr val="000000"/>
                </a:solidFill>
              </a:rPr>
              <a:pPr fontAlgn="base">
                <a:spcBef>
                  <a:spcPct val="0"/>
                </a:spcBef>
                <a:spcAft>
                  <a:spcPct val="0"/>
                </a:spcAft>
              </a:pPr>
              <a:t>‹#›</a:t>
            </a:fld>
            <a:endParaRPr lang="de-CH">
              <a:solidFill>
                <a:srgbClr val="000000"/>
              </a:solidFill>
            </a:endParaRPr>
          </a:p>
        </p:txBody>
      </p:sp>
    </p:spTree>
    <p:extLst>
      <p:ext uri="{BB962C8B-B14F-4D97-AF65-F5344CB8AC3E}">
        <p14:creationId xmlns:p14="http://schemas.microsoft.com/office/powerpoint/2010/main" val="37481334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dt="0"/>
  <p:txStyles>
    <p:titleStyle>
      <a:lvl1pPr algn="ctr" defTabSz="9144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96600"/>
            </a:gs>
            <a:gs pos="68000">
              <a:srgbClr val="00330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6324600"/>
            <a:ext cx="2895600" cy="365125"/>
          </a:xfrm>
          <a:prstGeom prst="rect">
            <a:avLst/>
          </a:prstGeom>
        </p:spPr>
        <p:txBody>
          <a:bodyPr vert="horz" lIns="91440" tIns="45720" rIns="91440" bIns="45720" rtlCol="0" anchor="ctr"/>
          <a:lstStyle>
            <a:lvl1pPr algn="ctr">
              <a:defRPr sz="1050">
                <a:solidFill>
                  <a:schemeClr val="bg1"/>
                </a:solidFill>
              </a:defRPr>
            </a:lvl1pPr>
          </a:lstStyle>
          <a:p>
            <a:r>
              <a:rPr lang="en-US" dirty="0"/>
              <a:t>Department of Orthopedics, </a:t>
            </a:r>
            <a:r>
              <a:rPr lang="en-US" dirty="0" err="1"/>
              <a:t>Dhiraj</a:t>
            </a:r>
            <a:r>
              <a:rPr lang="en-US" dirty="0"/>
              <a:t> Hospital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A4A27118-BFC5-4FCC-A310-50050D771A1D}" type="slidenum">
              <a:rPr lang="de-CH" smtClean="0">
                <a:solidFill>
                  <a:srgbClr val="000000"/>
                </a:solidFill>
              </a:rPr>
              <a:pPr fontAlgn="base">
                <a:spcBef>
                  <a:spcPct val="0"/>
                </a:spcBef>
                <a:spcAft>
                  <a:spcPct val="0"/>
                </a:spcAft>
              </a:pPr>
              <a:t>‹#›</a:t>
            </a:fld>
            <a:endParaRPr lang="de-CH">
              <a:solidFill>
                <a:srgbClr val="000000"/>
              </a:solidFill>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dt="0"/>
  <p:txStyles>
    <p:titleStyle>
      <a:lvl1pPr algn="ctr" defTabSz="9144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30.xml"/><Relationship Id="rId4" Type="http://schemas.openxmlformats.org/officeDocument/2006/relationships/image" Target="../media/image99.jpeg"/></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ogle.co.in/url?sa=i&amp;rct=j&amp;q=&amp;esrc=s&amp;source=images&amp;cd=&amp;cad=rja&amp;uact=8&amp;ved=0ahUKEwjNxs713unOAhWCpo8KHVJGDRcQjRwIBw&amp;url=http://www.rch.org.au/clinicalguide/guideline_index/fractures/radial_neck_fractures_emergency_department_setting/&amp;psig=AFQjCNEGsjFtNgur8CZkw9LaDpki9b7zzg&amp;ust=1472667178871022"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in/url?sa=i&amp;rct=j&amp;q=&amp;esrc=s&amp;source=images&amp;cd=&amp;cad=rja&amp;uact=8&amp;ved=&amp;url=https://cure.org/curekids/kenya/2016/04/winjoy/&amp;bvm=bv.131286987,d.c2I&amp;psig=AFQjCNE7sp7lD8IdOF0WouMd5knaoGB7aA&amp;ust=1472668157754749" TargetMode="External"/><Relationship Id="rId2" Type="http://schemas.openxmlformats.org/officeDocument/2006/relationships/image" Target="../media/image12.jpeg"/><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google.co.in/url?sa=i&amp;rct=j&amp;q=&amp;esrc=s&amp;source=images&amp;cd=&amp;cad=rja&amp;uact=8&amp;ved=0ahUKEwjm_ryn1urOAhWLu48KHc50B00QjRwIBw&amp;url=http://www.rch.org.au/fracture-education/management_principles/Management_Principles/&amp;bvm=bv.131286987,d.c2I&amp;psig=AFQjCNEkkPdtGsiKpJEdnhj-T1Eco6URLQ&amp;ust=1472699215633769"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219200"/>
            <a:ext cx="7010400" cy="1470025"/>
          </a:xfrm>
        </p:spPr>
        <p:txBody>
          <a:bodyPr>
            <a:normAutofit/>
          </a:bodyPr>
          <a:lstStyle/>
          <a:p>
            <a:br>
              <a:rPr lang="en-GB" sz="4400" dirty="0"/>
            </a:br>
            <a:r>
              <a:rPr lang="en-GB" sz="4400" dirty="0"/>
              <a:t>Casts, slab, splints, traction</a:t>
            </a:r>
          </a:p>
        </p:txBody>
      </p:sp>
      <p:sp>
        <p:nvSpPr>
          <p:cNvPr id="3" name="Subtitle 2"/>
          <p:cNvSpPr>
            <a:spLocks noGrp="1"/>
          </p:cNvSpPr>
          <p:nvPr>
            <p:ph type="subTitle" idx="1"/>
          </p:nvPr>
        </p:nvSpPr>
        <p:spPr>
          <a:xfrm>
            <a:off x="1371600" y="3200400"/>
            <a:ext cx="6400800" cy="1752600"/>
          </a:xfrm>
        </p:spPr>
        <p:txBody>
          <a:bodyPr>
            <a:noAutofit/>
          </a:bodyPr>
          <a:lstStyle/>
          <a:p>
            <a:r>
              <a:rPr lang="en-GB" sz="3200" dirty="0"/>
              <a:t>DEPT OF ORTHOPAEDICS, DHIRAJ HOSPITAL</a:t>
            </a:r>
          </a:p>
          <a:p>
            <a:r>
              <a:rPr lang="en-GB" sz="3200" dirty="0"/>
              <a:t>SBKS MIRC SUMANDEEP VIDYAPEETH</a:t>
            </a:r>
          </a:p>
        </p:txBody>
      </p:sp>
      <p:pic>
        <p:nvPicPr>
          <p:cNvPr id="4" name="Picture 2"/>
          <p:cNvPicPr>
            <a:picLocks noChangeAspect="1" noChangeArrowheads="1"/>
          </p:cNvPicPr>
          <p:nvPr/>
        </p:nvPicPr>
        <p:blipFill>
          <a:blip r:embed="rId2"/>
          <a:srcRect/>
          <a:stretch>
            <a:fillRect/>
          </a:stretch>
        </p:blipFill>
        <p:spPr bwMode="auto">
          <a:xfrm>
            <a:off x="7010400" y="152400"/>
            <a:ext cx="1992313" cy="2144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1680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Plastering </a:t>
            </a:r>
          </a:p>
        </p:txBody>
      </p:sp>
      <p:sp>
        <p:nvSpPr>
          <p:cNvPr id="3" name="Content Placeholder 2"/>
          <p:cNvSpPr>
            <a:spLocks noGrp="1"/>
          </p:cNvSpPr>
          <p:nvPr>
            <p:ph idx="1"/>
          </p:nvPr>
        </p:nvSpPr>
        <p:spPr>
          <a:xfrm>
            <a:off x="71406" y="1785926"/>
            <a:ext cx="5643602" cy="4643470"/>
          </a:xfrm>
        </p:spPr>
        <p:txBody>
          <a:bodyPr>
            <a:normAutofit/>
          </a:bodyPr>
          <a:lstStyle/>
          <a:p>
            <a:r>
              <a:rPr lang="en-US" sz="2600" dirty="0"/>
              <a:t>Limb held by assistant in position of approximate reduction</a:t>
            </a:r>
          </a:p>
          <a:p>
            <a:r>
              <a:rPr lang="en-US" sz="2600" dirty="0"/>
              <a:t>Surgeon himself should apply</a:t>
            </a:r>
          </a:p>
          <a:p>
            <a:r>
              <a:rPr lang="en-US" sz="2600" dirty="0"/>
              <a:t>Quick application more important than holding precise reduction</a:t>
            </a:r>
          </a:p>
          <a:p>
            <a:r>
              <a:rPr lang="en-US" sz="2600" dirty="0"/>
              <a:t>Plaster should still be completely soft after application to allow final touches</a:t>
            </a:r>
          </a:p>
          <a:p>
            <a:endParaRPr lang="en-US" dirty="0"/>
          </a:p>
        </p:txBody>
      </p:sp>
      <p:pic>
        <p:nvPicPr>
          <p:cNvPr id="4" name="Picture 2" descr="C:\Users\aashish\Documents\rhiju\Plaster-of-Paris-Fix-Cast_L.jpg"/>
          <p:cNvPicPr>
            <a:picLocks noChangeAspect="1" noChangeArrowheads="1"/>
          </p:cNvPicPr>
          <p:nvPr/>
        </p:nvPicPr>
        <p:blipFill>
          <a:blip r:embed="rId2"/>
          <a:srcRect/>
          <a:stretch>
            <a:fillRect/>
          </a:stretch>
        </p:blipFill>
        <p:spPr bwMode="auto">
          <a:xfrm>
            <a:off x="5679899" y="1500174"/>
            <a:ext cx="3464102" cy="3214686"/>
          </a:xfrm>
          <a:prstGeom prst="rect">
            <a:avLst/>
          </a:prstGeom>
          <a:noFill/>
        </p:spPr>
      </p:pic>
      <p:sp>
        <p:nvSpPr>
          <p:cNvPr id="5" name="Footer Placeholder 4"/>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17898530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p>
        </p:txBody>
      </p:sp>
      <p:sp>
        <p:nvSpPr>
          <p:cNvPr id="41987" name="Rectangle 3"/>
          <p:cNvSpPr>
            <a:spLocks noGrp="1" noChangeArrowheads="1"/>
          </p:cNvSpPr>
          <p:nvPr>
            <p:ph idx="1"/>
          </p:nvPr>
        </p:nvSpPr>
        <p:spPr/>
        <p:txBody>
          <a:bodyPr/>
          <a:lstStyle/>
          <a:p>
            <a:endParaRPr lang="en-US"/>
          </a:p>
        </p:txBody>
      </p:sp>
      <p:pic>
        <p:nvPicPr>
          <p:cNvPr id="41988" name="Picture 4" descr="P10107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9472133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a:p>
        </p:txBody>
      </p:sp>
      <p:sp>
        <p:nvSpPr>
          <p:cNvPr id="43011" name="Rectangle 3"/>
          <p:cNvSpPr>
            <a:spLocks noGrp="1" noChangeArrowheads="1"/>
          </p:cNvSpPr>
          <p:nvPr>
            <p:ph idx="1"/>
          </p:nvPr>
        </p:nvSpPr>
        <p:spPr/>
        <p:txBody>
          <a:bodyPr/>
          <a:lstStyle/>
          <a:p>
            <a:endParaRPr lang="en-US"/>
          </a:p>
        </p:txBody>
      </p:sp>
      <p:pic>
        <p:nvPicPr>
          <p:cNvPr id="43012" name="Picture 4" descr="P10107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6642962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endParaRPr lang="en-US"/>
          </a:p>
        </p:txBody>
      </p:sp>
      <p:sp>
        <p:nvSpPr>
          <p:cNvPr id="45059" name="Rectangle 3"/>
          <p:cNvSpPr>
            <a:spLocks noGrp="1" noChangeArrowheads="1"/>
          </p:cNvSpPr>
          <p:nvPr>
            <p:ph idx="1"/>
          </p:nvPr>
        </p:nvSpPr>
        <p:spPr/>
        <p:txBody>
          <a:bodyPr/>
          <a:lstStyle/>
          <a:p>
            <a:endParaRPr lang="en-US"/>
          </a:p>
        </p:txBody>
      </p:sp>
      <p:pic>
        <p:nvPicPr>
          <p:cNvPr id="45060" name="Picture 4" descr="P10107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5096929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endParaRPr lang="en-US"/>
          </a:p>
        </p:txBody>
      </p:sp>
      <p:sp>
        <p:nvSpPr>
          <p:cNvPr id="46083" name="Rectangle 3"/>
          <p:cNvSpPr>
            <a:spLocks noGrp="1" noChangeArrowheads="1"/>
          </p:cNvSpPr>
          <p:nvPr>
            <p:ph idx="1"/>
          </p:nvPr>
        </p:nvSpPr>
        <p:spPr/>
        <p:txBody>
          <a:bodyPr/>
          <a:lstStyle/>
          <a:p>
            <a:endParaRPr lang="en-US"/>
          </a:p>
        </p:txBody>
      </p:sp>
      <p:pic>
        <p:nvPicPr>
          <p:cNvPr id="46084" name="Picture 4" descr="P10107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448800" cy="70866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6122106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p>
        </p:txBody>
      </p:sp>
      <p:sp>
        <p:nvSpPr>
          <p:cNvPr id="47107" name="Rectangle 3"/>
          <p:cNvSpPr>
            <a:spLocks noGrp="1" noChangeArrowheads="1"/>
          </p:cNvSpPr>
          <p:nvPr>
            <p:ph idx="1"/>
          </p:nvPr>
        </p:nvSpPr>
        <p:spPr/>
        <p:txBody>
          <a:bodyPr/>
          <a:lstStyle/>
          <a:p>
            <a:endParaRPr lang="en-US"/>
          </a:p>
        </p:txBody>
      </p:sp>
      <p:pic>
        <p:nvPicPr>
          <p:cNvPr id="47108" name="Picture 4" descr="P10107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5032460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p>
        </p:txBody>
      </p:sp>
      <p:sp>
        <p:nvSpPr>
          <p:cNvPr id="49155" name="Rectangle 3"/>
          <p:cNvSpPr>
            <a:spLocks noGrp="1" noChangeArrowheads="1"/>
          </p:cNvSpPr>
          <p:nvPr>
            <p:ph idx="1"/>
          </p:nvPr>
        </p:nvSpPr>
        <p:spPr/>
        <p:txBody>
          <a:bodyPr/>
          <a:lstStyle/>
          <a:p>
            <a:endParaRPr lang="en-US"/>
          </a:p>
        </p:txBody>
      </p:sp>
      <p:pic>
        <p:nvPicPr>
          <p:cNvPr id="49156" name="Picture 4" descr="P10107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41063629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p>
        </p:txBody>
      </p:sp>
      <p:sp>
        <p:nvSpPr>
          <p:cNvPr id="50179" name="Rectangle 3"/>
          <p:cNvSpPr>
            <a:spLocks noGrp="1" noChangeArrowheads="1"/>
          </p:cNvSpPr>
          <p:nvPr>
            <p:ph idx="1"/>
          </p:nvPr>
        </p:nvSpPr>
        <p:spPr/>
        <p:txBody>
          <a:bodyPr/>
          <a:lstStyle/>
          <a:p>
            <a:endParaRPr lang="en-US"/>
          </a:p>
        </p:txBody>
      </p:sp>
      <p:pic>
        <p:nvPicPr>
          <p:cNvPr id="50180" name="Picture 4" descr="P10107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0181" name="Text Box 5"/>
          <p:cNvSpPr txBox="1">
            <a:spLocks noChangeArrowheads="1"/>
          </p:cNvSpPr>
          <p:nvPr/>
        </p:nvSpPr>
        <p:spPr bwMode="auto">
          <a:xfrm>
            <a:off x="4267200" y="9144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prstClr val="black"/>
              </a:solidFill>
            </a:endParaRP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8386575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endParaRPr lang="en-US"/>
          </a:p>
        </p:txBody>
      </p:sp>
      <p:sp>
        <p:nvSpPr>
          <p:cNvPr id="52227" name="Rectangle 3"/>
          <p:cNvSpPr>
            <a:spLocks noGrp="1" noChangeArrowheads="1"/>
          </p:cNvSpPr>
          <p:nvPr>
            <p:ph idx="1"/>
          </p:nvPr>
        </p:nvSpPr>
        <p:spPr/>
        <p:txBody>
          <a:bodyPr/>
          <a:lstStyle/>
          <a:p>
            <a:endParaRPr lang="en-US"/>
          </a:p>
        </p:txBody>
      </p:sp>
      <p:pic>
        <p:nvPicPr>
          <p:cNvPr id="52228" name="Picture 4" descr="P10107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41901774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a:p>
        </p:txBody>
      </p:sp>
      <p:sp>
        <p:nvSpPr>
          <p:cNvPr id="53251" name="Rectangle 3"/>
          <p:cNvSpPr>
            <a:spLocks noGrp="1" noChangeArrowheads="1"/>
          </p:cNvSpPr>
          <p:nvPr>
            <p:ph idx="1"/>
          </p:nvPr>
        </p:nvSpPr>
        <p:spPr/>
        <p:txBody>
          <a:bodyPr/>
          <a:lstStyle/>
          <a:p>
            <a:endParaRPr lang="en-US"/>
          </a:p>
        </p:txBody>
      </p:sp>
      <p:pic>
        <p:nvPicPr>
          <p:cNvPr id="53252" name="Picture 4" descr="P10107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253" name="Text Box 5"/>
          <p:cNvSpPr txBox="1">
            <a:spLocks noChangeArrowheads="1"/>
          </p:cNvSpPr>
          <p:nvPr/>
        </p:nvSpPr>
        <p:spPr bwMode="auto">
          <a:xfrm>
            <a:off x="685800" y="5791200"/>
            <a:ext cx="579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prstClr val="black"/>
              </a:solidFill>
            </a:endParaRP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01923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n-US" dirty="0"/>
              <a:t>DANGER SIGNALS</a:t>
            </a:r>
          </a:p>
        </p:txBody>
      </p:sp>
      <p:sp>
        <p:nvSpPr>
          <p:cNvPr id="37891" name="Rectangle 3"/>
          <p:cNvSpPr>
            <a:spLocks noGrp="1" noChangeArrowheads="1"/>
          </p:cNvSpPr>
          <p:nvPr>
            <p:ph idx="1"/>
          </p:nvPr>
        </p:nvSpPr>
        <p:spPr/>
        <p:txBody>
          <a:bodyPr/>
          <a:lstStyle/>
          <a:p>
            <a:pPr eaLnBrk="1" hangingPunct="1">
              <a:buClr>
                <a:schemeClr val="folHlink"/>
              </a:buClr>
              <a:defRPr/>
            </a:pPr>
            <a:r>
              <a:rPr lang="en-US"/>
              <a:t>GROSS DEFORMITY</a:t>
            </a:r>
          </a:p>
          <a:p>
            <a:pPr eaLnBrk="1" hangingPunct="1">
              <a:buClr>
                <a:schemeClr val="folHlink"/>
              </a:buClr>
              <a:defRPr/>
            </a:pPr>
            <a:r>
              <a:rPr lang="en-US"/>
              <a:t>ABSENT PULSATIONS</a:t>
            </a:r>
          </a:p>
          <a:p>
            <a:pPr eaLnBrk="1" hangingPunct="1">
              <a:buClr>
                <a:schemeClr val="folHlink"/>
              </a:buClr>
              <a:defRPr/>
            </a:pPr>
            <a:r>
              <a:rPr lang="en-US"/>
              <a:t>COLD LIMB , CYANOSIS AT FINGER NAILS</a:t>
            </a:r>
          </a:p>
          <a:p>
            <a:pPr eaLnBrk="1" hangingPunct="1">
              <a:buClr>
                <a:schemeClr val="folHlink"/>
              </a:buClr>
              <a:defRPr/>
            </a:pPr>
            <a:r>
              <a:rPr lang="en-US"/>
              <a:t>ABSENT MOVEMENTS / SENSATIONS.</a:t>
            </a:r>
          </a:p>
          <a:p>
            <a:pPr eaLnBrk="1" hangingPunct="1">
              <a:buClr>
                <a:schemeClr val="folHlink"/>
              </a:buClr>
              <a:defRPr/>
            </a:pPr>
            <a:r>
              <a:rPr lang="en-US"/>
              <a:t>COMPOUND FRACTURES , CRUSHED EXTREMITY , TRAUMATIC AMPUTATIONS</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913817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Reduction and holding</a:t>
            </a:r>
          </a:p>
        </p:txBody>
      </p:sp>
      <p:sp>
        <p:nvSpPr>
          <p:cNvPr id="3" name="Content Placeholder 2"/>
          <p:cNvSpPr>
            <a:spLocks noGrp="1"/>
          </p:cNvSpPr>
          <p:nvPr>
            <p:ph idx="1"/>
          </p:nvPr>
        </p:nvSpPr>
        <p:spPr>
          <a:xfrm>
            <a:off x="500034" y="1357298"/>
            <a:ext cx="8143932" cy="5143536"/>
          </a:xfrm>
        </p:spPr>
        <p:txBody>
          <a:bodyPr>
            <a:noAutofit/>
          </a:bodyPr>
          <a:lstStyle/>
          <a:p>
            <a:r>
              <a:rPr lang="en-US" dirty="0"/>
              <a:t>After applying sufficient plaster, surgeon prepares to apply the rehearsed movement of reduction.</a:t>
            </a:r>
          </a:p>
          <a:p>
            <a:r>
              <a:rPr lang="en-US" dirty="0"/>
              <a:t>Should be able to clearly recognise sensation of reduction.</a:t>
            </a:r>
          </a:p>
          <a:p>
            <a:r>
              <a:rPr lang="en-US" dirty="0"/>
              <a:t>After applying rehearsed reduction, surgeon holds on, without further movement to allow the cast to set.</a:t>
            </a:r>
          </a:p>
          <a:p>
            <a:r>
              <a:rPr lang="en-US" dirty="0"/>
              <a:t>In the last few minutes, he should obliterate any abrupt impression that might invite pressure sore.</a:t>
            </a:r>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85588656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306388"/>
            <a:ext cx="7772400" cy="835025"/>
          </a:xfrm>
        </p:spPr>
        <p:txBody>
          <a:bodyPr/>
          <a:lstStyle/>
          <a:p>
            <a:pPr eaLnBrk="1" hangingPunct="1">
              <a:defRPr/>
            </a:pPr>
            <a:r>
              <a:rPr lang="en-US" dirty="0"/>
              <a:t>L.L. IMMOBILISATION</a:t>
            </a:r>
          </a:p>
        </p:txBody>
      </p:sp>
      <p:sp>
        <p:nvSpPr>
          <p:cNvPr id="38915" name="Rectangle 3"/>
          <p:cNvSpPr>
            <a:spLocks noGrp="1" noChangeArrowheads="1"/>
          </p:cNvSpPr>
          <p:nvPr>
            <p:ph idx="1"/>
          </p:nvPr>
        </p:nvSpPr>
        <p:spPr/>
        <p:txBody>
          <a:bodyPr/>
          <a:lstStyle/>
          <a:p>
            <a:pPr eaLnBrk="1" hangingPunct="1">
              <a:buClr>
                <a:schemeClr val="folHlink"/>
              </a:buClr>
              <a:defRPr/>
            </a:pPr>
            <a:r>
              <a:rPr lang="en-US"/>
              <a:t>THOMAS SPLINT WITH / WITHOUT TRACTION.</a:t>
            </a:r>
          </a:p>
          <a:p>
            <a:pPr eaLnBrk="1" hangingPunct="1">
              <a:buClr>
                <a:schemeClr val="folHlink"/>
              </a:buClr>
              <a:defRPr/>
            </a:pPr>
            <a:r>
              <a:rPr lang="en-US"/>
              <a:t>WOODEN  PLANKS , POP SLABS , KRAMER WIRE SPLINTS.</a:t>
            </a:r>
          </a:p>
          <a:p>
            <a:pPr eaLnBrk="1" hangingPunct="1">
              <a:buClr>
                <a:schemeClr val="folHlink"/>
              </a:buClr>
              <a:defRPr/>
            </a:pPr>
            <a:r>
              <a:rPr lang="en-US"/>
              <a:t>PILLOWS , SHEETS UNDER THE KNEE.</a:t>
            </a:r>
          </a:p>
          <a:p>
            <a:pPr eaLnBrk="1" hangingPunct="1">
              <a:buClr>
                <a:schemeClr val="folHlink"/>
              </a:buClr>
              <a:defRPr/>
            </a:pPr>
            <a:r>
              <a:rPr lang="en-US"/>
              <a:t>ALWAYS KEEP THE PATIENT SUPINE WITH EXREMITY ELEVATED </a:t>
            </a:r>
          </a:p>
          <a:p>
            <a:pPr eaLnBrk="1" hangingPunct="1">
              <a:buClr>
                <a:srgbClr val="EEFA06"/>
              </a:buClr>
              <a:defRPr/>
            </a:pPr>
            <a:r>
              <a:rPr lang="en-US"/>
              <a:t>DONOT ASK TO BEAR WT.</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5122112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100-0037_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62050"/>
            <a:ext cx="8839200" cy="56959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5299" name="Rectangle 5"/>
          <p:cNvSpPr>
            <a:spLocks noChangeArrowheads="1"/>
          </p:cNvSpPr>
          <p:nvPr/>
        </p:nvSpPr>
        <p:spPr bwMode="auto">
          <a:xfrm>
            <a:off x="381000" y="228600"/>
            <a:ext cx="87630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a:solidFill>
                  <a:srgbClr val="FFFF00"/>
                </a:solidFill>
              </a:rPr>
              <a:t>LOWER LIMB IMMOBILISATION</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7415467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100-0038_IMG"/>
          <p:cNvPicPr>
            <a:picLocks noChangeAspect="1" noChangeArrowheads="1"/>
          </p:cNvPicPr>
          <p:nvPr/>
        </p:nvPicPr>
        <p:blipFill>
          <a:blip r:embed="rId2">
            <a:extLst>
              <a:ext uri="{28A0092B-C50C-407E-A947-70E740481C1C}">
                <a14:useLocalDpi xmlns:a14="http://schemas.microsoft.com/office/drawing/2010/main" val="0"/>
              </a:ext>
            </a:extLst>
          </a:blip>
          <a:srcRect t="4706" r="2942"/>
          <a:stretch>
            <a:fillRect/>
          </a:stretch>
        </p:blipFill>
        <p:spPr bwMode="auto">
          <a:xfrm>
            <a:off x="0" y="1246188"/>
            <a:ext cx="9144000" cy="561181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6323" name="Rectangle 5"/>
          <p:cNvSpPr>
            <a:spLocks noChangeArrowheads="1"/>
          </p:cNvSpPr>
          <p:nvPr/>
        </p:nvSpPr>
        <p:spPr bwMode="auto">
          <a:xfrm>
            <a:off x="0" y="304800"/>
            <a:ext cx="91440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srgbClr val="FFFF00"/>
                </a:solidFill>
              </a:rPr>
              <a:t>PILLOWS UNDER THE KNEE &amp; BANDAGE</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0475613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100-0039_IMG"/>
          <p:cNvPicPr>
            <a:picLocks noChangeAspect="1" noChangeArrowheads="1"/>
          </p:cNvPicPr>
          <p:nvPr/>
        </p:nvPicPr>
        <p:blipFill>
          <a:blip r:embed="rId2">
            <a:extLst>
              <a:ext uri="{28A0092B-C50C-407E-A947-70E740481C1C}">
                <a14:useLocalDpi xmlns:a14="http://schemas.microsoft.com/office/drawing/2010/main" val="0"/>
              </a:ext>
            </a:extLst>
          </a:blip>
          <a:srcRect t="20000" b="3751"/>
          <a:stretch>
            <a:fillRect/>
          </a:stretch>
        </p:blipFill>
        <p:spPr bwMode="auto">
          <a:xfrm>
            <a:off x="0" y="1600200"/>
            <a:ext cx="9144000" cy="52292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7347" name="Rectangle 5"/>
          <p:cNvSpPr>
            <a:spLocks noChangeArrowheads="1"/>
          </p:cNvSpPr>
          <p:nvPr/>
        </p:nvSpPr>
        <p:spPr bwMode="auto">
          <a:xfrm>
            <a:off x="0" y="304800"/>
            <a:ext cx="8915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000" dirty="0">
                <a:solidFill>
                  <a:prstClr val="black"/>
                </a:solidFill>
              </a:rPr>
              <a:t>DON’T FORGET ELEVATION!!!</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0745044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ms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6096000" cy="6858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1" name="Oval 3"/>
          <p:cNvSpPr>
            <a:spLocks noChangeArrowheads="1"/>
          </p:cNvSpPr>
          <p:nvPr/>
        </p:nvSpPr>
        <p:spPr bwMode="auto">
          <a:xfrm>
            <a:off x="5791200" y="2667000"/>
            <a:ext cx="2590800" cy="27432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prstClr val="black"/>
                </a:solidFill>
                <a:cs typeface="Times New Roman" pitchFamily="18" charset="0"/>
              </a:rPr>
              <a:t>THOMAS SPLINT</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9755761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ems 012"/>
          <p:cNvPicPr>
            <a:picLocks noChangeAspect="1" noChangeArrowheads="1"/>
          </p:cNvPicPr>
          <p:nvPr/>
        </p:nvPicPr>
        <p:blipFill>
          <a:blip r:embed="rId2">
            <a:lum bright="6000"/>
            <a:extLst>
              <a:ext uri="{28A0092B-C50C-407E-A947-70E740481C1C}">
                <a14:useLocalDpi xmlns:a14="http://schemas.microsoft.com/office/drawing/2010/main" val="0"/>
              </a:ext>
            </a:extLst>
          </a:blip>
          <a:srcRect t="16867" b="7230"/>
          <a:stretch>
            <a:fillRect/>
          </a:stretch>
        </p:blipFill>
        <p:spPr bwMode="auto">
          <a:xfrm>
            <a:off x="0" y="1600200"/>
            <a:ext cx="9144000" cy="48006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9395" name="Rectangle 3"/>
          <p:cNvSpPr>
            <a:spLocks noChangeArrowheads="1"/>
          </p:cNvSpPr>
          <p:nvPr/>
        </p:nvSpPr>
        <p:spPr bwMode="auto">
          <a:xfrm>
            <a:off x="228600" y="381000"/>
            <a:ext cx="87630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000">
                <a:solidFill>
                  <a:srgbClr val="FFFF00"/>
                </a:solidFill>
              </a:rPr>
              <a:t>THE THOMAS SPLINT</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7546215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48" t="25806" r="4064" b="23810"/>
          <a:stretch/>
        </p:blipFill>
        <p:spPr bwMode="auto">
          <a:xfrm>
            <a:off x="21771" y="1736302"/>
            <a:ext cx="9122229" cy="320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5325155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48" t="12289" r="51363" b="13774"/>
          <a:stretch/>
        </p:blipFill>
        <p:spPr bwMode="auto">
          <a:xfrm>
            <a:off x="1981200" y="424726"/>
            <a:ext cx="4648200" cy="6079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7530389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100-0009_IMG"/>
          <p:cNvPicPr>
            <a:picLocks noChangeAspect="1" noChangeArrowheads="1"/>
          </p:cNvPicPr>
          <p:nvPr/>
        </p:nvPicPr>
        <p:blipFill>
          <a:blip r:embed="rId2">
            <a:extLst>
              <a:ext uri="{28A0092B-C50C-407E-A947-70E740481C1C}">
                <a14:useLocalDpi xmlns:a14="http://schemas.microsoft.com/office/drawing/2010/main" val="0"/>
              </a:ext>
            </a:extLst>
          </a:blip>
          <a:srcRect l="14999" t="3751" r="19087"/>
          <a:stretch>
            <a:fillRect/>
          </a:stretch>
        </p:blipFill>
        <p:spPr bwMode="auto">
          <a:xfrm>
            <a:off x="0" y="0"/>
            <a:ext cx="3352800" cy="6858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3" descr="100-0008_IMG"/>
          <p:cNvPicPr>
            <a:picLocks noChangeAspect="1" noChangeArrowheads="1"/>
          </p:cNvPicPr>
          <p:nvPr/>
        </p:nvPicPr>
        <p:blipFill>
          <a:blip r:embed="rId3" cstate="print">
            <a:extLst>
              <a:ext uri="{28A0092B-C50C-407E-A947-70E740481C1C}">
                <a14:useLocalDpi xmlns:a14="http://schemas.microsoft.com/office/drawing/2010/main" val="0"/>
              </a:ext>
            </a:extLst>
          </a:blip>
          <a:srcRect l="22812" t="18750" r="20938"/>
          <a:stretch>
            <a:fillRect/>
          </a:stretch>
        </p:blipFill>
        <p:spPr bwMode="auto">
          <a:xfrm>
            <a:off x="3352800" y="0"/>
            <a:ext cx="3305175" cy="3581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0420" name="Picture 4" descr="100-0010_IMG"/>
          <p:cNvPicPr>
            <a:picLocks noChangeAspect="1" noChangeArrowheads="1"/>
          </p:cNvPicPr>
          <p:nvPr/>
        </p:nvPicPr>
        <p:blipFill>
          <a:blip r:embed="rId4">
            <a:extLst>
              <a:ext uri="{28A0092B-C50C-407E-A947-70E740481C1C}">
                <a14:useLocalDpi xmlns:a14="http://schemas.microsoft.com/office/drawing/2010/main" val="0"/>
              </a:ext>
            </a:extLst>
          </a:blip>
          <a:srcRect l="20000" t="3751" r="32500"/>
          <a:stretch>
            <a:fillRect/>
          </a:stretch>
        </p:blipFill>
        <p:spPr bwMode="auto">
          <a:xfrm>
            <a:off x="6756400" y="0"/>
            <a:ext cx="2387600" cy="6629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1" name="Rectangle 5"/>
          <p:cNvSpPr>
            <a:spLocks noChangeArrowheads="1"/>
          </p:cNvSpPr>
          <p:nvPr/>
        </p:nvSpPr>
        <p:spPr bwMode="auto">
          <a:xfrm>
            <a:off x="3581400" y="3962400"/>
            <a:ext cx="2514600" cy="1905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CC00"/>
                </a:solidFill>
              </a:rPr>
              <a:t>SPINE BOARD</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8075172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Statue of Liberty Splint</a:t>
            </a:r>
          </a:p>
        </p:txBody>
      </p:sp>
      <p:pic>
        <p:nvPicPr>
          <p:cNvPr id="102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0909" t="36468" r="28115" b="18360"/>
          <a:stretch/>
        </p:blipFill>
        <p:spPr bwMode="auto">
          <a:xfrm>
            <a:off x="1447800" y="1423064"/>
            <a:ext cx="6172200" cy="479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005179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8794" y="714356"/>
            <a:ext cx="5429288" cy="642942"/>
          </a:xfrm>
        </p:spPr>
        <p:txBody>
          <a:bodyPr>
            <a:normAutofit/>
          </a:bodyPr>
          <a:lstStyle/>
          <a:p>
            <a:pPr algn="ctr"/>
            <a:r>
              <a:rPr lang="en-IN" dirty="0"/>
              <a:t>PLASTER TECHNIQUES</a:t>
            </a:r>
          </a:p>
        </p:txBody>
      </p:sp>
      <p:sp>
        <p:nvSpPr>
          <p:cNvPr id="3" name="Content Placeholder 2"/>
          <p:cNvSpPr>
            <a:spLocks noGrp="1"/>
          </p:cNvSpPr>
          <p:nvPr>
            <p:ph idx="1"/>
          </p:nvPr>
        </p:nvSpPr>
        <p:spPr>
          <a:xfrm>
            <a:off x="285720" y="1928802"/>
            <a:ext cx="8686800" cy="4395798"/>
          </a:xfrm>
        </p:spPr>
        <p:txBody>
          <a:bodyPr>
            <a:normAutofit/>
          </a:bodyPr>
          <a:lstStyle/>
          <a:p>
            <a:pPr>
              <a:buClr>
                <a:srgbClr val="FF0000"/>
              </a:buClr>
            </a:pPr>
            <a:r>
              <a:rPr lang="en-US" dirty="0"/>
              <a:t>Plaster casts can be divided into 3 types:</a:t>
            </a:r>
            <a:br>
              <a:rPr lang="en-US" dirty="0"/>
            </a:br>
            <a:endParaRPr lang="en-US" dirty="0"/>
          </a:p>
          <a:p>
            <a:pPr marL="0" indent="0">
              <a:buClr>
                <a:srgbClr val="FFFF00"/>
              </a:buClr>
              <a:buNone/>
            </a:pPr>
            <a:r>
              <a:rPr lang="en-US" dirty="0"/>
              <a:t>Badly padded plaster</a:t>
            </a:r>
          </a:p>
          <a:p>
            <a:pPr marL="514350" indent="-514350">
              <a:buClr>
                <a:srgbClr val="FFFF00"/>
              </a:buClr>
              <a:buFont typeface="+mj-lt"/>
              <a:buAutoNum type="arabicParenR"/>
            </a:pPr>
            <a:endParaRPr lang="en-US" dirty="0"/>
          </a:p>
          <a:p>
            <a:pPr marL="0" indent="0">
              <a:buClr>
                <a:srgbClr val="FFFF00"/>
              </a:buClr>
              <a:buNone/>
            </a:pPr>
            <a:r>
              <a:rPr lang="en-US" dirty="0"/>
              <a:t>Unpadded plaster</a:t>
            </a:r>
          </a:p>
          <a:p>
            <a:pPr marL="514350" indent="-514350">
              <a:buClr>
                <a:srgbClr val="FFFF00"/>
              </a:buClr>
              <a:buFont typeface="+mj-lt"/>
              <a:buAutoNum type="arabicParenR"/>
            </a:pPr>
            <a:endParaRPr lang="en-US" dirty="0"/>
          </a:p>
          <a:p>
            <a:pPr marL="0" indent="0">
              <a:buClr>
                <a:srgbClr val="FFFF00"/>
              </a:buClr>
              <a:buNone/>
            </a:pPr>
            <a:r>
              <a:rPr lang="en-US" dirty="0"/>
              <a:t>Padded plaster</a:t>
            </a:r>
            <a:endParaRPr lang="en-IN" dirty="0"/>
          </a:p>
        </p:txBody>
      </p:sp>
      <p:pic>
        <p:nvPicPr>
          <p:cNvPr id="4" name="Picture 2" descr="C:\Users\aashish\Documents\rhiju\images_Deroyal_290000.jpg"/>
          <p:cNvPicPr>
            <a:picLocks noChangeAspect="1" noChangeArrowheads="1"/>
          </p:cNvPicPr>
          <p:nvPr/>
        </p:nvPicPr>
        <p:blipFill>
          <a:blip r:embed="rId2"/>
          <a:srcRect/>
          <a:stretch>
            <a:fillRect/>
          </a:stretch>
        </p:blipFill>
        <p:spPr bwMode="auto">
          <a:xfrm>
            <a:off x="5157363" y="3929042"/>
            <a:ext cx="3986637" cy="2928958"/>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7161163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MCQ 1</a:t>
            </a:r>
          </a:p>
        </p:txBody>
      </p:sp>
      <p:sp>
        <p:nvSpPr>
          <p:cNvPr id="3" name="Content Placeholder 2"/>
          <p:cNvSpPr>
            <a:spLocks noGrp="1"/>
          </p:cNvSpPr>
          <p:nvPr>
            <p:ph idx="1"/>
          </p:nvPr>
        </p:nvSpPr>
        <p:spPr/>
        <p:txBody>
          <a:bodyPr/>
          <a:lstStyle/>
          <a:p>
            <a:r>
              <a:rPr lang="en-GB" dirty="0"/>
              <a:t>Plaster of Paris is made up of</a:t>
            </a:r>
          </a:p>
          <a:p>
            <a:pPr marL="514350" indent="-514350">
              <a:buAutoNum type="alphaLcPeriod"/>
            </a:pPr>
            <a:r>
              <a:rPr lang="en-GB" dirty="0"/>
              <a:t>Borax</a:t>
            </a:r>
          </a:p>
          <a:p>
            <a:pPr marL="514350" indent="-514350">
              <a:buAutoNum type="alphaLcPeriod"/>
            </a:pPr>
            <a:r>
              <a:rPr lang="en-GB" dirty="0"/>
              <a:t>Resin</a:t>
            </a:r>
          </a:p>
          <a:p>
            <a:pPr marL="514350" indent="-514350">
              <a:buAutoNum type="alphaLcPeriod"/>
            </a:pPr>
            <a:r>
              <a:rPr lang="en-GB" dirty="0"/>
              <a:t>Calcium </a:t>
            </a:r>
            <a:r>
              <a:rPr lang="en-GB" dirty="0" err="1"/>
              <a:t>sulfate</a:t>
            </a:r>
            <a:endParaRPr lang="en-GB" dirty="0"/>
          </a:p>
          <a:p>
            <a:pPr marL="514350" indent="-514350">
              <a:buAutoNum type="alphaLcPeriod"/>
            </a:pPr>
            <a:r>
              <a:rPr lang="en-GB" dirty="0"/>
              <a:t>Calcium carbonate</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5752495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MCQ 2</a:t>
            </a:r>
          </a:p>
        </p:txBody>
      </p:sp>
      <p:sp>
        <p:nvSpPr>
          <p:cNvPr id="4" name="Content Placeholder 3"/>
          <p:cNvSpPr>
            <a:spLocks noGrp="1"/>
          </p:cNvSpPr>
          <p:nvPr>
            <p:ph sz="half" idx="1"/>
          </p:nvPr>
        </p:nvSpPr>
        <p:spPr/>
        <p:txBody>
          <a:bodyPr/>
          <a:lstStyle/>
          <a:p>
            <a:r>
              <a:rPr lang="en-GB" dirty="0"/>
              <a:t>What is the name of the splint on the palm?</a:t>
            </a:r>
          </a:p>
          <a:p>
            <a:pPr marL="514350" indent="-514350">
              <a:buAutoNum type="alphaLcPeriod"/>
            </a:pPr>
            <a:r>
              <a:rPr lang="en-GB" dirty="0"/>
              <a:t>Thomas splint</a:t>
            </a:r>
          </a:p>
          <a:p>
            <a:pPr marL="514350" indent="-514350">
              <a:buAutoNum type="alphaLcPeriod"/>
            </a:pPr>
            <a:r>
              <a:rPr lang="en-GB" dirty="0" err="1"/>
              <a:t>Bohler</a:t>
            </a:r>
            <a:r>
              <a:rPr lang="en-GB" dirty="0"/>
              <a:t> </a:t>
            </a:r>
            <a:r>
              <a:rPr lang="en-GB" dirty="0" err="1"/>
              <a:t>braun</a:t>
            </a:r>
            <a:r>
              <a:rPr lang="en-GB" dirty="0"/>
              <a:t> splint</a:t>
            </a:r>
          </a:p>
          <a:p>
            <a:pPr marL="514350" indent="-514350">
              <a:buAutoNum type="alphaLcPeriod"/>
            </a:pPr>
            <a:r>
              <a:rPr lang="en-GB" dirty="0"/>
              <a:t>Zimmer splint</a:t>
            </a:r>
          </a:p>
          <a:p>
            <a:pPr marL="514350" indent="-514350">
              <a:buAutoNum type="alphaLcPeriod"/>
            </a:pPr>
            <a:r>
              <a:rPr lang="en-GB" dirty="0" err="1"/>
              <a:t>Ilizarov</a:t>
            </a:r>
            <a:r>
              <a:rPr lang="en-GB" dirty="0"/>
              <a:t> </a:t>
            </a:r>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648200" y="2348706"/>
            <a:ext cx="4038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344071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MCQ 3</a:t>
            </a:r>
          </a:p>
        </p:txBody>
      </p:sp>
      <p:sp>
        <p:nvSpPr>
          <p:cNvPr id="4" name="Content Placeholder 3"/>
          <p:cNvSpPr>
            <a:spLocks noGrp="1"/>
          </p:cNvSpPr>
          <p:nvPr>
            <p:ph sz="half" idx="1"/>
          </p:nvPr>
        </p:nvSpPr>
        <p:spPr/>
        <p:txBody>
          <a:bodyPr/>
          <a:lstStyle/>
          <a:p>
            <a:r>
              <a:rPr lang="en-GB" dirty="0"/>
              <a:t>What is the name of the splint?</a:t>
            </a:r>
          </a:p>
          <a:p>
            <a:pPr marL="514350" indent="-514350">
              <a:buAutoNum type="alphaLcPeriod"/>
            </a:pPr>
            <a:r>
              <a:rPr lang="en-GB" dirty="0"/>
              <a:t>Thomas splint</a:t>
            </a:r>
          </a:p>
          <a:p>
            <a:pPr marL="514350" indent="-514350">
              <a:buAutoNum type="alphaLcPeriod"/>
            </a:pPr>
            <a:r>
              <a:rPr lang="en-GB" dirty="0" err="1"/>
              <a:t>Bohler</a:t>
            </a:r>
            <a:r>
              <a:rPr lang="en-GB" dirty="0"/>
              <a:t> </a:t>
            </a:r>
            <a:r>
              <a:rPr lang="en-GB" dirty="0" err="1"/>
              <a:t>braun</a:t>
            </a:r>
            <a:r>
              <a:rPr lang="en-GB" dirty="0"/>
              <a:t> splint</a:t>
            </a:r>
          </a:p>
          <a:p>
            <a:pPr marL="514350" indent="-514350">
              <a:buAutoNum type="alphaLcPeriod"/>
            </a:pPr>
            <a:r>
              <a:rPr lang="en-GB" dirty="0"/>
              <a:t>Zimmer splint</a:t>
            </a:r>
          </a:p>
          <a:p>
            <a:pPr marL="514350" indent="-514350">
              <a:buAutoNum type="alphaLcPeriod"/>
            </a:pPr>
            <a:r>
              <a:rPr lang="en-GB" dirty="0" err="1"/>
              <a:t>Ilizarov</a:t>
            </a:r>
            <a:r>
              <a:rPr lang="en-GB" dirty="0"/>
              <a:t> </a:t>
            </a:r>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655961" y="1600200"/>
            <a:ext cx="402307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3608520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MCQ 4</a:t>
            </a:r>
          </a:p>
        </p:txBody>
      </p:sp>
      <p:sp>
        <p:nvSpPr>
          <p:cNvPr id="3" name="Content Placeholder 2"/>
          <p:cNvSpPr>
            <a:spLocks noGrp="1"/>
          </p:cNvSpPr>
          <p:nvPr>
            <p:ph idx="1"/>
          </p:nvPr>
        </p:nvSpPr>
        <p:spPr/>
        <p:txBody>
          <a:bodyPr/>
          <a:lstStyle/>
          <a:p>
            <a:r>
              <a:rPr lang="en-GB" dirty="0"/>
              <a:t>Plaster and splints help in:</a:t>
            </a:r>
          </a:p>
          <a:p>
            <a:pPr marL="514350" indent="-514350">
              <a:buAutoNum type="alphaLcPeriod"/>
            </a:pPr>
            <a:r>
              <a:rPr lang="en-GB" dirty="0"/>
              <a:t>Reduce swelling</a:t>
            </a:r>
          </a:p>
          <a:p>
            <a:pPr marL="514350" indent="-514350">
              <a:buAutoNum type="alphaLcPeriod"/>
            </a:pPr>
            <a:r>
              <a:rPr lang="en-GB" dirty="0"/>
              <a:t>Immobilisation </a:t>
            </a:r>
          </a:p>
          <a:p>
            <a:pPr marL="514350" indent="-514350">
              <a:buAutoNum type="alphaLcPeriod"/>
            </a:pPr>
            <a:r>
              <a:rPr lang="en-GB" dirty="0"/>
              <a:t>Decrease pain</a:t>
            </a:r>
          </a:p>
          <a:p>
            <a:pPr marL="514350" indent="-514350">
              <a:buAutoNum type="alphaLcPeriod"/>
            </a:pPr>
            <a:r>
              <a:rPr lang="en-GB" dirty="0"/>
              <a:t>All of the above</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42751420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MCQ 5</a:t>
            </a:r>
          </a:p>
        </p:txBody>
      </p:sp>
      <p:sp>
        <p:nvSpPr>
          <p:cNvPr id="3" name="Content Placeholder 2"/>
          <p:cNvSpPr>
            <a:spLocks noGrp="1"/>
          </p:cNvSpPr>
          <p:nvPr>
            <p:ph idx="1"/>
          </p:nvPr>
        </p:nvSpPr>
        <p:spPr/>
        <p:txBody>
          <a:bodyPr/>
          <a:lstStyle/>
          <a:p>
            <a:r>
              <a:rPr lang="en-GB" dirty="0"/>
              <a:t>Plaster cast should be removed when</a:t>
            </a:r>
          </a:p>
          <a:p>
            <a:pPr marL="514350" indent="-514350">
              <a:buAutoNum type="alphaLcPeriod"/>
            </a:pPr>
            <a:r>
              <a:rPr lang="en-GB" dirty="0"/>
              <a:t>Cyanosed fingers</a:t>
            </a:r>
          </a:p>
          <a:p>
            <a:pPr marL="514350" indent="-514350">
              <a:buAutoNum type="alphaLcPeriod"/>
            </a:pPr>
            <a:r>
              <a:rPr lang="en-GB" dirty="0"/>
              <a:t>Pink fingers</a:t>
            </a:r>
          </a:p>
          <a:p>
            <a:pPr marL="514350" indent="-514350">
              <a:buAutoNum type="alphaLcPeriod"/>
            </a:pPr>
            <a:r>
              <a:rPr lang="en-GB" dirty="0"/>
              <a:t>Warm fingers</a:t>
            </a:r>
          </a:p>
          <a:p>
            <a:pPr marL="514350" indent="-514350">
              <a:buAutoNum type="alphaLcPeriod"/>
            </a:pPr>
            <a:r>
              <a:rPr lang="en-GB" dirty="0"/>
              <a:t>None of the above</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1876652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667000" y="2514600"/>
            <a:ext cx="8229600" cy="4525963"/>
          </a:xfrm>
        </p:spPr>
        <p:txBody>
          <a:bodyPr>
            <a:normAutofit/>
          </a:bodyPr>
          <a:lstStyle/>
          <a:p>
            <a:pPr marL="0" indent="0">
              <a:buNone/>
            </a:pPr>
            <a:r>
              <a:rPr lang="en-GB" sz="4000" dirty="0"/>
              <a:t>THANK YOU</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033736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Badly padded plaster</a:t>
            </a:r>
          </a:p>
        </p:txBody>
      </p:sp>
      <p:sp>
        <p:nvSpPr>
          <p:cNvPr id="3" name="Content Placeholder 2"/>
          <p:cNvSpPr>
            <a:spLocks noGrp="1"/>
          </p:cNvSpPr>
          <p:nvPr>
            <p:ph idx="1"/>
          </p:nvPr>
        </p:nvSpPr>
        <p:spPr/>
        <p:txBody>
          <a:bodyPr/>
          <a:lstStyle/>
          <a:p>
            <a:r>
              <a:rPr lang="en-US" dirty="0"/>
              <a:t>It is loose on the limb and therefore cannot fix the fragments.</a:t>
            </a:r>
          </a:p>
          <a:p>
            <a:r>
              <a:rPr lang="en-US" dirty="0"/>
              <a:t>No padding is done in the bony prominences</a:t>
            </a:r>
          </a:p>
        </p:txBody>
      </p:sp>
      <p:sp>
        <p:nvSpPr>
          <p:cNvPr id="6" name="Rectangle 5"/>
          <p:cNvSpPr/>
          <p:nvPr/>
        </p:nvSpPr>
        <p:spPr>
          <a:xfrm>
            <a:off x="428596" y="3138730"/>
            <a:ext cx="5299603" cy="584775"/>
          </a:xfrm>
          <a:prstGeom prst="rect">
            <a:avLst/>
          </a:prstGeom>
        </p:spPr>
        <p:txBody>
          <a:bodyPr wrap="square">
            <a:spAutoFit/>
          </a:bodyPr>
          <a:lstStyle/>
          <a:p>
            <a:r>
              <a:rPr lang="en-US" sz="3200" dirty="0">
                <a:solidFill>
                  <a:schemeClr val="bg1"/>
                </a:solidFill>
              </a:rPr>
              <a:t>Unpadded  Plaster</a:t>
            </a:r>
            <a:endParaRPr lang="en-IN" sz="3200" dirty="0">
              <a:solidFill>
                <a:schemeClr val="bg1"/>
              </a:solidFill>
            </a:endParaRPr>
          </a:p>
        </p:txBody>
      </p:sp>
      <p:sp>
        <p:nvSpPr>
          <p:cNvPr id="7" name="Rectangle 6"/>
          <p:cNvSpPr/>
          <p:nvPr/>
        </p:nvSpPr>
        <p:spPr>
          <a:xfrm>
            <a:off x="500034" y="3857628"/>
            <a:ext cx="8215370" cy="1785104"/>
          </a:xfrm>
          <a:prstGeom prst="rect">
            <a:avLst/>
          </a:prstGeom>
        </p:spPr>
        <p:txBody>
          <a:bodyPr wrap="square">
            <a:spAutoFit/>
          </a:bodyPr>
          <a:lstStyle/>
          <a:p>
            <a:pPr>
              <a:buFont typeface="Wingdings" pitchFamily="2" charset="2"/>
              <a:buChar char="§"/>
            </a:pPr>
            <a:r>
              <a:rPr lang="en-US" sz="2200" dirty="0">
                <a:solidFill>
                  <a:schemeClr val="bg1"/>
                </a:solidFill>
              </a:rPr>
              <a:t>Made by applying the turns of wet bandage directly to the skin without using any textile.  (used by </a:t>
            </a:r>
            <a:r>
              <a:rPr lang="en-US" sz="2200" dirty="0" err="1">
                <a:solidFill>
                  <a:schemeClr val="bg1"/>
                </a:solidFill>
              </a:rPr>
              <a:t>Böhler</a:t>
            </a:r>
            <a:r>
              <a:rPr lang="en-US" sz="2200" dirty="0">
                <a:solidFill>
                  <a:schemeClr val="bg1"/>
                </a:solidFill>
              </a:rPr>
              <a:t>)</a:t>
            </a:r>
          </a:p>
          <a:p>
            <a:pPr>
              <a:buFont typeface="Wingdings" pitchFamily="2" charset="2"/>
              <a:buChar char="§"/>
            </a:pPr>
            <a:endParaRPr lang="en-US" sz="2200" dirty="0">
              <a:solidFill>
                <a:schemeClr val="bg1"/>
              </a:solidFill>
            </a:endParaRPr>
          </a:p>
          <a:p>
            <a:pPr>
              <a:buFont typeface="Wingdings" pitchFamily="2" charset="2"/>
              <a:buChar char="§"/>
            </a:pPr>
            <a:r>
              <a:rPr lang="en-US" sz="2200" dirty="0">
                <a:solidFill>
                  <a:schemeClr val="bg1"/>
                </a:solidFill>
              </a:rPr>
              <a:t>For practical purposes, if </a:t>
            </a:r>
            <a:r>
              <a:rPr lang="en-US" sz="2200" dirty="0" err="1">
                <a:solidFill>
                  <a:schemeClr val="bg1"/>
                </a:solidFill>
              </a:rPr>
              <a:t>stockinette</a:t>
            </a:r>
            <a:r>
              <a:rPr lang="en-US" sz="2200" dirty="0">
                <a:solidFill>
                  <a:schemeClr val="bg1"/>
                </a:solidFill>
              </a:rPr>
              <a:t> is used the resulting plaster can still be regarded as an unpadded cast. </a:t>
            </a:r>
          </a:p>
        </p:txBody>
      </p:sp>
      <p:sp>
        <p:nvSpPr>
          <p:cNvPr id="8" name="Footer Placeholder 7"/>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4209277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8664"/>
            <a:ext cx="8401080" cy="6175046"/>
          </a:xfrm>
        </p:spPr>
        <p:txBody>
          <a:bodyPr>
            <a:noAutofit/>
          </a:bodyPr>
          <a:lstStyle/>
          <a:p>
            <a:r>
              <a:rPr lang="en-US" dirty="0"/>
              <a:t>The closeness of its application to the limb and actual adhesion to the skin, is believed to enhance fixation of a fracture.</a:t>
            </a:r>
          </a:p>
          <a:p>
            <a:r>
              <a:rPr lang="en-US" dirty="0"/>
              <a:t>Considerably easier to learn than padded plaster technique.</a:t>
            </a:r>
          </a:p>
          <a:p>
            <a:r>
              <a:rPr lang="en-US" dirty="0"/>
              <a:t>Bandage should never be pulled tight .</a:t>
            </a:r>
          </a:p>
          <a:p>
            <a:r>
              <a:rPr lang="en-US" dirty="0"/>
              <a:t>Bandage should be made to roll itself round the limb.</a:t>
            </a:r>
          </a:p>
          <a:p>
            <a:r>
              <a:rPr lang="en-US" dirty="0"/>
              <a:t>Should be applied by laying the wet roll of plaster on the skin and pushing it round the curves of limb with flat of hand.</a:t>
            </a:r>
          </a:p>
          <a:p>
            <a:r>
              <a:rPr lang="en-US" dirty="0"/>
              <a:t>The roll of plaster should not be lifted off the limb and pulled.</a:t>
            </a:r>
          </a:p>
          <a:p>
            <a:r>
              <a:rPr lang="en-US" dirty="0"/>
              <a:t>Recommended in 3 condition by Sir John </a:t>
            </a:r>
            <a:r>
              <a:rPr lang="en-US" dirty="0" err="1"/>
              <a:t>Charnley</a:t>
            </a:r>
            <a:r>
              <a:rPr lang="en-US" dirty="0"/>
              <a:t>:</a:t>
            </a:r>
          </a:p>
          <a:p>
            <a:pPr>
              <a:buNone/>
            </a:pPr>
            <a:r>
              <a:rPr lang="en-US" dirty="0"/>
              <a:t>			1) </a:t>
            </a:r>
            <a:r>
              <a:rPr lang="en-US" dirty="0" err="1"/>
              <a:t>Colles</a:t>
            </a:r>
            <a:r>
              <a:rPr lang="en-US" dirty="0"/>
              <a:t>’ fracture</a:t>
            </a:r>
          </a:p>
          <a:p>
            <a:pPr>
              <a:buNone/>
            </a:pPr>
            <a:r>
              <a:rPr lang="en-US" dirty="0"/>
              <a:t>			2) Scaphoid fracture</a:t>
            </a:r>
          </a:p>
          <a:p>
            <a:pPr>
              <a:buNone/>
            </a:pPr>
            <a:r>
              <a:rPr lang="en-US" dirty="0"/>
              <a:t>			3) Bennett’s fracture</a:t>
            </a:r>
          </a:p>
          <a:p>
            <a:endParaRPr lang="en-US" sz="2400" dirty="0"/>
          </a:p>
          <a:p>
            <a:endParaRPr lang="en-IN" sz="2400" dirty="0"/>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817937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0274" y="428604"/>
            <a:ext cx="5114932" cy="704104"/>
          </a:xfrm>
        </p:spPr>
        <p:txBody>
          <a:bodyPr>
            <a:normAutofit/>
          </a:bodyPr>
          <a:lstStyle/>
          <a:p>
            <a:pPr algn="ctr"/>
            <a:r>
              <a:rPr lang="en-US" dirty="0"/>
              <a:t>Padded plaster cast</a:t>
            </a:r>
          </a:p>
        </p:txBody>
      </p:sp>
      <p:sp>
        <p:nvSpPr>
          <p:cNvPr id="3" name="Content Placeholder 2"/>
          <p:cNvSpPr>
            <a:spLocks noGrp="1"/>
          </p:cNvSpPr>
          <p:nvPr>
            <p:ph idx="1"/>
          </p:nvPr>
        </p:nvSpPr>
        <p:spPr>
          <a:xfrm>
            <a:off x="457200" y="1214422"/>
            <a:ext cx="8258204" cy="5460666"/>
          </a:xfrm>
        </p:spPr>
        <p:txBody>
          <a:bodyPr>
            <a:normAutofit/>
          </a:bodyPr>
          <a:lstStyle/>
          <a:p>
            <a:r>
              <a:rPr lang="en-US" dirty="0"/>
              <a:t>A layer of cotton-wool is interposed between the skin and plaster, </a:t>
            </a:r>
          </a:p>
          <a:p>
            <a:r>
              <a:rPr lang="en-US" dirty="0"/>
              <a:t>The elastic pressure of the cotton enhances the fixation of limb by compensating for shrinkage in tissues . </a:t>
            </a:r>
          </a:p>
          <a:p>
            <a:r>
              <a:rPr lang="en-US" dirty="0"/>
              <a:t>The care with which cotton is applied is essential for success. </a:t>
            </a:r>
          </a:p>
          <a:p>
            <a:r>
              <a:rPr lang="en-US" dirty="0"/>
              <a:t>The cotton if not rolled already, should be carefully prepared in rolls before application. The roll of bandage remains in contact with surface of limb almost continuously.</a:t>
            </a:r>
          </a:p>
          <a:p>
            <a:r>
              <a:rPr lang="en-US" dirty="0"/>
              <a:t>Pressure is applied at the middle of width of bandage so that no excess of pressure can fall on either edge .</a:t>
            </a:r>
          </a:p>
          <a:p>
            <a:endParaRPr lang="en-US" dirty="0"/>
          </a:p>
          <a:p>
            <a:endParaRPr lang="en-US" dirty="0"/>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31408215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idx="1"/>
          </p:nvPr>
        </p:nvSpPr>
        <p:spPr>
          <a:xfrm>
            <a:off x="457200" y="642918"/>
            <a:ext cx="8258204" cy="6000792"/>
          </a:xfrm>
        </p:spPr>
        <p:txBody>
          <a:bodyPr>
            <a:normAutofit/>
          </a:bodyPr>
          <a:lstStyle/>
          <a:p>
            <a:r>
              <a:rPr lang="en-US" dirty="0"/>
              <a:t>Each turn is applied slowly and is settled carefully in position.</a:t>
            </a:r>
          </a:p>
          <a:p>
            <a:r>
              <a:rPr lang="en-US" dirty="0"/>
              <a:t>At tapering  parts of the limb, the turns are made to lie evenly by small tucks which are made with quick movement of index finger of left hand.</a:t>
            </a:r>
          </a:p>
          <a:p>
            <a:r>
              <a:rPr lang="en-US" dirty="0"/>
              <a:t>The durability of the cast depend on  welding together of individual turns by smoothing movements of left hand. </a:t>
            </a:r>
          </a:p>
          <a:p>
            <a:r>
              <a:rPr lang="en-US" dirty="0"/>
              <a:t>Each layer must be applied with equal deliberation</a:t>
            </a:r>
          </a:p>
          <a:p>
            <a:r>
              <a:rPr lang="en-US" dirty="0"/>
              <a:t>The hall-mark of good plaster is that it should be of even thickness from end to end.</a:t>
            </a:r>
          </a:p>
          <a:p>
            <a:r>
              <a:rPr lang="en-US" dirty="0"/>
              <a:t>Never apply two turns in the same place except at the ends. </a:t>
            </a:r>
          </a:p>
          <a:p>
            <a:r>
              <a:rPr lang="en-US" dirty="0"/>
              <a:t>Have a progressive ‘backward and forward rhythm’ from top to bottom.</a:t>
            </a:r>
          </a:p>
          <a:p>
            <a:endParaRPr lang="en-US" dirty="0"/>
          </a:p>
          <a:p>
            <a:endParaRPr lang="en-IN" dirty="0"/>
          </a:p>
        </p:txBody>
      </p:sp>
      <p:sp>
        <p:nvSpPr>
          <p:cNvPr id="3" name="Footer Placeholder 2"/>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4252656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POP … various forms</a:t>
            </a:r>
          </a:p>
        </p:txBody>
      </p:sp>
      <p:sp>
        <p:nvSpPr>
          <p:cNvPr id="29699" name="Rectangle 3"/>
          <p:cNvSpPr>
            <a:spLocks noGrp="1" noChangeArrowheads="1"/>
          </p:cNvSpPr>
          <p:nvPr>
            <p:ph idx="1"/>
          </p:nvPr>
        </p:nvSpPr>
        <p:spPr/>
        <p:txBody>
          <a:bodyPr/>
          <a:lstStyle/>
          <a:p>
            <a:r>
              <a:rPr lang="en-US" dirty="0"/>
              <a:t>Slab: only a part of circumference of limb is incorporated.</a:t>
            </a:r>
          </a:p>
          <a:p>
            <a:r>
              <a:rPr lang="en-US" dirty="0"/>
              <a:t>Cast: encircle whole circumference of the limb. </a:t>
            </a:r>
          </a:p>
          <a:p>
            <a:r>
              <a:rPr lang="en-US" dirty="0"/>
              <a:t>Spica</a:t>
            </a:r>
          </a:p>
          <a:p>
            <a:r>
              <a:rPr lang="en-US" dirty="0"/>
              <a:t>Brace </a:t>
            </a:r>
          </a:p>
        </p:txBody>
      </p:sp>
      <p:sp>
        <p:nvSpPr>
          <p:cNvPr id="4" name="Rectangle 3"/>
          <p:cNvSpPr/>
          <p:nvPr/>
        </p:nvSpPr>
        <p:spPr bwMode="auto">
          <a:xfrm>
            <a:off x="7010400" y="6019800"/>
            <a:ext cx="2133600" cy="838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US" sz="4400">
              <a:solidFill>
                <a:srgbClr val="0000FF"/>
              </a:solidFill>
              <a:latin typeface="Times New Roman" charset="0"/>
            </a:endParaRPr>
          </a:p>
        </p:txBody>
      </p:sp>
      <p:pic>
        <p:nvPicPr>
          <p:cNvPr id="3074" name="Picture 2" descr="C:\Users\aashish\Documents\rhiju\195605_100002214096494_553347_n.jpg"/>
          <p:cNvPicPr>
            <a:picLocks noChangeAspect="1" noChangeArrowheads="1"/>
          </p:cNvPicPr>
          <p:nvPr/>
        </p:nvPicPr>
        <p:blipFill>
          <a:blip r:embed="rId3"/>
          <a:srcRect/>
          <a:stretch>
            <a:fillRect/>
          </a:stretch>
        </p:blipFill>
        <p:spPr bwMode="auto">
          <a:xfrm>
            <a:off x="4724400" y="3810000"/>
            <a:ext cx="4419600" cy="3048000"/>
          </a:xfrm>
          <a:prstGeom prst="rect">
            <a:avLst/>
          </a:prstGeom>
          <a:noFill/>
        </p:spPr>
      </p:pic>
      <p:sp>
        <p:nvSpPr>
          <p:cNvPr id="6" name="Footer Placeholder 5"/>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389626482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80" y="285728"/>
            <a:ext cx="5643602" cy="785818"/>
          </a:xfrm>
        </p:spPr>
        <p:txBody>
          <a:bodyPr>
            <a:noAutofit/>
          </a:bodyPr>
          <a:lstStyle/>
          <a:p>
            <a:pPr algn="ctr"/>
            <a:r>
              <a:rPr lang="en-IN" dirty="0"/>
              <a:t>SLAB</a:t>
            </a:r>
          </a:p>
        </p:txBody>
      </p:sp>
      <p:sp>
        <p:nvSpPr>
          <p:cNvPr id="3" name="Content Placeholder 2"/>
          <p:cNvSpPr>
            <a:spLocks noGrp="1"/>
          </p:cNvSpPr>
          <p:nvPr>
            <p:ph idx="1"/>
          </p:nvPr>
        </p:nvSpPr>
        <p:spPr>
          <a:xfrm>
            <a:off x="428596" y="1071546"/>
            <a:ext cx="8358246" cy="5429288"/>
          </a:xfrm>
        </p:spPr>
        <p:txBody>
          <a:bodyPr/>
          <a:lstStyle/>
          <a:p>
            <a:r>
              <a:rPr lang="en-US" dirty="0"/>
              <a:t>Slab: only a part of circumference of limb is incorporated</a:t>
            </a:r>
            <a:r>
              <a:rPr lang="en-US" sz="2800" dirty="0"/>
              <a:t>.</a:t>
            </a:r>
          </a:p>
          <a:p>
            <a:endParaRPr lang="en-IN" dirty="0"/>
          </a:p>
        </p:txBody>
      </p:sp>
      <p:cxnSp>
        <p:nvCxnSpPr>
          <p:cNvPr id="5" name="Straight Connector 4"/>
          <p:cNvCxnSpPr/>
          <p:nvPr/>
        </p:nvCxnSpPr>
        <p:spPr>
          <a:xfrm rot="5400000">
            <a:off x="4107653" y="2321711"/>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1000100" y="2643183"/>
            <a:ext cx="7286676" cy="3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642910" y="3000372"/>
            <a:ext cx="71438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7930380" y="2999578"/>
            <a:ext cx="71438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 y="3416858"/>
            <a:ext cx="2286016" cy="769441"/>
          </a:xfrm>
          <a:prstGeom prst="rect">
            <a:avLst/>
          </a:prstGeom>
          <a:noFill/>
        </p:spPr>
        <p:txBody>
          <a:bodyPr wrap="square" rtlCol="0">
            <a:spAutoFit/>
          </a:bodyPr>
          <a:lstStyle/>
          <a:p>
            <a:pPr algn="ctr"/>
            <a:r>
              <a:rPr lang="en-IN" sz="2200" dirty="0">
                <a:solidFill>
                  <a:schemeClr val="bg1"/>
                </a:solidFill>
              </a:rPr>
              <a:t>UPPER EXTREMITY</a:t>
            </a:r>
          </a:p>
        </p:txBody>
      </p:sp>
      <p:sp>
        <p:nvSpPr>
          <p:cNvPr id="14" name="TextBox 13"/>
          <p:cNvSpPr txBox="1"/>
          <p:nvPr/>
        </p:nvSpPr>
        <p:spPr>
          <a:xfrm>
            <a:off x="6643702" y="3357563"/>
            <a:ext cx="2500298" cy="769441"/>
          </a:xfrm>
          <a:prstGeom prst="rect">
            <a:avLst/>
          </a:prstGeom>
          <a:noFill/>
        </p:spPr>
        <p:txBody>
          <a:bodyPr wrap="square" rtlCol="0">
            <a:spAutoFit/>
          </a:bodyPr>
          <a:lstStyle/>
          <a:p>
            <a:pPr algn="ctr"/>
            <a:r>
              <a:rPr lang="en-IN" sz="2200" dirty="0">
                <a:solidFill>
                  <a:schemeClr val="bg1"/>
                </a:solidFill>
              </a:rPr>
              <a:t>LOWER EXATREMITY</a:t>
            </a:r>
          </a:p>
        </p:txBody>
      </p:sp>
      <p:sp>
        <p:nvSpPr>
          <p:cNvPr id="15" name="TextBox 14"/>
          <p:cNvSpPr txBox="1"/>
          <p:nvPr/>
        </p:nvSpPr>
        <p:spPr>
          <a:xfrm>
            <a:off x="0" y="4000504"/>
            <a:ext cx="2214546" cy="2800767"/>
          </a:xfrm>
          <a:prstGeom prst="rect">
            <a:avLst/>
          </a:prstGeom>
          <a:noFill/>
        </p:spPr>
        <p:txBody>
          <a:bodyPr wrap="square" rtlCol="0">
            <a:spAutoFit/>
          </a:bodyPr>
          <a:lstStyle/>
          <a:p>
            <a:pPr>
              <a:buFont typeface="Wingdings" pitchFamily="2" charset="2"/>
              <a:buChar char="v"/>
            </a:pPr>
            <a:r>
              <a:rPr lang="en-IN" sz="2200" dirty="0">
                <a:solidFill>
                  <a:schemeClr val="bg1"/>
                </a:solidFill>
              </a:rPr>
              <a:t>Below elbow</a:t>
            </a:r>
          </a:p>
          <a:p>
            <a:pPr>
              <a:buFont typeface="Wingdings" pitchFamily="2" charset="2"/>
              <a:buChar char="v"/>
            </a:pPr>
            <a:r>
              <a:rPr lang="en-IN" sz="2200" dirty="0">
                <a:solidFill>
                  <a:schemeClr val="bg1"/>
                </a:solidFill>
              </a:rPr>
              <a:t>Above elbow</a:t>
            </a:r>
          </a:p>
          <a:p>
            <a:pPr>
              <a:buFont typeface="Wingdings" pitchFamily="2" charset="2"/>
              <a:buChar char="v"/>
            </a:pPr>
            <a:r>
              <a:rPr lang="en-IN" sz="2200" dirty="0">
                <a:solidFill>
                  <a:schemeClr val="bg1"/>
                </a:solidFill>
              </a:rPr>
              <a:t>U-slab\   </a:t>
            </a:r>
            <a:r>
              <a:rPr lang="en-IN" sz="2200" dirty="0" err="1">
                <a:solidFill>
                  <a:schemeClr val="bg1"/>
                </a:solidFill>
              </a:rPr>
              <a:t>Coaptation</a:t>
            </a:r>
            <a:r>
              <a:rPr lang="en-IN" sz="2200" dirty="0">
                <a:solidFill>
                  <a:schemeClr val="bg1"/>
                </a:solidFill>
              </a:rPr>
              <a:t> splint</a:t>
            </a:r>
          </a:p>
          <a:p>
            <a:pPr>
              <a:buFont typeface="Wingdings" pitchFamily="2" charset="2"/>
              <a:buChar char="v"/>
            </a:pPr>
            <a:r>
              <a:rPr lang="en-IN" sz="2200" dirty="0">
                <a:solidFill>
                  <a:schemeClr val="bg1"/>
                </a:solidFill>
              </a:rPr>
              <a:t>Sugar tong</a:t>
            </a:r>
          </a:p>
          <a:p>
            <a:pPr>
              <a:buFont typeface="Wingdings" pitchFamily="2" charset="2"/>
              <a:buChar char="v"/>
            </a:pPr>
            <a:r>
              <a:rPr lang="en-IN" sz="2200" dirty="0">
                <a:solidFill>
                  <a:schemeClr val="bg1"/>
                </a:solidFill>
              </a:rPr>
              <a:t>Gutter splint</a:t>
            </a:r>
          </a:p>
          <a:p>
            <a:pPr>
              <a:buFont typeface="Wingdings" pitchFamily="2" charset="2"/>
              <a:buChar char="v"/>
            </a:pPr>
            <a:endParaRPr lang="en-IN" sz="2200" dirty="0">
              <a:solidFill>
                <a:schemeClr val="bg1"/>
              </a:solidFill>
            </a:endParaRPr>
          </a:p>
          <a:p>
            <a:pPr>
              <a:buFont typeface="Wingdings" pitchFamily="2" charset="2"/>
              <a:buChar char="v"/>
            </a:pPr>
            <a:endParaRPr lang="en-IN" sz="2200" dirty="0">
              <a:solidFill>
                <a:schemeClr val="bg1"/>
              </a:solidFill>
            </a:endParaRPr>
          </a:p>
        </p:txBody>
      </p:sp>
      <p:sp>
        <p:nvSpPr>
          <p:cNvPr id="16" name="TextBox 15"/>
          <p:cNvSpPr txBox="1"/>
          <p:nvPr/>
        </p:nvSpPr>
        <p:spPr>
          <a:xfrm>
            <a:off x="6705600" y="4572000"/>
            <a:ext cx="2214546" cy="1446550"/>
          </a:xfrm>
          <a:prstGeom prst="rect">
            <a:avLst/>
          </a:prstGeom>
          <a:noFill/>
        </p:spPr>
        <p:txBody>
          <a:bodyPr wrap="square" rtlCol="0">
            <a:spAutoFit/>
          </a:bodyPr>
          <a:lstStyle/>
          <a:p>
            <a:pPr>
              <a:buFont typeface="Wingdings" pitchFamily="2" charset="2"/>
              <a:buChar char="v"/>
            </a:pPr>
            <a:r>
              <a:rPr lang="en-IN" sz="2200" dirty="0">
                <a:solidFill>
                  <a:schemeClr val="bg1"/>
                </a:solidFill>
              </a:rPr>
              <a:t>Below  knee</a:t>
            </a:r>
          </a:p>
          <a:p>
            <a:pPr>
              <a:buFont typeface="Wingdings" pitchFamily="2" charset="2"/>
              <a:buChar char="v"/>
            </a:pPr>
            <a:r>
              <a:rPr lang="en-IN" sz="2200" dirty="0">
                <a:solidFill>
                  <a:schemeClr val="bg1"/>
                </a:solidFill>
              </a:rPr>
              <a:t>Above knee</a:t>
            </a:r>
          </a:p>
          <a:p>
            <a:pPr>
              <a:buFont typeface="Wingdings" pitchFamily="2" charset="2"/>
              <a:buChar char="v"/>
            </a:pPr>
            <a:r>
              <a:rPr lang="en-IN" sz="2200" dirty="0">
                <a:solidFill>
                  <a:schemeClr val="bg1"/>
                </a:solidFill>
              </a:rPr>
              <a:t>Cylindrical </a:t>
            </a:r>
          </a:p>
          <a:p>
            <a:endParaRPr lang="en-IN" sz="2200" dirty="0">
              <a:solidFill>
                <a:schemeClr val="bg1"/>
              </a:solidFill>
            </a:endParaRPr>
          </a:p>
        </p:txBody>
      </p:sp>
      <p:sp>
        <p:nvSpPr>
          <p:cNvPr id="13" name="Footer Placeholder 12"/>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780724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480" y="571480"/>
            <a:ext cx="5572164" cy="584775"/>
          </a:xfrm>
          <a:prstGeom prst="rect">
            <a:avLst/>
          </a:prstGeom>
          <a:noFill/>
        </p:spPr>
        <p:txBody>
          <a:bodyPr wrap="square" rtlCol="0">
            <a:spAutoFit/>
          </a:bodyPr>
          <a:lstStyle/>
          <a:p>
            <a:pPr algn="ctr"/>
            <a:r>
              <a:rPr lang="en-IN" sz="3200" dirty="0">
                <a:solidFill>
                  <a:schemeClr val="bg1"/>
                </a:solidFill>
              </a:rPr>
              <a:t>UPPER EXTREMITY</a:t>
            </a:r>
          </a:p>
        </p:txBody>
      </p:sp>
      <p:sp>
        <p:nvSpPr>
          <p:cNvPr id="6" name="TextBox 5"/>
          <p:cNvSpPr txBox="1"/>
          <p:nvPr/>
        </p:nvSpPr>
        <p:spPr>
          <a:xfrm>
            <a:off x="642910" y="1214422"/>
            <a:ext cx="4643470" cy="5447645"/>
          </a:xfrm>
          <a:prstGeom prst="rect">
            <a:avLst/>
          </a:prstGeom>
          <a:noFill/>
        </p:spPr>
        <p:txBody>
          <a:bodyPr wrap="square" rtlCol="0">
            <a:spAutoFit/>
          </a:bodyPr>
          <a:lstStyle/>
          <a:p>
            <a:r>
              <a:rPr lang="en-IN" sz="2200" dirty="0">
                <a:solidFill>
                  <a:schemeClr val="bg1"/>
                </a:solidFill>
              </a:rPr>
              <a:t>Used  in  </a:t>
            </a:r>
            <a:br>
              <a:rPr lang="en-IN" sz="2200" dirty="0">
                <a:solidFill>
                  <a:schemeClr val="bg1"/>
                </a:solidFill>
              </a:rPr>
            </a:br>
            <a:endParaRPr lang="en-IN" sz="2200" dirty="0">
              <a:solidFill>
                <a:schemeClr val="bg1"/>
              </a:solidFill>
            </a:endParaRPr>
          </a:p>
          <a:p>
            <a:pPr marL="285750" indent="-285750">
              <a:buFont typeface="Arial" pitchFamily="34" charset="0"/>
              <a:buChar char="•"/>
            </a:pPr>
            <a:r>
              <a:rPr lang="en-IN" sz="2200" dirty="0" err="1">
                <a:solidFill>
                  <a:schemeClr val="bg1"/>
                </a:solidFill>
              </a:rPr>
              <a:t>Colles</a:t>
            </a:r>
            <a:r>
              <a:rPr lang="en-IN" sz="2200" dirty="0">
                <a:solidFill>
                  <a:schemeClr val="bg1"/>
                </a:solidFill>
              </a:rPr>
              <a:t> fracture (above elbow in </a:t>
            </a:r>
            <a:r>
              <a:rPr lang="en-IN" sz="2200" dirty="0" err="1">
                <a:solidFill>
                  <a:schemeClr val="bg1"/>
                </a:solidFill>
              </a:rPr>
              <a:t>supination</a:t>
            </a:r>
            <a:r>
              <a:rPr lang="en-IN" sz="2200" dirty="0">
                <a:solidFill>
                  <a:schemeClr val="bg1"/>
                </a:solidFill>
              </a:rPr>
              <a:t>)</a:t>
            </a:r>
          </a:p>
          <a:p>
            <a:pPr>
              <a:buFont typeface="Arial" pitchFamily="34" charset="0"/>
              <a:buChar char="•"/>
            </a:pPr>
            <a:r>
              <a:rPr lang="en-IN" sz="2200" dirty="0">
                <a:solidFill>
                  <a:schemeClr val="bg1"/>
                </a:solidFill>
              </a:rPr>
              <a:t>Smiths fracture (above elbow in </a:t>
            </a:r>
            <a:r>
              <a:rPr lang="en-IN" sz="2200" dirty="0" err="1">
                <a:solidFill>
                  <a:schemeClr val="bg1"/>
                </a:solidFill>
              </a:rPr>
              <a:t>supination</a:t>
            </a:r>
            <a:r>
              <a:rPr lang="en-IN" sz="2200" dirty="0">
                <a:solidFill>
                  <a:schemeClr val="bg1"/>
                </a:solidFill>
              </a:rPr>
              <a:t>)</a:t>
            </a:r>
          </a:p>
          <a:p>
            <a:pPr>
              <a:buFont typeface="Arial" pitchFamily="34" charset="0"/>
              <a:buChar char="•"/>
            </a:pPr>
            <a:r>
              <a:rPr lang="en-IN" sz="2200" dirty="0" err="1">
                <a:solidFill>
                  <a:schemeClr val="bg1"/>
                </a:solidFill>
              </a:rPr>
              <a:t>Bartons</a:t>
            </a:r>
            <a:r>
              <a:rPr lang="en-IN" sz="2200" dirty="0">
                <a:solidFill>
                  <a:schemeClr val="bg1"/>
                </a:solidFill>
              </a:rPr>
              <a:t> fracture (above elbow in </a:t>
            </a:r>
            <a:r>
              <a:rPr lang="en-IN" sz="2200" dirty="0" err="1">
                <a:solidFill>
                  <a:schemeClr val="bg1"/>
                </a:solidFill>
              </a:rPr>
              <a:t>supination</a:t>
            </a:r>
            <a:r>
              <a:rPr lang="en-IN" sz="2200" dirty="0">
                <a:solidFill>
                  <a:schemeClr val="bg1"/>
                </a:solidFill>
              </a:rPr>
              <a:t>)</a:t>
            </a:r>
          </a:p>
          <a:p>
            <a:pPr>
              <a:buFont typeface="Arial" pitchFamily="34" charset="0"/>
              <a:buChar char="•"/>
            </a:pPr>
            <a:r>
              <a:rPr lang="en-IN" sz="2200" dirty="0">
                <a:solidFill>
                  <a:schemeClr val="bg1"/>
                </a:solidFill>
              </a:rPr>
              <a:t>Fracture of metacarpals (Ball bandage)</a:t>
            </a:r>
          </a:p>
          <a:p>
            <a:pPr>
              <a:buFont typeface="Arial" pitchFamily="34" charset="0"/>
              <a:buChar char="•"/>
            </a:pPr>
            <a:r>
              <a:rPr lang="en-IN" sz="2200" dirty="0">
                <a:solidFill>
                  <a:schemeClr val="bg1"/>
                </a:solidFill>
              </a:rPr>
              <a:t>Wrist drop (cock up slab)</a:t>
            </a:r>
          </a:p>
          <a:p>
            <a:pPr>
              <a:buFont typeface="Arial" pitchFamily="34" charset="0"/>
              <a:buChar char="•"/>
            </a:pPr>
            <a:r>
              <a:rPr lang="en-IN" sz="2200" dirty="0">
                <a:solidFill>
                  <a:schemeClr val="bg1"/>
                </a:solidFill>
              </a:rPr>
              <a:t>Fracture of mid-shaft </a:t>
            </a:r>
            <a:r>
              <a:rPr lang="en-IN" sz="2200" dirty="0" err="1">
                <a:solidFill>
                  <a:schemeClr val="bg1"/>
                </a:solidFill>
              </a:rPr>
              <a:t>humerus</a:t>
            </a:r>
            <a:r>
              <a:rPr lang="en-IN" sz="2200" dirty="0">
                <a:solidFill>
                  <a:schemeClr val="bg1"/>
                </a:solidFill>
              </a:rPr>
              <a:t>(U – slab)</a:t>
            </a:r>
          </a:p>
          <a:p>
            <a:pPr>
              <a:buFont typeface="Arial" pitchFamily="34" charset="0"/>
              <a:buChar char="•"/>
            </a:pPr>
            <a:r>
              <a:rPr lang="en-IN" sz="2200" dirty="0">
                <a:solidFill>
                  <a:schemeClr val="bg1"/>
                </a:solidFill>
              </a:rPr>
              <a:t>Fracture of both bone of forearm(above elbow in mid prone)</a:t>
            </a:r>
          </a:p>
          <a:p>
            <a:pPr>
              <a:buFont typeface="Arial" pitchFamily="34" charset="0"/>
              <a:buChar char="•"/>
            </a:pPr>
            <a:endParaRPr lang="en-IN" dirty="0">
              <a:solidFill>
                <a:schemeClr val="bg1"/>
              </a:solidFill>
            </a:endParaRPr>
          </a:p>
        </p:txBody>
      </p:sp>
      <p:pic>
        <p:nvPicPr>
          <p:cNvPr id="98306" name="Picture 2" descr="Image result for back slab for fracture">
            <a:hlinkClick r:id="rId2"/>
          </p:cNvPr>
          <p:cNvPicPr>
            <a:picLocks noChangeAspect="1" noChangeArrowheads="1"/>
          </p:cNvPicPr>
          <p:nvPr/>
        </p:nvPicPr>
        <p:blipFill>
          <a:blip r:embed="rId3"/>
          <a:srcRect r="48750"/>
          <a:stretch>
            <a:fillRect/>
          </a:stretch>
        </p:blipFill>
        <p:spPr bwMode="auto">
          <a:xfrm>
            <a:off x="5929322" y="3973559"/>
            <a:ext cx="2549929" cy="2670151"/>
          </a:xfrm>
          <a:prstGeom prst="rect">
            <a:avLst/>
          </a:prstGeom>
          <a:noFill/>
        </p:spPr>
      </p:pic>
      <p:pic>
        <p:nvPicPr>
          <p:cNvPr id="98308" name="Picture 4" descr="Image result for back slab for fracture">
            <a:hlinkClick r:id="rId2"/>
          </p:cNvPr>
          <p:cNvPicPr>
            <a:picLocks noChangeAspect="1" noChangeArrowheads="1"/>
          </p:cNvPicPr>
          <p:nvPr/>
        </p:nvPicPr>
        <p:blipFill>
          <a:blip r:embed="rId3"/>
          <a:srcRect l="50000" b="-156"/>
          <a:stretch>
            <a:fillRect/>
          </a:stretch>
        </p:blipFill>
        <p:spPr bwMode="auto">
          <a:xfrm>
            <a:off x="5929322" y="1164376"/>
            <a:ext cx="2571768" cy="2764690"/>
          </a:xfrm>
          <a:prstGeom prst="rect">
            <a:avLst/>
          </a:prstGeom>
          <a:noFill/>
        </p:spPr>
      </p:pic>
      <p:sp>
        <p:nvSpPr>
          <p:cNvPr id="7" name="Footer Placeholder 6"/>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97145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ACKNOWLEDGMENTS</a:t>
            </a:r>
          </a:p>
        </p:txBody>
      </p:sp>
      <p:sp>
        <p:nvSpPr>
          <p:cNvPr id="3" name="Content Placeholder 2"/>
          <p:cNvSpPr>
            <a:spLocks noGrp="1"/>
          </p:cNvSpPr>
          <p:nvPr>
            <p:ph idx="1"/>
          </p:nvPr>
        </p:nvSpPr>
        <p:spPr/>
        <p:txBody>
          <a:bodyPr/>
          <a:lstStyle/>
          <a:p>
            <a:r>
              <a:rPr lang="en-GB" dirty="0"/>
              <a:t>SINGAPORE GENERAL HOSPITAL, SINGAPORE</a:t>
            </a:r>
          </a:p>
          <a:p>
            <a:r>
              <a:rPr lang="en-GB" dirty="0"/>
              <a:t>SANCHETI HOSPITALS, PUNE, MAHARASHTRA</a:t>
            </a:r>
          </a:p>
          <a:p>
            <a:r>
              <a:rPr lang="en-GB"/>
              <a:t>DR PREMAL NAIK, PEDIATRIC ORTHOPAEDIC SURGEON, AHMEDABAD</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506231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IN" dirty="0"/>
              <a:t>  LOWER EXTREMITY</a:t>
            </a:r>
            <a:br>
              <a:rPr lang="en-IN" dirty="0"/>
            </a:br>
            <a:endParaRPr lang="en-IN" dirty="0"/>
          </a:p>
        </p:txBody>
      </p:sp>
      <p:sp>
        <p:nvSpPr>
          <p:cNvPr id="3" name="Content Placeholder 2"/>
          <p:cNvSpPr>
            <a:spLocks noGrp="1"/>
          </p:cNvSpPr>
          <p:nvPr>
            <p:ph idx="1"/>
          </p:nvPr>
        </p:nvSpPr>
        <p:spPr>
          <a:xfrm>
            <a:off x="457200" y="1533532"/>
            <a:ext cx="8229600" cy="5181616"/>
          </a:xfrm>
        </p:spPr>
        <p:txBody>
          <a:bodyPr>
            <a:normAutofit/>
          </a:bodyPr>
          <a:lstStyle/>
          <a:p>
            <a:r>
              <a:rPr lang="en-IN" dirty="0" err="1"/>
              <a:t>Undisplaced</a:t>
            </a:r>
            <a:r>
              <a:rPr lang="en-IN" dirty="0"/>
              <a:t> Patella fracture(Cylindrical slab)</a:t>
            </a:r>
          </a:p>
          <a:p>
            <a:r>
              <a:rPr lang="en-IN" dirty="0"/>
              <a:t>Tibia plateau fractures (Above knee slab)</a:t>
            </a:r>
          </a:p>
          <a:p>
            <a:r>
              <a:rPr lang="en-IN" dirty="0" err="1"/>
              <a:t>Undisplaced</a:t>
            </a:r>
            <a:r>
              <a:rPr lang="en-IN" dirty="0"/>
              <a:t> tibia shaft fractures (Above  knee slab)</a:t>
            </a:r>
          </a:p>
          <a:p>
            <a:r>
              <a:rPr lang="en-IN" dirty="0"/>
              <a:t>Ankle fractures\Foot injuries(Below knee slab)</a:t>
            </a:r>
          </a:p>
          <a:p>
            <a:endParaRPr lang="en-IN" dirty="0"/>
          </a:p>
          <a:p>
            <a:endParaRPr lang="en-IN" dirty="0"/>
          </a:p>
          <a:p>
            <a:endParaRPr lang="en-IN" dirty="0"/>
          </a:p>
          <a:p>
            <a:pPr>
              <a:buNone/>
            </a:pPr>
            <a:endParaRPr lang="en-IN" dirty="0"/>
          </a:p>
        </p:txBody>
      </p:sp>
      <p:sp>
        <p:nvSpPr>
          <p:cNvPr id="4" name="TextBox 3"/>
          <p:cNvSpPr txBox="1"/>
          <p:nvPr/>
        </p:nvSpPr>
        <p:spPr>
          <a:xfrm>
            <a:off x="1142976" y="4143380"/>
            <a:ext cx="3571900" cy="1785104"/>
          </a:xfrm>
          <a:prstGeom prst="rect">
            <a:avLst/>
          </a:prstGeom>
          <a:noFill/>
        </p:spPr>
        <p:txBody>
          <a:bodyPr wrap="square" rtlCol="0">
            <a:spAutoFit/>
          </a:bodyPr>
          <a:lstStyle/>
          <a:p>
            <a:pPr>
              <a:buFont typeface="Arial" pitchFamily="34" charset="0"/>
              <a:buChar char="•"/>
            </a:pPr>
            <a:r>
              <a:rPr lang="en-IN" sz="2200" dirty="0" err="1">
                <a:solidFill>
                  <a:schemeClr val="bg1"/>
                </a:solidFill>
              </a:rPr>
              <a:t>Bimalleolar</a:t>
            </a:r>
            <a:endParaRPr lang="en-IN" sz="2200" dirty="0">
              <a:solidFill>
                <a:schemeClr val="bg1"/>
              </a:solidFill>
            </a:endParaRPr>
          </a:p>
          <a:p>
            <a:pPr>
              <a:buFont typeface="Arial" pitchFamily="34" charset="0"/>
              <a:buChar char="•"/>
            </a:pPr>
            <a:r>
              <a:rPr lang="en-IN" sz="2200" dirty="0" err="1">
                <a:solidFill>
                  <a:schemeClr val="bg1"/>
                </a:solidFill>
              </a:rPr>
              <a:t>Trimalleolar</a:t>
            </a:r>
            <a:endParaRPr lang="en-IN" sz="2200" dirty="0">
              <a:solidFill>
                <a:schemeClr val="bg1"/>
              </a:solidFill>
            </a:endParaRPr>
          </a:p>
          <a:p>
            <a:pPr>
              <a:buFont typeface="Arial" pitchFamily="34" charset="0"/>
              <a:buChar char="•"/>
            </a:pPr>
            <a:r>
              <a:rPr lang="en-IN" sz="2200" dirty="0">
                <a:solidFill>
                  <a:schemeClr val="bg1"/>
                </a:solidFill>
              </a:rPr>
              <a:t>Fracture  </a:t>
            </a:r>
            <a:r>
              <a:rPr lang="en-IN" sz="2200" dirty="0" err="1">
                <a:solidFill>
                  <a:schemeClr val="bg1"/>
                </a:solidFill>
              </a:rPr>
              <a:t>calcaneum</a:t>
            </a:r>
            <a:endParaRPr lang="en-IN" sz="2200" dirty="0">
              <a:solidFill>
                <a:schemeClr val="bg1"/>
              </a:solidFill>
            </a:endParaRPr>
          </a:p>
          <a:p>
            <a:pPr>
              <a:buFont typeface="Arial" pitchFamily="34" charset="0"/>
              <a:buChar char="•"/>
            </a:pPr>
            <a:r>
              <a:rPr lang="en-IN" sz="2200" dirty="0">
                <a:solidFill>
                  <a:schemeClr val="bg1"/>
                </a:solidFill>
              </a:rPr>
              <a:t>Fracture metatarsals</a:t>
            </a:r>
          </a:p>
          <a:p>
            <a:pPr>
              <a:buFont typeface="Arial" pitchFamily="34" charset="0"/>
              <a:buChar char="•"/>
            </a:pPr>
            <a:r>
              <a:rPr lang="en-IN" sz="2200" dirty="0">
                <a:solidFill>
                  <a:schemeClr val="bg1"/>
                </a:solidFill>
              </a:rPr>
              <a:t>Fracture toes</a:t>
            </a:r>
          </a:p>
        </p:txBody>
      </p:sp>
      <p:pic>
        <p:nvPicPr>
          <p:cNvPr id="5" name="Picture 4" descr="5371.jpg"/>
          <p:cNvPicPr>
            <a:picLocks noChangeAspect="1"/>
          </p:cNvPicPr>
          <p:nvPr/>
        </p:nvPicPr>
        <p:blipFill>
          <a:blip r:embed="rId2"/>
          <a:stretch>
            <a:fillRect/>
          </a:stretch>
        </p:blipFill>
        <p:spPr>
          <a:xfrm>
            <a:off x="6858016" y="4643446"/>
            <a:ext cx="2285984" cy="1784467"/>
          </a:xfrm>
          <a:prstGeom prst="rect">
            <a:avLst/>
          </a:prstGeom>
        </p:spPr>
      </p:pic>
      <p:sp>
        <p:nvSpPr>
          <p:cNvPr id="65538" name="AutoShape 2" descr="Image result for cylindrical slab for patella">
            <a:hlinkClick r:id="rId3"/>
          </p:cNvPr>
          <p:cNvSpPr>
            <a:spLocks noChangeAspect="1" noChangeArrowheads="1"/>
          </p:cNvSpPr>
          <p:nvPr/>
        </p:nvSpPr>
        <p:spPr bwMode="auto">
          <a:xfrm>
            <a:off x="53975" y="-1812925"/>
            <a:ext cx="4762500" cy="3790950"/>
          </a:xfrm>
          <a:prstGeom prst="rect">
            <a:avLst/>
          </a:prstGeom>
          <a:noFill/>
        </p:spPr>
        <p:txBody>
          <a:bodyPr vert="horz" wrap="square" lIns="91440" tIns="45720" rIns="91440" bIns="45720" numCol="1" anchor="t" anchorCtr="0" compatLnSpc="1">
            <a:prstTxWarp prst="textNoShape">
              <a:avLst/>
            </a:prstTxWarp>
          </a:bodyPr>
          <a:lstStyle/>
          <a:p>
            <a:endParaRPr lang="en-IN">
              <a:solidFill>
                <a:prstClr val="black"/>
              </a:solidFill>
            </a:endParaRPr>
          </a:p>
        </p:txBody>
      </p:sp>
      <p:pic>
        <p:nvPicPr>
          <p:cNvPr id="8" name="Picture 5" descr="C:\Users\aashish\Documents\rhiju\o_P287634.jpg"/>
          <p:cNvPicPr>
            <a:picLocks noChangeAspect="1" noChangeArrowheads="1"/>
          </p:cNvPicPr>
          <p:nvPr/>
        </p:nvPicPr>
        <p:blipFill>
          <a:blip r:embed="rId4"/>
          <a:srcRect/>
          <a:stretch>
            <a:fillRect/>
          </a:stretch>
        </p:blipFill>
        <p:spPr bwMode="auto">
          <a:xfrm>
            <a:off x="4500562" y="4500570"/>
            <a:ext cx="2357422" cy="2357430"/>
          </a:xfrm>
          <a:prstGeom prst="rect">
            <a:avLst/>
          </a:prstGeom>
          <a:noFill/>
        </p:spPr>
      </p:pic>
      <p:sp>
        <p:nvSpPr>
          <p:cNvPr id="9" name="Footer Placeholder 8"/>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755444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1000" y="71414"/>
            <a:ext cx="5486400" cy="914400"/>
          </a:xfrm>
        </p:spPr>
        <p:txBody>
          <a:bodyPr/>
          <a:lstStyle/>
          <a:p>
            <a:r>
              <a:rPr lang="en-US" altLang="en-US" dirty="0"/>
              <a:t>Sugar Tong Splint</a:t>
            </a:r>
          </a:p>
        </p:txBody>
      </p:sp>
      <p:sp>
        <p:nvSpPr>
          <p:cNvPr id="20483" name="Rectangle 3"/>
          <p:cNvSpPr>
            <a:spLocks noGrp="1" noChangeArrowheads="1"/>
          </p:cNvSpPr>
          <p:nvPr>
            <p:ph sz="half" idx="1"/>
          </p:nvPr>
        </p:nvSpPr>
        <p:spPr>
          <a:xfrm>
            <a:off x="304800" y="1000108"/>
            <a:ext cx="4724400" cy="2714644"/>
          </a:xfrm>
        </p:spPr>
        <p:txBody>
          <a:bodyPr>
            <a:normAutofit/>
          </a:bodyPr>
          <a:lstStyle/>
          <a:p>
            <a:r>
              <a:rPr lang="en-US" altLang="en-US" dirty="0"/>
              <a:t>Splint extends around the distal </a:t>
            </a:r>
            <a:r>
              <a:rPr lang="en-US" altLang="en-US" dirty="0" err="1"/>
              <a:t>humerus</a:t>
            </a:r>
            <a:r>
              <a:rPr lang="en-US" altLang="en-US" dirty="0"/>
              <a:t> to provide rotational control</a:t>
            </a:r>
          </a:p>
          <a:p>
            <a:r>
              <a:rPr lang="en-US" altLang="en-US" dirty="0"/>
              <a:t>Padding should be at least    3 - 4 layers thick with several extra layers at the elbow</a:t>
            </a:r>
          </a:p>
        </p:txBody>
      </p:sp>
      <p:sp>
        <p:nvSpPr>
          <p:cNvPr id="20484" name="Rectangle 4"/>
          <p:cNvSpPr>
            <a:spLocks noGrp="1" noChangeArrowheads="1"/>
          </p:cNvSpPr>
          <p:nvPr>
            <p:ph sz="half" idx="2"/>
          </p:nvPr>
        </p:nvSpPr>
        <p:spPr/>
        <p:txBody>
          <a:bodyPr>
            <a:normAutofit/>
          </a:bodyPr>
          <a:lstStyle/>
          <a:p>
            <a:pPr>
              <a:buFontTx/>
              <a:buNone/>
            </a:pPr>
            <a:r>
              <a:rPr lang="en-US" altLang="en-US" dirty="0"/>
              <a:t> </a:t>
            </a:r>
          </a:p>
        </p:txBody>
      </p:sp>
      <p:pic>
        <p:nvPicPr>
          <p:cNvPr id="20485" name="Picture 5"/>
          <p:cNvPicPr>
            <a:picLocks noChangeAspect="1" noChangeArrowheads="1"/>
          </p:cNvPicPr>
          <p:nvPr/>
        </p:nvPicPr>
        <p:blipFill>
          <a:blip r:embed="rId2"/>
          <a:srcRect/>
          <a:stretch>
            <a:fillRect/>
          </a:stretch>
        </p:blipFill>
        <p:spPr bwMode="auto">
          <a:xfrm>
            <a:off x="5500694" y="538163"/>
            <a:ext cx="3033706" cy="3748093"/>
          </a:xfrm>
          <a:prstGeom prst="rect">
            <a:avLst/>
          </a:prstGeom>
          <a:noFill/>
          <a:ln w="9525">
            <a:noFill/>
            <a:miter lim="800000"/>
            <a:headEnd/>
            <a:tailEnd/>
          </a:ln>
        </p:spPr>
      </p:pic>
      <p:sp>
        <p:nvSpPr>
          <p:cNvPr id="6" name="TextBox 5"/>
          <p:cNvSpPr txBox="1"/>
          <p:nvPr/>
        </p:nvSpPr>
        <p:spPr>
          <a:xfrm>
            <a:off x="285720" y="3714752"/>
            <a:ext cx="3429024" cy="584775"/>
          </a:xfrm>
          <a:prstGeom prst="rect">
            <a:avLst/>
          </a:prstGeom>
          <a:noFill/>
        </p:spPr>
        <p:txBody>
          <a:bodyPr wrap="square" rtlCol="0">
            <a:spAutoFit/>
          </a:bodyPr>
          <a:lstStyle/>
          <a:p>
            <a:r>
              <a:rPr lang="en-IN" sz="3200" dirty="0">
                <a:solidFill>
                  <a:schemeClr val="bg1"/>
                </a:solidFill>
              </a:rPr>
              <a:t>COCK UP SLAB</a:t>
            </a:r>
          </a:p>
        </p:txBody>
      </p:sp>
      <p:pic>
        <p:nvPicPr>
          <p:cNvPr id="7" name="Picture 6" descr="IndianJOrthop_2011_45_5_432_83764_f7.jpg"/>
          <p:cNvPicPr>
            <a:picLocks noChangeAspect="1"/>
          </p:cNvPicPr>
          <p:nvPr/>
        </p:nvPicPr>
        <p:blipFill>
          <a:blip r:embed="rId3"/>
          <a:srcRect l="68750" b="45714"/>
          <a:stretch>
            <a:fillRect/>
          </a:stretch>
        </p:blipFill>
        <p:spPr>
          <a:xfrm>
            <a:off x="5643570" y="4414681"/>
            <a:ext cx="2571768" cy="2443319"/>
          </a:xfrm>
          <a:prstGeom prst="rect">
            <a:avLst/>
          </a:prstGeom>
        </p:spPr>
      </p:pic>
      <p:sp>
        <p:nvSpPr>
          <p:cNvPr id="9" name="TextBox 8"/>
          <p:cNvSpPr txBox="1"/>
          <p:nvPr/>
        </p:nvSpPr>
        <p:spPr>
          <a:xfrm>
            <a:off x="357158" y="4357694"/>
            <a:ext cx="4214842" cy="2123658"/>
          </a:xfrm>
          <a:prstGeom prst="rect">
            <a:avLst/>
          </a:prstGeom>
          <a:noFill/>
        </p:spPr>
        <p:txBody>
          <a:bodyPr wrap="square" rtlCol="0">
            <a:spAutoFit/>
          </a:bodyPr>
          <a:lstStyle/>
          <a:p>
            <a:pPr>
              <a:buFont typeface="Wingdings" pitchFamily="2" charset="2"/>
              <a:buChar char="v"/>
            </a:pPr>
            <a:r>
              <a:rPr lang="en-IN" sz="2200" dirty="0">
                <a:solidFill>
                  <a:schemeClr val="bg1"/>
                </a:solidFill>
              </a:rPr>
              <a:t>In this type of  slab the wrist is kept in extension and the slab is applied on the volar aspect of the forearm</a:t>
            </a:r>
          </a:p>
          <a:p>
            <a:pPr>
              <a:buFont typeface="Wingdings" pitchFamily="2" charset="2"/>
              <a:buChar char="v"/>
            </a:pPr>
            <a:r>
              <a:rPr lang="en-IN" sz="2200" dirty="0">
                <a:solidFill>
                  <a:schemeClr val="bg1"/>
                </a:solidFill>
              </a:rPr>
              <a:t>Usually used in wrist drop (Radial nerve palsy)</a:t>
            </a:r>
          </a:p>
        </p:txBody>
      </p:sp>
      <p:sp>
        <p:nvSpPr>
          <p:cNvPr id="10" name="Footer Placeholder 9"/>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2571780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85828" y="653194"/>
            <a:ext cx="7686700" cy="775542"/>
          </a:xfrm>
        </p:spPr>
        <p:txBody>
          <a:bodyPr>
            <a:normAutofit/>
          </a:bodyPr>
          <a:lstStyle/>
          <a:p>
            <a:pPr algn="ctr"/>
            <a:r>
              <a:rPr lang="en-IN" dirty="0"/>
              <a:t>U-SLAB \ COAPTATION SPLINT</a:t>
            </a:r>
          </a:p>
        </p:txBody>
      </p:sp>
      <p:pic>
        <p:nvPicPr>
          <p:cNvPr id="6" name="Picture 5" descr="untitled.png"/>
          <p:cNvPicPr>
            <a:picLocks noChangeAspect="1"/>
          </p:cNvPicPr>
          <p:nvPr/>
        </p:nvPicPr>
        <p:blipFill>
          <a:blip r:embed="rId2"/>
          <a:stretch>
            <a:fillRect/>
          </a:stretch>
        </p:blipFill>
        <p:spPr>
          <a:xfrm>
            <a:off x="5413391" y="1428736"/>
            <a:ext cx="3373419" cy="2286016"/>
          </a:xfrm>
          <a:prstGeom prst="rect">
            <a:avLst/>
          </a:prstGeom>
        </p:spPr>
      </p:pic>
      <p:sp>
        <p:nvSpPr>
          <p:cNvPr id="8" name="TextBox 7"/>
          <p:cNvSpPr txBox="1"/>
          <p:nvPr/>
        </p:nvSpPr>
        <p:spPr>
          <a:xfrm>
            <a:off x="428596" y="1643050"/>
            <a:ext cx="3714776" cy="2492990"/>
          </a:xfrm>
          <a:prstGeom prst="rect">
            <a:avLst/>
          </a:prstGeom>
          <a:noFill/>
        </p:spPr>
        <p:txBody>
          <a:bodyPr wrap="square" rtlCol="0">
            <a:spAutoFit/>
          </a:bodyPr>
          <a:lstStyle/>
          <a:p>
            <a:pPr>
              <a:buFont typeface="Wingdings" pitchFamily="2" charset="2"/>
              <a:buChar char="v"/>
            </a:pPr>
            <a:r>
              <a:rPr lang="en-IN" sz="2200" dirty="0">
                <a:solidFill>
                  <a:schemeClr val="bg1"/>
                </a:solidFill>
              </a:rPr>
              <a:t>This type of splint is usually used in mid shaft </a:t>
            </a:r>
            <a:r>
              <a:rPr lang="en-IN" sz="2200" dirty="0" err="1">
                <a:solidFill>
                  <a:schemeClr val="bg1"/>
                </a:solidFill>
              </a:rPr>
              <a:t>humerus</a:t>
            </a:r>
            <a:r>
              <a:rPr lang="en-IN" sz="2200" dirty="0">
                <a:solidFill>
                  <a:schemeClr val="bg1"/>
                </a:solidFill>
              </a:rPr>
              <a:t> fractures</a:t>
            </a:r>
          </a:p>
          <a:p>
            <a:pPr>
              <a:buFont typeface="Wingdings" pitchFamily="2" charset="2"/>
              <a:buChar char="v"/>
            </a:pPr>
            <a:endParaRPr lang="en-IN" sz="2200" dirty="0">
              <a:solidFill>
                <a:schemeClr val="bg1"/>
              </a:solidFill>
            </a:endParaRPr>
          </a:p>
          <a:p>
            <a:pPr>
              <a:buFont typeface="Wingdings" pitchFamily="2" charset="2"/>
              <a:buChar char="v"/>
            </a:pPr>
            <a:r>
              <a:rPr lang="en-IN" sz="2200" dirty="0">
                <a:solidFill>
                  <a:schemeClr val="bg1"/>
                </a:solidFill>
              </a:rPr>
              <a:t>For the temporary  relief </a:t>
            </a:r>
          </a:p>
          <a:p>
            <a:pPr>
              <a:buFont typeface="Wingdings" pitchFamily="2" charset="2"/>
              <a:buChar char="v"/>
            </a:pPr>
            <a:endParaRPr lang="en-IN" sz="2200" dirty="0">
              <a:solidFill>
                <a:schemeClr val="bg1"/>
              </a:solidFill>
            </a:endParaRPr>
          </a:p>
          <a:p>
            <a:pPr>
              <a:buFont typeface="Wingdings" pitchFamily="2" charset="2"/>
              <a:buChar char="v"/>
            </a:pPr>
            <a:endParaRPr lang="en-IN" sz="2200" dirty="0">
              <a:solidFill>
                <a:schemeClr val="bg1"/>
              </a:solidFill>
            </a:endParaRPr>
          </a:p>
        </p:txBody>
      </p:sp>
      <p:sp>
        <p:nvSpPr>
          <p:cNvPr id="9" name="TextBox 8"/>
          <p:cNvSpPr txBox="1"/>
          <p:nvPr/>
        </p:nvSpPr>
        <p:spPr>
          <a:xfrm>
            <a:off x="1428728" y="3786190"/>
            <a:ext cx="4000528" cy="584775"/>
          </a:xfrm>
          <a:prstGeom prst="rect">
            <a:avLst/>
          </a:prstGeom>
          <a:noFill/>
        </p:spPr>
        <p:txBody>
          <a:bodyPr wrap="square" rtlCol="0">
            <a:spAutoFit/>
          </a:bodyPr>
          <a:lstStyle/>
          <a:p>
            <a:pPr algn="ctr"/>
            <a:r>
              <a:rPr lang="en-IN" sz="3200" dirty="0">
                <a:solidFill>
                  <a:schemeClr val="bg1"/>
                </a:solidFill>
              </a:rPr>
              <a:t>BALL BANDAGE</a:t>
            </a:r>
          </a:p>
        </p:txBody>
      </p:sp>
      <p:sp>
        <p:nvSpPr>
          <p:cNvPr id="10" name="TextBox 9"/>
          <p:cNvSpPr txBox="1"/>
          <p:nvPr/>
        </p:nvSpPr>
        <p:spPr>
          <a:xfrm>
            <a:off x="571472" y="4643446"/>
            <a:ext cx="8143932" cy="1446550"/>
          </a:xfrm>
          <a:prstGeom prst="rect">
            <a:avLst/>
          </a:prstGeom>
          <a:noFill/>
        </p:spPr>
        <p:txBody>
          <a:bodyPr wrap="square" rtlCol="0">
            <a:spAutoFit/>
          </a:bodyPr>
          <a:lstStyle/>
          <a:p>
            <a:pPr>
              <a:buFont typeface="Wingdings" pitchFamily="2" charset="2"/>
              <a:buChar char="v"/>
            </a:pPr>
            <a:r>
              <a:rPr lang="en-IN" sz="2200" dirty="0">
                <a:solidFill>
                  <a:schemeClr val="bg1"/>
                </a:solidFill>
              </a:rPr>
              <a:t>This type of bandage is used in fractures of metacarpals.</a:t>
            </a:r>
          </a:p>
          <a:p>
            <a:pPr>
              <a:buFont typeface="Wingdings" pitchFamily="2" charset="2"/>
              <a:buChar char="v"/>
            </a:pPr>
            <a:r>
              <a:rPr lang="en-IN" sz="2200" dirty="0">
                <a:solidFill>
                  <a:schemeClr val="bg1"/>
                </a:solidFill>
              </a:rPr>
              <a:t>In this first the cock up slab is applied.</a:t>
            </a:r>
          </a:p>
          <a:p>
            <a:pPr>
              <a:buFont typeface="Wingdings" pitchFamily="2" charset="2"/>
              <a:buChar char="v"/>
            </a:pPr>
            <a:r>
              <a:rPr lang="en-IN" sz="2200" dirty="0">
                <a:solidFill>
                  <a:schemeClr val="bg1"/>
                </a:solidFill>
              </a:rPr>
              <a:t>After that the ball made of pad is placed in the palm and after giving traction bandage is applied on it.  </a:t>
            </a:r>
          </a:p>
        </p:txBody>
      </p:sp>
      <p:sp>
        <p:nvSpPr>
          <p:cNvPr id="7" name="Footer Placeholder 6"/>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2638791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28968" y="642918"/>
            <a:ext cx="3043230" cy="846980"/>
          </a:xfrm>
        </p:spPr>
        <p:txBody>
          <a:bodyPr>
            <a:normAutofit/>
          </a:bodyPr>
          <a:lstStyle/>
          <a:p>
            <a:pPr algn="ctr"/>
            <a:r>
              <a:rPr lang="en-US" altLang="en-US" dirty="0"/>
              <a:t>CASTING</a:t>
            </a:r>
          </a:p>
        </p:txBody>
      </p:sp>
      <p:sp>
        <p:nvSpPr>
          <p:cNvPr id="24579" name="Rectangle 3"/>
          <p:cNvSpPr>
            <a:spLocks noGrp="1" noChangeArrowheads="1"/>
          </p:cNvSpPr>
          <p:nvPr>
            <p:ph idx="1"/>
          </p:nvPr>
        </p:nvSpPr>
        <p:spPr/>
        <p:txBody>
          <a:bodyPr>
            <a:normAutofit/>
          </a:bodyPr>
          <a:lstStyle/>
          <a:p>
            <a:r>
              <a:rPr lang="en-US" dirty="0"/>
              <a:t>Cast: encircle whole circumference of the limb</a:t>
            </a:r>
            <a:endParaRPr lang="en-US" altLang="en-US" dirty="0"/>
          </a:p>
          <a:p>
            <a:r>
              <a:rPr lang="en-US" altLang="en-US" dirty="0"/>
              <a:t>Goal of semi-rigid immobilization while avoiding pressure / skin complications</a:t>
            </a:r>
          </a:p>
          <a:p>
            <a:r>
              <a:rPr lang="en-US" altLang="en-US" dirty="0"/>
              <a:t>Often a poor choice in the treatment of acute fractures due to swelling and soft tissue complications</a:t>
            </a:r>
          </a:p>
          <a:p>
            <a:r>
              <a:rPr lang="en-US" altLang="en-US" dirty="0"/>
              <a:t>Good cast technique necessary to achieve predictable results</a:t>
            </a:r>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2986572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152400"/>
            <a:ext cx="8229600" cy="914400"/>
          </a:xfrm>
        </p:spPr>
        <p:txBody>
          <a:bodyPr/>
          <a:lstStyle/>
          <a:p>
            <a:r>
              <a:rPr lang="en-US" altLang="en-US" dirty="0"/>
              <a:t>Casting Techniques</a:t>
            </a:r>
          </a:p>
        </p:txBody>
      </p:sp>
      <p:sp>
        <p:nvSpPr>
          <p:cNvPr id="25603" name="Rectangle 3"/>
          <p:cNvSpPr>
            <a:spLocks noGrp="1" noChangeArrowheads="1"/>
          </p:cNvSpPr>
          <p:nvPr>
            <p:ph idx="1"/>
          </p:nvPr>
        </p:nvSpPr>
        <p:spPr>
          <a:xfrm>
            <a:off x="0" y="762000"/>
            <a:ext cx="8991600" cy="4389120"/>
          </a:xfrm>
        </p:spPr>
        <p:txBody>
          <a:bodyPr/>
          <a:lstStyle/>
          <a:p>
            <a:r>
              <a:rPr lang="en-US" altLang="en-US" dirty="0" err="1"/>
              <a:t>Stockinette</a:t>
            </a:r>
            <a:r>
              <a:rPr lang="en-US" altLang="en-US" dirty="0"/>
              <a:t> - may require two different diameters to avoid </a:t>
            </a:r>
            <a:r>
              <a:rPr lang="en-US" altLang="en-US" dirty="0" err="1"/>
              <a:t>overtight</a:t>
            </a:r>
            <a:r>
              <a:rPr lang="en-US" altLang="en-US" dirty="0"/>
              <a:t> or loose material</a:t>
            </a:r>
          </a:p>
          <a:p>
            <a:r>
              <a:rPr lang="en-US" altLang="en-US" dirty="0"/>
              <a:t>Caution not to lift leg by </a:t>
            </a:r>
            <a:r>
              <a:rPr lang="en-US" altLang="en-US" dirty="0" err="1"/>
              <a:t>stockinette</a:t>
            </a:r>
            <a:r>
              <a:rPr lang="en-US" altLang="en-US" dirty="0"/>
              <a:t> – stretching the </a:t>
            </a:r>
            <a:r>
              <a:rPr lang="en-US" altLang="en-US" dirty="0" err="1"/>
              <a:t>stockinette</a:t>
            </a:r>
            <a:r>
              <a:rPr lang="en-US" altLang="en-US" dirty="0"/>
              <a:t> too tight around the heel may case high skin pressure</a:t>
            </a:r>
          </a:p>
          <a:p>
            <a:r>
              <a:rPr lang="en-US" altLang="en-US" dirty="0"/>
              <a:t>To avoid wrinkles in the </a:t>
            </a:r>
            <a:r>
              <a:rPr lang="en-US" altLang="en-US" dirty="0" err="1"/>
              <a:t>stockinette</a:t>
            </a:r>
            <a:r>
              <a:rPr lang="en-US" altLang="en-US" dirty="0"/>
              <a:t>, cut along the concave surface and overlap to produce a smooth contour</a:t>
            </a:r>
          </a:p>
          <a:p>
            <a:endParaRPr lang="en-US" altLang="en-US" dirty="0"/>
          </a:p>
        </p:txBody>
      </p:sp>
      <p:pic>
        <p:nvPicPr>
          <p:cNvPr id="4" name="Picture 4"/>
          <p:cNvPicPr>
            <a:picLocks noChangeAspect="1" noChangeArrowheads="1"/>
          </p:cNvPicPr>
          <p:nvPr/>
        </p:nvPicPr>
        <p:blipFill>
          <a:blip r:embed="rId2"/>
          <a:srcRect l="25000" t="15172" r="27884" b="38391"/>
          <a:stretch>
            <a:fillRect/>
          </a:stretch>
        </p:blipFill>
        <p:spPr bwMode="auto">
          <a:xfrm>
            <a:off x="3505200" y="4532312"/>
            <a:ext cx="2590800" cy="2325688"/>
          </a:xfrm>
          <a:prstGeom prst="rect">
            <a:avLst/>
          </a:prstGeom>
          <a:noFill/>
          <a:ln w="25400">
            <a:noFill/>
            <a:miter lim="800000"/>
            <a:headEnd/>
            <a:tailEnd/>
          </a:ln>
        </p:spPr>
      </p:pic>
      <p:pic>
        <p:nvPicPr>
          <p:cNvPr id="5" name="Picture 5"/>
          <p:cNvPicPr>
            <a:picLocks noChangeAspect="1" noChangeArrowheads="1"/>
          </p:cNvPicPr>
          <p:nvPr/>
        </p:nvPicPr>
        <p:blipFill>
          <a:blip r:embed="rId3"/>
          <a:srcRect l="25961" t="15172" r="27885" b="50000"/>
          <a:stretch>
            <a:fillRect/>
          </a:stretch>
        </p:blipFill>
        <p:spPr bwMode="auto">
          <a:xfrm>
            <a:off x="6248400" y="4867275"/>
            <a:ext cx="2895600" cy="1990725"/>
          </a:xfrm>
          <a:prstGeom prst="rect">
            <a:avLst/>
          </a:prstGeom>
          <a:noFill/>
          <a:ln w="25400">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357158" y="4919666"/>
            <a:ext cx="2585077" cy="1938334"/>
          </a:xfrm>
          <a:prstGeom prst="rect">
            <a:avLst/>
          </a:prstGeom>
          <a:noFill/>
          <a:ln w="9525">
            <a:noFill/>
            <a:miter lim="800000"/>
            <a:headEnd/>
            <a:tailEnd/>
          </a:ln>
        </p:spPr>
      </p:pic>
      <p:sp>
        <p:nvSpPr>
          <p:cNvPr id="8" name="Oval 3"/>
          <p:cNvSpPr>
            <a:spLocks noChangeArrowheads="1"/>
          </p:cNvSpPr>
          <p:nvPr/>
        </p:nvSpPr>
        <p:spPr bwMode="auto">
          <a:xfrm>
            <a:off x="924979" y="5916835"/>
            <a:ext cx="432311" cy="726875"/>
          </a:xfrm>
          <a:prstGeom prst="ellipse">
            <a:avLst/>
          </a:prstGeom>
          <a:noFill/>
          <a:ln w="57150">
            <a:solidFill>
              <a:srgbClr val="FF0000"/>
            </a:solidFill>
            <a:round/>
            <a:headEnd/>
            <a:tailEnd/>
          </a:ln>
        </p:spPr>
        <p:txBody>
          <a:bodyPr wrap="none" anchor="ctr"/>
          <a:lstStyle/>
          <a:p>
            <a:endParaRPr lang="en-US" altLang="en-US">
              <a:solidFill>
                <a:srgbClr val="FF0000"/>
              </a:solidFill>
            </a:endParaRPr>
          </a:p>
        </p:txBody>
      </p:sp>
      <p:sp>
        <p:nvSpPr>
          <p:cNvPr id="9" name="Oval 4"/>
          <p:cNvSpPr>
            <a:spLocks noChangeArrowheads="1"/>
          </p:cNvSpPr>
          <p:nvPr/>
        </p:nvSpPr>
        <p:spPr bwMode="auto">
          <a:xfrm>
            <a:off x="1428728" y="5857892"/>
            <a:ext cx="282665" cy="424011"/>
          </a:xfrm>
          <a:prstGeom prst="ellipse">
            <a:avLst/>
          </a:prstGeom>
          <a:noFill/>
          <a:ln w="53975">
            <a:solidFill>
              <a:srgbClr val="FF0000"/>
            </a:solidFill>
            <a:round/>
            <a:headEnd/>
            <a:tailEnd/>
          </a:ln>
        </p:spPr>
        <p:txBody>
          <a:bodyPr wrap="none" anchor="ctr"/>
          <a:lstStyle/>
          <a:p>
            <a:endParaRPr lang="en-US" altLang="en-US">
              <a:solidFill>
                <a:srgbClr val="FF0000"/>
              </a:solidFill>
            </a:endParaRPr>
          </a:p>
        </p:txBody>
      </p:sp>
      <p:sp>
        <p:nvSpPr>
          <p:cNvPr id="10" name="Footer Placeholder 9"/>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730347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dirty="0"/>
              <a:t>Forearm Casts &amp; Splints</a:t>
            </a:r>
          </a:p>
        </p:txBody>
      </p:sp>
      <p:sp>
        <p:nvSpPr>
          <p:cNvPr id="37891" name="Rectangle 3"/>
          <p:cNvSpPr>
            <a:spLocks noGrp="1" noChangeArrowheads="1"/>
          </p:cNvSpPr>
          <p:nvPr>
            <p:ph idx="1"/>
          </p:nvPr>
        </p:nvSpPr>
        <p:spPr/>
        <p:txBody>
          <a:bodyPr/>
          <a:lstStyle/>
          <a:p>
            <a:r>
              <a:rPr lang="en-US" altLang="en-US" dirty="0"/>
              <a:t>MCP joints should be free </a:t>
            </a:r>
          </a:p>
          <a:p>
            <a:pPr lvl="1"/>
            <a:r>
              <a:rPr lang="en-US" altLang="en-US" dirty="0"/>
              <a:t>Do not go past proximal </a:t>
            </a:r>
            <a:r>
              <a:rPr lang="en-US" altLang="en-US" dirty="0" err="1"/>
              <a:t>palmar</a:t>
            </a:r>
            <a:r>
              <a:rPr lang="en-US" altLang="en-US" dirty="0"/>
              <a:t> crease</a:t>
            </a:r>
          </a:p>
          <a:p>
            <a:r>
              <a:rPr lang="en-US" altLang="en-US" dirty="0"/>
              <a:t>Thumb should be free to base of MC </a:t>
            </a:r>
          </a:p>
          <a:p>
            <a:pPr lvl="1"/>
            <a:r>
              <a:rPr lang="en-US" altLang="en-US" dirty="0"/>
              <a:t>Opposition of thumb to little finger should be unobstructed</a:t>
            </a:r>
          </a:p>
        </p:txBody>
      </p:sp>
      <p:pic>
        <p:nvPicPr>
          <p:cNvPr id="122882" name="Picture 2" descr="Image result for below elbow cast">
            <a:hlinkClick r:id="rId2"/>
          </p:cNvPr>
          <p:cNvPicPr>
            <a:picLocks noChangeAspect="1" noChangeArrowheads="1"/>
          </p:cNvPicPr>
          <p:nvPr/>
        </p:nvPicPr>
        <p:blipFill>
          <a:blip r:embed="rId3"/>
          <a:srcRect/>
          <a:stretch>
            <a:fillRect/>
          </a:stretch>
        </p:blipFill>
        <p:spPr bwMode="auto">
          <a:xfrm>
            <a:off x="7239000" y="3867150"/>
            <a:ext cx="1905000" cy="2990850"/>
          </a:xfrm>
          <a:prstGeom prst="rect">
            <a:avLst/>
          </a:prstGeom>
          <a:noFill/>
        </p:spPr>
      </p:pic>
      <p:sp>
        <p:nvSpPr>
          <p:cNvPr id="5" name="Footer Placeholder 4"/>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884568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dirty="0"/>
              <a:t>Below Knee Cast</a:t>
            </a:r>
          </a:p>
        </p:txBody>
      </p:sp>
      <p:sp>
        <p:nvSpPr>
          <p:cNvPr id="31747" name="Rectangle 3"/>
          <p:cNvSpPr>
            <a:spLocks noGrp="1" noChangeArrowheads="1"/>
          </p:cNvSpPr>
          <p:nvPr>
            <p:ph idx="1"/>
          </p:nvPr>
        </p:nvSpPr>
        <p:spPr/>
        <p:txBody>
          <a:bodyPr/>
          <a:lstStyle/>
          <a:p>
            <a:r>
              <a:rPr lang="en-US" altLang="en-US" dirty="0"/>
              <a:t>Support metatarsal heads</a:t>
            </a:r>
          </a:p>
          <a:p>
            <a:r>
              <a:rPr lang="en-US" altLang="en-US" dirty="0"/>
              <a:t>Ankle in neutral – flex knee to relax </a:t>
            </a:r>
            <a:r>
              <a:rPr lang="en-US" altLang="en-US" dirty="0" err="1"/>
              <a:t>gastroc</a:t>
            </a:r>
            <a:r>
              <a:rPr lang="en-US" altLang="en-US" dirty="0"/>
              <a:t> </a:t>
            </a:r>
          </a:p>
          <a:p>
            <a:r>
              <a:rPr lang="en-US" altLang="en-US" dirty="0"/>
              <a:t>Ensure freedom of toes</a:t>
            </a:r>
          </a:p>
          <a:p>
            <a:r>
              <a:rPr lang="en-US" altLang="en-US" dirty="0"/>
              <a:t>Build up heel for walking casts - fiberglass much preferred for durability</a:t>
            </a:r>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846841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71406" y="538168"/>
            <a:ext cx="3619500" cy="3676650"/>
          </a:xfrm>
          <a:prstGeom prst="rect">
            <a:avLst/>
          </a:prstGeom>
          <a:noFill/>
          <a:ln w="9525">
            <a:noFill/>
            <a:miter lim="800000"/>
            <a:headEnd/>
            <a:tailEnd/>
          </a:ln>
        </p:spPr>
      </p:pic>
      <p:pic>
        <p:nvPicPr>
          <p:cNvPr id="32771" name="Picture 3"/>
          <p:cNvPicPr>
            <a:picLocks noChangeAspect="1" noChangeArrowheads="1"/>
          </p:cNvPicPr>
          <p:nvPr/>
        </p:nvPicPr>
        <p:blipFill>
          <a:blip r:embed="rId3"/>
          <a:srcRect/>
          <a:stretch>
            <a:fillRect/>
          </a:stretch>
        </p:blipFill>
        <p:spPr bwMode="auto">
          <a:xfrm>
            <a:off x="3811588" y="1371600"/>
            <a:ext cx="5332412" cy="1828800"/>
          </a:xfrm>
          <a:prstGeom prst="rect">
            <a:avLst/>
          </a:prstGeom>
          <a:noFill/>
          <a:ln w="9525">
            <a:noFill/>
            <a:miter lim="800000"/>
            <a:headEnd/>
            <a:tailEnd/>
          </a:ln>
        </p:spPr>
      </p:pic>
      <p:sp>
        <p:nvSpPr>
          <p:cNvPr id="32772" name="Text Box 4"/>
          <p:cNvSpPr txBox="1">
            <a:spLocks noChangeArrowheads="1"/>
          </p:cNvSpPr>
          <p:nvPr/>
        </p:nvSpPr>
        <p:spPr bwMode="auto">
          <a:xfrm>
            <a:off x="214282" y="4838713"/>
            <a:ext cx="7460697" cy="430887"/>
          </a:xfrm>
          <a:prstGeom prst="rect">
            <a:avLst/>
          </a:prstGeom>
          <a:noFill/>
          <a:ln w="9525">
            <a:noFill/>
            <a:miter lim="800000"/>
            <a:headEnd/>
            <a:tailEnd/>
          </a:ln>
        </p:spPr>
        <p:txBody>
          <a:bodyPr wrap="none">
            <a:spAutoFit/>
          </a:bodyPr>
          <a:lstStyle/>
          <a:p>
            <a:pPr eaLnBrk="0" hangingPunct="0"/>
            <a:r>
              <a:rPr lang="en-US" altLang="en-US" sz="2200" b="1" dirty="0">
                <a:solidFill>
                  <a:schemeClr val="bg1"/>
                </a:solidFill>
                <a:latin typeface="Times" charset="0"/>
              </a:rPr>
              <a:t>Padding for fibular head and plantar aspect of foot</a:t>
            </a:r>
            <a:endParaRPr lang="en-US" altLang="en-US" sz="2200" dirty="0">
              <a:solidFill>
                <a:schemeClr val="bg1"/>
              </a:solidFill>
              <a:latin typeface="Times" charset="0"/>
            </a:endParaRPr>
          </a:p>
        </p:txBody>
      </p:sp>
      <p:sp>
        <p:nvSpPr>
          <p:cNvPr id="5" name="Footer Placeholder 4"/>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800306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36000" contrast="90000"/>
            <a:grayscl/>
            <a:biLevel thresh="50000"/>
          </a:blip>
          <a:srcRect/>
          <a:stretch>
            <a:fillRect/>
          </a:stretch>
        </p:blipFill>
        <p:spPr bwMode="auto">
          <a:xfrm>
            <a:off x="3124200" y="1235075"/>
            <a:ext cx="3232150" cy="4533900"/>
          </a:xfrm>
          <a:prstGeom prst="rect">
            <a:avLst/>
          </a:prstGeom>
          <a:noFill/>
          <a:ln w="9525">
            <a:noFill/>
            <a:miter lim="800000"/>
            <a:headEnd/>
            <a:tailEnd/>
          </a:ln>
        </p:spPr>
      </p:pic>
      <p:sp>
        <p:nvSpPr>
          <p:cNvPr id="33795" name="Text Box 4"/>
          <p:cNvSpPr txBox="1">
            <a:spLocks noChangeArrowheads="1"/>
          </p:cNvSpPr>
          <p:nvPr/>
        </p:nvSpPr>
        <p:spPr bwMode="auto">
          <a:xfrm>
            <a:off x="-457200" y="-1600200"/>
            <a:ext cx="8686800" cy="457200"/>
          </a:xfrm>
          <a:prstGeom prst="rect">
            <a:avLst/>
          </a:prstGeom>
          <a:noFill/>
          <a:ln w="9525">
            <a:noFill/>
            <a:miter lim="800000"/>
            <a:headEnd/>
            <a:tailEnd/>
          </a:ln>
        </p:spPr>
        <p:txBody>
          <a:bodyPr>
            <a:spAutoFit/>
          </a:bodyPr>
          <a:lstStyle/>
          <a:p>
            <a:pPr eaLnBrk="0" hangingPunct="0">
              <a:spcBef>
                <a:spcPct val="50000"/>
              </a:spcBef>
            </a:pPr>
            <a:endParaRPr lang="en-US" altLang="en-US">
              <a:solidFill>
                <a:prstClr val="black"/>
              </a:solidFill>
              <a:latin typeface="Times" charset="0"/>
            </a:endParaRPr>
          </a:p>
        </p:txBody>
      </p:sp>
      <p:sp>
        <p:nvSpPr>
          <p:cNvPr id="33796" name="Text Box 5"/>
          <p:cNvSpPr txBox="1">
            <a:spLocks noChangeArrowheads="1"/>
          </p:cNvSpPr>
          <p:nvPr/>
        </p:nvSpPr>
        <p:spPr bwMode="auto">
          <a:xfrm>
            <a:off x="974725" y="2209800"/>
            <a:ext cx="1915909" cy="646331"/>
          </a:xfrm>
          <a:prstGeom prst="rect">
            <a:avLst/>
          </a:prstGeom>
          <a:noFill/>
          <a:ln w="9525">
            <a:noFill/>
            <a:miter lim="800000"/>
            <a:headEnd/>
            <a:tailEnd/>
          </a:ln>
        </p:spPr>
        <p:txBody>
          <a:bodyPr wrap="none">
            <a:spAutoFit/>
          </a:bodyPr>
          <a:lstStyle/>
          <a:p>
            <a:pPr eaLnBrk="0" hangingPunct="0"/>
            <a:r>
              <a:rPr lang="en-US" altLang="en-US" dirty="0">
                <a:solidFill>
                  <a:schemeClr val="bg1"/>
                </a:solidFill>
                <a:latin typeface="Times" charset="0"/>
              </a:rPr>
              <a:t>Padded fibular </a:t>
            </a:r>
          </a:p>
          <a:p>
            <a:pPr eaLnBrk="0" hangingPunct="0"/>
            <a:r>
              <a:rPr lang="en-US" altLang="en-US" dirty="0">
                <a:solidFill>
                  <a:schemeClr val="bg1"/>
                </a:solidFill>
                <a:latin typeface="Times" charset="0"/>
              </a:rPr>
              <a:t>head</a:t>
            </a:r>
          </a:p>
        </p:txBody>
      </p:sp>
      <p:sp>
        <p:nvSpPr>
          <p:cNvPr id="33797" name="Text Box 6"/>
          <p:cNvSpPr txBox="1">
            <a:spLocks noChangeArrowheads="1"/>
          </p:cNvSpPr>
          <p:nvPr/>
        </p:nvSpPr>
        <p:spPr bwMode="auto">
          <a:xfrm>
            <a:off x="4479925" y="304800"/>
            <a:ext cx="1454244" cy="369332"/>
          </a:xfrm>
          <a:prstGeom prst="rect">
            <a:avLst/>
          </a:prstGeom>
          <a:noFill/>
          <a:ln w="9525">
            <a:noFill/>
            <a:miter lim="800000"/>
            <a:headEnd/>
            <a:tailEnd/>
          </a:ln>
        </p:spPr>
        <p:txBody>
          <a:bodyPr wrap="none">
            <a:spAutoFit/>
          </a:bodyPr>
          <a:lstStyle/>
          <a:p>
            <a:pPr eaLnBrk="0" hangingPunct="0"/>
            <a:r>
              <a:rPr lang="en-US" altLang="en-US" dirty="0">
                <a:solidFill>
                  <a:schemeClr val="bg1"/>
                </a:solidFill>
                <a:latin typeface="Times" charset="0"/>
              </a:rPr>
              <a:t>Flexed knee</a:t>
            </a:r>
          </a:p>
        </p:txBody>
      </p:sp>
      <p:sp>
        <p:nvSpPr>
          <p:cNvPr id="33798" name="Text Box 7"/>
          <p:cNvSpPr txBox="1">
            <a:spLocks noChangeArrowheads="1"/>
          </p:cNvSpPr>
          <p:nvPr/>
        </p:nvSpPr>
        <p:spPr bwMode="auto">
          <a:xfrm>
            <a:off x="1127125" y="4572000"/>
            <a:ext cx="1685077" cy="646331"/>
          </a:xfrm>
          <a:prstGeom prst="rect">
            <a:avLst/>
          </a:prstGeom>
          <a:noFill/>
          <a:ln w="9525">
            <a:noFill/>
            <a:miter lim="800000"/>
            <a:headEnd/>
            <a:tailEnd/>
          </a:ln>
        </p:spPr>
        <p:txBody>
          <a:bodyPr wrap="none">
            <a:spAutoFit/>
          </a:bodyPr>
          <a:lstStyle/>
          <a:p>
            <a:pPr eaLnBrk="0" hangingPunct="0"/>
            <a:r>
              <a:rPr lang="en-US" altLang="en-US" dirty="0">
                <a:solidFill>
                  <a:schemeClr val="bg1"/>
                </a:solidFill>
                <a:latin typeface="Times" charset="0"/>
              </a:rPr>
              <a:t>Neutral ankle</a:t>
            </a:r>
          </a:p>
          <a:p>
            <a:pPr eaLnBrk="0" hangingPunct="0"/>
            <a:r>
              <a:rPr lang="en-US" altLang="en-US" dirty="0">
                <a:solidFill>
                  <a:schemeClr val="bg1"/>
                </a:solidFill>
                <a:latin typeface="Times" charset="0"/>
              </a:rPr>
              <a:t>position</a:t>
            </a:r>
          </a:p>
        </p:txBody>
      </p:sp>
      <p:sp>
        <p:nvSpPr>
          <p:cNvPr id="33799" name="Text Box 8"/>
          <p:cNvSpPr txBox="1">
            <a:spLocks noChangeArrowheads="1"/>
          </p:cNvSpPr>
          <p:nvPr/>
        </p:nvSpPr>
        <p:spPr bwMode="auto">
          <a:xfrm>
            <a:off x="6613525" y="4876800"/>
            <a:ext cx="1223412" cy="369332"/>
          </a:xfrm>
          <a:prstGeom prst="rect">
            <a:avLst/>
          </a:prstGeom>
          <a:noFill/>
          <a:ln w="9525">
            <a:noFill/>
            <a:miter lim="800000"/>
            <a:headEnd/>
            <a:tailEnd/>
          </a:ln>
        </p:spPr>
        <p:txBody>
          <a:bodyPr wrap="none">
            <a:spAutoFit/>
          </a:bodyPr>
          <a:lstStyle/>
          <a:p>
            <a:pPr eaLnBrk="0" hangingPunct="0"/>
            <a:r>
              <a:rPr lang="en-US" altLang="en-US" dirty="0">
                <a:solidFill>
                  <a:schemeClr val="bg1"/>
                </a:solidFill>
                <a:latin typeface="Times" charset="0"/>
              </a:rPr>
              <a:t>Toes free</a:t>
            </a:r>
          </a:p>
        </p:txBody>
      </p:sp>
      <p:sp>
        <p:nvSpPr>
          <p:cNvPr id="33800" name="Line 9"/>
          <p:cNvSpPr>
            <a:spLocks noChangeShapeType="1"/>
          </p:cNvSpPr>
          <p:nvPr/>
        </p:nvSpPr>
        <p:spPr bwMode="auto">
          <a:xfrm flipV="1">
            <a:off x="2895600" y="2378075"/>
            <a:ext cx="1676400" cy="152400"/>
          </a:xfrm>
          <a:prstGeom prst="line">
            <a:avLst/>
          </a:prstGeom>
          <a:noFill/>
          <a:ln w="57150">
            <a:solidFill>
              <a:srgbClr val="CC0000"/>
            </a:solidFill>
            <a:round/>
            <a:headEnd/>
            <a:tailEnd/>
          </a:ln>
        </p:spPr>
        <p:txBody>
          <a:bodyPr wrap="none" anchor="ctr"/>
          <a:lstStyle/>
          <a:p>
            <a:endParaRPr lang="en-IN">
              <a:solidFill>
                <a:prstClr val="black"/>
              </a:solidFill>
            </a:endParaRPr>
          </a:p>
        </p:txBody>
      </p:sp>
      <p:sp>
        <p:nvSpPr>
          <p:cNvPr id="33801" name="Line 10"/>
          <p:cNvSpPr>
            <a:spLocks noChangeShapeType="1"/>
          </p:cNvSpPr>
          <p:nvPr/>
        </p:nvSpPr>
        <p:spPr bwMode="auto">
          <a:xfrm flipV="1">
            <a:off x="2895600" y="4816475"/>
            <a:ext cx="1828800" cy="152400"/>
          </a:xfrm>
          <a:prstGeom prst="line">
            <a:avLst/>
          </a:prstGeom>
          <a:noFill/>
          <a:ln w="57150">
            <a:solidFill>
              <a:srgbClr val="CC0000"/>
            </a:solidFill>
            <a:round/>
            <a:headEnd/>
            <a:tailEnd/>
          </a:ln>
        </p:spPr>
        <p:txBody>
          <a:bodyPr wrap="none" anchor="ctr"/>
          <a:lstStyle/>
          <a:p>
            <a:endParaRPr lang="en-IN">
              <a:solidFill>
                <a:prstClr val="black"/>
              </a:solidFill>
            </a:endParaRPr>
          </a:p>
        </p:txBody>
      </p:sp>
      <p:sp>
        <p:nvSpPr>
          <p:cNvPr id="33802" name="Line 11"/>
          <p:cNvSpPr>
            <a:spLocks noChangeShapeType="1"/>
          </p:cNvSpPr>
          <p:nvPr/>
        </p:nvSpPr>
        <p:spPr bwMode="auto">
          <a:xfrm flipH="1">
            <a:off x="5486400" y="5121275"/>
            <a:ext cx="1219200" cy="152400"/>
          </a:xfrm>
          <a:prstGeom prst="line">
            <a:avLst/>
          </a:prstGeom>
          <a:noFill/>
          <a:ln w="57150">
            <a:solidFill>
              <a:srgbClr val="CC0000"/>
            </a:solidFill>
            <a:round/>
            <a:headEnd/>
            <a:tailEnd/>
          </a:ln>
        </p:spPr>
        <p:txBody>
          <a:bodyPr wrap="none" anchor="ctr"/>
          <a:lstStyle/>
          <a:p>
            <a:endParaRPr lang="en-IN">
              <a:solidFill>
                <a:prstClr val="black"/>
              </a:solidFill>
            </a:endParaRPr>
          </a:p>
        </p:txBody>
      </p:sp>
      <p:sp>
        <p:nvSpPr>
          <p:cNvPr id="33803" name="Line 12"/>
          <p:cNvSpPr>
            <a:spLocks noChangeShapeType="1"/>
          </p:cNvSpPr>
          <p:nvPr/>
        </p:nvSpPr>
        <p:spPr bwMode="auto">
          <a:xfrm flipH="1">
            <a:off x="4800600" y="777875"/>
            <a:ext cx="304800" cy="1143000"/>
          </a:xfrm>
          <a:prstGeom prst="line">
            <a:avLst/>
          </a:prstGeom>
          <a:noFill/>
          <a:ln w="57150">
            <a:solidFill>
              <a:srgbClr val="CC0000"/>
            </a:solidFill>
            <a:round/>
            <a:headEnd/>
            <a:tailEnd/>
          </a:ln>
        </p:spPr>
        <p:txBody>
          <a:bodyPr wrap="none" anchor="ctr"/>
          <a:lstStyle/>
          <a:p>
            <a:endParaRPr lang="en-IN">
              <a:solidFill>
                <a:prstClr val="black"/>
              </a:solidFill>
            </a:endParaRPr>
          </a:p>
        </p:txBody>
      </p:sp>
      <p:sp>
        <p:nvSpPr>
          <p:cNvPr id="33804" name="Text Box 13"/>
          <p:cNvSpPr txBox="1">
            <a:spLocks noChangeArrowheads="1"/>
          </p:cNvSpPr>
          <p:nvPr/>
        </p:nvSpPr>
        <p:spPr bwMode="auto">
          <a:xfrm>
            <a:off x="1066800" y="5867400"/>
            <a:ext cx="6994222" cy="369332"/>
          </a:xfrm>
          <a:prstGeom prst="rect">
            <a:avLst/>
          </a:prstGeom>
          <a:noFill/>
          <a:ln w="9525">
            <a:noFill/>
            <a:miter lim="800000"/>
            <a:headEnd/>
            <a:tailEnd/>
          </a:ln>
        </p:spPr>
        <p:txBody>
          <a:bodyPr wrap="none">
            <a:spAutoFit/>
          </a:bodyPr>
          <a:lstStyle/>
          <a:p>
            <a:pPr eaLnBrk="0" hangingPunct="0"/>
            <a:r>
              <a:rPr lang="en-US" altLang="en-US" dirty="0">
                <a:solidFill>
                  <a:schemeClr val="bg1"/>
                </a:solidFill>
                <a:latin typeface="Times" charset="0"/>
              </a:rPr>
              <a:t>Assistant or foot stand required to maintain ankle position</a:t>
            </a:r>
          </a:p>
        </p:txBody>
      </p:sp>
      <p:sp>
        <p:nvSpPr>
          <p:cNvPr id="13" name="Footer Placeholder 12"/>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46624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dirty="0"/>
              <a:t>Short Leg Cast</a:t>
            </a:r>
          </a:p>
        </p:txBody>
      </p:sp>
      <p:sp>
        <p:nvSpPr>
          <p:cNvPr id="34819" name="Rectangle 3"/>
          <p:cNvSpPr>
            <a:spLocks noGrp="1" noChangeArrowheads="1"/>
          </p:cNvSpPr>
          <p:nvPr>
            <p:ph idx="1"/>
          </p:nvPr>
        </p:nvSpPr>
        <p:spPr>
          <a:xfrm>
            <a:off x="685800" y="1981200"/>
            <a:ext cx="4191000" cy="4114800"/>
          </a:xfrm>
        </p:spPr>
        <p:txBody>
          <a:bodyPr/>
          <a:lstStyle/>
          <a:p>
            <a:r>
              <a:rPr lang="en-US" altLang="en-US" dirty="0"/>
              <a:t>When working alone, the patient can help maintain proper ankle position by holding onto a muslin bandage placed beneath the toes</a:t>
            </a:r>
          </a:p>
        </p:txBody>
      </p:sp>
      <p:sp>
        <p:nvSpPr>
          <p:cNvPr id="34820" name="Rectangle 4"/>
          <p:cNvSpPr>
            <a:spLocks noChangeArrowheads="1"/>
          </p:cNvSpPr>
          <p:nvPr/>
        </p:nvSpPr>
        <p:spPr bwMode="auto">
          <a:xfrm>
            <a:off x="5410200" y="5867400"/>
            <a:ext cx="2895600" cy="1107996"/>
          </a:xfrm>
          <a:prstGeom prst="rect">
            <a:avLst/>
          </a:prstGeom>
          <a:noFill/>
          <a:ln w="25400">
            <a:noFill/>
            <a:miter lim="800000"/>
            <a:headEnd/>
            <a:tailEnd/>
          </a:ln>
        </p:spPr>
        <p:txBody>
          <a:bodyPr>
            <a:spAutoFit/>
          </a:bodyPr>
          <a:lstStyle/>
          <a:p>
            <a:r>
              <a:rPr lang="en-US" altLang="en-US" sz="2200" dirty="0">
                <a:solidFill>
                  <a:schemeClr val="bg1"/>
                </a:solidFill>
              </a:rPr>
              <a:t>Figure from Chapman’s </a:t>
            </a:r>
            <a:r>
              <a:rPr lang="en-US" altLang="en-US" sz="2200" dirty="0" err="1">
                <a:solidFill>
                  <a:schemeClr val="bg1"/>
                </a:solidFill>
              </a:rPr>
              <a:t>Orthopaedic</a:t>
            </a:r>
            <a:r>
              <a:rPr lang="en-US" altLang="en-US" sz="2200" dirty="0">
                <a:solidFill>
                  <a:schemeClr val="bg1"/>
                </a:solidFill>
              </a:rPr>
              <a:t> Surgery 3</a:t>
            </a:r>
            <a:r>
              <a:rPr lang="en-US" altLang="en-US" sz="2200" baseline="30000" dirty="0">
                <a:solidFill>
                  <a:schemeClr val="bg1"/>
                </a:solidFill>
              </a:rPr>
              <a:t>rd</a:t>
            </a:r>
            <a:r>
              <a:rPr lang="en-US" altLang="en-US" sz="2200" dirty="0">
                <a:solidFill>
                  <a:schemeClr val="bg1"/>
                </a:solidFill>
              </a:rPr>
              <a:t> Ed. </a:t>
            </a:r>
          </a:p>
        </p:txBody>
      </p:sp>
      <p:pic>
        <p:nvPicPr>
          <p:cNvPr id="34821" name="Picture 5"/>
          <p:cNvPicPr>
            <a:picLocks noChangeAspect="1" noChangeArrowheads="1"/>
          </p:cNvPicPr>
          <p:nvPr/>
        </p:nvPicPr>
        <p:blipFill>
          <a:blip r:embed="rId2"/>
          <a:srcRect l="25000" t="15172" r="27884" b="42612"/>
          <a:stretch>
            <a:fillRect/>
          </a:stretch>
        </p:blipFill>
        <p:spPr bwMode="auto">
          <a:xfrm>
            <a:off x="5029200" y="2057400"/>
            <a:ext cx="3733800" cy="3048000"/>
          </a:xfrm>
          <a:prstGeom prst="rect">
            <a:avLst/>
          </a:prstGeom>
          <a:noFill/>
          <a:ln w="25400">
            <a:noFill/>
            <a:miter lim="800000"/>
            <a:headEnd/>
            <a:tailEnd/>
          </a:ln>
        </p:spPr>
      </p:pic>
      <p:sp>
        <p:nvSpPr>
          <p:cNvPr id="6" name="Footer Placeholder 5"/>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531093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042" y="1785926"/>
            <a:ext cx="6072230" cy="2428868"/>
          </a:xfrm>
        </p:spPr>
        <p:txBody>
          <a:bodyPr>
            <a:normAutofit/>
          </a:bodyPr>
          <a:lstStyle/>
          <a:p>
            <a:pPr algn="ctr"/>
            <a:r>
              <a:rPr lang="en-IN" sz="8900" i="1" dirty="0">
                <a:solidFill>
                  <a:schemeClr val="bg1"/>
                </a:solidFill>
              </a:rPr>
              <a:t> </a:t>
            </a:r>
            <a:r>
              <a:rPr lang="en-IN" sz="3600" dirty="0"/>
              <a:t>PLASTER TECHNIQUES  </a:t>
            </a:r>
          </a:p>
        </p:txBody>
      </p:sp>
      <p:sp>
        <p:nvSpPr>
          <p:cNvPr id="3" name="Footer Placeholder 2"/>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996793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dirty="0"/>
              <a:t>Above Knee Cast</a:t>
            </a:r>
          </a:p>
        </p:txBody>
      </p:sp>
      <p:sp>
        <p:nvSpPr>
          <p:cNvPr id="35843" name="Rectangle 3"/>
          <p:cNvSpPr>
            <a:spLocks noGrp="1" noChangeArrowheads="1"/>
          </p:cNvSpPr>
          <p:nvPr>
            <p:ph idx="1"/>
          </p:nvPr>
        </p:nvSpPr>
        <p:spPr>
          <a:xfrm>
            <a:off x="685800" y="1981200"/>
            <a:ext cx="8077200" cy="4114800"/>
          </a:xfrm>
        </p:spPr>
        <p:txBody>
          <a:bodyPr/>
          <a:lstStyle/>
          <a:p>
            <a:r>
              <a:rPr lang="en-US" altLang="en-US" dirty="0"/>
              <a:t>Apply below knee first (thin layer proximally)</a:t>
            </a:r>
          </a:p>
          <a:p>
            <a:r>
              <a:rPr lang="en-US" altLang="en-US" dirty="0"/>
              <a:t>Flex knee 5 - 20 degrees</a:t>
            </a:r>
          </a:p>
          <a:p>
            <a:r>
              <a:rPr lang="en-US" altLang="en-US" dirty="0"/>
              <a:t>Mould supra-</a:t>
            </a:r>
            <a:r>
              <a:rPr lang="en-US" altLang="en-US" dirty="0" err="1"/>
              <a:t>condylar</a:t>
            </a:r>
            <a:r>
              <a:rPr lang="en-US" altLang="en-US" dirty="0"/>
              <a:t> femur for improved rotational stability</a:t>
            </a:r>
          </a:p>
          <a:p>
            <a:r>
              <a:rPr lang="en-US" altLang="en-US" dirty="0"/>
              <a:t>Apply extra padding anterior to patella</a:t>
            </a:r>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99911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a:lum bright="-24000"/>
            <a:grayscl/>
            <a:biLevel thresh="50000"/>
          </a:blip>
          <a:srcRect/>
          <a:stretch>
            <a:fillRect/>
          </a:stretch>
        </p:blipFill>
        <p:spPr bwMode="auto">
          <a:xfrm>
            <a:off x="2209800" y="1600200"/>
            <a:ext cx="4800600" cy="3670300"/>
          </a:xfrm>
          <a:prstGeom prst="rect">
            <a:avLst/>
          </a:prstGeom>
          <a:noFill/>
          <a:ln w="9525">
            <a:noFill/>
            <a:miter lim="800000"/>
            <a:headEnd/>
            <a:tailEnd/>
          </a:ln>
        </p:spPr>
      </p:pic>
      <p:sp>
        <p:nvSpPr>
          <p:cNvPr id="36867" name="Text Box 7"/>
          <p:cNvSpPr txBox="1">
            <a:spLocks noChangeArrowheads="1"/>
          </p:cNvSpPr>
          <p:nvPr/>
        </p:nvSpPr>
        <p:spPr bwMode="auto">
          <a:xfrm>
            <a:off x="4860925" y="746125"/>
            <a:ext cx="2031325" cy="369332"/>
          </a:xfrm>
          <a:prstGeom prst="rect">
            <a:avLst/>
          </a:prstGeom>
          <a:noFill/>
          <a:ln w="9525">
            <a:noFill/>
            <a:miter lim="800000"/>
            <a:headEnd/>
            <a:tailEnd/>
          </a:ln>
        </p:spPr>
        <p:txBody>
          <a:bodyPr wrap="none">
            <a:spAutoFit/>
          </a:bodyPr>
          <a:lstStyle/>
          <a:p>
            <a:pPr eaLnBrk="0" hangingPunct="0"/>
            <a:r>
              <a:rPr lang="en-US" altLang="en-US" dirty="0">
                <a:solidFill>
                  <a:schemeClr val="bg1"/>
                </a:solidFill>
                <a:latin typeface="Times" charset="0"/>
              </a:rPr>
              <a:t>Anterior padding</a:t>
            </a:r>
          </a:p>
        </p:txBody>
      </p:sp>
      <p:sp>
        <p:nvSpPr>
          <p:cNvPr id="36868" name="Text Box 8"/>
          <p:cNvSpPr txBox="1">
            <a:spLocks noChangeArrowheads="1"/>
          </p:cNvSpPr>
          <p:nvPr/>
        </p:nvSpPr>
        <p:spPr bwMode="auto">
          <a:xfrm>
            <a:off x="288925" y="2651125"/>
            <a:ext cx="1685077" cy="646331"/>
          </a:xfrm>
          <a:prstGeom prst="rect">
            <a:avLst/>
          </a:prstGeom>
          <a:noFill/>
          <a:ln w="9525">
            <a:noFill/>
            <a:miter lim="800000"/>
            <a:headEnd/>
            <a:tailEnd/>
          </a:ln>
        </p:spPr>
        <p:txBody>
          <a:bodyPr wrap="none">
            <a:spAutoFit/>
          </a:bodyPr>
          <a:lstStyle/>
          <a:p>
            <a:pPr eaLnBrk="0" hangingPunct="0"/>
            <a:r>
              <a:rPr lang="en-US" altLang="en-US" dirty="0">
                <a:solidFill>
                  <a:schemeClr val="bg1"/>
                </a:solidFill>
                <a:latin typeface="Times" charset="0"/>
              </a:rPr>
              <a:t>Support lower</a:t>
            </a:r>
          </a:p>
          <a:p>
            <a:pPr eaLnBrk="0" hangingPunct="0"/>
            <a:r>
              <a:rPr lang="en-US" altLang="en-US" dirty="0">
                <a:solidFill>
                  <a:schemeClr val="bg1"/>
                </a:solidFill>
                <a:latin typeface="Times" charset="0"/>
              </a:rPr>
              <a:t>leg / cast</a:t>
            </a:r>
          </a:p>
        </p:txBody>
      </p:sp>
      <p:sp>
        <p:nvSpPr>
          <p:cNvPr id="36869" name="Text Box 9"/>
          <p:cNvSpPr txBox="1">
            <a:spLocks noChangeArrowheads="1"/>
          </p:cNvSpPr>
          <p:nvPr/>
        </p:nvSpPr>
        <p:spPr bwMode="auto">
          <a:xfrm>
            <a:off x="7299325" y="3717925"/>
            <a:ext cx="1800493" cy="646331"/>
          </a:xfrm>
          <a:prstGeom prst="rect">
            <a:avLst/>
          </a:prstGeom>
          <a:noFill/>
          <a:ln w="9525">
            <a:noFill/>
            <a:miter lim="800000"/>
            <a:headEnd/>
            <a:tailEnd/>
          </a:ln>
        </p:spPr>
        <p:txBody>
          <a:bodyPr wrap="none">
            <a:spAutoFit/>
          </a:bodyPr>
          <a:lstStyle/>
          <a:p>
            <a:pPr eaLnBrk="0" hangingPunct="0"/>
            <a:r>
              <a:rPr lang="en-US" altLang="en-US" dirty="0">
                <a:solidFill>
                  <a:schemeClr val="bg1"/>
                </a:solidFill>
                <a:latin typeface="Times" charset="0"/>
              </a:rPr>
              <a:t>Extend to </a:t>
            </a:r>
          </a:p>
          <a:p>
            <a:pPr eaLnBrk="0" hangingPunct="0"/>
            <a:r>
              <a:rPr lang="en-US" altLang="en-US" dirty="0" err="1">
                <a:solidFill>
                  <a:schemeClr val="bg1"/>
                </a:solidFill>
                <a:latin typeface="Times" charset="0"/>
              </a:rPr>
              <a:t>gluteal</a:t>
            </a:r>
            <a:r>
              <a:rPr lang="en-US" altLang="en-US" dirty="0">
                <a:solidFill>
                  <a:schemeClr val="bg1"/>
                </a:solidFill>
                <a:latin typeface="Times" charset="0"/>
              </a:rPr>
              <a:t> crease</a:t>
            </a:r>
          </a:p>
        </p:txBody>
      </p:sp>
      <p:sp>
        <p:nvSpPr>
          <p:cNvPr id="36870" name="Line 10"/>
          <p:cNvSpPr>
            <a:spLocks noChangeShapeType="1"/>
          </p:cNvSpPr>
          <p:nvPr/>
        </p:nvSpPr>
        <p:spPr bwMode="auto">
          <a:xfrm flipV="1">
            <a:off x="1905000" y="3048000"/>
            <a:ext cx="1828800" cy="76200"/>
          </a:xfrm>
          <a:prstGeom prst="line">
            <a:avLst/>
          </a:prstGeom>
          <a:noFill/>
          <a:ln w="38100">
            <a:solidFill>
              <a:srgbClr val="CC0000"/>
            </a:solidFill>
            <a:round/>
            <a:headEnd/>
            <a:tailEnd/>
          </a:ln>
        </p:spPr>
        <p:txBody>
          <a:bodyPr wrap="none" anchor="ctr"/>
          <a:lstStyle/>
          <a:p>
            <a:endParaRPr lang="en-IN">
              <a:solidFill>
                <a:prstClr val="black"/>
              </a:solidFill>
            </a:endParaRPr>
          </a:p>
        </p:txBody>
      </p:sp>
      <p:sp>
        <p:nvSpPr>
          <p:cNvPr id="36871" name="Line 11"/>
          <p:cNvSpPr>
            <a:spLocks noChangeShapeType="1"/>
          </p:cNvSpPr>
          <p:nvPr/>
        </p:nvSpPr>
        <p:spPr bwMode="auto">
          <a:xfrm flipH="1">
            <a:off x="5257800" y="1066800"/>
            <a:ext cx="685800" cy="1752600"/>
          </a:xfrm>
          <a:prstGeom prst="line">
            <a:avLst/>
          </a:prstGeom>
          <a:noFill/>
          <a:ln w="38100">
            <a:solidFill>
              <a:srgbClr val="CC0000"/>
            </a:solidFill>
            <a:round/>
            <a:headEnd/>
            <a:tailEnd/>
          </a:ln>
        </p:spPr>
        <p:txBody>
          <a:bodyPr wrap="none" anchor="ctr"/>
          <a:lstStyle/>
          <a:p>
            <a:endParaRPr lang="en-IN">
              <a:solidFill>
                <a:prstClr val="black"/>
              </a:solidFill>
            </a:endParaRPr>
          </a:p>
        </p:txBody>
      </p:sp>
      <p:sp>
        <p:nvSpPr>
          <p:cNvPr id="36872" name="Line 12"/>
          <p:cNvSpPr>
            <a:spLocks noChangeShapeType="1"/>
          </p:cNvSpPr>
          <p:nvPr/>
        </p:nvSpPr>
        <p:spPr bwMode="auto">
          <a:xfrm flipH="1" flipV="1">
            <a:off x="6400800" y="3810000"/>
            <a:ext cx="914400" cy="381000"/>
          </a:xfrm>
          <a:prstGeom prst="line">
            <a:avLst/>
          </a:prstGeom>
          <a:noFill/>
          <a:ln w="38100">
            <a:solidFill>
              <a:srgbClr val="CC0000"/>
            </a:solidFill>
            <a:round/>
            <a:headEnd/>
            <a:tailEnd/>
          </a:ln>
        </p:spPr>
        <p:txBody>
          <a:bodyPr wrap="none" anchor="ctr"/>
          <a:lstStyle/>
          <a:p>
            <a:endParaRPr lang="en-IN">
              <a:solidFill>
                <a:prstClr val="black"/>
              </a:solidFill>
            </a:endParaRPr>
          </a:p>
        </p:txBody>
      </p:sp>
      <p:sp>
        <p:nvSpPr>
          <p:cNvPr id="36873" name="Line 13"/>
          <p:cNvSpPr>
            <a:spLocks noChangeShapeType="1"/>
          </p:cNvSpPr>
          <p:nvPr/>
        </p:nvSpPr>
        <p:spPr bwMode="auto">
          <a:xfrm flipH="1">
            <a:off x="5943600" y="3276600"/>
            <a:ext cx="762000" cy="990600"/>
          </a:xfrm>
          <a:prstGeom prst="line">
            <a:avLst/>
          </a:prstGeom>
          <a:noFill/>
          <a:ln w="57150">
            <a:solidFill>
              <a:srgbClr val="00CC00"/>
            </a:solidFill>
            <a:prstDash val="sysDot"/>
            <a:round/>
            <a:headEnd/>
            <a:tailEnd/>
          </a:ln>
        </p:spPr>
        <p:txBody>
          <a:bodyPr wrap="none" anchor="ctr"/>
          <a:lstStyle/>
          <a:p>
            <a:endParaRPr lang="en-IN">
              <a:solidFill>
                <a:prstClr val="black"/>
              </a:solidFill>
            </a:endParaRPr>
          </a:p>
        </p:txBody>
      </p:sp>
      <p:sp>
        <p:nvSpPr>
          <p:cNvPr id="36874" name="Rectangle 15"/>
          <p:cNvSpPr>
            <a:spLocks noChangeArrowheads="1"/>
          </p:cNvSpPr>
          <p:nvPr/>
        </p:nvSpPr>
        <p:spPr bwMode="auto">
          <a:xfrm>
            <a:off x="1752600" y="5551488"/>
            <a:ext cx="8770542" cy="430887"/>
          </a:xfrm>
          <a:prstGeom prst="rect">
            <a:avLst/>
          </a:prstGeom>
          <a:noFill/>
          <a:ln w="25400">
            <a:noFill/>
            <a:miter lim="800000"/>
            <a:headEnd/>
            <a:tailEnd/>
          </a:ln>
        </p:spPr>
        <p:txBody>
          <a:bodyPr wrap="none">
            <a:spAutoFit/>
          </a:bodyPr>
          <a:lstStyle/>
          <a:p>
            <a:r>
              <a:rPr lang="en-US" altLang="en-US" sz="2200" dirty="0">
                <a:solidFill>
                  <a:schemeClr val="bg1"/>
                </a:solidFill>
              </a:rPr>
              <a:t>Figure from: Browner and Jupiter: Skeletal Trauma, 2</a:t>
            </a:r>
            <a:r>
              <a:rPr lang="en-US" altLang="en-US" sz="2200" baseline="30000" dirty="0">
                <a:solidFill>
                  <a:schemeClr val="bg1"/>
                </a:solidFill>
              </a:rPr>
              <a:t>nd</a:t>
            </a:r>
            <a:r>
              <a:rPr lang="en-US" altLang="en-US" sz="2200" dirty="0">
                <a:solidFill>
                  <a:schemeClr val="bg1"/>
                </a:solidFill>
              </a:rPr>
              <a:t> </a:t>
            </a:r>
            <a:r>
              <a:rPr lang="en-US" altLang="en-US" sz="2200" dirty="0" err="1">
                <a:solidFill>
                  <a:schemeClr val="bg1"/>
                </a:solidFill>
              </a:rPr>
              <a:t>ed</a:t>
            </a:r>
            <a:r>
              <a:rPr lang="en-US" altLang="en-US" sz="2200" dirty="0">
                <a:solidFill>
                  <a:schemeClr val="bg1"/>
                </a:solidFill>
              </a:rPr>
              <a:t>, Saunders,  1998.</a:t>
            </a:r>
          </a:p>
        </p:txBody>
      </p:sp>
      <p:sp>
        <p:nvSpPr>
          <p:cNvPr id="11" name="Footer Placeholder 10"/>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300412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l="25000" t="15172" r="26923" b="39445"/>
          <a:stretch>
            <a:fillRect/>
          </a:stretch>
        </p:blipFill>
        <p:spPr bwMode="auto">
          <a:xfrm>
            <a:off x="4648200" y="1066800"/>
            <a:ext cx="3810000" cy="3276600"/>
          </a:xfrm>
          <a:prstGeom prst="rect">
            <a:avLst/>
          </a:prstGeom>
          <a:noFill/>
          <a:ln w="25400">
            <a:noFill/>
            <a:miter lim="800000"/>
            <a:headEnd/>
            <a:tailEnd/>
          </a:ln>
        </p:spPr>
      </p:pic>
      <p:sp>
        <p:nvSpPr>
          <p:cNvPr id="30724" name="Text Box 4"/>
          <p:cNvSpPr txBox="1">
            <a:spLocks noChangeArrowheads="1"/>
          </p:cNvSpPr>
          <p:nvPr/>
        </p:nvSpPr>
        <p:spPr bwMode="auto">
          <a:xfrm>
            <a:off x="381000" y="1828800"/>
            <a:ext cx="4114800" cy="2226250"/>
          </a:xfrm>
          <a:prstGeom prst="rect">
            <a:avLst/>
          </a:prstGeom>
          <a:noFill/>
          <a:ln w="9525">
            <a:noFill/>
            <a:miter lim="800000"/>
            <a:headEnd/>
            <a:tailEnd/>
          </a:ln>
        </p:spPr>
        <p:txBody>
          <a:bodyPr>
            <a:spAutoFit/>
          </a:bodyPr>
          <a:lstStyle/>
          <a:p>
            <a:pPr marL="223838" indent="-223838" eaLnBrk="0" hangingPunct="0">
              <a:spcBef>
                <a:spcPts val="800"/>
              </a:spcBef>
              <a:buFontTx/>
              <a:buChar char="•"/>
            </a:pPr>
            <a:r>
              <a:rPr lang="en-US" altLang="en-US" sz="2200" dirty="0">
                <a:solidFill>
                  <a:schemeClr val="bg1"/>
                </a:solidFill>
                <a:latin typeface="Times" charset="0"/>
              </a:rPr>
              <a:t>Avoid molding with anything but the heels of the palm in order to avoid pressure points</a:t>
            </a:r>
          </a:p>
          <a:p>
            <a:pPr marL="223838" indent="-223838" eaLnBrk="0" hangingPunct="0">
              <a:spcBef>
                <a:spcPts val="800"/>
              </a:spcBef>
              <a:buFontTx/>
              <a:buChar char="•"/>
            </a:pPr>
            <a:r>
              <a:rPr lang="en-US" altLang="en-US" sz="2200" dirty="0">
                <a:solidFill>
                  <a:schemeClr val="bg1"/>
                </a:solidFill>
                <a:latin typeface="Times" charset="0"/>
              </a:rPr>
              <a:t>Mold applied to produce three point fixation</a:t>
            </a:r>
          </a:p>
        </p:txBody>
      </p:sp>
      <p:sp>
        <p:nvSpPr>
          <p:cNvPr id="30725" name="Rectangle 5"/>
          <p:cNvSpPr>
            <a:spLocks noChangeArrowheads="1"/>
          </p:cNvSpPr>
          <p:nvPr/>
        </p:nvSpPr>
        <p:spPr bwMode="auto">
          <a:xfrm>
            <a:off x="381000" y="609600"/>
            <a:ext cx="3810000" cy="1143000"/>
          </a:xfrm>
          <a:prstGeom prst="rect">
            <a:avLst/>
          </a:prstGeom>
          <a:noFill/>
          <a:ln w="9525">
            <a:noFill/>
            <a:miter lim="800000"/>
            <a:headEnd/>
            <a:tailEnd/>
          </a:ln>
        </p:spPr>
        <p:txBody>
          <a:bodyPr anchor="ctr"/>
          <a:lstStyle/>
          <a:p>
            <a:pPr eaLnBrk="0" hangingPunct="0"/>
            <a:r>
              <a:rPr lang="en-US" altLang="en-US" sz="3200" dirty="0">
                <a:solidFill>
                  <a:schemeClr val="bg1"/>
                </a:solidFill>
              </a:rPr>
              <a:t>Cast Molding</a:t>
            </a:r>
          </a:p>
        </p:txBody>
      </p:sp>
      <p:sp>
        <p:nvSpPr>
          <p:cNvPr id="5" name="Footer Placeholder 4"/>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2366615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ashish\Documents\rhiju\126008.jpg.gif"/>
          <p:cNvPicPr>
            <a:picLocks noChangeAspect="1" noChangeArrowheads="1"/>
          </p:cNvPicPr>
          <p:nvPr/>
        </p:nvPicPr>
        <p:blipFill>
          <a:blip r:embed="rId2"/>
          <a:srcRect/>
          <a:stretch>
            <a:fillRect/>
          </a:stretch>
        </p:blipFill>
        <p:spPr bwMode="auto">
          <a:xfrm>
            <a:off x="6049845" y="1643322"/>
            <a:ext cx="3094155" cy="2428620"/>
          </a:xfrm>
          <a:prstGeom prst="rect">
            <a:avLst/>
          </a:prstGeom>
          <a:noFill/>
        </p:spPr>
      </p:pic>
      <p:sp>
        <p:nvSpPr>
          <p:cNvPr id="3" name="TextBox 2"/>
          <p:cNvSpPr txBox="1"/>
          <p:nvPr/>
        </p:nvSpPr>
        <p:spPr>
          <a:xfrm>
            <a:off x="3357554" y="285728"/>
            <a:ext cx="2714644" cy="584775"/>
          </a:xfrm>
          <a:prstGeom prst="rect">
            <a:avLst/>
          </a:prstGeom>
          <a:noFill/>
        </p:spPr>
        <p:txBody>
          <a:bodyPr wrap="square" rtlCol="0">
            <a:spAutoFit/>
          </a:bodyPr>
          <a:lstStyle/>
          <a:p>
            <a:r>
              <a:rPr lang="en-IN" sz="3200" dirty="0">
                <a:solidFill>
                  <a:schemeClr val="bg1"/>
                </a:solidFill>
              </a:rPr>
              <a:t>SPICA</a:t>
            </a:r>
          </a:p>
        </p:txBody>
      </p:sp>
      <p:pic>
        <p:nvPicPr>
          <p:cNvPr id="5" name="Picture 4" descr="splint-ppt-by-rupeshkumar-49-638.jpg"/>
          <p:cNvPicPr>
            <a:picLocks noChangeAspect="1"/>
          </p:cNvPicPr>
          <p:nvPr/>
        </p:nvPicPr>
        <p:blipFill>
          <a:blip r:embed="rId3"/>
          <a:srcRect t="46973" r="1253"/>
          <a:stretch>
            <a:fillRect/>
          </a:stretch>
        </p:blipFill>
        <p:spPr>
          <a:xfrm>
            <a:off x="4182650" y="4500570"/>
            <a:ext cx="4961350" cy="2000264"/>
          </a:xfrm>
          <a:prstGeom prst="rect">
            <a:avLst/>
          </a:prstGeom>
        </p:spPr>
      </p:pic>
      <p:sp>
        <p:nvSpPr>
          <p:cNvPr id="7" name="TextBox 6"/>
          <p:cNvSpPr txBox="1"/>
          <p:nvPr/>
        </p:nvSpPr>
        <p:spPr>
          <a:xfrm>
            <a:off x="285720" y="1428736"/>
            <a:ext cx="5429288" cy="2123658"/>
          </a:xfrm>
          <a:prstGeom prst="rect">
            <a:avLst/>
          </a:prstGeom>
          <a:noFill/>
        </p:spPr>
        <p:txBody>
          <a:bodyPr wrap="square" rtlCol="0">
            <a:spAutoFit/>
          </a:bodyPr>
          <a:lstStyle/>
          <a:p>
            <a:pPr>
              <a:buFont typeface="Wingdings" pitchFamily="2" charset="2"/>
              <a:buChar char="v"/>
            </a:pPr>
            <a:r>
              <a:rPr lang="en-IN" sz="2200" dirty="0">
                <a:solidFill>
                  <a:schemeClr val="bg1"/>
                </a:solidFill>
              </a:rPr>
              <a:t>Encircles one or both arms or legs and the chest or trunk</a:t>
            </a:r>
          </a:p>
          <a:p>
            <a:pPr>
              <a:buFont typeface="Wingdings" pitchFamily="2" charset="2"/>
              <a:buChar char="v"/>
            </a:pPr>
            <a:r>
              <a:rPr lang="en-IN" sz="2200" dirty="0">
                <a:solidFill>
                  <a:schemeClr val="bg1"/>
                </a:solidFill>
              </a:rPr>
              <a:t>Uses- Fractures shaft of femur in children and in young adults</a:t>
            </a:r>
          </a:p>
          <a:p>
            <a:pPr>
              <a:buFont typeface="Wingdings" pitchFamily="2" charset="2"/>
              <a:buChar char="v"/>
            </a:pPr>
            <a:r>
              <a:rPr lang="en-IN" sz="2200" dirty="0">
                <a:solidFill>
                  <a:schemeClr val="bg1"/>
                </a:solidFill>
              </a:rPr>
              <a:t>It generally is strengthened with a reinforcement bar</a:t>
            </a:r>
          </a:p>
        </p:txBody>
      </p:sp>
      <p:pic>
        <p:nvPicPr>
          <p:cNvPr id="8" name="Picture 7" descr="imagesR59NWCLP.jpg"/>
          <p:cNvPicPr>
            <a:picLocks noChangeAspect="1"/>
          </p:cNvPicPr>
          <p:nvPr/>
        </p:nvPicPr>
        <p:blipFill>
          <a:blip r:embed="rId4"/>
          <a:stretch>
            <a:fillRect/>
          </a:stretch>
        </p:blipFill>
        <p:spPr>
          <a:xfrm>
            <a:off x="1000100" y="4500570"/>
            <a:ext cx="2143125" cy="2143125"/>
          </a:xfrm>
          <a:prstGeom prst="rect">
            <a:avLst/>
          </a:prstGeom>
        </p:spPr>
      </p:pic>
      <p:sp>
        <p:nvSpPr>
          <p:cNvPr id="9" name="Footer Placeholder 8"/>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086956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150" y="357166"/>
            <a:ext cx="4972056" cy="704104"/>
          </a:xfrm>
        </p:spPr>
        <p:txBody>
          <a:bodyPr>
            <a:normAutofit/>
          </a:bodyPr>
          <a:lstStyle/>
          <a:p>
            <a:pPr algn="ctr"/>
            <a:r>
              <a:rPr lang="en-US" dirty="0"/>
              <a:t>Windowed Plasters</a:t>
            </a:r>
          </a:p>
        </p:txBody>
      </p:sp>
      <p:sp>
        <p:nvSpPr>
          <p:cNvPr id="3" name="Content Placeholder 2"/>
          <p:cNvSpPr>
            <a:spLocks noGrp="1"/>
          </p:cNvSpPr>
          <p:nvPr>
            <p:ph idx="1"/>
          </p:nvPr>
        </p:nvSpPr>
        <p:spPr>
          <a:xfrm>
            <a:off x="457200" y="1000108"/>
            <a:ext cx="8229600" cy="4389120"/>
          </a:xfrm>
        </p:spPr>
        <p:txBody>
          <a:bodyPr/>
          <a:lstStyle/>
          <a:p>
            <a:pPr>
              <a:buNone/>
            </a:pPr>
            <a:r>
              <a:rPr lang="en-US" dirty="0"/>
              <a:t>Not usually encouraged</a:t>
            </a:r>
          </a:p>
          <a:p>
            <a:pPr>
              <a:buNone/>
            </a:pPr>
            <a:r>
              <a:rPr lang="en-US" dirty="0"/>
              <a:t>Danger of edematous tissue </a:t>
            </a:r>
            <a:r>
              <a:rPr lang="en-US" dirty="0" err="1"/>
              <a:t>herniating</a:t>
            </a:r>
            <a:r>
              <a:rPr lang="en-US" dirty="0"/>
              <a:t> through the window</a:t>
            </a:r>
          </a:p>
          <a:p>
            <a:pPr>
              <a:buNone/>
            </a:pPr>
            <a:r>
              <a:rPr lang="en-US" dirty="0"/>
              <a:t>Indicated in-  </a:t>
            </a:r>
          </a:p>
          <a:p>
            <a:pPr>
              <a:buNone/>
            </a:pPr>
            <a:r>
              <a:rPr lang="en-US" dirty="0"/>
              <a:t>Compound fractures discharging copious pus</a:t>
            </a:r>
          </a:p>
          <a:p>
            <a:pPr>
              <a:buNone/>
            </a:pPr>
            <a:r>
              <a:rPr lang="en-US" dirty="0"/>
              <a:t>Compound fractures grafted with pinch graft</a:t>
            </a:r>
          </a:p>
        </p:txBody>
      </p:sp>
      <p:pic>
        <p:nvPicPr>
          <p:cNvPr id="5" name="Picture 2"/>
          <p:cNvPicPr>
            <a:picLocks noChangeAspect="1" noChangeArrowheads="1"/>
          </p:cNvPicPr>
          <p:nvPr/>
        </p:nvPicPr>
        <p:blipFill>
          <a:blip r:embed="rId2"/>
          <a:srcRect/>
          <a:stretch>
            <a:fillRect/>
          </a:stretch>
        </p:blipFill>
        <p:spPr bwMode="auto">
          <a:xfrm>
            <a:off x="4786314" y="4114083"/>
            <a:ext cx="3514139" cy="2743917"/>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362882207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428628"/>
            <a:ext cx="8358214" cy="571480"/>
          </a:xfrm>
        </p:spPr>
        <p:txBody>
          <a:bodyPr>
            <a:noAutofit/>
          </a:bodyPr>
          <a:lstStyle/>
          <a:p>
            <a:r>
              <a:rPr lang="en-US" dirty="0"/>
              <a:t>Errors in applying Padded Plasters</a:t>
            </a:r>
          </a:p>
        </p:txBody>
      </p:sp>
      <p:sp>
        <p:nvSpPr>
          <p:cNvPr id="3" name="Content Placeholder 2"/>
          <p:cNvSpPr>
            <a:spLocks noGrp="1"/>
          </p:cNvSpPr>
          <p:nvPr>
            <p:ph idx="1"/>
          </p:nvPr>
        </p:nvSpPr>
        <p:spPr>
          <a:xfrm>
            <a:off x="304800" y="1524000"/>
            <a:ext cx="8458200" cy="4953000"/>
          </a:xfrm>
        </p:spPr>
        <p:txBody>
          <a:bodyPr/>
          <a:lstStyle/>
          <a:p>
            <a:pPr marL="514350" indent="-514350">
              <a:buFont typeface="+mj-lt"/>
              <a:buAutoNum type="arabicPeriod"/>
            </a:pPr>
            <a:r>
              <a:rPr lang="en-US" dirty="0"/>
              <a:t>Attempting to plaster at the same time as attempting to hold a precise reduction.</a:t>
            </a:r>
          </a:p>
          <a:p>
            <a:pPr marL="514350" indent="-514350">
              <a:buFont typeface="+mj-lt"/>
              <a:buAutoNum type="arabicPeriod"/>
            </a:pPr>
            <a:r>
              <a:rPr lang="en-US" dirty="0"/>
              <a:t>Applying wool carelessly  in shapeless lumps</a:t>
            </a:r>
          </a:p>
          <a:p>
            <a:pPr marL="514350" indent="-514350">
              <a:buFont typeface="+mj-lt"/>
              <a:buAutoNum type="arabicPeriod"/>
            </a:pPr>
            <a:r>
              <a:rPr lang="en-US" dirty="0"/>
              <a:t>Loose bandaging</a:t>
            </a:r>
          </a:p>
          <a:p>
            <a:pPr marL="514350" indent="-514350">
              <a:buFont typeface="+mj-lt"/>
              <a:buAutoNum type="arabicPeriod"/>
            </a:pPr>
            <a:r>
              <a:rPr lang="en-US" dirty="0"/>
              <a:t>Failing to recognise sensation of reduction through the plaster</a:t>
            </a:r>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347165046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285728"/>
            <a:ext cx="7605738" cy="642918"/>
          </a:xfrm>
        </p:spPr>
        <p:txBody>
          <a:bodyPr>
            <a:normAutofit/>
          </a:bodyPr>
          <a:lstStyle/>
          <a:p>
            <a:pPr algn="ctr"/>
            <a:r>
              <a:rPr lang="en-US" dirty="0"/>
              <a:t>After care  of  POP</a:t>
            </a:r>
          </a:p>
        </p:txBody>
      </p:sp>
      <p:sp>
        <p:nvSpPr>
          <p:cNvPr id="3" name="Content Placeholder 2"/>
          <p:cNvSpPr>
            <a:spLocks noGrp="1"/>
          </p:cNvSpPr>
          <p:nvPr>
            <p:ph idx="1"/>
          </p:nvPr>
        </p:nvSpPr>
        <p:spPr>
          <a:xfrm>
            <a:off x="142844" y="1000108"/>
            <a:ext cx="9001156" cy="5857892"/>
          </a:xfrm>
        </p:spPr>
        <p:txBody>
          <a:bodyPr>
            <a:normAutofit/>
          </a:bodyPr>
          <a:lstStyle/>
          <a:p>
            <a:r>
              <a:rPr lang="en-US" dirty="0"/>
              <a:t>Instructions to be given after applying POP:</a:t>
            </a:r>
          </a:p>
          <a:p>
            <a:pPr marL="514350" indent="-514350">
              <a:buFont typeface="+mj-lt"/>
              <a:buAutoNum type="arabicPeriod"/>
            </a:pPr>
            <a:r>
              <a:rPr lang="en-US" dirty="0"/>
              <a:t>Come immediately if any of following symptoms develops:</a:t>
            </a:r>
          </a:p>
          <a:p>
            <a:pPr marL="514350" indent="-514350">
              <a:buNone/>
            </a:pPr>
            <a:r>
              <a:rPr lang="en-US" dirty="0"/>
              <a:t>       A) </a:t>
            </a:r>
            <a:r>
              <a:rPr lang="en-US" dirty="0" err="1"/>
              <a:t>Exessive</a:t>
            </a:r>
            <a:r>
              <a:rPr lang="en-US" dirty="0"/>
              <a:t> pain,</a:t>
            </a:r>
          </a:p>
          <a:p>
            <a:pPr marL="514350" indent="-514350">
              <a:buNone/>
            </a:pPr>
            <a:r>
              <a:rPr lang="en-US" dirty="0"/>
              <a:t>       B) </a:t>
            </a:r>
            <a:r>
              <a:rPr lang="en-US" dirty="0" err="1"/>
              <a:t>Exessive</a:t>
            </a:r>
            <a:r>
              <a:rPr lang="en-US" dirty="0"/>
              <a:t> swelling,</a:t>
            </a:r>
          </a:p>
          <a:p>
            <a:pPr marL="514350" indent="-514350">
              <a:buNone/>
            </a:pPr>
            <a:r>
              <a:rPr lang="en-US" dirty="0"/>
              <a:t>       C) Bluish or white </a:t>
            </a:r>
            <a:r>
              <a:rPr lang="en-US" dirty="0" err="1"/>
              <a:t>discolouration</a:t>
            </a:r>
            <a:r>
              <a:rPr lang="en-US" dirty="0"/>
              <a:t> of fingers or toes  </a:t>
            </a:r>
          </a:p>
          <a:p>
            <a:pPr marL="514350" indent="-514350">
              <a:buNone/>
            </a:pPr>
            <a:r>
              <a:rPr lang="en-US" dirty="0"/>
              <a:t>2. Keep the plaster cast dry.</a:t>
            </a:r>
          </a:p>
          <a:p>
            <a:pPr marL="514350" indent="-514350">
              <a:buNone/>
            </a:pPr>
            <a:r>
              <a:rPr lang="en-US" dirty="0"/>
              <a:t>3. Mobilize all the joints which are not incorporated in the plaster to their full range of motion once plaster becomes dry.</a:t>
            </a:r>
          </a:p>
          <a:p>
            <a:pPr>
              <a:lnSpc>
                <a:spcPct val="90000"/>
              </a:lnSpc>
              <a:buNone/>
            </a:pPr>
            <a:r>
              <a:rPr lang="en-US" dirty="0"/>
              <a:t>4. Notice any cracks in the plaster.</a:t>
            </a:r>
          </a:p>
          <a:p>
            <a:pPr>
              <a:lnSpc>
                <a:spcPct val="90000"/>
              </a:lnSpc>
              <a:buNone/>
            </a:pPr>
            <a:endParaRPr lang="en-US" dirty="0"/>
          </a:p>
          <a:p>
            <a:pPr>
              <a:lnSpc>
                <a:spcPct val="90000"/>
              </a:lnSpc>
              <a:buNone/>
            </a:pPr>
            <a:r>
              <a:rPr lang="en-US" dirty="0"/>
              <a:t>5. Graduated weight bearing for lower limb fractures.</a:t>
            </a:r>
          </a:p>
          <a:p>
            <a:pPr>
              <a:lnSpc>
                <a:spcPct val="90000"/>
              </a:lnSpc>
              <a:buNone/>
            </a:pPr>
            <a:endParaRPr lang="en-US" dirty="0"/>
          </a:p>
          <a:p>
            <a:pPr>
              <a:lnSpc>
                <a:spcPct val="90000"/>
              </a:lnSpc>
              <a:buNone/>
            </a:pPr>
            <a:r>
              <a:rPr lang="en-US" dirty="0"/>
              <a:t>6. Physiotherapy of muscles within the plaster and joints outside the plaster is necessary to ensure early rehabilitation.</a:t>
            </a:r>
          </a:p>
          <a:p>
            <a:pPr marL="514350" indent="-514350">
              <a:buNone/>
            </a:pPr>
            <a:endParaRPr lang="en-US" dirty="0"/>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333748460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a:t>
            </a:r>
          </a:p>
        </p:txBody>
      </p:sp>
      <p:sp>
        <p:nvSpPr>
          <p:cNvPr id="3" name="Content Placeholder 2"/>
          <p:cNvSpPr>
            <a:spLocks noGrp="1"/>
          </p:cNvSpPr>
          <p:nvPr>
            <p:ph idx="1"/>
          </p:nvPr>
        </p:nvSpPr>
        <p:spPr/>
        <p:txBody>
          <a:bodyPr>
            <a:normAutofit/>
          </a:bodyPr>
          <a:lstStyle/>
          <a:p>
            <a:r>
              <a:rPr lang="en-US" dirty="0"/>
              <a:t>Cost-effective</a:t>
            </a:r>
          </a:p>
          <a:p>
            <a:r>
              <a:rPr lang="en-US" dirty="0"/>
              <a:t>Non-allergic</a:t>
            </a:r>
          </a:p>
          <a:p>
            <a:r>
              <a:rPr lang="en-US" dirty="0"/>
              <a:t>Easily moulded to different forms</a:t>
            </a:r>
          </a:p>
          <a:p>
            <a:endParaRPr lang="en-US" dirty="0"/>
          </a:p>
          <a:p>
            <a:pPr>
              <a:buNone/>
            </a:pPr>
            <a:r>
              <a:rPr lang="en-US" b="1" dirty="0"/>
              <a:t>Disadvantages:</a:t>
            </a:r>
          </a:p>
          <a:p>
            <a:pPr>
              <a:buNone/>
            </a:pPr>
            <a:r>
              <a:rPr lang="en-US" b="1" dirty="0"/>
              <a:t>      1) </a:t>
            </a:r>
            <a:r>
              <a:rPr lang="en-US" dirty="0"/>
              <a:t>Radio-opaque so may  occlude # lines</a:t>
            </a:r>
          </a:p>
          <a:p>
            <a:pPr>
              <a:buNone/>
            </a:pPr>
            <a:r>
              <a:rPr lang="en-US" b="1" dirty="0"/>
              <a:t>      2) </a:t>
            </a:r>
            <a:r>
              <a:rPr lang="en-US" dirty="0"/>
              <a:t>Heavy</a:t>
            </a:r>
          </a:p>
          <a:p>
            <a:pPr>
              <a:buNone/>
            </a:pPr>
            <a:r>
              <a:rPr lang="en-US" b="1" dirty="0"/>
              <a:t>      3) </a:t>
            </a:r>
            <a:r>
              <a:rPr lang="en-US" dirty="0"/>
              <a:t>Easily breaks when comes in contact with water</a:t>
            </a:r>
            <a:endParaRPr lang="en-US" b="1" dirty="0"/>
          </a:p>
          <a:p>
            <a:pPr>
              <a:buNone/>
            </a:pPr>
            <a:endParaRPr lang="en-US" sz="1600" b="1" dirty="0"/>
          </a:p>
          <a:p>
            <a:pPr>
              <a:buNone/>
            </a:pPr>
            <a:r>
              <a:rPr lang="en-US" b="1" dirty="0"/>
              <a:t>   </a:t>
            </a:r>
          </a:p>
          <a:p>
            <a:endParaRPr lang="en-US" b="1" dirty="0"/>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108388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28596" y="642918"/>
            <a:ext cx="8429684" cy="918418"/>
          </a:xfrm>
        </p:spPr>
        <p:txBody>
          <a:bodyPr>
            <a:normAutofit/>
          </a:bodyPr>
          <a:lstStyle/>
          <a:p>
            <a:pPr algn="ctr"/>
            <a:r>
              <a:rPr lang="en-US" altLang="en-US" dirty="0"/>
              <a:t>Complications of Casts &amp; Splints</a:t>
            </a:r>
          </a:p>
        </p:txBody>
      </p:sp>
      <p:sp>
        <p:nvSpPr>
          <p:cNvPr id="41987" name="Rectangle 3"/>
          <p:cNvSpPr>
            <a:spLocks noGrp="1" noChangeArrowheads="1"/>
          </p:cNvSpPr>
          <p:nvPr>
            <p:ph idx="1"/>
          </p:nvPr>
        </p:nvSpPr>
        <p:spPr>
          <a:xfrm>
            <a:off x="-32" y="1935480"/>
            <a:ext cx="8229600" cy="4389120"/>
          </a:xfrm>
        </p:spPr>
        <p:txBody>
          <a:bodyPr>
            <a:normAutofit/>
          </a:bodyPr>
          <a:lstStyle/>
          <a:p>
            <a:pPr>
              <a:spcBef>
                <a:spcPts val="400"/>
              </a:spcBef>
            </a:pPr>
            <a:r>
              <a:rPr lang="en-US" altLang="en-US" dirty="0"/>
              <a:t>Loss of reduction</a:t>
            </a:r>
          </a:p>
          <a:p>
            <a:pPr>
              <a:spcBef>
                <a:spcPts val="400"/>
              </a:spcBef>
            </a:pPr>
            <a:r>
              <a:rPr lang="en-US" altLang="en-US" dirty="0"/>
              <a:t>Pressure necrosis – may occur as early as 2 hours</a:t>
            </a:r>
          </a:p>
          <a:p>
            <a:pPr>
              <a:spcBef>
                <a:spcPts val="400"/>
              </a:spcBef>
            </a:pPr>
            <a:r>
              <a:rPr lang="en-US" altLang="en-US" dirty="0"/>
              <a:t>Tight cast </a:t>
            </a:r>
            <a:r>
              <a:rPr lang="en-US" altLang="en-US" dirty="0">
                <a:sym typeface="Symbol" pitchFamily="18" charset="2"/>
              </a:rPr>
              <a:t> </a:t>
            </a:r>
            <a:r>
              <a:rPr lang="en-US" altLang="en-US" dirty="0"/>
              <a:t>compartment syndrome 		</a:t>
            </a:r>
            <a:r>
              <a:rPr lang="en-US" altLang="en-US" dirty="0" err="1"/>
              <a:t>Univalving</a:t>
            </a:r>
            <a:r>
              <a:rPr lang="en-US" altLang="en-US" dirty="0"/>
              <a:t> = 30% pressure drop                              	</a:t>
            </a:r>
            <a:r>
              <a:rPr lang="en-US" altLang="en-US" dirty="0" err="1"/>
              <a:t>Bivalving</a:t>
            </a:r>
            <a:r>
              <a:rPr lang="en-US" altLang="en-US" dirty="0"/>
              <a:t> = 60% pressure drop </a:t>
            </a:r>
          </a:p>
          <a:p>
            <a:pPr>
              <a:lnSpc>
                <a:spcPct val="90000"/>
              </a:lnSpc>
              <a:buNone/>
            </a:pPr>
            <a:r>
              <a:rPr lang="en-US" altLang="en-US" sz="3200" dirty="0"/>
              <a:t>         Also need to cut cast padding</a:t>
            </a:r>
          </a:p>
          <a:p>
            <a:pPr>
              <a:lnSpc>
                <a:spcPct val="90000"/>
              </a:lnSpc>
            </a:pPr>
            <a:r>
              <a:rPr lang="en-US" altLang="en-US" sz="2800" dirty="0"/>
              <a:t>Thermal Injury - avoid plaster &gt; 10 ply, water &gt;24</a:t>
            </a:r>
            <a:r>
              <a:rPr lang="en-US" altLang="en-US" sz="2800" dirty="0">
                <a:cs typeface="Times New Roman" pitchFamily="18" charset="0"/>
              </a:rPr>
              <a:t>°</a:t>
            </a:r>
            <a:r>
              <a:rPr lang="en-US" altLang="en-US" sz="2800" dirty="0"/>
              <a:t>C, unusual with fiberglass</a:t>
            </a:r>
          </a:p>
          <a:p>
            <a:pPr>
              <a:lnSpc>
                <a:spcPct val="90000"/>
              </a:lnSpc>
            </a:pPr>
            <a:r>
              <a:rPr lang="en-US" altLang="en-US" sz="2800" dirty="0"/>
              <a:t>Cuts and burns during removal</a:t>
            </a:r>
          </a:p>
          <a:p>
            <a:pPr lvl="2">
              <a:spcBef>
                <a:spcPts val="400"/>
              </a:spcBef>
              <a:buFontTx/>
              <a:buNone/>
            </a:pPr>
            <a:endParaRPr lang="en-US" altLang="en-US" sz="3200" dirty="0"/>
          </a:p>
          <a:p>
            <a:pPr lvl="2">
              <a:spcBef>
                <a:spcPts val="400"/>
              </a:spcBef>
              <a:buFontTx/>
              <a:buNone/>
            </a:pPr>
            <a:endParaRPr lang="en-US" altLang="en-US" sz="3200" dirty="0"/>
          </a:p>
          <a:p>
            <a:pPr lvl="2">
              <a:buFontTx/>
              <a:buNone/>
            </a:pPr>
            <a:endParaRPr lang="en-US" altLang="en-US" sz="3200" dirty="0"/>
          </a:p>
          <a:p>
            <a:pPr lvl="2">
              <a:buFontTx/>
              <a:buNone/>
            </a:pPr>
            <a:endParaRPr lang="en-US" altLang="en-US" sz="3200" dirty="0"/>
          </a:p>
        </p:txBody>
      </p:sp>
      <p:sp>
        <p:nvSpPr>
          <p:cNvPr id="4" name="TextBox 3"/>
          <p:cNvSpPr txBox="1"/>
          <p:nvPr/>
        </p:nvSpPr>
        <p:spPr>
          <a:xfrm>
            <a:off x="428596" y="4643446"/>
            <a:ext cx="6286544" cy="369332"/>
          </a:xfrm>
          <a:prstGeom prst="rect">
            <a:avLst/>
          </a:prstGeom>
          <a:noFill/>
        </p:spPr>
        <p:txBody>
          <a:bodyPr wrap="square" rtlCol="0">
            <a:spAutoFit/>
          </a:bodyPr>
          <a:lstStyle/>
          <a:p>
            <a:endParaRPr lang="en-IN" dirty="0">
              <a:solidFill>
                <a:prstClr val="black"/>
              </a:solidFill>
            </a:endParaRPr>
          </a:p>
        </p:txBody>
      </p:sp>
      <p:pic>
        <p:nvPicPr>
          <p:cNvPr id="5" name="Picture 4"/>
          <p:cNvPicPr>
            <a:picLocks noChangeAspect="1" noChangeArrowheads="1"/>
          </p:cNvPicPr>
          <p:nvPr/>
        </p:nvPicPr>
        <p:blipFill>
          <a:blip r:embed="rId3"/>
          <a:srcRect t="764" r="56088" b="10220"/>
          <a:stretch>
            <a:fillRect/>
          </a:stretch>
        </p:blipFill>
        <p:spPr bwMode="auto">
          <a:xfrm>
            <a:off x="7170494" y="3929066"/>
            <a:ext cx="1973506" cy="2714644"/>
          </a:xfrm>
          <a:prstGeom prst="rect">
            <a:avLst/>
          </a:prstGeom>
          <a:noFill/>
          <a:ln w="25400">
            <a:noFill/>
            <a:miter lim="800000"/>
            <a:headEnd/>
            <a:tailEnd/>
          </a:ln>
        </p:spPr>
      </p:pic>
      <p:sp>
        <p:nvSpPr>
          <p:cNvPr id="6" name="Footer Placeholder 5"/>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2797637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dirty="0"/>
              <a:t>Complications of Casts &amp; Splints</a:t>
            </a:r>
          </a:p>
        </p:txBody>
      </p:sp>
      <p:sp>
        <p:nvSpPr>
          <p:cNvPr id="44035" name="Rectangle 3"/>
          <p:cNvSpPr>
            <a:spLocks noGrp="1" noChangeArrowheads="1"/>
          </p:cNvSpPr>
          <p:nvPr>
            <p:ph idx="1"/>
          </p:nvPr>
        </p:nvSpPr>
        <p:spPr/>
        <p:txBody>
          <a:bodyPr/>
          <a:lstStyle/>
          <a:p>
            <a:pPr>
              <a:lnSpc>
                <a:spcPct val="90000"/>
              </a:lnSpc>
            </a:pPr>
            <a:r>
              <a:rPr lang="en-US" altLang="en-US" sz="2800" dirty="0"/>
              <a:t>DVT - increased in lower extremity fracture </a:t>
            </a:r>
          </a:p>
          <a:p>
            <a:pPr lvl="1">
              <a:lnSpc>
                <a:spcPct val="90000"/>
              </a:lnSpc>
            </a:pPr>
            <a:r>
              <a:rPr lang="en-US" altLang="en-US" sz="2400" dirty="0"/>
              <a:t>Ask about prior history and family history</a:t>
            </a:r>
          </a:p>
          <a:p>
            <a:pPr lvl="1">
              <a:lnSpc>
                <a:spcPct val="90000"/>
              </a:lnSpc>
            </a:pPr>
            <a:r>
              <a:rPr lang="en-US" altLang="en-US" sz="2400" dirty="0"/>
              <a:t>Birth Control Pills are a risk factor</a:t>
            </a:r>
          </a:p>
          <a:p>
            <a:pPr lvl="1">
              <a:lnSpc>
                <a:spcPct val="90000"/>
              </a:lnSpc>
            </a:pPr>
            <a:r>
              <a:rPr lang="en-US" altLang="en-US" sz="2400" dirty="0"/>
              <a:t>Indications for prophylaxis controversial in patients without risk factors</a:t>
            </a:r>
          </a:p>
          <a:p>
            <a:pPr>
              <a:lnSpc>
                <a:spcPct val="90000"/>
              </a:lnSpc>
            </a:pPr>
            <a:r>
              <a:rPr lang="en-US" altLang="en-US" sz="2800" dirty="0"/>
              <a:t>Joint stiffness </a:t>
            </a:r>
          </a:p>
          <a:p>
            <a:pPr lvl="1">
              <a:lnSpc>
                <a:spcPct val="90000"/>
              </a:lnSpc>
            </a:pPr>
            <a:r>
              <a:rPr lang="en-US" altLang="en-US" sz="2400" dirty="0"/>
              <a:t>Leave joints free when possible (</a:t>
            </a:r>
            <a:r>
              <a:rPr lang="en-US" altLang="en-US" sz="2400" dirty="0" err="1"/>
              <a:t>ie</a:t>
            </a:r>
            <a:r>
              <a:rPr lang="en-US" altLang="en-US" sz="2400" dirty="0"/>
              <a:t>. thumb MCP for below elbow cast)</a:t>
            </a:r>
          </a:p>
          <a:p>
            <a:pPr lvl="1">
              <a:lnSpc>
                <a:spcPct val="90000"/>
              </a:lnSpc>
            </a:pPr>
            <a:r>
              <a:rPr lang="en-US" altLang="en-US" sz="2400" dirty="0"/>
              <a:t>Place joint in position of function</a:t>
            </a:r>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90438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422" y="-142900"/>
            <a:ext cx="4429156" cy="785794"/>
          </a:xfrm>
        </p:spPr>
        <p:txBody>
          <a:bodyPr>
            <a:normAutofit/>
          </a:bodyPr>
          <a:lstStyle/>
          <a:p>
            <a:pPr algn="ctr"/>
            <a:r>
              <a:rPr lang="en-IN" dirty="0"/>
              <a:t>PLASTER OF PARIS</a:t>
            </a:r>
          </a:p>
        </p:txBody>
      </p:sp>
      <p:sp>
        <p:nvSpPr>
          <p:cNvPr id="4" name="TextBox 3"/>
          <p:cNvSpPr txBox="1"/>
          <p:nvPr/>
        </p:nvSpPr>
        <p:spPr>
          <a:xfrm>
            <a:off x="3000364" y="500042"/>
            <a:ext cx="3286148" cy="584775"/>
          </a:xfrm>
          <a:prstGeom prst="rect">
            <a:avLst/>
          </a:prstGeom>
          <a:noFill/>
        </p:spPr>
        <p:txBody>
          <a:bodyPr wrap="square" rtlCol="0">
            <a:spAutoFit/>
          </a:bodyPr>
          <a:lstStyle/>
          <a:p>
            <a:r>
              <a:rPr lang="en-IN" sz="3200" dirty="0">
                <a:solidFill>
                  <a:schemeClr val="bg1"/>
                </a:solidFill>
              </a:rPr>
              <a:t>FORMULA</a:t>
            </a:r>
          </a:p>
        </p:txBody>
      </p:sp>
      <p:sp>
        <p:nvSpPr>
          <p:cNvPr id="5" name="TextBox 4"/>
          <p:cNvSpPr txBox="1"/>
          <p:nvPr/>
        </p:nvSpPr>
        <p:spPr>
          <a:xfrm>
            <a:off x="0" y="1214422"/>
            <a:ext cx="9144000" cy="1785104"/>
          </a:xfrm>
          <a:prstGeom prst="rect">
            <a:avLst/>
          </a:prstGeom>
          <a:noFill/>
        </p:spPr>
        <p:txBody>
          <a:bodyPr wrap="square" rtlCol="0">
            <a:spAutoFit/>
          </a:bodyPr>
          <a:lstStyle/>
          <a:p>
            <a:r>
              <a:rPr lang="en-US" sz="2200" dirty="0">
                <a:solidFill>
                  <a:schemeClr val="bg1"/>
                </a:solidFill>
              </a:rPr>
              <a:t>The POP bandage consists of a roll of muslin stiffened by dextrose or starch and impregnated with the </a:t>
            </a:r>
            <a:r>
              <a:rPr lang="en-US" sz="2200" dirty="0" err="1">
                <a:solidFill>
                  <a:schemeClr val="bg1"/>
                </a:solidFill>
              </a:rPr>
              <a:t>hemihydrate</a:t>
            </a:r>
            <a:r>
              <a:rPr lang="en-US" sz="2200" dirty="0">
                <a:solidFill>
                  <a:schemeClr val="bg1"/>
                </a:solidFill>
              </a:rPr>
              <a:t> of calcium sulfate.</a:t>
            </a:r>
          </a:p>
          <a:p>
            <a:r>
              <a:rPr lang="en-US" sz="2200" dirty="0">
                <a:solidFill>
                  <a:schemeClr val="bg1"/>
                </a:solidFill>
              </a:rPr>
              <a:t>When water is added, the calcium sulfate takes up its water of crystallization:</a:t>
            </a:r>
          </a:p>
          <a:p>
            <a:pPr algn="ctr"/>
            <a:r>
              <a:rPr lang="pt-BR" sz="2200" dirty="0">
                <a:solidFill>
                  <a:schemeClr val="bg1"/>
                </a:solidFill>
              </a:rPr>
              <a:t>Gypsum  + heat=&gt; Plaster of Paris + steam</a:t>
            </a:r>
          </a:p>
          <a:p>
            <a:pPr algn="ctr"/>
            <a:r>
              <a:rPr lang="pt-BR" sz="2200" dirty="0">
                <a:solidFill>
                  <a:schemeClr val="bg1"/>
                </a:solidFill>
              </a:rPr>
              <a:t>2CaSO</a:t>
            </a:r>
            <a:r>
              <a:rPr lang="pt-BR" sz="2200" baseline="-25000" dirty="0">
                <a:solidFill>
                  <a:schemeClr val="bg1"/>
                </a:solidFill>
              </a:rPr>
              <a:t>4</a:t>
            </a:r>
            <a:r>
              <a:rPr lang="pt-BR" sz="2200" dirty="0">
                <a:solidFill>
                  <a:schemeClr val="bg1"/>
                </a:solidFill>
              </a:rPr>
              <a:t>·2H</a:t>
            </a:r>
            <a:r>
              <a:rPr lang="pt-BR" sz="2200" baseline="-25000" dirty="0">
                <a:solidFill>
                  <a:schemeClr val="bg1"/>
                </a:solidFill>
              </a:rPr>
              <a:t>2</a:t>
            </a:r>
            <a:r>
              <a:rPr lang="pt-BR" sz="2200" dirty="0">
                <a:solidFill>
                  <a:schemeClr val="bg1"/>
                </a:solidFill>
              </a:rPr>
              <a:t>O + heat=&gt; 2CaSO</a:t>
            </a:r>
            <a:r>
              <a:rPr lang="pt-BR" sz="2200" baseline="-25000" dirty="0">
                <a:solidFill>
                  <a:schemeClr val="bg1"/>
                </a:solidFill>
              </a:rPr>
              <a:t>4</a:t>
            </a:r>
            <a:r>
              <a:rPr lang="pt-BR" sz="2200" dirty="0">
                <a:solidFill>
                  <a:schemeClr val="bg1"/>
                </a:solidFill>
              </a:rPr>
              <a:t>·½H</a:t>
            </a:r>
            <a:r>
              <a:rPr lang="pt-BR" sz="2200" baseline="-25000" dirty="0">
                <a:solidFill>
                  <a:schemeClr val="bg1"/>
                </a:solidFill>
              </a:rPr>
              <a:t>2</a:t>
            </a:r>
            <a:r>
              <a:rPr lang="pt-BR" sz="2200" dirty="0">
                <a:solidFill>
                  <a:schemeClr val="bg1"/>
                </a:solidFill>
              </a:rPr>
              <a:t>O + 3H</a:t>
            </a:r>
            <a:r>
              <a:rPr lang="pt-BR" sz="2200" baseline="-25000" dirty="0">
                <a:solidFill>
                  <a:schemeClr val="bg1"/>
                </a:solidFill>
              </a:rPr>
              <a:t>2</a:t>
            </a:r>
            <a:r>
              <a:rPr lang="pt-BR" sz="2200" dirty="0">
                <a:solidFill>
                  <a:schemeClr val="bg1"/>
                </a:solidFill>
              </a:rPr>
              <a:t>O</a:t>
            </a:r>
          </a:p>
        </p:txBody>
      </p:sp>
      <p:pic>
        <p:nvPicPr>
          <p:cNvPr id="7" name="Picture 2" descr="C:\Users\aashish\Documents\rhiju\Pop-Bandage-Plaster-of-Paris-Bandage-KWPB03-.jpg"/>
          <p:cNvPicPr>
            <a:picLocks noChangeAspect="1" noChangeArrowheads="1"/>
          </p:cNvPicPr>
          <p:nvPr/>
        </p:nvPicPr>
        <p:blipFill>
          <a:blip r:embed="rId2"/>
          <a:srcRect/>
          <a:stretch>
            <a:fillRect/>
          </a:stretch>
        </p:blipFill>
        <p:spPr bwMode="auto">
          <a:xfrm>
            <a:off x="4429124" y="4745936"/>
            <a:ext cx="4286248" cy="2112064"/>
          </a:xfrm>
          <a:prstGeom prst="rect">
            <a:avLst/>
          </a:prstGeom>
          <a:noFill/>
        </p:spPr>
      </p:pic>
      <p:pic>
        <p:nvPicPr>
          <p:cNvPr id="8" name="Picture 3" descr="C:\Users\aashish\Documents\rhiju\240px-Plasterbandage.JPG"/>
          <p:cNvPicPr>
            <a:picLocks noChangeAspect="1" noChangeArrowheads="1"/>
          </p:cNvPicPr>
          <p:nvPr/>
        </p:nvPicPr>
        <p:blipFill>
          <a:blip r:embed="rId3"/>
          <a:srcRect/>
          <a:stretch>
            <a:fillRect/>
          </a:stretch>
        </p:blipFill>
        <p:spPr bwMode="auto">
          <a:xfrm>
            <a:off x="428595" y="4714884"/>
            <a:ext cx="3151641" cy="2143116"/>
          </a:xfrm>
          <a:prstGeom prst="rect">
            <a:avLst/>
          </a:prstGeom>
          <a:noFill/>
        </p:spPr>
      </p:pic>
      <p:sp>
        <p:nvSpPr>
          <p:cNvPr id="9" name="Footer Placeholder 8"/>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255351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0"/>
            <a:ext cx="7772400" cy="1143000"/>
          </a:xfrm>
        </p:spPr>
        <p:txBody>
          <a:bodyPr/>
          <a:lstStyle/>
          <a:p>
            <a:r>
              <a:rPr lang="en-US" dirty="0"/>
              <a:t>Complications of POP</a:t>
            </a:r>
          </a:p>
        </p:txBody>
      </p:sp>
      <p:sp>
        <p:nvSpPr>
          <p:cNvPr id="31747" name="Rectangle 3"/>
          <p:cNvSpPr>
            <a:spLocks noGrp="1" noChangeArrowheads="1"/>
          </p:cNvSpPr>
          <p:nvPr>
            <p:ph idx="1"/>
          </p:nvPr>
        </p:nvSpPr>
        <p:spPr>
          <a:xfrm>
            <a:off x="228600" y="1295400"/>
            <a:ext cx="8534400" cy="5257800"/>
          </a:xfrm>
        </p:spPr>
        <p:txBody>
          <a:bodyPr>
            <a:normAutofit/>
          </a:bodyPr>
          <a:lstStyle/>
          <a:p>
            <a:pPr>
              <a:lnSpc>
                <a:spcPct val="80000"/>
              </a:lnSpc>
            </a:pPr>
            <a:r>
              <a:rPr lang="en-US" dirty="0"/>
              <a:t>Due to tight cast</a:t>
            </a:r>
          </a:p>
          <a:p>
            <a:pPr>
              <a:lnSpc>
                <a:spcPct val="80000"/>
              </a:lnSpc>
              <a:buFontTx/>
              <a:buNone/>
            </a:pPr>
            <a:r>
              <a:rPr lang="en-US" dirty="0"/>
              <a:t>       -pain</a:t>
            </a:r>
          </a:p>
          <a:p>
            <a:pPr>
              <a:lnSpc>
                <a:spcPct val="80000"/>
              </a:lnSpc>
              <a:buFontTx/>
              <a:buNone/>
            </a:pPr>
            <a:endParaRPr lang="en-US" dirty="0"/>
          </a:p>
          <a:p>
            <a:pPr>
              <a:lnSpc>
                <a:spcPct val="80000"/>
              </a:lnSpc>
              <a:buFontTx/>
              <a:buNone/>
            </a:pPr>
            <a:r>
              <a:rPr lang="en-US" dirty="0"/>
              <a:t>       -pressure sores</a:t>
            </a:r>
          </a:p>
          <a:p>
            <a:pPr>
              <a:lnSpc>
                <a:spcPct val="80000"/>
              </a:lnSpc>
              <a:buFontTx/>
              <a:buNone/>
            </a:pPr>
            <a:endParaRPr lang="en-US" dirty="0"/>
          </a:p>
          <a:p>
            <a:pPr>
              <a:lnSpc>
                <a:spcPct val="80000"/>
              </a:lnSpc>
              <a:buFontTx/>
              <a:buNone/>
            </a:pPr>
            <a:r>
              <a:rPr lang="en-US" dirty="0"/>
              <a:t>       -compartment syndromes</a:t>
            </a:r>
          </a:p>
          <a:p>
            <a:pPr>
              <a:lnSpc>
                <a:spcPct val="80000"/>
              </a:lnSpc>
              <a:buFontTx/>
              <a:buNone/>
            </a:pPr>
            <a:endParaRPr lang="en-US" dirty="0"/>
          </a:p>
          <a:p>
            <a:pPr>
              <a:lnSpc>
                <a:spcPct val="80000"/>
              </a:lnSpc>
              <a:buFontTx/>
              <a:buNone/>
            </a:pPr>
            <a:r>
              <a:rPr lang="en-US" dirty="0"/>
              <a:t>       -peripheral nerve injuries</a:t>
            </a:r>
          </a:p>
          <a:p>
            <a:pPr>
              <a:lnSpc>
                <a:spcPct val="80000"/>
              </a:lnSpc>
              <a:buFontTx/>
              <a:buNone/>
            </a:pPr>
            <a:endParaRPr lang="en-US" dirty="0"/>
          </a:p>
          <a:p>
            <a:pPr>
              <a:lnSpc>
                <a:spcPct val="80000"/>
              </a:lnSpc>
              <a:buFontTx/>
              <a:buNone/>
            </a:pPr>
            <a:r>
              <a:rPr lang="en-US" dirty="0"/>
              <a:t>      c/o unrelenting pain,stretch pain, swelling over fingers, inability to move fingers, </a:t>
            </a:r>
            <a:r>
              <a:rPr lang="en-US" dirty="0" err="1"/>
              <a:t>hypoaesthesia</a:t>
            </a:r>
            <a:r>
              <a:rPr lang="en-US" dirty="0"/>
              <a:t> and bluish </a:t>
            </a:r>
            <a:r>
              <a:rPr lang="en-US" dirty="0" err="1"/>
              <a:t>discolouration</a:t>
            </a:r>
            <a:r>
              <a:rPr lang="en-US" dirty="0"/>
              <a:t> of the digits. </a:t>
            </a:r>
          </a:p>
          <a:p>
            <a:pPr>
              <a:lnSpc>
                <a:spcPct val="80000"/>
              </a:lnSpc>
              <a:buFontTx/>
              <a:buNone/>
            </a:pPr>
            <a:endParaRPr lang="en-US" sz="2000" dirty="0"/>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329031711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 of POP</a:t>
            </a:r>
          </a:p>
        </p:txBody>
      </p:sp>
      <p:sp>
        <p:nvSpPr>
          <p:cNvPr id="3" name="Content Placeholder 2"/>
          <p:cNvSpPr>
            <a:spLocks noGrp="1"/>
          </p:cNvSpPr>
          <p:nvPr>
            <p:ph idx="1"/>
          </p:nvPr>
        </p:nvSpPr>
        <p:spPr/>
        <p:txBody>
          <a:bodyPr/>
          <a:lstStyle/>
          <a:p>
            <a:pPr>
              <a:lnSpc>
                <a:spcPct val="80000"/>
              </a:lnSpc>
            </a:pPr>
            <a:r>
              <a:rPr lang="en-US" dirty="0"/>
              <a:t>Due to improper applications</a:t>
            </a:r>
          </a:p>
          <a:p>
            <a:pPr>
              <a:lnSpc>
                <a:spcPct val="80000"/>
              </a:lnSpc>
              <a:buFontTx/>
              <a:buNone/>
            </a:pPr>
            <a:r>
              <a:rPr lang="en-US" dirty="0"/>
              <a:t>       -joint stiffness</a:t>
            </a:r>
          </a:p>
          <a:p>
            <a:pPr>
              <a:lnSpc>
                <a:spcPct val="80000"/>
              </a:lnSpc>
              <a:buFontTx/>
              <a:buNone/>
            </a:pPr>
            <a:r>
              <a:rPr lang="en-US" dirty="0"/>
              <a:t>       -plaster blisters and sores</a:t>
            </a:r>
          </a:p>
          <a:p>
            <a:pPr>
              <a:lnSpc>
                <a:spcPct val="80000"/>
              </a:lnSpc>
              <a:buFontTx/>
              <a:buNone/>
            </a:pPr>
            <a:r>
              <a:rPr lang="en-US" dirty="0"/>
              <a:t>       -breakage</a:t>
            </a:r>
          </a:p>
          <a:p>
            <a:pPr>
              <a:lnSpc>
                <a:spcPct val="80000"/>
              </a:lnSpc>
              <a:buFontTx/>
              <a:buNone/>
            </a:pPr>
            <a:endParaRPr lang="en-US" dirty="0"/>
          </a:p>
          <a:p>
            <a:pPr>
              <a:lnSpc>
                <a:spcPct val="80000"/>
              </a:lnSpc>
            </a:pPr>
            <a:r>
              <a:rPr lang="en-US" dirty="0"/>
              <a:t>Due to plaster allergy</a:t>
            </a:r>
          </a:p>
          <a:p>
            <a:pPr>
              <a:lnSpc>
                <a:spcPct val="80000"/>
              </a:lnSpc>
              <a:buFontTx/>
              <a:buNone/>
            </a:pPr>
            <a:r>
              <a:rPr lang="en-US" dirty="0"/>
              <a:t>       -allergic dermatitis</a:t>
            </a:r>
          </a:p>
          <a:p>
            <a:endParaRPr lang="en-US" dirty="0"/>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63609175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dirty="0"/>
              <a:t>Plaster vs. Fiberglass</a:t>
            </a:r>
          </a:p>
        </p:txBody>
      </p:sp>
      <p:sp>
        <p:nvSpPr>
          <p:cNvPr id="28675" name="Rectangle 3"/>
          <p:cNvSpPr>
            <a:spLocks noGrp="1" noChangeArrowheads="1"/>
          </p:cNvSpPr>
          <p:nvPr>
            <p:ph idx="1"/>
          </p:nvPr>
        </p:nvSpPr>
        <p:spPr/>
        <p:txBody>
          <a:bodyPr/>
          <a:lstStyle/>
          <a:p>
            <a:r>
              <a:rPr lang="en-US" altLang="en-US" sz="3600" dirty="0"/>
              <a:t>Plaster</a:t>
            </a:r>
          </a:p>
          <a:p>
            <a:pPr lvl="1"/>
            <a:r>
              <a:rPr lang="en-US" altLang="en-US" dirty="0"/>
              <a:t>Use cold water to maximize molding time</a:t>
            </a:r>
          </a:p>
          <a:p>
            <a:r>
              <a:rPr lang="en-US" altLang="en-US" sz="3600" dirty="0"/>
              <a:t>Fiberglass</a:t>
            </a:r>
            <a:endParaRPr lang="en-US" altLang="en-US" sz="2800" dirty="0"/>
          </a:p>
          <a:p>
            <a:pPr lvl="1"/>
            <a:r>
              <a:rPr lang="en-US" altLang="en-US" sz="2400" dirty="0"/>
              <a:t> </a:t>
            </a:r>
            <a:r>
              <a:rPr lang="en-US" altLang="en-US" dirty="0"/>
              <a:t>More difficult to mold but more durable and resistant to breakdown</a:t>
            </a:r>
          </a:p>
          <a:p>
            <a:pPr lvl="1"/>
            <a:r>
              <a:rPr lang="en-US" altLang="en-US" sz="2400" dirty="0"/>
              <a:t> </a:t>
            </a:r>
            <a:r>
              <a:rPr lang="en-US" altLang="en-US" dirty="0"/>
              <a:t>Generally 2 - 3 times stronger for any given thickness</a:t>
            </a:r>
            <a:endParaRPr lang="en-US" altLang="en-US" sz="2400" dirty="0"/>
          </a:p>
          <a:p>
            <a:endParaRPr lang="en-US" altLang="en-US" dirty="0"/>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4048930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to forget!!!</a:t>
            </a:r>
          </a:p>
        </p:txBody>
      </p:sp>
      <p:sp>
        <p:nvSpPr>
          <p:cNvPr id="3" name="Content Placeholder 2"/>
          <p:cNvSpPr>
            <a:spLocks noGrp="1"/>
          </p:cNvSpPr>
          <p:nvPr>
            <p:ph idx="1"/>
          </p:nvPr>
        </p:nvSpPr>
        <p:spPr/>
        <p:txBody>
          <a:bodyPr/>
          <a:lstStyle/>
          <a:p>
            <a:pPr algn="ctr">
              <a:buNone/>
            </a:pPr>
            <a:r>
              <a:rPr lang="en-US" sz="4000" dirty="0"/>
              <a:t>Check X Ray should be done after application of each cast to confirm the acceptability of reduction.</a:t>
            </a:r>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215250110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0"/>
            <a:ext cx="8510588" cy="1325563"/>
          </a:xfrm>
        </p:spPr>
        <p:txBody>
          <a:bodyPr/>
          <a:lstStyle/>
          <a:p>
            <a:pPr eaLnBrk="1" hangingPunct="1">
              <a:defRPr/>
            </a:pPr>
            <a:r>
              <a:rPr lang="en-US" dirty="0"/>
              <a:t>U.L. IMMOBILISATION</a:t>
            </a:r>
          </a:p>
        </p:txBody>
      </p:sp>
      <p:sp>
        <p:nvSpPr>
          <p:cNvPr id="30723" name="Rectangle 3"/>
          <p:cNvSpPr>
            <a:spLocks noGrp="1" noChangeArrowheads="1"/>
          </p:cNvSpPr>
          <p:nvPr>
            <p:ph idx="1"/>
          </p:nvPr>
        </p:nvSpPr>
        <p:spPr>
          <a:xfrm>
            <a:off x="0" y="1295400"/>
            <a:ext cx="8540750" cy="5562600"/>
          </a:xfrm>
        </p:spPr>
        <p:txBody>
          <a:bodyPr/>
          <a:lstStyle/>
          <a:p>
            <a:pPr eaLnBrk="1" hangingPunct="1">
              <a:buClr>
                <a:schemeClr val="folHlink"/>
              </a:buClr>
              <a:defRPr/>
            </a:pPr>
            <a:r>
              <a:rPr lang="en-US" dirty="0">
                <a:effectLst>
                  <a:outerShdw blurRad="38100" dist="38100" dir="2700000" algn="tl">
                    <a:srgbClr val="FFFFFF"/>
                  </a:outerShdw>
                </a:effectLst>
              </a:rPr>
              <a:t>SIMPLE  SLING</a:t>
            </a:r>
            <a:r>
              <a:rPr lang="en-US" dirty="0"/>
              <a:t> : CUFF &amp; COLLAR </a:t>
            </a:r>
          </a:p>
          <a:p>
            <a:pPr eaLnBrk="1" hangingPunct="1">
              <a:buClr>
                <a:schemeClr val="folHlink"/>
              </a:buClr>
              <a:defRPr/>
            </a:pPr>
            <a:r>
              <a:rPr lang="en-US" dirty="0"/>
              <a:t>SPLINTS : RIGID , SEMI-RIGID WITH ADEQUATE PADDING OF BONY PROMINENCES &amp; BANDAGING</a:t>
            </a:r>
          </a:p>
          <a:p>
            <a:pPr eaLnBrk="1" hangingPunct="1">
              <a:buClr>
                <a:schemeClr val="folHlink"/>
              </a:buClr>
              <a:defRPr/>
            </a:pPr>
            <a:r>
              <a:rPr lang="en-US" dirty="0"/>
              <a:t>WOODEN , THERMOPLASTIC , FOOT-RULERS , BALL &amp; BANDAGE , TIN SPLINTS,POP SLABS , THOMAS SPLINT.</a:t>
            </a:r>
          </a:p>
          <a:p>
            <a:pPr eaLnBrk="1" hangingPunct="1">
              <a:buClr>
                <a:schemeClr val="folHlink"/>
              </a:buClr>
              <a:defRPr/>
            </a:pPr>
            <a:r>
              <a:rPr lang="en-US" dirty="0">
                <a:effectLst>
                  <a:outerShdw blurRad="38100" dist="38100" dir="2700000" algn="tl">
                    <a:srgbClr val="FFFFFF"/>
                  </a:outerShdw>
                </a:effectLst>
              </a:rPr>
              <a:t>FLEX ELBOW BEYOND 90 DEG. </a:t>
            </a:r>
          </a:p>
          <a:p>
            <a:pPr eaLnBrk="1" hangingPunct="1">
              <a:buClr>
                <a:schemeClr val="folHlink"/>
              </a:buClr>
              <a:defRPr/>
            </a:pPr>
            <a:r>
              <a:rPr lang="en-US" dirty="0">
                <a:effectLst>
                  <a:outerShdw blurRad="38100" dist="38100" dir="2700000" algn="tl">
                    <a:srgbClr val="FFFFFF"/>
                  </a:outerShdw>
                </a:effectLst>
              </a:rPr>
              <a:t>ICE FOMENTATION</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781338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dirty="0"/>
              <a:t>UPPER  LIMBS</a:t>
            </a:r>
          </a:p>
        </p:txBody>
      </p:sp>
      <p:sp>
        <p:nvSpPr>
          <p:cNvPr id="31747" name="Rectangle 3"/>
          <p:cNvSpPr>
            <a:spLocks noGrp="1" noChangeArrowheads="1"/>
          </p:cNvSpPr>
          <p:nvPr>
            <p:ph idx="1"/>
          </p:nvPr>
        </p:nvSpPr>
        <p:spPr/>
        <p:txBody>
          <a:bodyPr>
            <a:normAutofit/>
          </a:bodyPr>
          <a:lstStyle/>
          <a:p>
            <a:pPr eaLnBrk="1" hangingPunct="1">
              <a:lnSpc>
                <a:spcPct val="90000"/>
              </a:lnSpc>
              <a:defRPr/>
            </a:pPr>
            <a:r>
              <a:rPr lang="en-US" dirty="0"/>
              <a:t>REMOVE RINGS , BANGLES , BRACELETS</a:t>
            </a:r>
          </a:p>
          <a:p>
            <a:pPr eaLnBrk="1" hangingPunct="1">
              <a:lnSpc>
                <a:spcPct val="90000"/>
              </a:lnSpc>
              <a:defRPr/>
            </a:pPr>
            <a:r>
              <a:rPr lang="en-US" dirty="0"/>
              <a:t>ELEVATE IN A SLING.</a:t>
            </a:r>
          </a:p>
          <a:p>
            <a:pPr eaLnBrk="1" hangingPunct="1">
              <a:lnSpc>
                <a:spcPct val="90000"/>
              </a:lnSpc>
              <a:defRPr/>
            </a:pPr>
            <a:r>
              <a:rPr lang="en-US" dirty="0"/>
              <a:t> FOMENT WITH ICE.</a:t>
            </a:r>
          </a:p>
          <a:p>
            <a:pPr eaLnBrk="1" hangingPunct="1">
              <a:lnSpc>
                <a:spcPct val="90000"/>
              </a:lnSpc>
              <a:defRPr/>
            </a:pPr>
            <a:r>
              <a:rPr lang="en-US" dirty="0">
                <a:solidFill>
                  <a:srgbClr val="FF3300"/>
                </a:solidFill>
                <a:effectLst>
                  <a:outerShdw blurRad="38100" dist="38100" dir="2700000" algn="tl">
                    <a:srgbClr val="FFFFFF"/>
                  </a:outerShdw>
                </a:effectLst>
              </a:rPr>
              <a:t>DON’T MASSAGE!!!</a:t>
            </a:r>
          </a:p>
          <a:p>
            <a:pPr eaLnBrk="1" hangingPunct="1">
              <a:lnSpc>
                <a:spcPct val="90000"/>
              </a:lnSpc>
              <a:defRPr/>
            </a:pPr>
            <a:r>
              <a:rPr lang="en-US" dirty="0">
                <a:solidFill>
                  <a:srgbClr val="FF3300"/>
                </a:solidFill>
                <a:effectLst>
                  <a:outerShdw blurRad="38100" dist="38100" dir="2700000" algn="tl">
                    <a:srgbClr val="FFFFFF"/>
                  </a:outerShdw>
                </a:effectLst>
              </a:rPr>
              <a:t>DON’T MANIPULATE!</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593363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00129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3" descr="P00129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4267200" cy="68580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48132" name="Oval 4"/>
          <p:cNvSpPr>
            <a:spLocks noChangeArrowheads="1"/>
          </p:cNvSpPr>
          <p:nvPr/>
        </p:nvSpPr>
        <p:spPr bwMode="auto">
          <a:xfrm>
            <a:off x="533400" y="304800"/>
            <a:ext cx="1371600" cy="11430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prstClr val="black"/>
                </a:solidFill>
                <a:cs typeface="Times New Roman" pitchFamily="18" charset="0"/>
              </a:rPr>
              <a:t>WRONG</a:t>
            </a:r>
          </a:p>
        </p:txBody>
      </p:sp>
      <p:sp>
        <p:nvSpPr>
          <p:cNvPr id="48133" name="Oval 5"/>
          <p:cNvSpPr>
            <a:spLocks noChangeArrowheads="1"/>
          </p:cNvSpPr>
          <p:nvPr/>
        </p:nvSpPr>
        <p:spPr bwMode="auto">
          <a:xfrm>
            <a:off x="4800600" y="457200"/>
            <a:ext cx="1524000" cy="14478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solidFill>
                  <a:srgbClr val="00FFFF"/>
                </a:solidFill>
                <a:cs typeface="Times New Roman" pitchFamily="18" charset="0"/>
              </a:rPr>
              <a:t>RIGHT</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766834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00-0003_IMG"/>
          <p:cNvPicPr>
            <a:picLocks noChangeAspect="1" noChangeArrowheads="1"/>
          </p:cNvPicPr>
          <p:nvPr/>
        </p:nvPicPr>
        <p:blipFill>
          <a:blip r:embed="rId2" cstate="print">
            <a:extLst>
              <a:ext uri="{28A0092B-C50C-407E-A947-70E740481C1C}">
                <a14:useLocalDpi xmlns:a14="http://schemas.microsoft.com/office/drawing/2010/main" val="0"/>
              </a:ext>
            </a:extLst>
          </a:blip>
          <a:srcRect l="9326" r="33160"/>
          <a:stretch>
            <a:fillRect/>
          </a:stretch>
        </p:blipFill>
        <p:spPr bwMode="auto">
          <a:xfrm>
            <a:off x="457200" y="1828800"/>
            <a:ext cx="3740150" cy="4724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9155" name="Picture 3" descr="100-0004_IMG"/>
          <p:cNvPicPr>
            <a:picLocks noChangeAspect="1" noChangeArrowheads="1"/>
          </p:cNvPicPr>
          <p:nvPr/>
        </p:nvPicPr>
        <p:blipFill>
          <a:blip r:embed="rId3">
            <a:extLst>
              <a:ext uri="{28A0092B-C50C-407E-A947-70E740481C1C}">
                <a14:useLocalDpi xmlns:a14="http://schemas.microsoft.com/office/drawing/2010/main" val="0"/>
              </a:ext>
            </a:extLst>
          </a:blip>
          <a:srcRect l="12500" t="14999" r="8749"/>
          <a:stretch>
            <a:fillRect/>
          </a:stretch>
        </p:blipFill>
        <p:spPr bwMode="auto">
          <a:xfrm>
            <a:off x="4267200" y="1828800"/>
            <a:ext cx="4419600" cy="46482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9156" name="Rectangle 4"/>
          <p:cNvSpPr>
            <a:spLocks noChangeArrowheads="1"/>
          </p:cNvSpPr>
          <p:nvPr/>
        </p:nvSpPr>
        <p:spPr bwMode="auto">
          <a:xfrm>
            <a:off x="1219200" y="457200"/>
            <a:ext cx="63246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prstClr val="black"/>
                </a:solidFill>
              </a:rPr>
              <a:t>RULER SPLINTS FOR U.L.</a:t>
            </a:r>
          </a:p>
        </p:txBody>
      </p:sp>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944216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100-0005_IMG"/>
          <p:cNvPicPr>
            <a:picLocks noChangeAspect="1" noChangeArrowheads="1"/>
          </p:cNvPicPr>
          <p:nvPr/>
        </p:nvPicPr>
        <p:blipFill>
          <a:blip r:embed="rId2">
            <a:extLst>
              <a:ext uri="{28A0092B-C50C-407E-A947-70E740481C1C}">
                <a14:useLocalDpi xmlns:a14="http://schemas.microsoft.com/office/drawing/2010/main" val="0"/>
              </a:ext>
            </a:extLst>
          </a:blip>
          <a:srcRect l="30313" t="13750"/>
          <a:stretch>
            <a:fillRect/>
          </a:stretch>
        </p:blipFill>
        <p:spPr bwMode="auto">
          <a:xfrm>
            <a:off x="0" y="1905000"/>
            <a:ext cx="5054600" cy="4953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0179" name="Picture 3" descr="100-0006_IMG"/>
          <p:cNvPicPr>
            <a:picLocks noChangeAspect="1" noChangeArrowheads="1"/>
          </p:cNvPicPr>
          <p:nvPr/>
        </p:nvPicPr>
        <p:blipFill>
          <a:blip r:embed="rId3">
            <a:extLst>
              <a:ext uri="{28A0092B-C50C-407E-A947-70E740481C1C}">
                <a14:useLocalDpi xmlns:a14="http://schemas.microsoft.com/office/drawing/2010/main" val="0"/>
              </a:ext>
            </a:extLst>
          </a:blip>
          <a:srcRect l="21875" t="7500" r="27499"/>
          <a:stretch>
            <a:fillRect/>
          </a:stretch>
        </p:blipFill>
        <p:spPr bwMode="auto">
          <a:xfrm>
            <a:off x="5029200" y="1219200"/>
            <a:ext cx="4114800" cy="5638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0180" name="Rectangle 4"/>
          <p:cNvSpPr>
            <a:spLocks noChangeArrowheads="1"/>
          </p:cNvSpPr>
          <p:nvPr/>
        </p:nvSpPr>
        <p:spPr bwMode="auto">
          <a:xfrm>
            <a:off x="381000" y="304800"/>
            <a:ext cx="4191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solidFill>
                  <a:prstClr val="black"/>
                </a:solidFill>
              </a:rPr>
              <a:t>BALL - BANDAGE</a:t>
            </a:r>
          </a:p>
        </p:txBody>
      </p:sp>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320274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P00129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Oval 3"/>
          <p:cNvSpPr>
            <a:spLocks noChangeArrowheads="1"/>
          </p:cNvSpPr>
          <p:nvPr/>
        </p:nvSpPr>
        <p:spPr bwMode="auto">
          <a:xfrm>
            <a:off x="457200" y="1600200"/>
            <a:ext cx="2971800" cy="3581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00"/>
                </a:solidFill>
              </a:rPr>
              <a:t>A BALL</a:t>
            </a:r>
          </a:p>
          <a:p>
            <a:pPr algn="ctr"/>
            <a:r>
              <a:rPr lang="en-US" sz="2400" b="1">
                <a:solidFill>
                  <a:srgbClr val="FFFF00"/>
                </a:solidFill>
              </a:rPr>
              <a:t> BANDAGE</a:t>
            </a:r>
          </a:p>
          <a:p>
            <a:pPr algn="ctr"/>
            <a:r>
              <a:rPr lang="en-US" sz="2400" b="1">
                <a:solidFill>
                  <a:srgbClr val="FFFF00"/>
                </a:solidFill>
              </a:rPr>
              <a:t>FOR</a:t>
            </a:r>
          </a:p>
          <a:p>
            <a:pPr algn="ctr"/>
            <a:r>
              <a:rPr lang="en-US" sz="2400" b="1">
                <a:solidFill>
                  <a:srgbClr val="FFFF00"/>
                </a:solidFill>
              </a:rPr>
              <a:t> FINGER INJURIES</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924507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043890" cy="1928826"/>
          </a:xfrm>
        </p:spPr>
        <p:txBody>
          <a:bodyPr/>
          <a:lstStyle/>
          <a:p>
            <a:r>
              <a:rPr lang="en-US" dirty="0"/>
              <a:t>Setting time: time taken to change from powder form to crystalline form.</a:t>
            </a:r>
          </a:p>
          <a:p>
            <a:r>
              <a:rPr lang="en-US" dirty="0"/>
              <a:t>Average setting time: 3-9 minutes</a:t>
            </a:r>
          </a:p>
          <a:p>
            <a:endParaRPr lang="en-IN" dirty="0"/>
          </a:p>
        </p:txBody>
      </p:sp>
      <p:sp>
        <p:nvSpPr>
          <p:cNvPr id="4" name="Rectangle 3"/>
          <p:cNvSpPr/>
          <p:nvPr/>
        </p:nvSpPr>
        <p:spPr>
          <a:xfrm>
            <a:off x="785786" y="2428868"/>
            <a:ext cx="5857900" cy="3139321"/>
          </a:xfrm>
          <a:prstGeom prst="rect">
            <a:avLst/>
          </a:prstGeom>
        </p:spPr>
        <p:txBody>
          <a:bodyPr wrap="square">
            <a:spAutoFit/>
          </a:bodyPr>
          <a:lstStyle/>
          <a:p>
            <a:pPr marL="514350" indent="-514350"/>
            <a:r>
              <a:rPr lang="en-US" sz="2200" dirty="0">
                <a:solidFill>
                  <a:schemeClr val="bg1"/>
                </a:solidFill>
              </a:rPr>
              <a:t>Factors decreasing setting time:</a:t>
            </a:r>
          </a:p>
          <a:p>
            <a:pPr marL="514350" indent="-514350"/>
            <a:r>
              <a:rPr lang="en-US" sz="2200" dirty="0">
                <a:solidFill>
                  <a:schemeClr val="bg1"/>
                </a:solidFill>
              </a:rPr>
              <a:t>           1) Hot water</a:t>
            </a:r>
          </a:p>
          <a:p>
            <a:pPr marL="514350" indent="-514350"/>
            <a:r>
              <a:rPr lang="en-US" sz="2200" dirty="0">
                <a:solidFill>
                  <a:schemeClr val="bg1"/>
                </a:solidFill>
              </a:rPr>
              <a:t>           2) Salt</a:t>
            </a:r>
            <a:br>
              <a:rPr lang="en-US" sz="2200" dirty="0">
                <a:solidFill>
                  <a:schemeClr val="bg1"/>
                </a:solidFill>
              </a:rPr>
            </a:br>
            <a:r>
              <a:rPr lang="en-US" sz="2200" dirty="0">
                <a:solidFill>
                  <a:schemeClr val="bg1"/>
                </a:solidFill>
              </a:rPr>
              <a:t>     3) Borax</a:t>
            </a:r>
          </a:p>
          <a:p>
            <a:pPr marL="514350" indent="-514350"/>
            <a:r>
              <a:rPr lang="en-US" sz="2200" dirty="0">
                <a:solidFill>
                  <a:schemeClr val="bg1"/>
                </a:solidFill>
              </a:rPr>
              <a:t>           4) Resin</a:t>
            </a:r>
          </a:p>
          <a:p>
            <a:pPr marL="514350" indent="-514350"/>
            <a:endParaRPr lang="en-US" sz="2200" dirty="0">
              <a:solidFill>
                <a:schemeClr val="bg1"/>
              </a:solidFill>
            </a:endParaRPr>
          </a:p>
          <a:p>
            <a:r>
              <a:rPr lang="en-US" sz="2200" dirty="0">
                <a:solidFill>
                  <a:schemeClr val="bg1"/>
                </a:solidFill>
              </a:rPr>
              <a:t>Factors increasing setting time:                                 </a:t>
            </a:r>
          </a:p>
          <a:p>
            <a:pPr marL="514350" indent="-514350"/>
            <a:r>
              <a:rPr lang="en-US" sz="2200" dirty="0">
                <a:solidFill>
                  <a:schemeClr val="bg1"/>
                </a:solidFill>
              </a:rPr>
              <a:t>          1)Cold water</a:t>
            </a:r>
          </a:p>
          <a:p>
            <a:pPr marL="514350" indent="-514350"/>
            <a:r>
              <a:rPr lang="en-US" sz="2200" dirty="0">
                <a:solidFill>
                  <a:schemeClr val="bg1"/>
                </a:solidFill>
              </a:rPr>
              <a:t>          2)sugar</a:t>
            </a:r>
          </a:p>
        </p:txBody>
      </p:sp>
      <p:sp>
        <p:nvSpPr>
          <p:cNvPr id="5" name="Footer Placeholder 4"/>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2920372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00129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813" y="0"/>
            <a:ext cx="5437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ChangeArrowheads="1"/>
          </p:cNvSpPr>
          <p:nvPr/>
        </p:nvSpPr>
        <p:spPr bwMode="auto">
          <a:xfrm>
            <a:off x="304800" y="1905000"/>
            <a:ext cx="3124200" cy="403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FFFF00"/>
                </a:solidFill>
              </a:rPr>
              <a:t>STRAPPING </a:t>
            </a:r>
          </a:p>
          <a:p>
            <a:pPr algn="ctr"/>
            <a:r>
              <a:rPr lang="en-US" sz="3600" b="1">
                <a:solidFill>
                  <a:srgbClr val="FFFF00"/>
                </a:solidFill>
              </a:rPr>
              <a:t>THE ARM </a:t>
            </a:r>
          </a:p>
          <a:p>
            <a:pPr algn="ctr"/>
            <a:r>
              <a:rPr lang="en-US" sz="3600" b="1">
                <a:solidFill>
                  <a:srgbClr val="FFFF00"/>
                </a:solidFill>
              </a:rPr>
              <a:t>TO THE</a:t>
            </a:r>
          </a:p>
          <a:p>
            <a:pPr algn="ctr"/>
            <a:r>
              <a:rPr lang="en-US" sz="3600" b="1">
                <a:solidFill>
                  <a:srgbClr val="FFFF00"/>
                </a:solidFill>
              </a:rPr>
              <a:t> CHEST</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665152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1000" y="2819400"/>
            <a:ext cx="8229600" cy="1143000"/>
          </a:xfrm>
        </p:spPr>
        <p:txBody>
          <a:bodyPr/>
          <a:lstStyle/>
          <a:p>
            <a:r>
              <a:rPr lang="en-US"/>
              <a:t>Application of Collar &amp; Cuff</a:t>
            </a:r>
          </a:p>
        </p:txBody>
      </p:sp>
      <p:sp>
        <p:nvSpPr>
          <p:cNvPr id="3" name="Footer Placeholder 2"/>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8566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Indication</a:t>
            </a:r>
          </a:p>
        </p:txBody>
      </p:sp>
      <p:sp>
        <p:nvSpPr>
          <p:cNvPr id="63491" name="Rectangle 3"/>
          <p:cNvSpPr>
            <a:spLocks noGrp="1" noChangeArrowheads="1"/>
          </p:cNvSpPr>
          <p:nvPr>
            <p:ph idx="1"/>
          </p:nvPr>
        </p:nvSpPr>
        <p:spPr>
          <a:xfrm>
            <a:off x="457200" y="2179638"/>
            <a:ext cx="8229600" cy="4525962"/>
          </a:xfrm>
        </p:spPr>
        <p:txBody>
          <a:bodyPr/>
          <a:lstStyle/>
          <a:p>
            <a:r>
              <a:rPr lang="en-US"/>
              <a:t>Dislocation of shoulder joint</a:t>
            </a:r>
          </a:p>
          <a:p>
            <a:endParaRPr lang="en-US"/>
          </a:p>
          <a:p>
            <a:r>
              <a:rPr lang="en-US"/>
              <a:t>Fracture Humerus</a:t>
            </a:r>
          </a:p>
          <a:p>
            <a:endParaRPr lang="en-US"/>
          </a:p>
          <a:p>
            <a:endParaRPr lang="en-US"/>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725538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81000" y="2590800"/>
            <a:ext cx="8229600" cy="1143000"/>
          </a:xfrm>
        </p:spPr>
        <p:txBody>
          <a:bodyPr>
            <a:normAutofit fontScale="90000"/>
          </a:bodyPr>
          <a:lstStyle/>
          <a:p>
            <a:r>
              <a:rPr lang="en-US" sz="4000"/>
              <a:t>Requisites</a:t>
            </a:r>
            <a:br>
              <a:rPr lang="en-US" sz="4000"/>
            </a:br>
            <a:r>
              <a:rPr lang="en-US" sz="4000"/>
              <a:t>Collar &amp; Cuff</a:t>
            </a:r>
          </a:p>
        </p:txBody>
      </p:sp>
      <p:sp>
        <p:nvSpPr>
          <p:cNvPr id="3" name="Footer Placeholder 2"/>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806673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endParaRPr lang="en-US"/>
          </a:p>
        </p:txBody>
      </p:sp>
      <p:sp>
        <p:nvSpPr>
          <p:cNvPr id="3075" name="Rectangle 3"/>
          <p:cNvSpPr>
            <a:spLocks noGrp="1" noChangeArrowheads="1"/>
          </p:cNvSpPr>
          <p:nvPr>
            <p:ph type="subTitle" idx="1"/>
          </p:nvPr>
        </p:nvSpPr>
        <p:spPr/>
        <p:txBody>
          <a:bodyPr/>
          <a:lstStyle/>
          <a:p>
            <a:endParaRPr lang="en-US"/>
          </a:p>
        </p:txBody>
      </p:sp>
      <p:pic>
        <p:nvPicPr>
          <p:cNvPr id="3076" name="Picture 4" descr="Ortho Collar &amp; Cu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7" name="Text Box 5"/>
          <p:cNvSpPr txBox="1">
            <a:spLocks noChangeArrowheads="1"/>
          </p:cNvSpPr>
          <p:nvPr/>
        </p:nvSpPr>
        <p:spPr bwMode="auto">
          <a:xfrm>
            <a:off x="6858000" y="6324600"/>
            <a:ext cx="2286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a:solidFill>
                  <a:prstClr val="black"/>
                </a:solidFill>
                <a:latin typeface="Arial" charset="0"/>
              </a:rPr>
              <a:t>Cable Tie</a:t>
            </a:r>
          </a:p>
        </p:txBody>
      </p:sp>
      <p:sp>
        <p:nvSpPr>
          <p:cNvPr id="3078" name="Text Box 6"/>
          <p:cNvSpPr txBox="1">
            <a:spLocks noChangeArrowheads="1"/>
          </p:cNvSpPr>
          <p:nvPr/>
        </p:nvSpPr>
        <p:spPr bwMode="auto">
          <a:xfrm>
            <a:off x="5562600" y="1676400"/>
            <a:ext cx="3581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a:solidFill>
                  <a:prstClr val="black"/>
                </a:solidFill>
                <a:latin typeface="Arial" charset="0"/>
              </a:rPr>
              <a:t>Padded Sling Material</a:t>
            </a:r>
          </a:p>
        </p:txBody>
      </p:sp>
      <p:sp>
        <p:nvSpPr>
          <p:cNvPr id="3079" name="Text Box 7"/>
          <p:cNvSpPr txBox="1">
            <a:spLocks noChangeArrowheads="1"/>
          </p:cNvSpPr>
          <p:nvPr/>
        </p:nvSpPr>
        <p:spPr bwMode="auto">
          <a:xfrm>
            <a:off x="533400" y="5562600"/>
            <a:ext cx="1828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a:solidFill>
                  <a:prstClr val="black"/>
                </a:solidFill>
                <a:latin typeface="Arial" charset="0"/>
              </a:rPr>
              <a:t>Scissors</a:t>
            </a:r>
          </a:p>
        </p:txBody>
      </p:sp>
      <p:sp>
        <p:nvSpPr>
          <p:cNvPr id="3081" name="AutoShape 9"/>
          <p:cNvSpPr>
            <a:spLocks noChangeArrowheads="1"/>
          </p:cNvSpPr>
          <p:nvPr/>
        </p:nvSpPr>
        <p:spPr bwMode="auto">
          <a:xfrm>
            <a:off x="7315200" y="5105400"/>
            <a:ext cx="228600" cy="1219200"/>
          </a:xfrm>
          <a:prstGeom prst="upArrow">
            <a:avLst>
              <a:gd name="adj1" fmla="val 50000"/>
              <a:gd name="adj2" fmla="val 133333"/>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
        <p:nvSpPr>
          <p:cNvPr id="3082" name="AutoShape 10"/>
          <p:cNvSpPr>
            <a:spLocks noChangeArrowheads="1"/>
          </p:cNvSpPr>
          <p:nvPr/>
        </p:nvSpPr>
        <p:spPr bwMode="auto">
          <a:xfrm>
            <a:off x="7010400" y="2286000"/>
            <a:ext cx="228600" cy="1219200"/>
          </a:xfrm>
          <a:prstGeom prst="downArrow">
            <a:avLst>
              <a:gd name="adj1" fmla="val 50000"/>
              <a:gd name="adj2" fmla="val 133333"/>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
        <p:nvSpPr>
          <p:cNvPr id="3083" name="AutoShape 11"/>
          <p:cNvSpPr>
            <a:spLocks noChangeArrowheads="1"/>
          </p:cNvSpPr>
          <p:nvPr/>
        </p:nvSpPr>
        <p:spPr bwMode="auto">
          <a:xfrm rot="-1211148">
            <a:off x="1900238" y="5459413"/>
            <a:ext cx="1524000" cy="228600"/>
          </a:xfrm>
          <a:prstGeom prst="rightArrow">
            <a:avLst>
              <a:gd name="adj1" fmla="val 50000"/>
              <a:gd name="adj2" fmla="val 166667"/>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42474255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idx="1"/>
          </p:nvPr>
        </p:nvSpPr>
        <p:spPr/>
        <p:txBody>
          <a:bodyPr/>
          <a:lstStyle/>
          <a:p>
            <a:endParaRPr lang="en-US"/>
          </a:p>
        </p:txBody>
      </p:sp>
      <p:pic>
        <p:nvPicPr>
          <p:cNvPr id="7172" name="Picture 4" descr="P10107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173" name="Text Box 5"/>
          <p:cNvSpPr txBox="1">
            <a:spLocks noChangeArrowheads="1"/>
          </p:cNvSpPr>
          <p:nvPr/>
        </p:nvSpPr>
        <p:spPr bwMode="auto">
          <a:xfrm>
            <a:off x="381000" y="1295400"/>
            <a:ext cx="3429000" cy="1657350"/>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1 </a:t>
            </a:r>
          </a:p>
          <a:p>
            <a:pPr>
              <a:spcBef>
                <a:spcPct val="50000"/>
              </a:spcBef>
            </a:pPr>
            <a:r>
              <a:rPr lang="en-US" sz="2800" b="1">
                <a:solidFill>
                  <a:srgbClr val="1F497D"/>
                </a:solidFill>
                <a:latin typeface="Arial" charset="0"/>
              </a:rPr>
              <a:t>Position the arm at least 45 °</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098245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sp>
        <p:nvSpPr>
          <p:cNvPr id="8195" name="Rectangle 3"/>
          <p:cNvSpPr>
            <a:spLocks noGrp="1" noChangeArrowheads="1"/>
          </p:cNvSpPr>
          <p:nvPr>
            <p:ph idx="1"/>
          </p:nvPr>
        </p:nvSpPr>
        <p:spPr/>
        <p:txBody>
          <a:bodyPr/>
          <a:lstStyle/>
          <a:p>
            <a:endParaRPr lang="en-US"/>
          </a:p>
        </p:txBody>
      </p:sp>
      <p:pic>
        <p:nvPicPr>
          <p:cNvPr id="8196" name="Picture 4" descr="P10107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extLst>
            <a:ext uri="{909E8E84-426E-40DD-AFC4-6F175D3DCCD1}">
              <a14:hiddenFill xmlns:a14="http://schemas.microsoft.com/office/drawing/2010/main">
                <a:solidFill>
                  <a:srgbClr val="FFFFFF"/>
                </a:solidFill>
              </a14:hiddenFill>
            </a:ext>
          </a:extLst>
        </p:spPr>
      </p:pic>
      <p:sp>
        <p:nvSpPr>
          <p:cNvPr id="8197" name="Text Box 5"/>
          <p:cNvSpPr txBox="1">
            <a:spLocks noChangeArrowheads="1"/>
          </p:cNvSpPr>
          <p:nvPr/>
        </p:nvSpPr>
        <p:spPr bwMode="auto">
          <a:xfrm>
            <a:off x="152400" y="1536700"/>
            <a:ext cx="4114800" cy="2511425"/>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2 </a:t>
            </a:r>
          </a:p>
          <a:p>
            <a:pPr>
              <a:spcBef>
                <a:spcPct val="50000"/>
              </a:spcBef>
            </a:pPr>
            <a:r>
              <a:rPr lang="en-US" sz="2800" b="1">
                <a:solidFill>
                  <a:srgbClr val="1F497D"/>
                </a:solidFill>
                <a:latin typeface="Arial" charset="0"/>
              </a:rPr>
              <a:t>Measure the appropriate length of sling for the patient according to size</a:t>
            </a:r>
          </a:p>
        </p:txBody>
      </p:sp>
      <p:sp>
        <p:nvSpPr>
          <p:cNvPr id="8198" name="Text Box 6"/>
          <p:cNvSpPr txBox="1">
            <a:spLocks noChangeArrowheads="1"/>
          </p:cNvSpPr>
          <p:nvPr/>
        </p:nvSpPr>
        <p:spPr bwMode="auto">
          <a:xfrm>
            <a:off x="5715000" y="2970213"/>
            <a:ext cx="3276600" cy="137318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Around the wrist with 2 fingers spacing</a:t>
            </a:r>
          </a:p>
        </p:txBody>
      </p:sp>
      <p:sp>
        <p:nvSpPr>
          <p:cNvPr id="8199" name="Text Box 7"/>
          <p:cNvSpPr txBox="1">
            <a:spLocks noChangeArrowheads="1"/>
          </p:cNvSpPr>
          <p:nvPr/>
        </p:nvSpPr>
        <p:spPr bwMode="auto">
          <a:xfrm>
            <a:off x="7010400" y="196850"/>
            <a:ext cx="1905000" cy="9461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Over the neck</a:t>
            </a:r>
          </a:p>
        </p:txBody>
      </p:sp>
      <p:sp>
        <p:nvSpPr>
          <p:cNvPr id="8200" name="AutoShape 8"/>
          <p:cNvSpPr>
            <a:spLocks noChangeArrowheads="1"/>
          </p:cNvSpPr>
          <p:nvPr/>
        </p:nvSpPr>
        <p:spPr bwMode="auto">
          <a:xfrm rot="-24714902">
            <a:off x="5857082" y="1666081"/>
            <a:ext cx="1600200" cy="249237"/>
          </a:xfrm>
          <a:prstGeom prst="leftArrow">
            <a:avLst>
              <a:gd name="adj1" fmla="val 50000"/>
              <a:gd name="adj2" fmla="val 16051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201" name="AutoShape 9"/>
          <p:cNvSpPr>
            <a:spLocks noChangeArrowheads="1"/>
          </p:cNvSpPr>
          <p:nvPr/>
        </p:nvSpPr>
        <p:spPr bwMode="auto">
          <a:xfrm rot="-866098">
            <a:off x="4724400" y="4648200"/>
            <a:ext cx="1981200" cy="304800"/>
          </a:xfrm>
          <a:prstGeom prst="leftArrow">
            <a:avLst>
              <a:gd name="adj1" fmla="val 50000"/>
              <a:gd name="adj2" fmla="val 1625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Footer Placeholder 9"/>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884552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500" fill="hold"/>
                                        <p:tgtEl>
                                          <p:spTgt spid="8197"/>
                                        </p:tgtEl>
                                        <p:attrNameLst>
                                          <p:attrName>ppt_x</p:attrName>
                                        </p:attrNameLst>
                                      </p:cBhvr>
                                      <p:tavLst>
                                        <p:tav tm="0">
                                          <p:val>
                                            <p:strVal val="#ppt_x"/>
                                          </p:val>
                                        </p:tav>
                                        <p:tav tm="100000">
                                          <p:val>
                                            <p:strVal val="#ppt_x"/>
                                          </p:val>
                                        </p:tav>
                                      </p:tavLst>
                                    </p:anim>
                                    <p:anim calcmode="lin" valueType="num">
                                      <p:cBhvr additive="base">
                                        <p:cTn id="8"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9"/>
                                        </p:tgtEl>
                                        <p:attrNameLst>
                                          <p:attrName>style.visibility</p:attrName>
                                        </p:attrNameLst>
                                      </p:cBhvr>
                                      <p:to>
                                        <p:strVal val="visible"/>
                                      </p:to>
                                    </p:set>
                                    <p:anim calcmode="lin" valueType="num">
                                      <p:cBhvr additive="base">
                                        <p:cTn id="13" dur="500" fill="hold"/>
                                        <p:tgtEl>
                                          <p:spTgt spid="8199"/>
                                        </p:tgtEl>
                                        <p:attrNameLst>
                                          <p:attrName>ppt_x</p:attrName>
                                        </p:attrNameLst>
                                      </p:cBhvr>
                                      <p:tavLst>
                                        <p:tav tm="0">
                                          <p:val>
                                            <p:strVal val="#ppt_x"/>
                                          </p:val>
                                        </p:tav>
                                        <p:tav tm="100000">
                                          <p:val>
                                            <p:strVal val="#ppt_x"/>
                                          </p:val>
                                        </p:tav>
                                      </p:tavLst>
                                    </p:anim>
                                    <p:anim calcmode="lin" valueType="num">
                                      <p:cBhvr additive="base">
                                        <p:cTn id="14"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8"/>
                                        </p:tgtEl>
                                        <p:attrNameLst>
                                          <p:attrName>style.visibility</p:attrName>
                                        </p:attrNameLst>
                                      </p:cBhvr>
                                      <p:to>
                                        <p:strVal val="visible"/>
                                      </p:to>
                                    </p:set>
                                    <p:anim calcmode="lin" valueType="num">
                                      <p:cBhvr additive="base">
                                        <p:cTn id="19" dur="500" fill="hold"/>
                                        <p:tgtEl>
                                          <p:spTgt spid="8198"/>
                                        </p:tgtEl>
                                        <p:attrNameLst>
                                          <p:attrName>ppt_x</p:attrName>
                                        </p:attrNameLst>
                                      </p:cBhvr>
                                      <p:tavLst>
                                        <p:tav tm="0">
                                          <p:val>
                                            <p:strVal val="#ppt_x"/>
                                          </p:val>
                                        </p:tav>
                                        <p:tav tm="100000">
                                          <p:val>
                                            <p:strVal val="#ppt_x"/>
                                          </p:val>
                                        </p:tav>
                                      </p:tavLst>
                                    </p:anim>
                                    <p:anim calcmode="lin" valueType="num">
                                      <p:cBhvr additive="base">
                                        <p:cTn id="20"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198" grpId="0" animBg="1"/>
      <p:bldP spid="81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p>
        </p:txBody>
      </p:sp>
      <p:sp>
        <p:nvSpPr>
          <p:cNvPr id="9219" name="Rectangle 3"/>
          <p:cNvSpPr>
            <a:spLocks noGrp="1" noChangeArrowheads="1"/>
          </p:cNvSpPr>
          <p:nvPr>
            <p:ph idx="1"/>
          </p:nvPr>
        </p:nvSpPr>
        <p:spPr/>
        <p:txBody>
          <a:bodyPr/>
          <a:lstStyle/>
          <a:p>
            <a:endParaRPr lang="en-US"/>
          </a:p>
        </p:txBody>
      </p:sp>
      <p:pic>
        <p:nvPicPr>
          <p:cNvPr id="9220" name="Picture 4" descr="P10107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p:cNvSpPr txBox="1">
            <a:spLocks noChangeArrowheads="1"/>
          </p:cNvSpPr>
          <p:nvPr/>
        </p:nvSpPr>
        <p:spPr bwMode="auto">
          <a:xfrm>
            <a:off x="152400" y="1447800"/>
            <a:ext cx="3733800" cy="2084388"/>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3</a:t>
            </a:r>
          </a:p>
          <a:p>
            <a:pPr>
              <a:spcBef>
                <a:spcPct val="50000"/>
              </a:spcBef>
            </a:pPr>
            <a:r>
              <a:rPr lang="en-US" sz="2800" b="1">
                <a:solidFill>
                  <a:srgbClr val="1F497D"/>
                </a:solidFill>
                <a:latin typeface="Arial" charset="0"/>
              </a:rPr>
              <a:t>Put the sling over the wrist to form the shape of a  neck tie</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339916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ppt_x"/>
                                          </p:val>
                                        </p:tav>
                                        <p:tav tm="100000">
                                          <p:val>
                                            <p:strVal val="#ppt_x"/>
                                          </p:val>
                                        </p:tav>
                                      </p:tavLst>
                                    </p:anim>
                                    <p:anim calcmode="lin" valueType="num">
                                      <p:cBhvr additive="base">
                                        <p:cTn id="8"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p>
        </p:txBody>
      </p:sp>
      <p:sp>
        <p:nvSpPr>
          <p:cNvPr id="10243" name="Rectangle 3"/>
          <p:cNvSpPr>
            <a:spLocks noGrp="1" noChangeArrowheads="1"/>
          </p:cNvSpPr>
          <p:nvPr>
            <p:ph idx="1"/>
          </p:nvPr>
        </p:nvSpPr>
        <p:spPr/>
        <p:txBody>
          <a:bodyPr/>
          <a:lstStyle/>
          <a:p>
            <a:endParaRPr lang="en-US"/>
          </a:p>
        </p:txBody>
      </p:sp>
      <p:pic>
        <p:nvPicPr>
          <p:cNvPr id="10244" name="Picture 4" descr="P10107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228600" y="228600"/>
            <a:ext cx="3810000" cy="1657350"/>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4 </a:t>
            </a:r>
          </a:p>
          <a:p>
            <a:pPr>
              <a:spcBef>
                <a:spcPct val="50000"/>
              </a:spcBef>
            </a:pPr>
            <a:r>
              <a:rPr lang="en-US" sz="2800" b="1">
                <a:solidFill>
                  <a:srgbClr val="1F497D"/>
                </a:solidFill>
                <a:latin typeface="Arial" charset="0"/>
              </a:rPr>
              <a:t>Loop the cable tie around the neck tie</a:t>
            </a:r>
          </a:p>
        </p:txBody>
      </p:sp>
      <p:sp>
        <p:nvSpPr>
          <p:cNvPr id="10246" name="Text Box 6"/>
          <p:cNvSpPr txBox="1">
            <a:spLocks noChangeArrowheads="1"/>
          </p:cNvSpPr>
          <p:nvPr/>
        </p:nvSpPr>
        <p:spPr bwMode="auto">
          <a:xfrm>
            <a:off x="5562600" y="1600200"/>
            <a:ext cx="3200400" cy="13731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Ensure the cable tie joint faces inwards</a:t>
            </a:r>
          </a:p>
        </p:txBody>
      </p:sp>
      <p:sp>
        <p:nvSpPr>
          <p:cNvPr id="10248" name="AutoShape 8"/>
          <p:cNvSpPr>
            <a:spLocks noChangeArrowheads="1"/>
          </p:cNvSpPr>
          <p:nvPr/>
        </p:nvSpPr>
        <p:spPr bwMode="auto">
          <a:xfrm rot="3001734">
            <a:off x="6000750" y="2770188"/>
            <a:ext cx="381000" cy="2209800"/>
          </a:xfrm>
          <a:prstGeom prst="downArrow">
            <a:avLst>
              <a:gd name="adj1" fmla="val 50000"/>
              <a:gd name="adj2" fmla="val 145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
        <p:nvSpPr>
          <p:cNvPr id="8" name="Footer Placeholder 7"/>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93252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ppt_x"/>
                                          </p:val>
                                        </p:tav>
                                        <p:tav tm="100000">
                                          <p:val>
                                            <p:strVal val="#ppt_x"/>
                                          </p:val>
                                        </p:tav>
                                      </p:tavLst>
                                    </p:anim>
                                    <p:anim calcmode="lin" valueType="num">
                                      <p:cBhvr additive="base">
                                        <p:cTn id="8"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6"/>
                                        </p:tgtEl>
                                        <p:attrNameLst>
                                          <p:attrName>style.visibility</p:attrName>
                                        </p:attrNameLst>
                                      </p:cBhvr>
                                      <p:to>
                                        <p:strVal val="visible"/>
                                      </p:to>
                                    </p:set>
                                    <p:anim calcmode="lin" valueType="num">
                                      <p:cBhvr additive="base">
                                        <p:cTn id="13" dur="500" fill="hold"/>
                                        <p:tgtEl>
                                          <p:spTgt spid="10246"/>
                                        </p:tgtEl>
                                        <p:attrNameLst>
                                          <p:attrName>ppt_x</p:attrName>
                                        </p:attrNameLst>
                                      </p:cBhvr>
                                      <p:tavLst>
                                        <p:tav tm="0">
                                          <p:val>
                                            <p:strVal val="#ppt_x"/>
                                          </p:val>
                                        </p:tav>
                                        <p:tav tm="100000">
                                          <p:val>
                                            <p:strVal val="#ppt_x"/>
                                          </p:val>
                                        </p:tav>
                                      </p:tavLst>
                                    </p:anim>
                                    <p:anim calcmode="lin" valueType="num">
                                      <p:cBhvr additive="base">
                                        <p:cTn id="14"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24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p>
        </p:txBody>
      </p:sp>
      <p:sp>
        <p:nvSpPr>
          <p:cNvPr id="11267" name="Rectangle 3"/>
          <p:cNvSpPr>
            <a:spLocks noGrp="1" noChangeArrowheads="1"/>
          </p:cNvSpPr>
          <p:nvPr>
            <p:ph idx="1"/>
          </p:nvPr>
        </p:nvSpPr>
        <p:spPr/>
        <p:txBody>
          <a:bodyPr/>
          <a:lstStyle/>
          <a:p>
            <a:endParaRPr lang="en-US"/>
          </a:p>
        </p:txBody>
      </p:sp>
      <p:pic>
        <p:nvPicPr>
          <p:cNvPr id="11268" name="Picture 4" descr="P10107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11269" name="Text Box 5"/>
          <p:cNvSpPr txBox="1">
            <a:spLocks noChangeArrowheads="1"/>
          </p:cNvSpPr>
          <p:nvPr/>
        </p:nvSpPr>
        <p:spPr bwMode="auto">
          <a:xfrm>
            <a:off x="5410200" y="3733800"/>
            <a:ext cx="3505200" cy="2938463"/>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5 </a:t>
            </a:r>
          </a:p>
          <a:p>
            <a:pPr>
              <a:spcBef>
                <a:spcPct val="50000"/>
              </a:spcBef>
            </a:pPr>
            <a:r>
              <a:rPr lang="en-US" sz="2800" b="1">
                <a:solidFill>
                  <a:srgbClr val="1F497D"/>
                </a:solidFill>
                <a:latin typeface="Arial" charset="0"/>
              </a:rPr>
              <a:t>Pull the cable tie tight enough to allow some adjustments to be made</a:t>
            </a:r>
          </a:p>
        </p:txBody>
      </p:sp>
      <p:sp>
        <p:nvSpPr>
          <p:cNvPr id="11270" name="AutoShape 6"/>
          <p:cNvSpPr>
            <a:spLocks noChangeArrowheads="1"/>
          </p:cNvSpPr>
          <p:nvPr/>
        </p:nvSpPr>
        <p:spPr bwMode="auto">
          <a:xfrm rot="-4223559">
            <a:off x="3713162" y="3525838"/>
            <a:ext cx="1465263" cy="188118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664262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ppt_x"/>
                                          </p:val>
                                        </p:tav>
                                        <p:tav tm="100000">
                                          <p:val>
                                            <p:strVal val="#ppt_x"/>
                                          </p:val>
                                        </p:tav>
                                      </p:tavLst>
                                    </p:anim>
                                    <p:anim calcmode="lin" valueType="num">
                                      <p:cBhvr additive="base">
                                        <p:cTn id="8"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357166"/>
            <a:ext cx="7615262" cy="704104"/>
          </a:xfrm>
        </p:spPr>
        <p:txBody>
          <a:bodyPr>
            <a:normAutofit/>
          </a:bodyPr>
          <a:lstStyle/>
          <a:p>
            <a:r>
              <a:rPr lang="en-IN" dirty="0"/>
              <a:t>RULES FOR APPLICATION OF POP</a:t>
            </a:r>
          </a:p>
        </p:txBody>
      </p:sp>
      <p:sp>
        <p:nvSpPr>
          <p:cNvPr id="3" name="Content Placeholder 2"/>
          <p:cNvSpPr>
            <a:spLocks noGrp="1"/>
          </p:cNvSpPr>
          <p:nvPr>
            <p:ph idx="1"/>
          </p:nvPr>
        </p:nvSpPr>
        <p:spPr>
          <a:xfrm>
            <a:off x="-285784" y="1071546"/>
            <a:ext cx="8215370" cy="5500726"/>
          </a:xfrm>
        </p:spPr>
        <p:txBody>
          <a:bodyPr>
            <a:normAutofit/>
          </a:bodyPr>
          <a:lstStyle/>
          <a:p>
            <a:pPr lvl="1"/>
            <a:r>
              <a:rPr lang="en-US" b="1" dirty="0"/>
              <a:t>Padding:</a:t>
            </a:r>
            <a:r>
              <a:rPr lang="en-US" dirty="0"/>
              <a:t> This is placed from distal to proximal with a 50% overlap, a minimum two layers, and extra padding at bony prominence like fibular head, </a:t>
            </a:r>
            <a:r>
              <a:rPr lang="en-US" dirty="0" err="1"/>
              <a:t>malleoli</a:t>
            </a:r>
            <a:r>
              <a:rPr lang="en-US" dirty="0"/>
              <a:t>, patella, and </a:t>
            </a:r>
            <a:r>
              <a:rPr lang="en-US" dirty="0" err="1"/>
              <a:t>olecranon</a:t>
            </a:r>
            <a:r>
              <a:rPr lang="en-US" dirty="0"/>
              <a:t>.</a:t>
            </a:r>
          </a:p>
          <a:p>
            <a:pPr lvl="1"/>
            <a:endParaRPr lang="en-US" dirty="0"/>
          </a:p>
          <a:p>
            <a:pPr lvl="1"/>
            <a:endParaRPr lang="en-US" dirty="0"/>
          </a:p>
          <a:p>
            <a:pPr lvl="1"/>
            <a:r>
              <a:rPr lang="en-US" b="1" dirty="0"/>
              <a:t>Plaster:</a:t>
            </a:r>
            <a:r>
              <a:rPr lang="en-US" dirty="0"/>
              <a:t> Cold water will maximize the molding time.</a:t>
            </a:r>
          </a:p>
          <a:p>
            <a:pPr lvl="2"/>
            <a:r>
              <a:rPr lang="en-US" dirty="0"/>
              <a:t>8 inch width for thigh</a:t>
            </a:r>
          </a:p>
          <a:p>
            <a:pPr lvl="2"/>
            <a:r>
              <a:rPr lang="en-US" dirty="0"/>
              <a:t>6 inch width for leg</a:t>
            </a:r>
          </a:p>
          <a:p>
            <a:pPr lvl="2"/>
            <a:r>
              <a:rPr lang="en-US" dirty="0"/>
              <a:t>4 inch width for arm and forearm</a:t>
            </a:r>
          </a:p>
          <a:p>
            <a:endParaRPr lang="en-IN" dirty="0"/>
          </a:p>
        </p:txBody>
      </p:sp>
      <p:pic>
        <p:nvPicPr>
          <p:cNvPr id="4" name="Picture 4"/>
          <p:cNvPicPr>
            <a:picLocks noChangeAspect="1" noChangeArrowheads="1"/>
          </p:cNvPicPr>
          <p:nvPr/>
        </p:nvPicPr>
        <p:blipFill>
          <a:blip r:embed="rId2"/>
          <a:srcRect l="25000" t="15172" r="26923" b="51056"/>
          <a:stretch>
            <a:fillRect/>
          </a:stretch>
        </p:blipFill>
        <p:spPr bwMode="auto">
          <a:xfrm>
            <a:off x="6286512" y="2357430"/>
            <a:ext cx="2857488" cy="1651626"/>
          </a:xfrm>
          <a:prstGeom prst="rect">
            <a:avLst/>
          </a:prstGeom>
          <a:noFill/>
          <a:ln w="25400">
            <a:noFill/>
            <a:miter lim="800000"/>
            <a:headEnd/>
            <a:tailEnd/>
          </a:ln>
        </p:spPr>
      </p:pic>
      <p:pic>
        <p:nvPicPr>
          <p:cNvPr id="5" name="Picture 2" descr="C:\Users\aashish\Documents\rhiju\PLASTER OF PARIS.jpg"/>
          <p:cNvPicPr>
            <a:picLocks noChangeAspect="1" noChangeArrowheads="1"/>
          </p:cNvPicPr>
          <p:nvPr/>
        </p:nvPicPr>
        <p:blipFill>
          <a:blip r:embed="rId3"/>
          <a:srcRect/>
          <a:stretch>
            <a:fillRect/>
          </a:stretch>
        </p:blipFill>
        <p:spPr bwMode="auto">
          <a:xfrm>
            <a:off x="5929322" y="4467225"/>
            <a:ext cx="2752725" cy="2390775"/>
          </a:xfrm>
          <a:prstGeom prst="rect">
            <a:avLst/>
          </a:prstGeom>
          <a:noFill/>
        </p:spPr>
      </p:pic>
      <p:sp>
        <p:nvSpPr>
          <p:cNvPr id="6" name="Footer Placeholder 5"/>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1855048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a:p>
        </p:txBody>
      </p:sp>
      <p:sp>
        <p:nvSpPr>
          <p:cNvPr id="12291" name="Rectangle 3"/>
          <p:cNvSpPr>
            <a:spLocks noGrp="1" noChangeArrowheads="1"/>
          </p:cNvSpPr>
          <p:nvPr>
            <p:ph idx="1"/>
          </p:nvPr>
        </p:nvSpPr>
        <p:spPr/>
        <p:txBody>
          <a:bodyPr/>
          <a:lstStyle/>
          <a:p>
            <a:endParaRPr lang="en-US"/>
          </a:p>
        </p:txBody>
      </p:sp>
      <p:pic>
        <p:nvPicPr>
          <p:cNvPr id="12292" name="Picture 4" descr="P10107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12293" name="Text Box 5"/>
          <p:cNvSpPr txBox="1">
            <a:spLocks noChangeArrowheads="1"/>
          </p:cNvSpPr>
          <p:nvPr/>
        </p:nvSpPr>
        <p:spPr bwMode="auto">
          <a:xfrm>
            <a:off x="304800" y="304800"/>
            <a:ext cx="3429000" cy="1657350"/>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6</a:t>
            </a:r>
          </a:p>
          <a:p>
            <a:pPr>
              <a:spcBef>
                <a:spcPct val="50000"/>
              </a:spcBef>
            </a:pPr>
            <a:r>
              <a:rPr lang="en-US" sz="2800" b="1">
                <a:solidFill>
                  <a:srgbClr val="1F497D"/>
                </a:solidFill>
                <a:latin typeface="Arial" charset="0"/>
              </a:rPr>
              <a:t>Cut the balance of the cable tie</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9319436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a:p>
        </p:txBody>
      </p:sp>
      <p:sp>
        <p:nvSpPr>
          <p:cNvPr id="13315" name="Rectangle 3"/>
          <p:cNvSpPr>
            <a:spLocks noGrp="1" noChangeArrowheads="1"/>
          </p:cNvSpPr>
          <p:nvPr>
            <p:ph idx="1"/>
          </p:nvPr>
        </p:nvSpPr>
        <p:spPr/>
        <p:txBody>
          <a:bodyPr/>
          <a:lstStyle/>
          <a:p>
            <a:endParaRPr lang="en-US"/>
          </a:p>
        </p:txBody>
      </p:sp>
      <p:pic>
        <p:nvPicPr>
          <p:cNvPr id="13316" name="Picture 4" descr="P10107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7" name="Text Box 5"/>
          <p:cNvSpPr txBox="1">
            <a:spLocks noChangeArrowheads="1"/>
          </p:cNvSpPr>
          <p:nvPr/>
        </p:nvSpPr>
        <p:spPr bwMode="auto">
          <a:xfrm>
            <a:off x="762000" y="6858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prstClr val="black"/>
              </a:solidFill>
              <a:latin typeface="Arial" charset="0"/>
            </a:endParaRPr>
          </a:p>
        </p:txBody>
      </p:sp>
      <p:sp>
        <p:nvSpPr>
          <p:cNvPr id="13318" name="Text Box 6"/>
          <p:cNvSpPr txBox="1">
            <a:spLocks noChangeArrowheads="1"/>
          </p:cNvSpPr>
          <p:nvPr/>
        </p:nvSpPr>
        <p:spPr bwMode="auto">
          <a:xfrm>
            <a:off x="304800" y="304800"/>
            <a:ext cx="3276600" cy="955675"/>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1F497D"/>
                </a:solidFill>
                <a:latin typeface="Arial" charset="0"/>
              </a:rPr>
              <a:t>Finish look after cutting cable tie</a:t>
            </a: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960602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ppt_x"/>
                                          </p:val>
                                        </p:tav>
                                        <p:tav tm="100000">
                                          <p:val>
                                            <p:strVal val="#ppt_x"/>
                                          </p:val>
                                        </p:tav>
                                      </p:tavLst>
                                    </p:anim>
                                    <p:anim calcmode="lin" valueType="num">
                                      <p:cBhvr additive="base">
                                        <p:cTn id="8"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en-US"/>
          </a:p>
        </p:txBody>
      </p:sp>
      <p:sp>
        <p:nvSpPr>
          <p:cNvPr id="14339" name="Rectangle 3"/>
          <p:cNvSpPr>
            <a:spLocks noGrp="1" noChangeArrowheads="1"/>
          </p:cNvSpPr>
          <p:nvPr>
            <p:ph idx="1"/>
          </p:nvPr>
        </p:nvSpPr>
        <p:spPr/>
        <p:txBody>
          <a:bodyPr/>
          <a:lstStyle/>
          <a:p>
            <a:endParaRPr lang="en-US"/>
          </a:p>
        </p:txBody>
      </p:sp>
      <p:pic>
        <p:nvPicPr>
          <p:cNvPr id="14340" name="Picture 4" descr="P10107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1" name="Text Box 5"/>
          <p:cNvSpPr txBox="1">
            <a:spLocks noChangeArrowheads="1"/>
          </p:cNvSpPr>
          <p:nvPr/>
        </p:nvSpPr>
        <p:spPr bwMode="auto">
          <a:xfrm>
            <a:off x="5638800" y="3124200"/>
            <a:ext cx="3276600" cy="3792538"/>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7</a:t>
            </a:r>
          </a:p>
          <a:p>
            <a:pPr>
              <a:spcBef>
                <a:spcPct val="50000"/>
              </a:spcBef>
            </a:pPr>
            <a:r>
              <a:rPr lang="en-US" sz="2800" b="1">
                <a:solidFill>
                  <a:srgbClr val="1F497D"/>
                </a:solidFill>
                <a:latin typeface="Arial" charset="0"/>
              </a:rPr>
              <a:t>Give an allowance for adjustment of sling height before cutting remainder of sling material</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691534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n-US"/>
          </a:p>
        </p:txBody>
      </p:sp>
      <p:sp>
        <p:nvSpPr>
          <p:cNvPr id="15363" name="Rectangle 3"/>
          <p:cNvSpPr>
            <a:spLocks noGrp="1" noChangeArrowheads="1"/>
          </p:cNvSpPr>
          <p:nvPr>
            <p:ph idx="1"/>
          </p:nvPr>
        </p:nvSpPr>
        <p:spPr/>
        <p:txBody>
          <a:bodyPr/>
          <a:lstStyle/>
          <a:p>
            <a:endParaRPr lang="en-US"/>
          </a:p>
        </p:txBody>
      </p:sp>
      <p:pic>
        <p:nvPicPr>
          <p:cNvPr id="15364" name="Picture 4" descr="P10107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5" name="Text Box 5"/>
          <p:cNvSpPr txBox="1">
            <a:spLocks noChangeArrowheads="1"/>
          </p:cNvSpPr>
          <p:nvPr/>
        </p:nvSpPr>
        <p:spPr bwMode="auto">
          <a:xfrm>
            <a:off x="304800" y="228600"/>
            <a:ext cx="4724400" cy="2024063"/>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1F497D"/>
                </a:solidFill>
                <a:latin typeface="Arial" charset="0"/>
              </a:rPr>
              <a:t>Finish look after cutting remainder sling material</a:t>
            </a:r>
          </a:p>
          <a:p>
            <a:pPr>
              <a:spcBef>
                <a:spcPct val="50000"/>
              </a:spcBef>
            </a:pPr>
            <a:r>
              <a:rPr lang="en-US" sz="2800" b="1">
                <a:solidFill>
                  <a:srgbClr val="1F497D"/>
                </a:solidFill>
                <a:latin typeface="Arial" charset="0"/>
              </a:rPr>
              <a:t>Material has to be facing outwards</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929067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ppt_x"/>
                                          </p:val>
                                        </p:tav>
                                        <p:tav tm="100000">
                                          <p:val>
                                            <p:strVal val="#ppt_x"/>
                                          </p:val>
                                        </p:tav>
                                      </p:tavLst>
                                    </p:anim>
                                    <p:anim calcmode="lin" valueType="num">
                                      <p:cBhvr additive="base">
                                        <p:cTn id="8" dur="500" fill="hold"/>
                                        <p:tgtEl>
                                          <p:spTgt spid="153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a:p>
        </p:txBody>
      </p:sp>
      <p:sp>
        <p:nvSpPr>
          <p:cNvPr id="16387" name="Rectangle 3"/>
          <p:cNvSpPr>
            <a:spLocks noGrp="1" noChangeArrowheads="1"/>
          </p:cNvSpPr>
          <p:nvPr>
            <p:ph idx="1"/>
          </p:nvPr>
        </p:nvSpPr>
        <p:spPr/>
        <p:txBody>
          <a:bodyPr/>
          <a:lstStyle/>
          <a:p>
            <a:endParaRPr lang="en-US"/>
          </a:p>
        </p:txBody>
      </p:sp>
      <p:pic>
        <p:nvPicPr>
          <p:cNvPr id="16388" name="Picture 4" descr="P10107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89" name="Text Box 5"/>
          <p:cNvSpPr txBox="1">
            <a:spLocks noChangeArrowheads="1"/>
          </p:cNvSpPr>
          <p:nvPr/>
        </p:nvSpPr>
        <p:spPr bwMode="auto">
          <a:xfrm>
            <a:off x="228600" y="4114800"/>
            <a:ext cx="4267200" cy="2511425"/>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1F497D"/>
                </a:solidFill>
                <a:latin typeface="Arial" charset="0"/>
              </a:rPr>
              <a:t>Step 8</a:t>
            </a:r>
            <a:r>
              <a:rPr lang="en-US" sz="2800">
                <a:solidFill>
                  <a:srgbClr val="1F497D"/>
                </a:solidFill>
                <a:latin typeface="Arial" charset="0"/>
              </a:rPr>
              <a:t> </a:t>
            </a:r>
          </a:p>
          <a:p>
            <a:pPr>
              <a:spcBef>
                <a:spcPct val="50000"/>
              </a:spcBef>
            </a:pPr>
            <a:r>
              <a:rPr lang="en-US" sz="2800">
                <a:solidFill>
                  <a:srgbClr val="1F497D"/>
                </a:solidFill>
                <a:latin typeface="Arial" charset="0"/>
              </a:rPr>
              <a:t>Loop the arm sling remainder in an anti-clockwise direction facing the patient</a:t>
            </a:r>
          </a:p>
        </p:txBody>
      </p:sp>
      <p:sp>
        <p:nvSpPr>
          <p:cNvPr id="16390" name="AutoShape 6"/>
          <p:cNvSpPr>
            <a:spLocks noChangeArrowheads="1"/>
          </p:cNvSpPr>
          <p:nvPr/>
        </p:nvSpPr>
        <p:spPr bwMode="auto">
          <a:xfrm rot="-1032429">
            <a:off x="3875088" y="4503738"/>
            <a:ext cx="2133600" cy="381000"/>
          </a:xfrm>
          <a:prstGeom prst="rightArrow">
            <a:avLst>
              <a:gd name="adj1" fmla="val 50000"/>
              <a:gd name="adj2" fmla="val 140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399855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ppt_x"/>
                                          </p:val>
                                        </p:tav>
                                        <p:tav tm="100000">
                                          <p:val>
                                            <p:strVal val="#ppt_x"/>
                                          </p:val>
                                        </p:tav>
                                      </p:tavLst>
                                    </p:anim>
                                    <p:anim calcmode="lin" valueType="num">
                                      <p:cBhvr additive="base">
                                        <p:cTn id="8"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p>
        </p:txBody>
      </p:sp>
      <p:sp>
        <p:nvSpPr>
          <p:cNvPr id="17411" name="Rectangle 3"/>
          <p:cNvSpPr>
            <a:spLocks noGrp="1" noChangeArrowheads="1"/>
          </p:cNvSpPr>
          <p:nvPr>
            <p:ph idx="1"/>
          </p:nvPr>
        </p:nvSpPr>
        <p:spPr/>
        <p:txBody>
          <a:bodyPr/>
          <a:lstStyle/>
          <a:p>
            <a:endParaRPr lang="en-US"/>
          </a:p>
        </p:txBody>
      </p:sp>
      <p:pic>
        <p:nvPicPr>
          <p:cNvPr id="17412" name="Picture 4" descr="P10107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3" name="Text Box 5"/>
          <p:cNvSpPr txBox="1">
            <a:spLocks noChangeArrowheads="1"/>
          </p:cNvSpPr>
          <p:nvPr/>
        </p:nvSpPr>
        <p:spPr bwMode="auto">
          <a:xfrm>
            <a:off x="838200" y="914400"/>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prstClr val="black"/>
              </a:solidFill>
              <a:latin typeface="Arial" charset="0"/>
            </a:endParaRPr>
          </a:p>
        </p:txBody>
      </p:sp>
      <p:sp>
        <p:nvSpPr>
          <p:cNvPr id="17414" name="Text Box 6"/>
          <p:cNvSpPr txBox="1">
            <a:spLocks noChangeArrowheads="1"/>
          </p:cNvSpPr>
          <p:nvPr/>
        </p:nvSpPr>
        <p:spPr bwMode="auto">
          <a:xfrm>
            <a:off x="5029200" y="4038600"/>
            <a:ext cx="3886200" cy="2511425"/>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Step 9</a:t>
            </a:r>
          </a:p>
          <a:p>
            <a:pPr>
              <a:spcBef>
                <a:spcPct val="50000"/>
              </a:spcBef>
            </a:pPr>
            <a:r>
              <a:rPr lang="en-US" sz="2800" b="1">
                <a:solidFill>
                  <a:srgbClr val="1F497D"/>
                </a:solidFill>
                <a:latin typeface="Arial" charset="0"/>
              </a:rPr>
              <a:t>Slot in the remainder of looped sling into the cable tie at the back</a:t>
            </a: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547605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additive="base">
                                        <p:cTn id="7" dur="500" fill="hold"/>
                                        <p:tgtEl>
                                          <p:spTgt spid="17414"/>
                                        </p:tgtEl>
                                        <p:attrNameLst>
                                          <p:attrName>ppt_x</p:attrName>
                                        </p:attrNameLst>
                                      </p:cBhvr>
                                      <p:tavLst>
                                        <p:tav tm="0">
                                          <p:val>
                                            <p:strVal val="#ppt_x"/>
                                          </p:val>
                                        </p:tav>
                                        <p:tav tm="100000">
                                          <p:val>
                                            <p:strVal val="#ppt_x"/>
                                          </p:val>
                                        </p:tav>
                                      </p:tavLst>
                                    </p:anim>
                                    <p:anim calcmode="lin" valueType="num">
                                      <p:cBhvr additive="base">
                                        <p:cTn id="8"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en-US"/>
          </a:p>
        </p:txBody>
      </p:sp>
      <p:sp>
        <p:nvSpPr>
          <p:cNvPr id="18435" name="Rectangle 3"/>
          <p:cNvSpPr>
            <a:spLocks noGrp="1" noChangeArrowheads="1"/>
          </p:cNvSpPr>
          <p:nvPr>
            <p:ph idx="1"/>
          </p:nvPr>
        </p:nvSpPr>
        <p:spPr/>
        <p:txBody>
          <a:bodyPr/>
          <a:lstStyle/>
          <a:p>
            <a:endParaRPr lang="en-US"/>
          </a:p>
        </p:txBody>
      </p:sp>
      <p:pic>
        <p:nvPicPr>
          <p:cNvPr id="18436" name="Picture 4" descr="P10107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7" name="Text Box 5"/>
          <p:cNvSpPr txBox="1">
            <a:spLocks noChangeArrowheads="1"/>
          </p:cNvSpPr>
          <p:nvPr/>
        </p:nvSpPr>
        <p:spPr bwMode="auto">
          <a:xfrm>
            <a:off x="228600" y="1371600"/>
            <a:ext cx="3657600" cy="1563688"/>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1F497D"/>
                </a:solidFill>
                <a:latin typeface="Arial" charset="0"/>
              </a:rPr>
              <a:t>Finished look of Applying Collar &amp; Cuff</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950312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590800"/>
            <a:ext cx="8229600" cy="1143000"/>
          </a:xfrm>
        </p:spPr>
        <p:txBody>
          <a:bodyPr>
            <a:normAutofit/>
          </a:bodyPr>
          <a:lstStyle/>
          <a:p>
            <a:r>
              <a:rPr lang="en-US" dirty="0"/>
              <a:t>Application of Zimmer Splint/ Buddy Splint to Digits of Upper Limb</a:t>
            </a:r>
          </a:p>
        </p:txBody>
      </p:sp>
      <p:sp>
        <p:nvSpPr>
          <p:cNvPr id="3" name="Footer Placeholder 2"/>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429698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Indication</a:t>
            </a:r>
          </a:p>
        </p:txBody>
      </p:sp>
      <p:sp>
        <p:nvSpPr>
          <p:cNvPr id="66563" name="Rectangle 3"/>
          <p:cNvSpPr>
            <a:spLocks noGrp="1" noChangeArrowheads="1"/>
          </p:cNvSpPr>
          <p:nvPr>
            <p:ph idx="1"/>
          </p:nvPr>
        </p:nvSpPr>
        <p:spPr>
          <a:xfrm>
            <a:off x="533400" y="2027238"/>
            <a:ext cx="8229600" cy="4525962"/>
          </a:xfrm>
        </p:spPr>
        <p:txBody>
          <a:bodyPr/>
          <a:lstStyle/>
          <a:p>
            <a:r>
              <a:rPr lang="en-US"/>
              <a:t>Fracture of phalanx of hands</a:t>
            </a:r>
          </a:p>
          <a:p>
            <a:endParaRPr lang="en-US"/>
          </a:p>
          <a:p>
            <a:r>
              <a:rPr lang="en-US"/>
              <a:t>Support a mallet finger</a:t>
            </a:r>
          </a:p>
          <a:p>
            <a:endParaRPr lang="en-US"/>
          </a:p>
          <a:p>
            <a:r>
              <a:rPr lang="en-US"/>
              <a:t>Support finger due to cut tendon</a:t>
            </a:r>
          </a:p>
        </p:txBody>
      </p:sp>
      <p:sp>
        <p:nvSpPr>
          <p:cNvPr id="4" name="Footer Placeholder 3"/>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6981592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514600"/>
            <a:ext cx="8229600" cy="1143000"/>
          </a:xfrm>
        </p:spPr>
        <p:txBody>
          <a:bodyPr/>
          <a:lstStyle/>
          <a:p>
            <a:r>
              <a:rPr lang="en-US"/>
              <a:t>Requisites</a:t>
            </a:r>
          </a:p>
        </p:txBody>
      </p:sp>
      <p:sp>
        <p:nvSpPr>
          <p:cNvPr id="3" name="Footer Placeholder 2"/>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527745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928670"/>
            <a:ext cx="8329642" cy="5715040"/>
          </a:xfrm>
        </p:spPr>
        <p:txBody>
          <a:bodyPr>
            <a:normAutofit/>
          </a:bodyPr>
          <a:lstStyle/>
          <a:p>
            <a:pPr>
              <a:lnSpc>
                <a:spcPct val="90000"/>
              </a:lnSpc>
            </a:pPr>
            <a:r>
              <a:rPr lang="en-US" dirty="0"/>
              <a:t>One joint above and one joint below.</a:t>
            </a:r>
          </a:p>
          <a:p>
            <a:pPr>
              <a:lnSpc>
                <a:spcPct val="90000"/>
              </a:lnSpc>
            </a:pPr>
            <a:endParaRPr lang="en-US" dirty="0"/>
          </a:p>
          <a:p>
            <a:pPr>
              <a:lnSpc>
                <a:spcPct val="90000"/>
              </a:lnSpc>
            </a:pPr>
            <a:r>
              <a:rPr lang="en-US" dirty="0"/>
              <a:t>Mould with palm and not with fingers to avoid indentation.</a:t>
            </a:r>
          </a:p>
          <a:p>
            <a:pPr>
              <a:lnSpc>
                <a:spcPct val="90000"/>
              </a:lnSpc>
              <a:buNone/>
            </a:pPr>
            <a:r>
              <a:rPr lang="en-US" dirty="0"/>
              <a:t> </a:t>
            </a:r>
          </a:p>
          <a:p>
            <a:pPr>
              <a:lnSpc>
                <a:spcPct val="90000"/>
              </a:lnSpc>
            </a:pPr>
            <a:r>
              <a:rPr lang="en-US" dirty="0"/>
              <a:t>Joints should be immobilized in functional position.</a:t>
            </a:r>
          </a:p>
          <a:p>
            <a:pPr>
              <a:lnSpc>
                <a:spcPct val="90000"/>
              </a:lnSpc>
            </a:pPr>
            <a:endParaRPr lang="en-US" dirty="0"/>
          </a:p>
          <a:p>
            <a:pPr>
              <a:lnSpc>
                <a:spcPct val="90000"/>
              </a:lnSpc>
            </a:pPr>
            <a:r>
              <a:rPr lang="en-US" dirty="0"/>
              <a:t>Not too tight or too loose i.e. adequate padding</a:t>
            </a:r>
          </a:p>
          <a:p>
            <a:pPr>
              <a:lnSpc>
                <a:spcPct val="90000"/>
              </a:lnSpc>
            </a:pPr>
            <a:endParaRPr lang="en-US" dirty="0"/>
          </a:p>
          <a:p>
            <a:pPr>
              <a:lnSpc>
                <a:spcPct val="90000"/>
              </a:lnSpc>
            </a:pPr>
            <a:r>
              <a:rPr lang="en-US" dirty="0"/>
              <a:t>Dip pop vertically in water till air bubble ceases to come</a:t>
            </a:r>
          </a:p>
          <a:p>
            <a:pPr>
              <a:lnSpc>
                <a:spcPct val="90000"/>
              </a:lnSpc>
            </a:pPr>
            <a:endParaRPr lang="en-US" dirty="0"/>
          </a:p>
          <a:p>
            <a:pPr>
              <a:lnSpc>
                <a:spcPct val="90000"/>
              </a:lnSpc>
            </a:pPr>
            <a:r>
              <a:rPr lang="en-US" dirty="0"/>
              <a:t>Uniform thickness of plaster is preferre</a:t>
            </a:r>
            <a:r>
              <a:rPr lang="en-US" sz="2800" dirty="0"/>
              <a:t>d.</a:t>
            </a:r>
          </a:p>
          <a:p>
            <a:endParaRPr lang="en-IN" dirty="0"/>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42504414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p>
        </p:txBody>
      </p:sp>
      <p:sp>
        <p:nvSpPr>
          <p:cNvPr id="5123" name="Rectangle 3"/>
          <p:cNvSpPr>
            <a:spLocks noGrp="1" noChangeArrowheads="1"/>
          </p:cNvSpPr>
          <p:nvPr>
            <p:ph idx="1"/>
          </p:nvPr>
        </p:nvSpPr>
        <p:spPr/>
        <p:txBody>
          <a:bodyPr/>
          <a:lstStyle/>
          <a:p>
            <a:endParaRPr lang="en-US"/>
          </a:p>
        </p:txBody>
      </p:sp>
      <p:pic>
        <p:nvPicPr>
          <p:cNvPr id="5124" name="Picture 4" descr="Zimmer's Spl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5" name="Text Box 5"/>
          <p:cNvSpPr txBox="1">
            <a:spLocks noChangeArrowheads="1"/>
          </p:cNvSpPr>
          <p:nvPr/>
        </p:nvSpPr>
        <p:spPr bwMode="auto">
          <a:xfrm>
            <a:off x="2971800" y="5715000"/>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Scissors</a:t>
            </a:r>
          </a:p>
        </p:txBody>
      </p:sp>
      <p:sp>
        <p:nvSpPr>
          <p:cNvPr id="5126" name="Text Box 6"/>
          <p:cNvSpPr txBox="1">
            <a:spLocks noChangeArrowheads="1"/>
          </p:cNvSpPr>
          <p:nvPr/>
        </p:nvSpPr>
        <p:spPr bwMode="auto">
          <a:xfrm>
            <a:off x="304800" y="4800600"/>
            <a:ext cx="281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Zimmer Splint</a:t>
            </a:r>
          </a:p>
        </p:txBody>
      </p:sp>
      <p:sp>
        <p:nvSpPr>
          <p:cNvPr id="5127" name="Text Box 7"/>
          <p:cNvSpPr txBox="1">
            <a:spLocks noChangeArrowheads="1"/>
          </p:cNvSpPr>
          <p:nvPr/>
        </p:nvSpPr>
        <p:spPr bwMode="auto">
          <a:xfrm>
            <a:off x="228600" y="0"/>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Crepe Bandage</a:t>
            </a:r>
          </a:p>
        </p:txBody>
      </p:sp>
      <p:sp>
        <p:nvSpPr>
          <p:cNvPr id="5128" name="Text Box 8"/>
          <p:cNvSpPr txBox="1">
            <a:spLocks noChangeArrowheads="1"/>
          </p:cNvSpPr>
          <p:nvPr/>
        </p:nvSpPr>
        <p:spPr bwMode="auto">
          <a:xfrm>
            <a:off x="5791200" y="1524000"/>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Micropore Tape</a:t>
            </a:r>
          </a:p>
        </p:txBody>
      </p:sp>
      <p:sp>
        <p:nvSpPr>
          <p:cNvPr id="5129" name="Text Box 9"/>
          <p:cNvSpPr txBox="1">
            <a:spLocks noChangeArrowheads="1"/>
          </p:cNvSpPr>
          <p:nvPr/>
        </p:nvSpPr>
        <p:spPr bwMode="auto">
          <a:xfrm>
            <a:off x="6629400" y="50292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Gauze</a:t>
            </a:r>
          </a:p>
        </p:txBody>
      </p:sp>
      <p:sp>
        <p:nvSpPr>
          <p:cNvPr id="5131" name="AutoShape 11"/>
          <p:cNvSpPr>
            <a:spLocks noChangeArrowheads="1"/>
          </p:cNvSpPr>
          <p:nvPr/>
        </p:nvSpPr>
        <p:spPr bwMode="auto">
          <a:xfrm rot="567740">
            <a:off x="533400" y="3200400"/>
            <a:ext cx="381000" cy="1600200"/>
          </a:xfrm>
          <a:prstGeom prst="upArrow">
            <a:avLst>
              <a:gd name="adj1" fmla="val 50000"/>
              <a:gd name="adj2" fmla="val 105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
        <p:nvSpPr>
          <p:cNvPr id="5132" name="Text Box 12"/>
          <p:cNvSpPr txBox="1">
            <a:spLocks noChangeArrowheads="1"/>
          </p:cNvSpPr>
          <p:nvPr/>
        </p:nvSpPr>
        <p:spPr bwMode="auto">
          <a:xfrm>
            <a:off x="3276600" y="547688"/>
            <a:ext cx="3962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black"/>
                </a:solidFill>
                <a:latin typeface="Arial" charset="0"/>
              </a:rPr>
              <a:t>Rinlkilastic Tape</a:t>
            </a:r>
          </a:p>
        </p:txBody>
      </p:sp>
      <p:sp>
        <p:nvSpPr>
          <p:cNvPr id="12" name="Footer Placeholder 11"/>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963012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p>
        </p:txBody>
      </p:sp>
      <p:sp>
        <p:nvSpPr>
          <p:cNvPr id="6147" name="Rectangle 3"/>
          <p:cNvSpPr>
            <a:spLocks noGrp="1" noChangeArrowheads="1"/>
          </p:cNvSpPr>
          <p:nvPr>
            <p:ph idx="1"/>
          </p:nvPr>
        </p:nvSpPr>
        <p:spPr/>
        <p:txBody>
          <a:bodyPr/>
          <a:lstStyle/>
          <a:p>
            <a:endParaRPr lang="en-US"/>
          </a:p>
        </p:txBody>
      </p:sp>
      <p:pic>
        <p:nvPicPr>
          <p:cNvPr id="6148" name="Picture 4" descr="P10107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2514600" y="4876800"/>
            <a:ext cx="34290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prstClr val="white"/>
                </a:solidFill>
                <a:latin typeface="Arial" charset="0"/>
              </a:rPr>
              <a:t>Step 1</a:t>
            </a:r>
          </a:p>
          <a:p>
            <a:pPr>
              <a:spcBef>
                <a:spcPct val="50000"/>
              </a:spcBef>
            </a:pPr>
            <a:r>
              <a:rPr lang="en-US" sz="2800" b="1">
                <a:solidFill>
                  <a:prstClr val="white"/>
                </a:solidFill>
                <a:latin typeface="Arial" charset="0"/>
              </a:rPr>
              <a:t>Identify injured finger for splinting</a:t>
            </a:r>
          </a:p>
        </p:txBody>
      </p:sp>
      <p:sp>
        <p:nvSpPr>
          <p:cNvPr id="6150" name="Text Box 6"/>
          <p:cNvSpPr txBox="1">
            <a:spLocks noChangeArrowheads="1"/>
          </p:cNvSpPr>
          <p:nvPr/>
        </p:nvSpPr>
        <p:spPr bwMode="auto">
          <a:xfrm>
            <a:off x="1143000" y="990600"/>
            <a:ext cx="2743200" cy="1066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prstClr val="white"/>
                </a:solidFill>
                <a:latin typeface="Arial" charset="0"/>
              </a:rPr>
              <a:t>Buddy Splint Application</a:t>
            </a:r>
          </a:p>
        </p:txBody>
      </p:sp>
      <p:sp>
        <p:nvSpPr>
          <p:cNvPr id="6151" name="AutoShape 7"/>
          <p:cNvSpPr>
            <a:spLocks noChangeArrowheads="1"/>
          </p:cNvSpPr>
          <p:nvPr/>
        </p:nvSpPr>
        <p:spPr bwMode="auto">
          <a:xfrm rot="-2861657">
            <a:off x="4762500" y="4457700"/>
            <a:ext cx="2286000" cy="381000"/>
          </a:xfrm>
          <a:prstGeom prst="rightArrow">
            <a:avLst>
              <a:gd name="adj1" fmla="val 50000"/>
              <a:gd name="adj2" fmla="val 1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Footer Placeholder 7"/>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8626997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i8</a:t>
            </a:r>
          </a:p>
        </p:txBody>
      </p:sp>
      <p:sp>
        <p:nvSpPr>
          <p:cNvPr id="20483" name="Rectangle 3"/>
          <p:cNvSpPr>
            <a:spLocks noGrp="1" noChangeArrowheads="1"/>
          </p:cNvSpPr>
          <p:nvPr>
            <p:ph idx="1"/>
          </p:nvPr>
        </p:nvSpPr>
        <p:spPr/>
        <p:txBody>
          <a:bodyPr/>
          <a:lstStyle/>
          <a:p>
            <a:endParaRPr lang="en-US"/>
          </a:p>
        </p:txBody>
      </p:sp>
      <p:pic>
        <p:nvPicPr>
          <p:cNvPr id="20484" name="Picture 4" descr="P10107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457200" y="5484813"/>
            <a:ext cx="3810000" cy="91598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Apply folded gauze in between the identified finger and the finger beside it</a:t>
            </a:r>
          </a:p>
        </p:txBody>
      </p:sp>
      <p:sp>
        <p:nvSpPr>
          <p:cNvPr id="20486" name="AutoShape 6"/>
          <p:cNvSpPr>
            <a:spLocks noChangeArrowheads="1"/>
          </p:cNvSpPr>
          <p:nvPr/>
        </p:nvSpPr>
        <p:spPr bwMode="auto">
          <a:xfrm rot="-1764055">
            <a:off x="2819400" y="4419600"/>
            <a:ext cx="2209800" cy="457200"/>
          </a:xfrm>
          <a:prstGeom prst="rightArrow">
            <a:avLst>
              <a:gd name="adj1" fmla="val 50000"/>
              <a:gd name="adj2" fmla="val 120833"/>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0487" name="Text Box 7"/>
          <p:cNvSpPr txBox="1">
            <a:spLocks noChangeArrowheads="1"/>
          </p:cNvSpPr>
          <p:nvPr/>
        </p:nvSpPr>
        <p:spPr bwMode="auto">
          <a:xfrm>
            <a:off x="5486400" y="304800"/>
            <a:ext cx="3200400" cy="10541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Why?</a:t>
            </a:r>
          </a:p>
          <a:p>
            <a:pPr>
              <a:spcBef>
                <a:spcPct val="50000"/>
              </a:spcBef>
            </a:pPr>
            <a:r>
              <a:rPr lang="en-US">
                <a:solidFill>
                  <a:prstClr val="black"/>
                </a:solidFill>
              </a:rPr>
              <a:t>This prevents friction between them</a:t>
            </a:r>
          </a:p>
        </p:txBody>
      </p:sp>
      <p:sp>
        <p:nvSpPr>
          <p:cNvPr id="8" name="Footer Placeholder 7"/>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858481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p>
        </p:txBody>
      </p:sp>
      <p:sp>
        <p:nvSpPr>
          <p:cNvPr id="21507" name="Rectangle 3"/>
          <p:cNvSpPr>
            <a:spLocks noGrp="1" noChangeArrowheads="1"/>
          </p:cNvSpPr>
          <p:nvPr>
            <p:ph idx="1"/>
          </p:nvPr>
        </p:nvSpPr>
        <p:spPr/>
        <p:txBody>
          <a:bodyPr/>
          <a:lstStyle/>
          <a:p>
            <a:endParaRPr lang="en-US"/>
          </a:p>
        </p:txBody>
      </p:sp>
      <p:pic>
        <p:nvPicPr>
          <p:cNvPr id="21508" name="Picture 4" descr="P10107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381000" y="6064250"/>
            <a:ext cx="4572000" cy="6413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Use micropore to tape around the two fingers</a:t>
            </a:r>
          </a:p>
        </p:txBody>
      </p:sp>
      <p:sp>
        <p:nvSpPr>
          <p:cNvPr id="21510" name="AutoShape 6"/>
          <p:cNvSpPr>
            <a:spLocks noChangeArrowheads="1"/>
          </p:cNvSpPr>
          <p:nvPr/>
        </p:nvSpPr>
        <p:spPr bwMode="auto">
          <a:xfrm rot="-1689199">
            <a:off x="2133600" y="4876800"/>
            <a:ext cx="2362200" cy="533400"/>
          </a:xfrm>
          <a:prstGeom prst="rightArrow">
            <a:avLst>
              <a:gd name="adj1" fmla="val 50000"/>
              <a:gd name="adj2" fmla="val 110714"/>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endParaRP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3720834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endParaRPr lang="en-US"/>
          </a:p>
        </p:txBody>
      </p:sp>
      <p:sp>
        <p:nvSpPr>
          <p:cNvPr id="22531" name="Rectangle 3"/>
          <p:cNvSpPr>
            <a:spLocks noGrp="1" noChangeArrowheads="1"/>
          </p:cNvSpPr>
          <p:nvPr>
            <p:ph idx="1"/>
          </p:nvPr>
        </p:nvSpPr>
        <p:spPr/>
        <p:txBody>
          <a:bodyPr/>
          <a:lstStyle/>
          <a:p>
            <a:endParaRPr lang="en-US"/>
          </a:p>
        </p:txBody>
      </p:sp>
      <p:pic>
        <p:nvPicPr>
          <p:cNvPr id="22532" name="Picture 4" descr="P10107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 Box 5"/>
          <p:cNvSpPr txBox="1">
            <a:spLocks noChangeArrowheads="1"/>
          </p:cNvSpPr>
          <p:nvPr/>
        </p:nvSpPr>
        <p:spPr bwMode="auto">
          <a:xfrm>
            <a:off x="381000" y="5789613"/>
            <a:ext cx="3962400" cy="91598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Fold the edge of the tape to allow easy removal tape afterwards</a:t>
            </a:r>
          </a:p>
        </p:txBody>
      </p:sp>
      <p:sp>
        <p:nvSpPr>
          <p:cNvPr id="22534" name="AutoShape 6"/>
          <p:cNvSpPr>
            <a:spLocks noChangeArrowheads="1"/>
          </p:cNvSpPr>
          <p:nvPr/>
        </p:nvSpPr>
        <p:spPr bwMode="auto">
          <a:xfrm rot="-1475801">
            <a:off x="1447800" y="4953000"/>
            <a:ext cx="2362200" cy="381000"/>
          </a:xfrm>
          <a:prstGeom prst="rightArrow">
            <a:avLst>
              <a:gd name="adj1" fmla="val 50000"/>
              <a:gd name="adj2" fmla="val 155000"/>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197682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en-US"/>
          </a:p>
        </p:txBody>
      </p:sp>
      <p:sp>
        <p:nvSpPr>
          <p:cNvPr id="23555" name="Rectangle 3"/>
          <p:cNvSpPr>
            <a:spLocks noGrp="1" noChangeArrowheads="1"/>
          </p:cNvSpPr>
          <p:nvPr>
            <p:ph idx="1"/>
          </p:nvPr>
        </p:nvSpPr>
        <p:spPr/>
        <p:txBody>
          <a:bodyPr/>
          <a:lstStyle/>
          <a:p>
            <a:endParaRPr lang="en-US"/>
          </a:p>
        </p:txBody>
      </p:sp>
      <p:pic>
        <p:nvPicPr>
          <p:cNvPr id="23556" name="Picture 4" descr="P10107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72300"/>
          </a:xfrm>
          <a:prstGeom prst="rect">
            <a:avLst/>
          </a:prstGeom>
          <a:noFill/>
          <a:extLst>
            <a:ext uri="{909E8E84-426E-40DD-AFC4-6F175D3DCCD1}">
              <a14:hiddenFill xmlns:a14="http://schemas.microsoft.com/office/drawing/2010/main">
                <a:solidFill>
                  <a:srgbClr val="FFFFFF"/>
                </a:solidFill>
              </a14:hiddenFill>
            </a:ext>
          </a:extLst>
        </p:spPr>
      </p:pic>
      <p:sp>
        <p:nvSpPr>
          <p:cNvPr id="23557" name="Text Box 5"/>
          <p:cNvSpPr txBox="1">
            <a:spLocks noChangeArrowheads="1"/>
          </p:cNvSpPr>
          <p:nvPr/>
        </p:nvSpPr>
        <p:spPr bwMode="auto">
          <a:xfrm>
            <a:off x="381000" y="5867400"/>
            <a:ext cx="4038600" cy="915988"/>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Repeat the steps to tape the inner aspect of the finger again for more stability</a:t>
            </a:r>
          </a:p>
        </p:txBody>
      </p:sp>
      <p:sp>
        <p:nvSpPr>
          <p:cNvPr id="23558" name="AutoShape 6"/>
          <p:cNvSpPr>
            <a:spLocks noChangeArrowheads="1"/>
          </p:cNvSpPr>
          <p:nvPr/>
        </p:nvSpPr>
        <p:spPr bwMode="auto">
          <a:xfrm rot="-2278753">
            <a:off x="2209800" y="4724400"/>
            <a:ext cx="2057400" cy="457200"/>
          </a:xfrm>
          <a:prstGeom prst="rightArrow">
            <a:avLst>
              <a:gd name="adj1" fmla="val 50000"/>
              <a:gd name="adj2" fmla="val 112500"/>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2017813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p>
        </p:txBody>
      </p:sp>
      <p:sp>
        <p:nvSpPr>
          <p:cNvPr id="24579" name="Rectangle 3"/>
          <p:cNvSpPr>
            <a:spLocks noGrp="1" noChangeArrowheads="1"/>
          </p:cNvSpPr>
          <p:nvPr>
            <p:ph idx="1"/>
          </p:nvPr>
        </p:nvSpPr>
        <p:spPr/>
        <p:txBody>
          <a:bodyPr/>
          <a:lstStyle/>
          <a:p>
            <a:endParaRPr lang="en-US"/>
          </a:p>
        </p:txBody>
      </p:sp>
      <p:pic>
        <p:nvPicPr>
          <p:cNvPr id="24580" name="Picture 4" descr="P10107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81" name="Text Box 5"/>
          <p:cNvSpPr txBox="1">
            <a:spLocks noChangeArrowheads="1"/>
          </p:cNvSpPr>
          <p:nvPr/>
        </p:nvSpPr>
        <p:spPr bwMode="auto">
          <a:xfrm>
            <a:off x="381000" y="5334000"/>
            <a:ext cx="3352800" cy="1190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Repeat the steps to tape the inner aspect of the finger again for more stability</a:t>
            </a:r>
          </a:p>
        </p:txBody>
      </p:sp>
      <p:sp>
        <p:nvSpPr>
          <p:cNvPr id="24582" name="AutoShape 6"/>
          <p:cNvSpPr>
            <a:spLocks noChangeArrowheads="1"/>
          </p:cNvSpPr>
          <p:nvPr/>
        </p:nvSpPr>
        <p:spPr bwMode="auto">
          <a:xfrm rot="-2337354">
            <a:off x="1201738" y="4370388"/>
            <a:ext cx="2057400" cy="381000"/>
          </a:xfrm>
          <a:prstGeom prst="rightArrow">
            <a:avLst>
              <a:gd name="adj1" fmla="val 50000"/>
              <a:gd name="adj2" fmla="val 135000"/>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4583" name="Text Box 7"/>
          <p:cNvSpPr txBox="1">
            <a:spLocks noChangeArrowheads="1"/>
          </p:cNvSpPr>
          <p:nvPr/>
        </p:nvSpPr>
        <p:spPr bwMode="auto">
          <a:xfrm>
            <a:off x="381000" y="304800"/>
            <a:ext cx="3200400" cy="9159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prstClr val="black"/>
                </a:solidFill>
              </a:rPr>
              <a:t>Ensure the tape applied is not too tight to prevent constriction of fingers</a:t>
            </a:r>
          </a:p>
        </p:txBody>
      </p:sp>
      <p:sp>
        <p:nvSpPr>
          <p:cNvPr id="8" name="Footer Placeholder 7"/>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6083827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endParaRPr lang="en-US"/>
          </a:p>
        </p:txBody>
      </p:sp>
      <p:sp>
        <p:nvSpPr>
          <p:cNvPr id="25603" name="Rectangle 3"/>
          <p:cNvSpPr>
            <a:spLocks noGrp="1" noChangeArrowheads="1"/>
          </p:cNvSpPr>
          <p:nvPr>
            <p:ph idx="1"/>
          </p:nvPr>
        </p:nvSpPr>
        <p:spPr/>
        <p:txBody>
          <a:bodyPr/>
          <a:lstStyle/>
          <a:p>
            <a:endParaRPr lang="en-US"/>
          </a:p>
        </p:txBody>
      </p:sp>
      <p:pic>
        <p:nvPicPr>
          <p:cNvPr id="25604" name="Picture 4" descr="P10107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5486400" y="5410200"/>
            <a:ext cx="2590800" cy="9461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prstClr val="black"/>
                </a:solidFill>
              </a:rPr>
              <a:t>Finished look after taping</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4086486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a:p>
        </p:txBody>
      </p:sp>
      <p:sp>
        <p:nvSpPr>
          <p:cNvPr id="26627" name="Rectangle 3"/>
          <p:cNvSpPr>
            <a:spLocks noGrp="1" noChangeArrowheads="1"/>
          </p:cNvSpPr>
          <p:nvPr>
            <p:ph idx="1"/>
          </p:nvPr>
        </p:nvSpPr>
        <p:spPr/>
        <p:txBody>
          <a:bodyPr/>
          <a:lstStyle/>
          <a:p>
            <a:endParaRPr lang="en-US"/>
          </a:p>
        </p:txBody>
      </p:sp>
      <p:pic>
        <p:nvPicPr>
          <p:cNvPr id="26628" name="Picture 4" descr="P10107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
            <a:ext cx="9372600" cy="6896100"/>
          </a:xfrm>
          <a:prstGeom prst="rect">
            <a:avLst/>
          </a:prstGeom>
          <a:noFill/>
          <a:extLst>
            <a:ext uri="{909E8E84-426E-40DD-AFC4-6F175D3DCCD1}">
              <a14:hiddenFill xmlns:a14="http://schemas.microsoft.com/office/drawing/2010/main">
                <a:solidFill>
                  <a:srgbClr val="FFFFFF"/>
                </a:solidFill>
              </a14:hiddenFill>
            </a:ext>
          </a:extLst>
        </p:spPr>
      </p:pic>
      <p:sp>
        <p:nvSpPr>
          <p:cNvPr id="26629" name="Text Box 5"/>
          <p:cNvSpPr txBox="1">
            <a:spLocks noChangeArrowheads="1"/>
          </p:cNvSpPr>
          <p:nvPr/>
        </p:nvSpPr>
        <p:spPr bwMode="auto">
          <a:xfrm>
            <a:off x="228600" y="457200"/>
            <a:ext cx="55626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Using 2-inch crepe bandage, bandage the 2 fingers together in a clockwise direction 2 rounds</a:t>
            </a:r>
          </a:p>
        </p:txBody>
      </p:sp>
      <p:sp>
        <p:nvSpPr>
          <p:cNvPr id="26630" name="AutoShape 6"/>
          <p:cNvSpPr>
            <a:spLocks noChangeArrowheads="1"/>
          </p:cNvSpPr>
          <p:nvPr/>
        </p:nvSpPr>
        <p:spPr bwMode="auto">
          <a:xfrm rot="2736886">
            <a:off x="2095500" y="2247900"/>
            <a:ext cx="2362200" cy="457200"/>
          </a:xfrm>
          <a:prstGeom prst="rightArrow">
            <a:avLst>
              <a:gd name="adj1" fmla="val 50000"/>
              <a:gd name="adj2" fmla="val 129167"/>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2158652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endParaRPr lang="en-US"/>
          </a:p>
        </p:txBody>
      </p:sp>
      <p:sp>
        <p:nvSpPr>
          <p:cNvPr id="28675" name="Rectangle 3"/>
          <p:cNvSpPr>
            <a:spLocks noGrp="1" noChangeArrowheads="1"/>
          </p:cNvSpPr>
          <p:nvPr>
            <p:ph idx="1"/>
          </p:nvPr>
        </p:nvSpPr>
        <p:spPr/>
        <p:txBody>
          <a:bodyPr/>
          <a:lstStyle/>
          <a:p>
            <a:endParaRPr lang="en-US"/>
          </a:p>
        </p:txBody>
      </p:sp>
      <p:pic>
        <p:nvPicPr>
          <p:cNvPr id="28676" name="Picture 4" descr="P101076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381000" y="5562600"/>
            <a:ext cx="33528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Then cross diagonally to the back of the palm for another 2 rounds</a:t>
            </a:r>
          </a:p>
        </p:txBody>
      </p:sp>
      <p:sp>
        <p:nvSpPr>
          <p:cNvPr id="28678" name="AutoShape 6"/>
          <p:cNvSpPr>
            <a:spLocks noChangeArrowheads="1"/>
          </p:cNvSpPr>
          <p:nvPr/>
        </p:nvSpPr>
        <p:spPr bwMode="auto">
          <a:xfrm>
            <a:off x="1676400" y="3200400"/>
            <a:ext cx="1828800" cy="2133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720824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6070"/>
            <a:ext cx="9144000" cy="704104"/>
          </a:xfrm>
        </p:spPr>
        <p:txBody>
          <a:bodyPr>
            <a:normAutofit/>
          </a:bodyPr>
          <a:lstStyle/>
          <a:p>
            <a:pPr algn="ctr"/>
            <a:r>
              <a:rPr lang="en-IN" dirty="0"/>
              <a:t>TRIPLE SEQUENCE IN PLASTER TECHNIQUE</a:t>
            </a:r>
          </a:p>
        </p:txBody>
      </p:sp>
      <p:sp>
        <p:nvSpPr>
          <p:cNvPr id="4" name="Rectangle 3"/>
          <p:cNvSpPr/>
          <p:nvPr/>
        </p:nvSpPr>
        <p:spPr>
          <a:xfrm>
            <a:off x="428596" y="2285992"/>
            <a:ext cx="8286808" cy="2339102"/>
          </a:xfrm>
          <a:prstGeom prst="rect">
            <a:avLst/>
          </a:prstGeom>
        </p:spPr>
        <p:txBody>
          <a:bodyPr wrap="square">
            <a:spAutoFit/>
          </a:bodyPr>
          <a:lstStyle/>
          <a:p>
            <a:r>
              <a:rPr lang="en-US" sz="2200" dirty="0">
                <a:solidFill>
                  <a:schemeClr val="bg1"/>
                </a:solidFill>
              </a:rPr>
              <a:t>Phase 1: examination and rehearsal</a:t>
            </a:r>
          </a:p>
          <a:p>
            <a:endParaRPr lang="en-US" sz="2200" dirty="0">
              <a:solidFill>
                <a:schemeClr val="bg1"/>
              </a:solidFill>
            </a:endParaRPr>
          </a:p>
          <a:p>
            <a:r>
              <a:rPr lang="en-US" sz="2200" dirty="0">
                <a:solidFill>
                  <a:schemeClr val="bg1"/>
                </a:solidFill>
              </a:rPr>
              <a:t>Phase 2: plastering</a:t>
            </a:r>
          </a:p>
          <a:p>
            <a:endParaRPr lang="en-US" sz="2200" dirty="0">
              <a:solidFill>
                <a:schemeClr val="bg1"/>
              </a:solidFill>
            </a:endParaRPr>
          </a:p>
          <a:p>
            <a:r>
              <a:rPr lang="en-US" sz="2200" dirty="0">
                <a:solidFill>
                  <a:schemeClr val="bg1"/>
                </a:solidFill>
              </a:rPr>
              <a:t>Phase 3: reduction and holding</a:t>
            </a:r>
          </a:p>
          <a:p>
            <a:endParaRPr lang="en-IN" sz="3600" dirty="0">
              <a:solidFill>
                <a:schemeClr val="bg1"/>
              </a:solidFill>
            </a:endParaRPr>
          </a:p>
        </p:txBody>
      </p:sp>
      <p:sp>
        <p:nvSpPr>
          <p:cNvPr id="5" name="Footer Placeholder 4"/>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35381579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endParaRPr lang="en-US"/>
          </a:p>
        </p:txBody>
      </p:sp>
      <p:sp>
        <p:nvSpPr>
          <p:cNvPr id="29699" name="Rectangle 3"/>
          <p:cNvSpPr>
            <a:spLocks noGrp="1" noChangeArrowheads="1"/>
          </p:cNvSpPr>
          <p:nvPr>
            <p:ph idx="1"/>
          </p:nvPr>
        </p:nvSpPr>
        <p:spPr/>
        <p:txBody>
          <a:bodyPr/>
          <a:lstStyle/>
          <a:p>
            <a:endParaRPr lang="en-US"/>
          </a:p>
        </p:txBody>
      </p:sp>
      <p:pic>
        <p:nvPicPr>
          <p:cNvPr id="29700" name="Picture 4" descr="P10107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701" name="Text Box 5"/>
          <p:cNvSpPr txBox="1">
            <a:spLocks noChangeArrowheads="1"/>
          </p:cNvSpPr>
          <p:nvPr/>
        </p:nvSpPr>
        <p:spPr bwMode="auto">
          <a:xfrm>
            <a:off x="838200" y="54102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prstClr val="black"/>
              </a:solidFill>
            </a:endParaRPr>
          </a:p>
        </p:txBody>
      </p:sp>
      <p:sp>
        <p:nvSpPr>
          <p:cNvPr id="29702" name="Text Box 6"/>
          <p:cNvSpPr txBox="1">
            <a:spLocks noChangeArrowheads="1"/>
          </p:cNvSpPr>
          <p:nvPr/>
        </p:nvSpPr>
        <p:spPr bwMode="auto">
          <a:xfrm>
            <a:off x="457200" y="5486400"/>
            <a:ext cx="36576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Loop another 2 rounds around the fingers again for more support</a:t>
            </a: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41970280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endParaRPr lang="en-US"/>
          </a:p>
        </p:txBody>
      </p:sp>
      <p:sp>
        <p:nvSpPr>
          <p:cNvPr id="30723" name="Rectangle 3"/>
          <p:cNvSpPr>
            <a:spLocks noGrp="1" noChangeArrowheads="1"/>
          </p:cNvSpPr>
          <p:nvPr>
            <p:ph idx="1"/>
          </p:nvPr>
        </p:nvSpPr>
        <p:spPr/>
        <p:txBody>
          <a:bodyPr/>
          <a:lstStyle/>
          <a:p>
            <a:endParaRPr lang="en-US"/>
          </a:p>
        </p:txBody>
      </p:sp>
      <p:pic>
        <p:nvPicPr>
          <p:cNvPr id="30724" name="Picture 4" descr="P10107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5" name="Text Box 5"/>
          <p:cNvSpPr txBox="1">
            <a:spLocks noChangeArrowheads="1"/>
          </p:cNvSpPr>
          <p:nvPr/>
        </p:nvSpPr>
        <p:spPr bwMode="auto">
          <a:xfrm>
            <a:off x="3581400" y="381000"/>
            <a:ext cx="54102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The crepe should cross diagonally to the inner aspect of palm and the loop around the wrist 2 rounds</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254373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en-US"/>
          </a:p>
        </p:txBody>
      </p:sp>
      <p:sp>
        <p:nvSpPr>
          <p:cNvPr id="31747" name="Rectangle 3"/>
          <p:cNvSpPr>
            <a:spLocks noGrp="1" noChangeArrowheads="1"/>
          </p:cNvSpPr>
          <p:nvPr>
            <p:ph idx="1"/>
          </p:nvPr>
        </p:nvSpPr>
        <p:spPr/>
        <p:txBody>
          <a:bodyPr/>
          <a:lstStyle/>
          <a:p>
            <a:endParaRPr lang="en-US"/>
          </a:p>
        </p:txBody>
      </p:sp>
      <p:pic>
        <p:nvPicPr>
          <p:cNvPr id="31748" name="Picture 4" descr="P10107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9" name="Text Box 5"/>
          <p:cNvSpPr txBox="1">
            <a:spLocks noChangeArrowheads="1"/>
          </p:cNvSpPr>
          <p:nvPr/>
        </p:nvSpPr>
        <p:spPr bwMode="auto">
          <a:xfrm>
            <a:off x="533400" y="5638800"/>
            <a:ext cx="3352800" cy="7016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The bandaging should end around the wrist</a:t>
            </a:r>
          </a:p>
        </p:txBody>
      </p:sp>
      <p:sp>
        <p:nvSpPr>
          <p:cNvPr id="31750" name="Text Box 6"/>
          <p:cNvSpPr txBox="1">
            <a:spLocks noChangeArrowheads="1"/>
          </p:cNvSpPr>
          <p:nvPr/>
        </p:nvSpPr>
        <p:spPr bwMode="auto">
          <a:xfrm>
            <a:off x="228600" y="304800"/>
            <a:ext cx="4495800" cy="7016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Fold the edge of the bandage before taping to have a neat look</a:t>
            </a:r>
          </a:p>
        </p:txBody>
      </p:sp>
      <p:sp>
        <p:nvSpPr>
          <p:cNvPr id="31751" name="AutoShape 7"/>
          <p:cNvSpPr>
            <a:spLocks noChangeArrowheads="1"/>
          </p:cNvSpPr>
          <p:nvPr/>
        </p:nvSpPr>
        <p:spPr bwMode="auto">
          <a:xfrm>
            <a:off x="1524000" y="3429000"/>
            <a:ext cx="1371600" cy="19812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Footer Placeholder 7"/>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2090699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en-US"/>
          </a:p>
        </p:txBody>
      </p:sp>
      <p:sp>
        <p:nvSpPr>
          <p:cNvPr id="32771" name="Rectangle 3"/>
          <p:cNvSpPr>
            <a:spLocks noGrp="1" noChangeArrowheads="1"/>
          </p:cNvSpPr>
          <p:nvPr>
            <p:ph idx="1"/>
          </p:nvPr>
        </p:nvSpPr>
        <p:spPr/>
        <p:txBody>
          <a:bodyPr/>
          <a:lstStyle/>
          <a:p>
            <a:endParaRPr lang="en-US"/>
          </a:p>
        </p:txBody>
      </p:sp>
      <p:pic>
        <p:nvPicPr>
          <p:cNvPr id="32772" name="Picture 4" descr="P10107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3" name="Text Box 5"/>
          <p:cNvSpPr txBox="1">
            <a:spLocks noChangeArrowheads="1"/>
          </p:cNvSpPr>
          <p:nvPr/>
        </p:nvSpPr>
        <p:spPr bwMode="auto">
          <a:xfrm>
            <a:off x="457200" y="5638800"/>
            <a:ext cx="6400800" cy="9461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prstClr val="black"/>
                </a:solidFill>
              </a:rPr>
              <a:t>Tape the folded edge of the crepe bandage around the wrist</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0623524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n-US"/>
          </a:p>
        </p:txBody>
      </p:sp>
      <p:sp>
        <p:nvSpPr>
          <p:cNvPr id="33795" name="Rectangle 3"/>
          <p:cNvSpPr>
            <a:spLocks noGrp="1" noChangeArrowheads="1"/>
          </p:cNvSpPr>
          <p:nvPr>
            <p:ph idx="1"/>
          </p:nvPr>
        </p:nvSpPr>
        <p:spPr/>
        <p:txBody>
          <a:bodyPr/>
          <a:lstStyle/>
          <a:p>
            <a:endParaRPr lang="en-US"/>
          </a:p>
        </p:txBody>
      </p:sp>
      <p:pic>
        <p:nvPicPr>
          <p:cNvPr id="33796" name="Picture 4" descr="P10107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7" name="Text Box 5"/>
          <p:cNvSpPr txBox="1">
            <a:spLocks noChangeArrowheads="1"/>
          </p:cNvSpPr>
          <p:nvPr/>
        </p:nvSpPr>
        <p:spPr bwMode="auto">
          <a:xfrm>
            <a:off x="381000" y="762000"/>
            <a:ext cx="2819400" cy="519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prstClr val="black"/>
                </a:solidFill>
              </a:rPr>
              <a:t>Finished Look</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9085662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514600"/>
            <a:ext cx="8229600" cy="1139825"/>
          </a:xfrm>
        </p:spPr>
        <p:txBody>
          <a:bodyPr/>
          <a:lstStyle/>
          <a:p>
            <a:r>
              <a:rPr lang="en-US"/>
              <a:t>Buddy Splint of Lower Limb</a:t>
            </a:r>
          </a:p>
        </p:txBody>
      </p:sp>
      <p:sp>
        <p:nvSpPr>
          <p:cNvPr id="3" name="Footer Placeholder 2"/>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4286032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endParaRPr lang="en-US"/>
          </a:p>
        </p:txBody>
      </p:sp>
      <p:sp>
        <p:nvSpPr>
          <p:cNvPr id="55299" name="Rectangle 3"/>
          <p:cNvSpPr>
            <a:spLocks noGrp="1" noChangeArrowheads="1"/>
          </p:cNvSpPr>
          <p:nvPr>
            <p:ph idx="1"/>
          </p:nvPr>
        </p:nvSpPr>
        <p:spPr/>
        <p:txBody>
          <a:bodyPr/>
          <a:lstStyle/>
          <a:p>
            <a:endParaRPr lang="en-US"/>
          </a:p>
        </p:txBody>
      </p:sp>
      <p:pic>
        <p:nvPicPr>
          <p:cNvPr id="55300" name="Picture 4" descr="P10108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5301" name="Text Box 5"/>
          <p:cNvSpPr txBox="1">
            <a:spLocks noChangeArrowheads="1"/>
          </p:cNvSpPr>
          <p:nvPr/>
        </p:nvSpPr>
        <p:spPr bwMode="auto">
          <a:xfrm rot="10800000" flipV="1">
            <a:off x="1981200" y="1905000"/>
            <a:ext cx="3200400" cy="3968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Identify the injured toe</a:t>
            </a:r>
          </a:p>
        </p:txBody>
      </p:sp>
      <p:sp>
        <p:nvSpPr>
          <p:cNvPr id="55302" name="AutoShape 6"/>
          <p:cNvSpPr>
            <a:spLocks noChangeArrowheads="1"/>
          </p:cNvSpPr>
          <p:nvPr/>
        </p:nvSpPr>
        <p:spPr bwMode="auto">
          <a:xfrm rot="1029244">
            <a:off x="3581400" y="2743200"/>
            <a:ext cx="2819400" cy="609600"/>
          </a:xfrm>
          <a:prstGeom prst="rightArrow">
            <a:avLst>
              <a:gd name="adj1" fmla="val 50000"/>
              <a:gd name="adj2" fmla="val 115625"/>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8792001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endParaRPr lang="en-US"/>
          </a:p>
        </p:txBody>
      </p:sp>
      <p:sp>
        <p:nvSpPr>
          <p:cNvPr id="56323" name="Rectangle 3"/>
          <p:cNvSpPr>
            <a:spLocks noGrp="1" noChangeArrowheads="1"/>
          </p:cNvSpPr>
          <p:nvPr>
            <p:ph idx="1"/>
          </p:nvPr>
        </p:nvSpPr>
        <p:spPr/>
        <p:txBody>
          <a:bodyPr/>
          <a:lstStyle/>
          <a:p>
            <a:endParaRPr lang="en-US"/>
          </a:p>
        </p:txBody>
      </p:sp>
      <p:pic>
        <p:nvPicPr>
          <p:cNvPr id="56324" name="Picture 4" descr="P10108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325" name="Text Box 5"/>
          <p:cNvSpPr txBox="1">
            <a:spLocks noChangeArrowheads="1"/>
          </p:cNvSpPr>
          <p:nvPr/>
        </p:nvSpPr>
        <p:spPr bwMode="auto">
          <a:xfrm>
            <a:off x="304800" y="2057400"/>
            <a:ext cx="5105400" cy="7016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Place the folded gauze in between the identified toe and the toe beside it</a:t>
            </a:r>
          </a:p>
        </p:txBody>
      </p:sp>
      <p:sp>
        <p:nvSpPr>
          <p:cNvPr id="56326" name="AutoShape 6"/>
          <p:cNvSpPr>
            <a:spLocks noChangeArrowheads="1"/>
          </p:cNvSpPr>
          <p:nvPr/>
        </p:nvSpPr>
        <p:spPr bwMode="auto">
          <a:xfrm rot="534094">
            <a:off x="2743200" y="2971800"/>
            <a:ext cx="3124200" cy="533400"/>
          </a:xfrm>
          <a:prstGeom prst="rightArrow">
            <a:avLst>
              <a:gd name="adj1" fmla="val 50000"/>
              <a:gd name="adj2" fmla="val 146429"/>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0912931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endParaRPr lang="en-US"/>
          </a:p>
        </p:txBody>
      </p:sp>
      <p:sp>
        <p:nvSpPr>
          <p:cNvPr id="57347" name="Rectangle 3"/>
          <p:cNvSpPr>
            <a:spLocks noGrp="1" noChangeArrowheads="1"/>
          </p:cNvSpPr>
          <p:nvPr>
            <p:ph idx="1"/>
          </p:nvPr>
        </p:nvSpPr>
        <p:spPr/>
        <p:txBody>
          <a:bodyPr/>
          <a:lstStyle/>
          <a:p>
            <a:endParaRPr lang="en-US"/>
          </a:p>
        </p:txBody>
      </p:sp>
      <p:pic>
        <p:nvPicPr>
          <p:cNvPr id="57348" name="Picture 4" descr="P10108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7349" name="Text Box 5"/>
          <p:cNvSpPr txBox="1">
            <a:spLocks noChangeArrowheads="1"/>
          </p:cNvSpPr>
          <p:nvPr/>
        </p:nvSpPr>
        <p:spPr bwMode="auto">
          <a:xfrm>
            <a:off x="457200" y="2895600"/>
            <a:ext cx="4800600" cy="701675"/>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Use the Rinkilastic bandage around the 2 toes</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42656568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endParaRPr lang="en-US"/>
          </a:p>
        </p:txBody>
      </p:sp>
      <p:sp>
        <p:nvSpPr>
          <p:cNvPr id="58371" name="Rectangle 3"/>
          <p:cNvSpPr>
            <a:spLocks noGrp="1" noChangeArrowheads="1"/>
          </p:cNvSpPr>
          <p:nvPr>
            <p:ph idx="1"/>
          </p:nvPr>
        </p:nvSpPr>
        <p:spPr/>
        <p:txBody>
          <a:bodyPr/>
          <a:lstStyle/>
          <a:p>
            <a:endParaRPr lang="en-US"/>
          </a:p>
        </p:txBody>
      </p:sp>
      <p:pic>
        <p:nvPicPr>
          <p:cNvPr id="58372" name="Picture 4" descr="P10108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373" name="Text Box 5"/>
          <p:cNvSpPr txBox="1">
            <a:spLocks noChangeArrowheads="1"/>
          </p:cNvSpPr>
          <p:nvPr/>
        </p:nvSpPr>
        <p:spPr bwMode="auto">
          <a:xfrm>
            <a:off x="457200" y="1676400"/>
            <a:ext cx="3886200" cy="7016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Loop the bandage in a clockwise direction 2 rounds</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434255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762000"/>
          </a:xfrm>
        </p:spPr>
        <p:txBody>
          <a:bodyPr>
            <a:normAutofit/>
          </a:bodyPr>
          <a:lstStyle/>
          <a:p>
            <a:r>
              <a:rPr lang="en-US" dirty="0"/>
              <a:t>Examination and rehearsal</a:t>
            </a:r>
          </a:p>
        </p:txBody>
      </p:sp>
      <p:sp>
        <p:nvSpPr>
          <p:cNvPr id="3" name="Content Placeholder 2"/>
          <p:cNvSpPr>
            <a:spLocks noGrp="1"/>
          </p:cNvSpPr>
          <p:nvPr>
            <p:ph idx="1"/>
          </p:nvPr>
        </p:nvSpPr>
        <p:spPr>
          <a:xfrm>
            <a:off x="0" y="838200"/>
            <a:ext cx="8915400" cy="5257800"/>
          </a:xfrm>
        </p:spPr>
        <p:txBody>
          <a:bodyPr>
            <a:noAutofit/>
          </a:bodyPr>
          <a:lstStyle/>
          <a:p>
            <a:r>
              <a:rPr lang="en-US" dirty="0"/>
              <a:t>Examination of the displacement  and assessment of the forces required to reduce and hold the reduction.</a:t>
            </a:r>
          </a:p>
          <a:p>
            <a:r>
              <a:rPr lang="en-US" dirty="0"/>
              <a:t>Need to assess</a:t>
            </a:r>
          </a:p>
          <a:p>
            <a:pPr lvl="2"/>
            <a:r>
              <a:rPr lang="en-US" dirty="0"/>
              <a:t>Effect of gravity on the displacement</a:t>
            </a:r>
          </a:p>
          <a:p>
            <a:pPr lvl="2"/>
            <a:r>
              <a:rPr lang="en-US" dirty="0"/>
              <a:t>Amount of force needed to correct the displacement</a:t>
            </a:r>
          </a:p>
          <a:p>
            <a:pPr lvl="2"/>
            <a:r>
              <a:rPr lang="en-US" dirty="0"/>
              <a:t>Range of excursion from the position of greatest deformity to the position of apparent reduction</a:t>
            </a:r>
          </a:p>
          <a:p>
            <a:endParaRPr lang="en-US" dirty="0"/>
          </a:p>
        </p:txBody>
      </p:sp>
      <p:sp>
        <p:nvSpPr>
          <p:cNvPr id="4" name="Footer Placeholder 3"/>
          <p:cNvSpPr>
            <a:spLocks noGrp="1"/>
          </p:cNvSpPr>
          <p:nvPr>
            <p:ph type="ftr" sz="quarter" idx="11"/>
          </p:nvPr>
        </p:nvSpPr>
        <p:spPr/>
        <p:txBody>
          <a:bodyPr/>
          <a:lstStyle/>
          <a:p>
            <a:r>
              <a:rPr lang="en-US"/>
              <a:t>Department of Orthopedics, Dhiraj Hospital</a:t>
            </a:r>
            <a:endParaRPr lang="en-IN" dirty="0"/>
          </a:p>
        </p:txBody>
      </p:sp>
    </p:spTree>
    <p:extLst>
      <p:ext uri="{BB962C8B-B14F-4D97-AF65-F5344CB8AC3E}">
        <p14:creationId xmlns:p14="http://schemas.microsoft.com/office/powerpoint/2010/main" val="6352016"/>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endParaRPr lang="en-US"/>
          </a:p>
        </p:txBody>
      </p:sp>
      <p:sp>
        <p:nvSpPr>
          <p:cNvPr id="59395" name="Rectangle 3"/>
          <p:cNvSpPr>
            <a:spLocks noGrp="1" noChangeArrowheads="1"/>
          </p:cNvSpPr>
          <p:nvPr>
            <p:ph idx="1"/>
          </p:nvPr>
        </p:nvSpPr>
        <p:spPr/>
        <p:txBody>
          <a:bodyPr/>
          <a:lstStyle/>
          <a:p>
            <a:endParaRPr lang="en-US"/>
          </a:p>
        </p:txBody>
      </p:sp>
      <p:pic>
        <p:nvPicPr>
          <p:cNvPr id="59396" name="Picture 4" descr="P10108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9397" name="Text Box 5"/>
          <p:cNvSpPr txBox="1">
            <a:spLocks noChangeArrowheads="1"/>
          </p:cNvSpPr>
          <p:nvPr/>
        </p:nvSpPr>
        <p:spPr bwMode="auto">
          <a:xfrm>
            <a:off x="609600" y="3581400"/>
            <a:ext cx="43434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Similar to the upper limb, cross the bandage diagonally to the area below the toes</a:t>
            </a:r>
          </a:p>
        </p:txBody>
      </p:sp>
      <p:sp>
        <p:nvSpPr>
          <p:cNvPr id="59398" name="AutoShape 6"/>
          <p:cNvSpPr>
            <a:spLocks noChangeArrowheads="1"/>
          </p:cNvSpPr>
          <p:nvPr/>
        </p:nvSpPr>
        <p:spPr bwMode="auto">
          <a:xfrm rot="9517616">
            <a:off x="3429000" y="4954588"/>
            <a:ext cx="2163763" cy="433387"/>
          </a:xfrm>
          <a:prstGeom prst="rightArrow">
            <a:avLst>
              <a:gd name="adj1" fmla="val 50000"/>
              <a:gd name="adj2" fmla="val 124817"/>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9399" name="Text Box 7"/>
          <p:cNvSpPr txBox="1">
            <a:spLocks noChangeArrowheads="1"/>
          </p:cNvSpPr>
          <p:nvPr/>
        </p:nvSpPr>
        <p:spPr bwMode="auto">
          <a:xfrm>
            <a:off x="304800" y="457200"/>
            <a:ext cx="44958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Ensure the bandaging is not too tight to prevent constriction and over extension of toes</a:t>
            </a:r>
          </a:p>
        </p:txBody>
      </p:sp>
      <p:sp>
        <p:nvSpPr>
          <p:cNvPr id="8" name="Footer Placeholder 7"/>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828288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endParaRPr lang="en-US"/>
          </a:p>
        </p:txBody>
      </p:sp>
      <p:sp>
        <p:nvSpPr>
          <p:cNvPr id="60419" name="Rectangle 3"/>
          <p:cNvSpPr>
            <a:spLocks noGrp="1" noChangeArrowheads="1"/>
          </p:cNvSpPr>
          <p:nvPr>
            <p:ph idx="1"/>
          </p:nvPr>
        </p:nvSpPr>
        <p:spPr/>
        <p:txBody>
          <a:bodyPr/>
          <a:lstStyle/>
          <a:p>
            <a:endParaRPr lang="en-US"/>
          </a:p>
        </p:txBody>
      </p:sp>
      <p:pic>
        <p:nvPicPr>
          <p:cNvPr id="60420" name="Picture 4" descr="P10108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0421" name="Text Box 5"/>
          <p:cNvSpPr txBox="1">
            <a:spLocks noChangeArrowheads="1"/>
          </p:cNvSpPr>
          <p:nvPr/>
        </p:nvSpPr>
        <p:spPr bwMode="auto">
          <a:xfrm>
            <a:off x="4876800" y="838200"/>
            <a:ext cx="4038600" cy="10064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prstClr val="black"/>
                </a:solidFill>
              </a:rPr>
              <a:t>Then loop the bandage around the foot and diagonally back to the toes</a:t>
            </a:r>
          </a:p>
        </p:txBody>
      </p:sp>
      <p:sp>
        <p:nvSpPr>
          <p:cNvPr id="60422" name="AutoShape 6"/>
          <p:cNvSpPr>
            <a:spLocks noChangeArrowheads="1"/>
          </p:cNvSpPr>
          <p:nvPr/>
        </p:nvSpPr>
        <p:spPr bwMode="auto">
          <a:xfrm rot="2367420">
            <a:off x="4800600" y="3886200"/>
            <a:ext cx="1676400" cy="533400"/>
          </a:xfrm>
          <a:prstGeom prst="rightArrow">
            <a:avLst>
              <a:gd name="adj1" fmla="val 50000"/>
              <a:gd name="adj2" fmla="val 78571"/>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3862804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endParaRPr lang="en-US"/>
          </a:p>
        </p:txBody>
      </p:sp>
      <p:sp>
        <p:nvSpPr>
          <p:cNvPr id="61443" name="Rectangle 3"/>
          <p:cNvSpPr>
            <a:spLocks noGrp="1" noChangeArrowheads="1"/>
          </p:cNvSpPr>
          <p:nvPr>
            <p:ph idx="1"/>
          </p:nvPr>
        </p:nvSpPr>
        <p:spPr/>
        <p:txBody>
          <a:bodyPr/>
          <a:lstStyle/>
          <a:p>
            <a:endParaRPr lang="en-US"/>
          </a:p>
        </p:txBody>
      </p:sp>
      <p:pic>
        <p:nvPicPr>
          <p:cNvPr id="61444" name="Picture 4" descr="P10108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45" name="Text Box 5"/>
          <p:cNvSpPr txBox="1">
            <a:spLocks noChangeArrowheads="1"/>
          </p:cNvSpPr>
          <p:nvPr/>
        </p:nvSpPr>
        <p:spPr bwMode="auto">
          <a:xfrm>
            <a:off x="685800" y="5486400"/>
            <a:ext cx="2133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a:solidFill>
                  <a:prstClr val="black"/>
                </a:solidFill>
              </a:rPr>
              <a:t>Finished Look</a:t>
            </a: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1383126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Rectangle 5"/>
          <p:cNvSpPr>
            <a:spLocks noChangeArrowheads="1"/>
          </p:cNvSpPr>
          <p:nvPr/>
        </p:nvSpPr>
        <p:spPr bwMode="auto">
          <a:xfrm>
            <a:off x="609600" y="2651125"/>
            <a:ext cx="78628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a:solidFill>
                  <a:srgbClr val="1F497D"/>
                </a:solidFill>
                <a:latin typeface="Arial" charset="0"/>
              </a:rPr>
              <a:t>Application of Zimmer Splint</a:t>
            </a:r>
          </a:p>
        </p:txBody>
      </p:sp>
      <p:sp>
        <p:nvSpPr>
          <p:cNvPr id="3" name="Footer Placeholder 2"/>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2517022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en-US"/>
          </a:p>
        </p:txBody>
      </p:sp>
      <p:sp>
        <p:nvSpPr>
          <p:cNvPr id="35843" name="Rectangle 3"/>
          <p:cNvSpPr>
            <a:spLocks noGrp="1" noChangeArrowheads="1"/>
          </p:cNvSpPr>
          <p:nvPr>
            <p:ph idx="1"/>
          </p:nvPr>
        </p:nvSpPr>
        <p:spPr/>
        <p:txBody>
          <a:bodyPr/>
          <a:lstStyle/>
          <a:p>
            <a:endParaRPr lang="en-US"/>
          </a:p>
        </p:txBody>
      </p:sp>
      <p:pic>
        <p:nvPicPr>
          <p:cNvPr id="35844" name="Picture 4" descr="P10107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6" name="AutoShape 6"/>
          <p:cNvSpPr>
            <a:spLocks noChangeArrowheads="1"/>
          </p:cNvSpPr>
          <p:nvPr/>
        </p:nvSpPr>
        <p:spPr bwMode="auto">
          <a:xfrm rot="3654354">
            <a:off x="6467475" y="1112838"/>
            <a:ext cx="457200" cy="1676400"/>
          </a:xfrm>
          <a:prstGeom prst="downArrow">
            <a:avLst>
              <a:gd name="adj1" fmla="val 50000"/>
              <a:gd name="adj2" fmla="val 91667"/>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938802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endParaRPr lang="en-US"/>
          </a:p>
        </p:txBody>
      </p:sp>
      <p:sp>
        <p:nvSpPr>
          <p:cNvPr id="36867" name="Rectangle 3"/>
          <p:cNvSpPr>
            <a:spLocks noGrp="1" noChangeArrowheads="1"/>
          </p:cNvSpPr>
          <p:nvPr>
            <p:ph idx="1"/>
          </p:nvPr>
        </p:nvSpPr>
        <p:spPr/>
        <p:txBody>
          <a:bodyPr/>
          <a:lstStyle/>
          <a:p>
            <a:endParaRPr lang="en-US"/>
          </a:p>
        </p:txBody>
      </p:sp>
      <p:pic>
        <p:nvPicPr>
          <p:cNvPr id="36868" name="Picture 4" descr="P10107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70" name="AutoShape 6"/>
          <p:cNvSpPr>
            <a:spLocks noChangeArrowheads="1"/>
          </p:cNvSpPr>
          <p:nvPr/>
        </p:nvSpPr>
        <p:spPr bwMode="auto">
          <a:xfrm rot="4278759">
            <a:off x="1811338" y="2840038"/>
            <a:ext cx="3276600" cy="457200"/>
          </a:xfrm>
          <a:prstGeom prst="rightArrow">
            <a:avLst>
              <a:gd name="adj1" fmla="val 50000"/>
              <a:gd name="adj2" fmla="val 179167"/>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Footer Placeholder 5"/>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8274781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endParaRPr lang="en-US"/>
          </a:p>
        </p:txBody>
      </p:sp>
      <p:sp>
        <p:nvSpPr>
          <p:cNvPr id="37891" name="Rectangle 3"/>
          <p:cNvSpPr>
            <a:spLocks noGrp="1" noChangeArrowheads="1"/>
          </p:cNvSpPr>
          <p:nvPr>
            <p:ph idx="1"/>
          </p:nvPr>
        </p:nvSpPr>
        <p:spPr/>
        <p:txBody>
          <a:bodyPr/>
          <a:lstStyle/>
          <a:p>
            <a:endParaRPr lang="en-US"/>
          </a:p>
        </p:txBody>
      </p:sp>
      <p:pic>
        <p:nvPicPr>
          <p:cNvPr id="37892" name="Picture 4" descr="P101077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41077453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endParaRPr lang="en-US"/>
          </a:p>
        </p:txBody>
      </p:sp>
      <p:sp>
        <p:nvSpPr>
          <p:cNvPr id="38915" name="Rectangle 3"/>
          <p:cNvSpPr>
            <a:spLocks noGrp="1" noChangeArrowheads="1"/>
          </p:cNvSpPr>
          <p:nvPr>
            <p:ph idx="1"/>
          </p:nvPr>
        </p:nvSpPr>
        <p:spPr/>
        <p:txBody>
          <a:bodyPr/>
          <a:lstStyle/>
          <a:p>
            <a:endParaRPr lang="en-US"/>
          </a:p>
        </p:txBody>
      </p:sp>
      <p:pic>
        <p:nvPicPr>
          <p:cNvPr id="38916" name="Picture 4" descr="P101077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9608770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p>
        </p:txBody>
      </p:sp>
      <p:sp>
        <p:nvSpPr>
          <p:cNvPr id="39939" name="Rectangle 3"/>
          <p:cNvSpPr>
            <a:spLocks noGrp="1" noChangeArrowheads="1"/>
          </p:cNvSpPr>
          <p:nvPr>
            <p:ph idx="1"/>
          </p:nvPr>
        </p:nvSpPr>
        <p:spPr/>
        <p:txBody>
          <a:bodyPr/>
          <a:lstStyle/>
          <a:p>
            <a:endParaRPr lang="en-US"/>
          </a:p>
        </p:txBody>
      </p:sp>
      <p:pic>
        <p:nvPicPr>
          <p:cNvPr id="39940" name="Picture 4" descr="P101078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42" name="AutoShape 6"/>
          <p:cNvSpPr>
            <a:spLocks noChangeArrowheads="1"/>
          </p:cNvSpPr>
          <p:nvPr/>
        </p:nvSpPr>
        <p:spPr bwMode="auto">
          <a:xfrm rot="1798217">
            <a:off x="5943600" y="2286000"/>
            <a:ext cx="381000" cy="1600200"/>
          </a:xfrm>
          <a:prstGeom prst="downArrow">
            <a:avLst>
              <a:gd name="adj1" fmla="val 50000"/>
              <a:gd name="adj2" fmla="val 105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
        <p:nvSpPr>
          <p:cNvPr id="39943" name="AutoShape 7"/>
          <p:cNvSpPr>
            <a:spLocks noChangeArrowheads="1"/>
          </p:cNvSpPr>
          <p:nvPr/>
        </p:nvSpPr>
        <p:spPr bwMode="auto">
          <a:xfrm rot="16200000">
            <a:off x="3505200" y="3810000"/>
            <a:ext cx="381000" cy="1600200"/>
          </a:xfrm>
          <a:prstGeom prst="downArrow">
            <a:avLst>
              <a:gd name="adj1" fmla="val 50000"/>
              <a:gd name="adj2" fmla="val 105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prstClr val="black"/>
              </a:solidFill>
            </a:endParaRPr>
          </a:p>
        </p:txBody>
      </p:sp>
      <p:sp>
        <p:nvSpPr>
          <p:cNvPr id="7" name="Footer Placeholder 6"/>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28922493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p>
        </p:txBody>
      </p:sp>
      <p:sp>
        <p:nvSpPr>
          <p:cNvPr id="40963" name="Rectangle 3"/>
          <p:cNvSpPr>
            <a:spLocks noGrp="1" noChangeArrowheads="1"/>
          </p:cNvSpPr>
          <p:nvPr>
            <p:ph idx="1"/>
          </p:nvPr>
        </p:nvSpPr>
        <p:spPr/>
        <p:txBody>
          <a:bodyPr/>
          <a:lstStyle/>
          <a:p>
            <a:endParaRPr lang="en-US"/>
          </a:p>
        </p:txBody>
      </p:sp>
      <p:pic>
        <p:nvPicPr>
          <p:cNvPr id="40964" name="Picture 4" descr="P10107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Department of Orthopedics, Dhiraj Hospital</a:t>
            </a:r>
          </a:p>
        </p:txBody>
      </p:sp>
    </p:spTree>
    <p:extLst>
      <p:ext uri="{BB962C8B-B14F-4D97-AF65-F5344CB8AC3E}">
        <p14:creationId xmlns:p14="http://schemas.microsoft.com/office/powerpoint/2010/main" val="3516063599"/>
      </p:ext>
    </p:extLst>
  </p:cSld>
  <p:clrMapOvr>
    <a:masterClrMapping/>
  </p:clrMapOvr>
</p:sld>
</file>

<file path=ppt/theme/theme1.xml><?xml version="1.0" encoding="utf-8"?>
<a:theme xmlns:a="http://schemas.openxmlformats.org/drawingml/2006/main" name="Vorlage">
  <a:themeElements>
    <a:clrScheme name="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orl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4000" b="0" i="0" u="none" strike="noStrike" cap="none" normalizeH="0" baseline="0" smtClean="0">
            <a:ln>
              <a:noFill/>
            </a:ln>
            <a:solidFill>
              <a:schemeClr val="tx1"/>
            </a:solidFill>
            <a:effectLst/>
            <a:latin typeface="Arial" charset="0"/>
          </a:defRPr>
        </a:defPPr>
      </a:lstStyle>
    </a:lnDef>
  </a:objectDefaults>
  <a:extraClrSchemeLst>
    <a:extraClrScheme>
      <a:clrScheme name="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3647</Words>
  <Application>Microsoft Office PowerPoint</Application>
  <PresentationFormat>On-screen Show (4:3)</PresentationFormat>
  <Paragraphs>567</Paragraphs>
  <Slides>125</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125</vt:i4>
      </vt:variant>
    </vt:vector>
  </HeadingPairs>
  <TitlesOfParts>
    <vt:vector size="133" baseType="lpstr">
      <vt:lpstr>Arial</vt:lpstr>
      <vt:lpstr>Calibri</vt:lpstr>
      <vt:lpstr>Times</vt:lpstr>
      <vt:lpstr>Times New Roman</vt:lpstr>
      <vt:lpstr>Wingdings</vt:lpstr>
      <vt:lpstr>Vorlage</vt:lpstr>
      <vt:lpstr>1_Office Theme</vt:lpstr>
      <vt:lpstr>Office Theme</vt:lpstr>
      <vt:lpstr> Casts, slab, splints, traction</vt:lpstr>
      <vt:lpstr>ACKNOWLEDGMENTS</vt:lpstr>
      <vt:lpstr> PLASTER TECHNIQUES  </vt:lpstr>
      <vt:lpstr>PLASTER OF PARIS</vt:lpstr>
      <vt:lpstr>PowerPoint Presentation</vt:lpstr>
      <vt:lpstr>RULES FOR APPLICATION OF POP</vt:lpstr>
      <vt:lpstr>PowerPoint Presentation</vt:lpstr>
      <vt:lpstr>TRIPLE SEQUENCE IN PLASTER TECHNIQUE</vt:lpstr>
      <vt:lpstr>Examination and rehearsal</vt:lpstr>
      <vt:lpstr>Plastering </vt:lpstr>
      <vt:lpstr>Reduction and holding</vt:lpstr>
      <vt:lpstr>PLASTER TECHNIQUES</vt:lpstr>
      <vt:lpstr>Badly padded plaster</vt:lpstr>
      <vt:lpstr>PowerPoint Presentation</vt:lpstr>
      <vt:lpstr>Padded plaster cast</vt:lpstr>
      <vt:lpstr>PowerPoint Presentation</vt:lpstr>
      <vt:lpstr>POP … various forms</vt:lpstr>
      <vt:lpstr>SLAB</vt:lpstr>
      <vt:lpstr>PowerPoint Presentation</vt:lpstr>
      <vt:lpstr>  LOWER EXTREMITY </vt:lpstr>
      <vt:lpstr>Sugar Tong Splint</vt:lpstr>
      <vt:lpstr>U-SLAB \ COAPTATION SPLINT</vt:lpstr>
      <vt:lpstr>CASTING</vt:lpstr>
      <vt:lpstr>Casting Techniques</vt:lpstr>
      <vt:lpstr>Forearm Casts &amp; Splints</vt:lpstr>
      <vt:lpstr>Below Knee Cast</vt:lpstr>
      <vt:lpstr>PowerPoint Presentation</vt:lpstr>
      <vt:lpstr>PowerPoint Presentation</vt:lpstr>
      <vt:lpstr>Short Leg Cast</vt:lpstr>
      <vt:lpstr>Above Knee Cast</vt:lpstr>
      <vt:lpstr>PowerPoint Presentation</vt:lpstr>
      <vt:lpstr>PowerPoint Presentation</vt:lpstr>
      <vt:lpstr>PowerPoint Presentation</vt:lpstr>
      <vt:lpstr>Windowed Plasters</vt:lpstr>
      <vt:lpstr>Errors in applying Padded Plasters</vt:lpstr>
      <vt:lpstr>After care  of  POP</vt:lpstr>
      <vt:lpstr>Advantages </vt:lpstr>
      <vt:lpstr>Complications of Casts &amp; Splints</vt:lpstr>
      <vt:lpstr>Complications of Casts &amp; Splints</vt:lpstr>
      <vt:lpstr>Complications of POP</vt:lpstr>
      <vt:lpstr>Complications of POP</vt:lpstr>
      <vt:lpstr>Plaster vs. Fiberglass</vt:lpstr>
      <vt:lpstr>Not to forget!!!</vt:lpstr>
      <vt:lpstr>U.L. IMMOBILISATION</vt:lpstr>
      <vt:lpstr>UPPER  LIMBS</vt:lpstr>
      <vt:lpstr>PowerPoint Presentation</vt:lpstr>
      <vt:lpstr>PowerPoint Presentation</vt:lpstr>
      <vt:lpstr>PowerPoint Presentation</vt:lpstr>
      <vt:lpstr>PowerPoint Presentation</vt:lpstr>
      <vt:lpstr>PowerPoint Presentation</vt:lpstr>
      <vt:lpstr>Application of Collar &amp; Cuff</vt:lpstr>
      <vt:lpstr>Indication</vt:lpstr>
      <vt:lpstr>Requisites Collar &amp; Cuff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of Zimmer Splint/ Buddy Splint to Digits of Upper Limb</vt:lpstr>
      <vt:lpstr>Indication</vt:lpstr>
      <vt:lpstr>Requisites</vt:lpstr>
      <vt:lpstr>PowerPoint Presentation</vt:lpstr>
      <vt:lpstr>PowerPoint Presentation</vt:lpstr>
      <vt:lpstr>i8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Buddy Splint of Lower Limb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DANGER SIGNALS</vt:lpstr>
      <vt:lpstr>L.L. IMMOBILISATION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Statue of Liberty Splint</vt:lpstr>
      <vt:lpstr>MCQ 1</vt:lpstr>
      <vt:lpstr>MCQ 2</vt:lpstr>
      <vt:lpstr>MCQ 3</vt:lpstr>
      <vt:lpstr>MCQ 4</vt:lpstr>
      <vt:lpstr>MCQ 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8:  Casts, slab, splints, traction</dc:title>
  <dc:creator>Aditya</dc:creator>
  <cp:lastModifiedBy>sankalp313 sankalp313</cp:lastModifiedBy>
  <cp:revision>25</cp:revision>
  <dcterms:created xsi:type="dcterms:W3CDTF">2006-08-16T00:00:00Z</dcterms:created>
  <dcterms:modified xsi:type="dcterms:W3CDTF">2023-12-04T09:38:02Z</dcterms:modified>
</cp:coreProperties>
</file>