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7"/>
  </p:notesMasterIdLst>
  <p:sldIdLst>
    <p:sldId id="257" r:id="rId2"/>
    <p:sldId id="270" r:id="rId3"/>
    <p:sldId id="306" r:id="rId4"/>
    <p:sldId id="259" r:id="rId5"/>
    <p:sldId id="260" r:id="rId6"/>
    <p:sldId id="261" r:id="rId7"/>
    <p:sldId id="262" r:id="rId8"/>
    <p:sldId id="263" r:id="rId9"/>
    <p:sldId id="281" r:id="rId10"/>
    <p:sldId id="313" r:id="rId11"/>
    <p:sldId id="293" r:id="rId12"/>
    <p:sldId id="307" r:id="rId13"/>
    <p:sldId id="308" r:id="rId14"/>
    <p:sldId id="285" r:id="rId15"/>
    <p:sldId id="291" r:id="rId16"/>
    <p:sldId id="294" r:id="rId17"/>
    <p:sldId id="295" r:id="rId18"/>
    <p:sldId id="296" r:id="rId19"/>
    <p:sldId id="298" r:id="rId20"/>
    <p:sldId id="309" r:id="rId21"/>
    <p:sldId id="287" r:id="rId22"/>
    <p:sldId id="267" r:id="rId23"/>
    <p:sldId id="273" r:id="rId24"/>
    <p:sldId id="268" r:id="rId25"/>
    <p:sldId id="282" r:id="rId26"/>
    <p:sldId id="269" r:id="rId27"/>
    <p:sldId id="274" r:id="rId28"/>
    <p:sldId id="275" r:id="rId29"/>
    <p:sldId id="276" r:id="rId30"/>
    <p:sldId id="314" r:id="rId31"/>
    <p:sldId id="299" r:id="rId32"/>
    <p:sldId id="277" r:id="rId33"/>
    <p:sldId id="315" r:id="rId34"/>
    <p:sldId id="278" r:id="rId35"/>
    <p:sldId id="279" r:id="rId36"/>
    <p:sldId id="289" r:id="rId37"/>
    <p:sldId id="301" r:id="rId38"/>
    <p:sldId id="302" r:id="rId39"/>
    <p:sldId id="303" r:id="rId40"/>
    <p:sldId id="304" r:id="rId41"/>
    <p:sldId id="305" r:id="rId42"/>
    <p:sldId id="300" r:id="rId43"/>
    <p:sldId id="310" r:id="rId44"/>
    <p:sldId id="311" r:id="rId45"/>
    <p:sldId id="28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0"/>
    <p:restoredTop sz="94665"/>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5AA0B-51F6-4296-8102-4B273E353B4E}" type="datetimeFigureOut">
              <a:rPr lang="en-US" smtClean="0"/>
              <a:pPr/>
              <a:t>3/4/2022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1CA9DF-D78A-4D7F-86F6-D2D59F01F6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1CA9DF-D78A-4D7F-86F6-D2D59F01F668}"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9ADEEE6-79F3-43B8-AC24-F725AB0D4B4C}" type="datetimeFigureOut">
              <a:rPr lang="en-US" smtClean="0"/>
              <a:pPr/>
              <a:t>3/4/2022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B246B80-FE77-40CB-BE80-461933CB6A7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ADEEE6-79F3-43B8-AC24-F725AB0D4B4C}" type="datetimeFigureOut">
              <a:rPr lang="en-US" smtClean="0"/>
              <a:pPr/>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ADEEE6-79F3-43B8-AC24-F725AB0D4B4C}" type="datetimeFigureOut">
              <a:rPr lang="en-US" smtClean="0"/>
              <a:pPr/>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6200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9A0AE1B1-639F-4B24-A5A2-29A883F614B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D9ADEEE6-79F3-43B8-AC24-F725AB0D4B4C}" type="datetimeFigureOut">
              <a:rPr lang="en-US" smtClean="0"/>
              <a:pPr/>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46B80-FE77-40CB-BE80-461933CB6A7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9ADEEE6-79F3-43B8-AC24-F725AB0D4B4C}" type="datetimeFigureOut">
              <a:rPr lang="en-US" smtClean="0"/>
              <a:pPr/>
              <a:t>3/4/2022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B246B80-FE77-40CB-BE80-461933CB6A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ADEEE6-79F3-43B8-AC24-F725AB0D4B4C}" type="datetimeFigureOut">
              <a:rPr lang="en-US" smtClean="0"/>
              <a:pPr/>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6B80-FE77-40CB-BE80-461933CB6A7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9ADEEE6-79F3-43B8-AC24-F725AB0D4B4C}" type="datetimeFigureOut">
              <a:rPr lang="en-US" smtClean="0"/>
              <a:pPr/>
              <a:t>3/4/2022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246B80-FE77-40CB-BE80-461933CB6A7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9ADEEE6-79F3-43B8-AC24-F725AB0D4B4C}" type="datetimeFigureOut">
              <a:rPr lang="en-US" smtClean="0"/>
              <a:pPr/>
              <a:t>3/4/2022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DEEE6-79F3-43B8-AC24-F725AB0D4B4C}" type="datetimeFigureOut">
              <a:rPr lang="en-US" smtClean="0"/>
              <a:pPr/>
              <a:t>3/4/2022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246B80-FE77-40CB-BE80-461933CB6A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9ADEEE6-79F3-43B8-AC24-F725AB0D4B4C}" type="datetimeFigureOut">
              <a:rPr lang="en-US" smtClean="0"/>
              <a:pPr/>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46B80-FE77-40CB-BE80-461933CB6A7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9ADEEE6-79F3-43B8-AC24-F725AB0D4B4C}" type="datetimeFigureOut">
              <a:rPr lang="en-US" smtClean="0"/>
              <a:pPr/>
              <a:t>3/4/2022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B246B80-FE77-40CB-BE80-461933CB6A7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ADEEE6-79F3-43B8-AC24-F725AB0D4B4C}" type="datetimeFigureOut">
              <a:rPr lang="en-US" smtClean="0"/>
              <a:pPr/>
              <a:t>3/4/2022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246B80-FE77-40CB-BE80-461933CB6A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endParaRPr lang="en-US"/>
          </a:p>
        </p:txBody>
      </p:sp>
      <p:sp>
        <p:nvSpPr>
          <p:cNvPr id="3074" name="Rectangle 2"/>
          <p:cNvSpPr>
            <a:spLocks noGrp="1" noChangeArrowheads="1"/>
          </p:cNvSpPr>
          <p:nvPr>
            <p:ph type="ctrTitle"/>
          </p:nvPr>
        </p:nvSpPr>
        <p:spPr/>
        <p:txBody>
          <a:bodyPr/>
          <a:lstStyle/>
          <a:p>
            <a:r>
              <a:rPr lang="en-US"/>
              <a:t>Management and Diagnosis of Sickle Cell Anemia</a:t>
            </a:r>
          </a:p>
        </p:txBody>
      </p:sp>
      <p:pic>
        <p:nvPicPr>
          <p:cNvPr id="3076" name="Picture 4" descr="C:\WINDOWS\Desktop\Sickle cell anemia\1.jpg"/>
          <p:cNvPicPr>
            <a:picLocks noChangeAspect="1" noChangeArrowheads="1"/>
          </p:cNvPicPr>
          <p:nvPr/>
        </p:nvPicPr>
        <p:blipFill>
          <a:blip r:embed="rId2" cstate="print"/>
          <a:srcRect/>
          <a:stretch>
            <a:fillRect/>
          </a:stretch>
        </p:blipFill>
        <p:spPr bwMode="auto">
          <a:xfrm>
            <a:off x="0" y="0"/>
            <a:ext cx="9372600" cy="6858000"/>
          </a:xfrm>
          <a:prstGeom prst="rect">
            <a:avLst/>
          </a:prstGeom>
          <a:noFill/>
        </p:spPr>
      </p:pic>
      <p:sp>
        <p:nvSpPr>
          <p:cNvPr id="3079" name="Text Box 7"/>
          <p:cNvSpPr txBox="1">
            <a:spLocks noChangeArrowheads="1"/>
          </p:cNvSpPr>
          <p:nvPr/>
        </p:nvSpPr>
        <p:spPr bwMode="auto">
          <a:xfrm>
            <a:off x="5562600" y="3200401"/>
            <a:ext cx="2514600" cy="2631490"/>
          </a:xfrm>
          <a:prstGeom prst="rect">
            <a:avLst/>
          </a:prstGeom>
          <a:noFill/>
          <a:ln w="9525">
            <a:noFill/>
            <a:miter lim="800000"/>
            <a:headEnd/>
            <a:tailEnd/>
          </a:ln>
          <a:effectLst/>
        </p:spPr>
        <p:txBody>
          <a:bodyPr wrap="square">
            <a:spAutoFit/>
          </a:bodyPr>
          <a:lstStyle/>
          <a:p>
            <a:pPr>
              <a:spcBef>
                <a:spcPct val="50000"/>
              </a:spcBef>
            </a:pPr>
            <a:r>
              <a:rPr lang="en-US" sz="6600" dirty="0">
                <a:solidFill>
                  <a:schemeClr val="bg1"/>
                </a:solidFill>
              </a:rPr>
              <a:t>	</a:t>
            </a:r>
          </a:p>
          <a:p>
            <a:pPr>
              <a:spcBef>
                <a:spcPct val="50000"/>
              </a:spcBef>
            </a:pPr>
            <a:r>
              <a:rPr lang="en-US" sz="6600" dirty="0"/>
              <a:t> </a:t>
            </a:r>
          </a:p>
        </p:txBody>
      </p:sp>
      <p:sp>
        <p:nvSpPr>
          <p:cNvPr id="6" name="Rectangle 5"/>
          <p:cNvSpPr/>
          <p:nvPr/>
        </p:nvSpPr>
        <p:spPr>
          <a:xfrm>
            <a:off x="1752600" y="2133600"/>
            <a:ext cx="7010400" cy="1107996"/>
          </a:xfrm>
          <a:prstGeom prst="rect">
            <a:avLst/>
          </a:prstGeom>
        </p:spPr>
        <p:txBody>
          <a:bodyPr wrap="square">
            <a:spAutoFit/>
          </a:bodyPr>
          <a:lstStyle/>
          <a:p>
            <a:r>
              <a:rPr lang="en-US" sz="6600" dirty="0">
                <a:solidFill>
                  <a:schemeClr val="bg1"/>
                </a:solidFill>
              </a:rPr>
              <a:t>Sickle Cell Anemia</a:t>
            </a:r>
            <a:endParaRPr lang="en-US" sz="6600" dirty="0"/>
          </a:p>
        </p:txBody>
      </p:sp>
      <p:sp>
        <p:nvSpPr>
          <p:cNvPr id="7" name="Rectangle 6"/>
          <p:cNvSpPr/>
          <p:nvPr/>
        </p:nvSpPr>
        <p:spPr>
          <a:xfrm>
            <a:off x="1600200" y="3810000"/>
            <a:ext cx="6248400" cy="2462213"/>
          </a:xfrm>
          <a:prstGeom prst="rect">
            <a:avLst/>
          </a:prstGeom>
        </p:spPr>
        <p:txBody>
          <a:bodyPr wrap="square">
            <a:spAutoFit/>
          </a:bodyPr>
          <a:lstStyle/>
          <a:p>
            <a:pPr algn="ctr">
              <a:spcBef>
                <a:spcPct val="50000"/>
              </a:spcBef>
            </a:pPr>
            <a:r>
              <a:rPr lang="en-US" sz="2800" b="1" dirty="0">
                <a:solidFill>
                  <a:schemeClr val="bg1"/>
                </a:solidFill>
              </a:rPr>
              <a:t>Dr. Mukund Vaja</a:t>
            </a:r>
          </a:p>
          <a:p>
            <a:pPr algn="ctr">
              <a:spcBef>
                <a:spcPct val="50000"/>
              </a:spcBef>
            </a:pPr>
            <a:r>
              <a:rPr lang="en-US" sz="2800" b="1" dirty="0">
                <a:solidFill>
                  <a:schemeClr val="bg1"/>
                </a:solidFill>
              </a:rPr>
              <a:t>  Assistant Professor</a:t>
            </a:r>
          </a:p>
          <a:p>
            <a:pPr algn="ctr">
              <a:spcBef>
                <a:spcPct val="50000"/>
              </a:spcBef>
            </a:pPr>
            <a:r>
              <a:rPr lang="en-US" sz="2800" b="1" dirty="0">
                <a:solidFill>
                  <a:schemeClr val="bg1"/>
                </a:solidFill>
              </a:rPr>
              <a:t>Department Of  Pediatrics</a:t>
            </a:r>
          </a:p>
          <a:p>
            <a:pPr algn="ctr">
              <a:spcBef>
                <a:spcPct val="50000"/>
              </a:spcBef>
            </a:pPr>
            <a:r>
              <a:rPr lang="en-US" sz="2800" b="1" dirty="0">
                <a:solidFill>
                  <a:schemeClr val="bg1"/>
                </a:solidFill>
              </a:rPr>
              <a:t>SBKSMIRC, Dhiraj General Hospital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a:p>
        </p:txBody>
      </p:sp>
      <p:pic>
        <p:nvPicPr>
          <p:cNvPr id="39940" name="Picture 4" descr="C:\WINDOWS\Desktop\Sickle cell anemia\sickle_rbc.gif"/>
          <p:cNvPicPr>
            <a:picLocks noChangeAspect="1" noChangeArrowheads="1"/>
          </p:cNvPicPr>
          <p:nvPr/>
        </p:nvPicPr>
        <p:blipFill>
          <a:blip r:embed="rId2" cstate="print"/>
          <a:srcRect/>
          <a:stretch>
            <a:fillRect/>
          </a:stretch>
        </p:blipFill>
        <p:spPr bwMode="auto">
          <a:xfrm>
            <a:off x="714348" y="295664"/>
            <a:ext cx="7786742" cy="633373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a:t>Pathophysiology </a:t>
            </a:r>
          </a:p>
        </p:txBody>
      </p:sp>
      <p:graphicFrame>
        <p:nvGraphicFramePr>
          <p:cNvPr id="4" name="Content Placeholder 3"/>
          <p:cNvGraphicFramePr>
            <a:graphicFrameLocks noGrp="1"/>
          </p:cNvGraphicFramePr>
          <p:nvPr>
            <p:ph sz="quarter" idx="1"/>
          </p:nvPr>
        </p:nvGraphicFramePr>
        <p:xfrm>
          <a:off x="0" y="1295400"/>
          <a:ext cx="9144000" cy="5565709"/>
        </p:xfrm>
        <a:graphic>
          <a:graphicData uri="http://schemas.openxmlformats.org/drawingml/2006/table">
            <a:tbl>
              <a:tblPr firstRow="1" bandRow="1">
                <a:tableStyleId>{5C22544A-7EE6-4342-B048-85BDC9FD1C3A}</a:tableStyleId>
              </a:tblPr>
              <a:tblGrid>
                <a:gridCol w="3719593">
                  <a:extLst>
                    <a:ext uri="{9D8B030D-6E8A-4147-A177-3AD203B41FA5}">
                      <a16:colId xmlns:a16="http://schemas.microsoft.com/office/drawing/2014/main" xmlns="" val="20000"/>
                    </a:ext>
                  </a:extLst>
                </a:gridCol>
                <a:gridCol w="5424407">
                  <a:extLst>
                    <a:ext uri="{9D8B030D-6E8A-4147-A177-3AD203B41FA5}">
                      <a16:colId xmlns:a16="http://schemas.microsoft.com/office/drawing/2014/main" xmlns="" val="20001"/>
                    </a:ext>
                  </a:extLst>
                </a:gridCol>
              </a:tblGrid>
              <a:tr h="454090">
                <a:tc>
                  <a:txBody>
                    <a:bodyPr/>
                    <a:lstStyle/>
                    <a:p>
                      <a:r>
                        <a:rPr lang="en-US" sz="2400" dirty="0"/>
                        <a:t>Shortened RBC survival</a:t>
                      </a:r>
                    </a:p>
                  </a:txBody>
                  <a:tcPr/>
                </a:tc>
                <a:tc>
                  <a:txBody>
                    <a:bodyPr/>
                    <a:lstStyle/>
                    <a:p>
                      <a:r>
                        <a:rPr lang="en-US" sz="2400" dirty="0" err="1"/>
                        <a:t>Vaso</a:t>
                      </a:r>
                      <a:r>
                        <a:rPr lang="en-US" sz="2400" dirty="0"/>
                        <a:t>- occlusion</a:t>
                      </a:r>
                    </a:p>
                  </a:txBody>
                  <a:tcPr/>
                </a:tc>
                <a:extLst>
                  <a:ext uri="{0D108BD9-81ED-4DB2-BD59-A6C34878D82A}">
                    <a16:rowId xmlns:a16="http://schemas.microsoft.com/office/drawing/2014/main" xmlns="" val="10000"/>
                  </a:ext>
                </a:extLst>
              </a:tr>
              <a:tr h="5108509">
                <a:tc>
                  <a:txBody>
                    <a:bodyPr/>
                    <a:lstStyle/>
                    <a:p>
                      <a:r>
                        <a:rPr kumimoji="0" lang="en-US" sz="2400" kern="1200" baseline="0" dirty="0">
                          <a:solidFill>
                            <a:schemeClr val="dk1"/>
                          </a:solidFill>
                          <a:latin typeface="+mn-lt"/>
                          <a:ea typeface="+mn-ea"/>
                          <a:cs typeface="+mn-cs"/>
                        </a:rPr>
                        <a:t>Anemia</a:t>
                      </a:r>
                    </a:p>
                    <a:p>
                      <a:r>
                        <a:rPr kumimoji="0" lang="en-US" sz="2400" kern="1200" baseline="0" dirty="0">
                          <a:solidFill>
                            <a:schemeClr val="dk1"/>
                          </a:solidFill>
                          <a:latin typeface="+mn-lt"/>
                          <a:ea typeface="+mn-ea"/>
                          <a:cs typeface="+mn-cs"/>
                        </a:rPr>
                        <a:t>Jaundice</a:t>
                      </a:r>
                    </a:p>
                    <a:p>
                      <a:r>
                        <a:rPr kumimoji="0" lang="en-US" sz="2400" kern="1200" baseline="0" dirty="0">
                          <a:solidFill>
                            <a:schemeClr val="dk1"/>
                          </a:solidFill>
                          <a:latin typeface="+mn-lt"/>
                          <a:ea typeface="+mn-ea"/>
                          <a:cs typeface="+mn-cs"/>
                        </a:rPr>
                        <a:t>Gallstones</a:t>
                      </a:r>
                    </a:p>
                    <a:p>
                      <a:r>
                        <a:rPr kumimoji="0" lang="en-US" sz="2400" kern="1200" baseline="0" dirty="0">
                          <a:solidFill>
                            <a:schemeClr val="dk1"/>
                          </a:solidFill>
                          <a:latin typeface="+mn-lt"/>
                          <a:ea typeface="+mn-ea"/>
                          <a:cs typeface="+mn-cs"/>
                        </a:rPr>
                        <a:t>Cardiomegaly; CHF</a:t>
                      </a:r>
                    </a:p>
                    <a:p>
                      <a:r>
                        <a:rPr kumimoji="0" lang="en-US" sz="2400" kern="1200" baseline="0" dirty="0">
                          <a:solidFill>
                            <a:schemeClr val="dk1"/>
                          </a:solidFill>
                          <a:latin typeface="+mn-lt"/>
                          <a:ea typeface="+mn-ea"/>
                          <a:cs typeface="+mn-cs"/>
                        </a:rPr>
                        <a:t>Leg ulcers</a:t>
                      </a:r>
                    </a:p>
                    <a:p>
                      <a:r>
                        <a:rPr kumimoji="0" lang="en-US" sz="2400" kern="1200" baseline="0" dirty="0">
                          <a:solidFill>
                            <a:schemeClr val="dk1"/>
                          </a:solidFill>
                          <a:latin typeface="+mn-lt"/>
                          <a:ea typeface="+mn-ea"/>
                          <a:cs typeface="+mn-cs"/>
                        </a:rPr>
                        <a:t>Marrow hyperplasia</a:t>
                      </a:r>
                    </a:p>
                    <a:p>
                      <a:r>
                        <a:rPr kumimoji="0" lang="en-US" sz="2400" kern="1200" baseline="0" dirty="0">
                          <a:solidFill>
                            <a:schemeClr val="dk1"/>
                          </a:solidFill>
                          <a:latin typeface="+mn-lt"/>
                          <a:ea typeface="+mn-ea"/>
                          <a:cs typeface="+mn-cs"/>
                        </a:rPr>
                        <a:t>Poor physical development</a:t>
                      </a:r>
                    </a:p>
                    <a:p>
                      <a:r>
                        <a:rPr kumimoji="0" lang="en-US" sz="2400" kern="1200" baseline="0" dirty="0">
                          <a:solidFill>
                            <a:schemeClr val="dk1"/>
                          </a:solidFill>
                          <a:latin typeface="+mn-lt"/>
                          <a:ea typeface="+mn-ea"/>
                          <a:cs typeface="+mn-cs"/>
                        </a:rPr>
                        <a:t>Delayed maturation</a:t>
                      </a:r>
                    </a:p>
                    <a:p>
                      <a:r>
                        <a:rPr kumimoji="0" lang="en-US" sz="2400" kern="1200" baseline="0" dirty="0">
                          <a:solidFill>
                            <a:schemeClr val="dk1"/>
                          </a:solidFill>
                          <a:latin typeface="+mn-lt"/>
                          <a:ea typeface="+mn-ea"/>
                          <a:cs typeface="+mn-cs"/>
                        </a:rPr>
                        <a:t>Subjective symptoms</a:t>
                      </a:r>
                    </a:p>
                    <a:p>
                      <a:endParaRPr lang="en-US" sz="2400" dirty="0"/>
                    </a:p>
                  </a:txBody>
                  <a:tcPr/>
                </a:tc>
                <a:tc>
                  <a:txBody>
                    <a:bodyPr/>
                    <a:lstStyle/>
                    <a:p>
                      <a:r>
                        <a:rPr kumimoji="0" lang="en-US" sz="2400" kern="1200" baseline="0" dirty="0">
                          <a:solidFill>
                            <a:schemeClr val="dk1"/>
                          </a:solidFill>
                          <a:latin typeface="+mn-lt"/>
                          <a:ea typeface="+mn-ea"/>
                          <a:cs typeface="+mn-cs"/>
                        </a:rPr>
                        <a:t>Painful crisis of bone, muscle, Abdomen </a:t>
                      </a:r>
                    </a:p>
                    <a:p>
                      <a:r>
                        <a:rPr kumimoji="0" lang="en-US" sz="2400" kern="1200" baseline="0" dirty="0">
                          <a:solidFill>
                            <a:schemeClr val="dk1"/>
                          </a:solidFill>
                          <a:latin typeface="+mn-lt"/>
                          <a:ea typeface="+mn-ea"/>
                          <a:cs typeface="+mn-cs"/>
                        </a:rPr>
                        <a:t>               Psychological dysfunction</a:t>
                      </a:r>
                    </a:p>
                    <a:p>
                      <a:r>
                        <a:rPr kumimoji="0" lang="en-US" sz="2400" kern="1200" baseline="0" dirty="0">
                          <a:solidFill>
                            <a:schemeClr val="dk1"/>
                          </a:solidFill>
                          <a:latin typeface="+mn-lt"/>
                          <a:ea typeface="+mn-ea"/>
                          <a:cs typeface="+mn-cs"/>
                        </a:rPr>
                        <a:t>Acute chest syndrome</a:t>
                      </a:r>
                    </a:p>
                    <a:p>
                      <a:r>
                        <a:rPr kumimoji="0" lang="en-US" sz="2400" kern="1200" baseline="0" dirty="0">
                          <a:solidFill>
                            <a:schemeClr val="dk1"/>
                          </a:solidFill>
                          <a:latin typeface="+mn-lt"/>
                          <a:ea typeface="+mn-ea"/>
                          <a:cs typeface="+mn-cs"/>
                        </a:rPr>
                        <a:t>Strokes</a:t>
                      </a:r>
                    </a:p>
                    <a:p>
                      <a:r>
                        <a:rPr kumimoji="0" lang="en-US" sz="2400" kern="1200" baseline="0" dirty="0">
                          <a:solidFill>
                            <a:schemeClr val="dk1"/>
                          </a:solidFill>
                          <a:latin typeface="+mn-lt"/>
                          <a:ea typeface="+mn-ea"/>
                          <a:cs typeface="+mn-cs"/>
                        </a:rPr>
                        <a:t>Eye damage</a:t>
                      </a:r>
                    </a:p>
                    <a:p>
                      <a:r>
                        <a:rPr kumimoji="0" lang="en-US" sz="2400" kern="1200" baseline="0" dirty="0">
                          <a:solidFill>
                            <a:schemeClr val="dk1"/>
                          </a:solidFill>
                          <a:latin typeface="+mn-lt"/>
                          <a:ea typeface="+mn-ea"/>
                          <a:cs typeface="+mn-cs"/>
                        </a:rPr>
                        <a:t>Functional hyposplenism and autosplenectomy       Susceptibility to bacterial infections</a:t>
                      </a:r>
                    </a:p>
                    <a:p>
                      <a:r>
                        <a:rPr kumimoji="0" lang="en-US" sz="2400" kern="1200" baseline="0" dirty="0">
                          <a:solidFill>
                            <a:schemeClr val="dk1"/>
                          </a:solidFill>
                          <a:latin typeface="+mn-lt"/>
                          <a:ea typeface="+mn-ea"/>
                          <a:cs typeface="+mn-cs"/>
                        </a:rPr>
                        <a:t>Chronic organ failure</a:t>
                      </a:r>
                    </a:p>
                    <a:p>
                      <a:endParaRPr lang="en-US" sz="2400" dirty="0"/>
                    </a:p>
                  </a:txBody>
                  <a:tcPr/>
                </a:tc>
                <a:extLst>
                  <a:ext uri="{0D108BD9-81ED-4DB2-BD59-A6C34878D82A}">
                    <a16:rowId xmlns:a16="http://schemas.microsoft.com/office/drawing/2014/main" xmlns="" val="10001"/>
                  </a:ext>
                </a:extLst>
              </a:tr>
            </a:tbl>
          </a:graphicData>
        </a:graphic>
      </p:graphicFrame>
      <p:cxnSp>
        <p:nvCxnSpPr>
          <p:cNvPr id="6" name="Straight Arrow Connector 5"/>
          <p:cNvCxnSpPr/>
          <p:nvPr/>
        </p:nvCxnSpPr>
        <p:spPr>
          <a:xfrm>
            <a:off x="3962400" y="2362200"/>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533400"/>
          </a:xfrm>
        </p:spPr>
        <p:txBody>
          <a:bodyPr>
            <a:normAutofit fontScale="90000"/>
          </a:bodyPr>
          <a:lstStyle/>
          <a:p>
            <a:r>
              <a:rPr lang="en-US" dirty="0">
                <a:solidFill>
                  <a:schemeClr val="tx1"/>
                </a:solidFill>
              </a:rPr>
              <a:t>Factors leading to </a:t>
            </a:r>
            <a:r>
              <a:rPr lang="en-US" dirty="0" err="1">
                <a:solidFill>
                  <a:schemeClr val="tx1"/>
                </a:solidFill>
              </a:rPr>
              <a:t>Vaso</a:t>
            </a:r>
            <a:r>
              <a:rPr lang="en-US" dirty="0">
                <a:solidFill>
                  <a:schemeClr val="tx1"/>
                </a:solidFill>
              </a:rPr>
              <a:t>- occlusive crisis</a:t>
            </a:r>
          </a:p>
        </p:txBody>
      </p:sp>
      <p:sp>
        <p:nvSpPr>
          <p:cNvPr id="3" name="Content Placeholder 2"/>
          <p:cNvSpPr>
            <a:spLocks noGrp="1"/>
          </p:cNvSpPr>
          <p:nvPr>
            <p:ph sz="quarter" idx="1"/>
          </p:nvPr>
        </p:nvSpPr>
        <p:spPr>
          <a:xfrm>
            <a:off x="304800" y="1012722"/>
            <a:ext cx="8686800" cy="5845277"/>
          </a:xfrm>
        </p:spPr>
        <p:txBody>
          <a:bodyPr>
            <a:normAutofit/>
          </a:bodyPr>
          <a:lstStyle/>
          <a:p>
            <a:r>
              <a:rPr lang="en-US" sz="2400" dirty="0"/>
              <a:t>HbS polymerization</a:t>
            </a:r>
          </a:p>
          <a:p>
            <a:r>
              <a:rPr lang="en-US" sz="2400" dirty="0"/>
              <a:t>An increase in red cell dehydration</a:t>
            </a:r>
          </a:p>
          <a:p>
            <a:endParaRPr lang="en-US" sz="2400" dirty="0"/>
          </a:p>
          <a:p>
            <a:r>
              <a:rPr lang="en-US" sz="2400" dirty="0"/>
              <a:t>Disruption of the red cell membrane </a:t>
            </a:r>
            <a:r>
              <a:rPr lang="en-US" sz="2400" dirty="0" err="1"/>
              <a:t>bilayer</a:t>
            </a:r>
            <a:r>
              <a:rPr lang="en-US" sz="2400" dirty="0"/>
              <a:t> </a:t>
            </a:r>
          </a:p>
          <a:p>
            <a:endParaRPr lang="en-US" sz="2400" dirty="0"/>
          </a:p>
          <a:p>
            <a:r>
              <a:rPr lang="en-US" sz="2400" dirty="0"/>
              <a:t>Upregulation of endothelial adhesion molecules</a:t>
            </a:r>
          </a:p>
          <a:p>
            <a:pPr lvl="1"/>
            <a:r>
              <a:rPr lang="en-US" dirty="0"/>
              <a:t>Leukocyte activation and adherence to the endothelium</a:t>
            </a:r>
          </a:p>
          <a:p>
            <a:pPr lvl="1"/>
            <a:r>
              <a:rPr lang="en-US" dirty="0"/>
              <a:t>Adherence of the red cell to the endothelium</a:t>
            </a:r>
          </a:p>
          <a:p>
            <a:pPr lvl="1"/>
            <a:endParaRPr lang="en-US" dirty="0"/>
          </a:p>
          <a:p>
            <a:r>
              <a:rPr lang="en-US" sz="2400" dirty="0"/>
              <a:t>Nitric oxide depletion by free </a:t>
            </a:r>
            <a:r>
              <a:rPr lang="en-US" sz="2400" dirty="0" err="1"/>
              <a:t>heme</a:t>
            </a:r>
            <a:endParaRPr lang="en-US" sz="2400" dirty="0"/>
          </a:p>
          <a:p>
            <a:pPr lvl="1"/>
            <a:r>
              <a:rPr lang="en-US" dirty="0"/>
              <a:t>Loss of NO associated vasodilatation</a:t>
            </a:r>
          </a:p>
          <a:p>
            <a:pPr lvl="1"/>
            <a:r>
              <a:rPr lang="en-US" dirty="0"/>
              <a:t>Up-regulation of adhesion molecules</a:t>
            </a:r>
          </a:p>
          <a:p>
            <a:endParaRPr lang="en-US" sz="2400" i="1" dirty="0"/>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1295400"/>
          </a:xfrm>
        </p:spPr>
        <p:txBody>
          <a:bodyPr>
            <a:normAutofit fontScale="90000"/>
          </a:bodyPr>
          <a:lstStyle/>
          <a:p>
            <a:r>
              <a:rPr lang="en-US" b="1" dirty="0"/>
              <a:t>Factors contributing to Sickle Cell crisis</a:t>
            </a:r>
            <a:br>
              <a:rPr lang="en-US" b="1" dirty="0"/>
            </a:br>
            <a:endParaRPr lang="en-US" b="1" dirty="0"/>
          </a:p>
        </p:txBody>
      </p:sp>
      <p:sp>
        <p:nvSpPr>
          <p:cNvPr id="3" name="Content Placeholder 2"/>
          <p:cNvSpPr>
            <a:spLocks noGrp="1"/>
          </p:cNvSpPr>
          <p:nvPr>
            <p:ph sz="quarter" idx="1"/>
          </p:nvPr>
        </p:nvSpPr>
        <p:spPr>
          <a:xfrm>
            <a:off x="1066800" y="1447800"/>
            <a:ext cx="7620000" cy="4572000"/>
          </a:xfrm>
        </p:spPr>
        <p:txBody>
          <a:bodyPr/>
          <a:lstStyle/>
          <a:p>
            <a:r>
              <a:rPr lang="en-US" dirty="0"/>
              <a:t>Deoxygenation</a:t>
            </a:r>
          </a:p>
          <a:p>
            <a:r>
              <a:rPr lang="en-US" dirty="0"/>
              <a:t>Dehydration</a:t>
            </a:r>
          </a:p>
          <a:p>
            <a:r>
              <a:rPr lang="en-US" dirty="0"/>
              <a:t>Infection</a:t>
            </a:r>
          </a:p>
          <a:p>
            <a:r>
              <a:rPr lang="en-US" dirty="0"/>
              <a:t>Pyrexia</a:t>
            </a:r>
          </a:p>
          <a:p>
            <a:r>
              <a:rPr lang="en-US" dirty="0"/>
              <a:t>Change in temperature</a:t>
            </a:r>
          </a:p>
          <a:p>
            <a:r>
              <a:rPr lang="en-US" dirty="0"/>
              <a:t>Acidosis</a:t>
            </a:r>
          </a:p>
          <a:p>
            <a:r>
              <a:rPr lang="en-US" dirty="0" smtClean="0"/>
              <a:t>Exercise</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a:t>Clinical Presentation </a:t>
            </a:r>
          </a:p>
        </p:txBody>
      </p:sp>
      <p:sp>
        <p:nvSpPr>
          <p:cNvPr id="3" name="Content Placeholder 2"/>
          <p:cNvSpPr>
            <a:spLocks noGrp="1"/>
          </p:cNvSpPr>
          <p:nvPr>
            <p:ph sz="quarter" idx="1"/>
          </p:nvPr>
        </p:nvSpPr>
        <p:spPr>
          <a:xfrm>
            <a:off x="914400" y="1447800"/>
            <a:ext cx="7772400" cy="4953000"/>
          </a:xfrm>
        </p:spPr>
        <p:txBody>
          <a:bodyPr>
            <a:normAutofit lnSpcReduction="10000"/>
          </a:bodyPr>
          <a:lstStyle/>
          <a:p>
            <a:r>
              <a:rPr lang="en-US" dirty="0"/>
              <a:t>Fever and Bacteremia</a:t>
            </a:r>
          </a:p>
          <a:p>
            <a:r>
              <a:rPr lang="en-US" dirty="0"/>
              <a:t>Aplastic Crisis</a:t>
            </a:r>
          </a:p>
          <a:p>
            <a:r>
              <a:rPr lang="en-US" dirty="0"/>
              <a:t>Splenic Sequestration</a:t>
            </a:r>
          </a:p>
          <a:p>
            <a:r>
              <a:rPr lang="en-US" dirty="0"/>
              <a:t>Hepatic and Gallbladder Involvement</a:t>
            </a:r>
          </a:p>
          <a:p>
            <a:r>
              <a:rPr lang="en-US" dirty="0"/>
              <a:t>Sickle Cell Pain</a:t>
            </a:r>
          </a:p>
          <a:p>
            <a:r>
              <a:rPr lang="en-US" dirty="0"/>
              <a:t>Avascular Necrosis</a:t>
            </a:r>
          </a:p>
          <a:p>
            <a:r>
              <a:rPr lang="en-US" dirty="0"/>
              <a:t>Priapism</a:t>
            </a:r>
          </a:p>
          <a:p>
            <a:r>
              <a:rPr lang="en-US" dirty="0"/>
              <a:t>Neurologic Complications</a:t>
            </a:r>
          </a:p>
          <a:p>
            <a:r>
              <a:rPr lang="en-US" dirty="0"/>
              <a:t>Pulmonary Complications</a:t>
            </a:r>
          </a:p>
          <a:p>
            <a:r>
              <a:rPr lang="en-US" dirty="0"/>
              <a:t>Renal Disease and Enuresis</a:t>
            </a:r>
          </a:p>
          <a:p>
            <a:r>
              <a:rPr lang="en-US" dirty="0"/>
              <a:t>Cognitive and Psychological Complications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a:t>Lab investigations</a:t>
            </a:r>
          </a:p>
        </p:txBody>
      </p:sp>
      <p:sp>
        <p:nvSpPr>
          <p:cNvPr id="3" name="Content Placeholder 2"/>
          <p:cNvSpPr>
            <a:spLocks noGrp="1"/>
          </p:cNvSpPr>
          <p:nvPr>
            <p:ph sz="quarter" idx="1"/>
          </p:nvPr>
        </p:nvSpPr>
        <p:spPr>
          <a:xfrm>
            <a:off x="0" y="1143000"/>
            <a:ext cx="9144000" cy="5715000"/>
          </a:xfrm>
        </p:spPr>
        <p:txBody>
          <a:bodyPr>
            <a:normAutofit/>
          </a:bodyPr>
          <a:lstStyle/>
          <a:p>
            <a:r>
              <a:rPr lang="en-US" b="1" dirty="0"/>
              <a:t>CBC</a:t>
            </a:r>
            <a:r>
              <a:rPr lang="en-US" dirty="0"/>
              <a:t> </a:t>
            </a:r>
          </a:p>
          <a:p>
            <a:pPr lvl="1"/>
            <a:r>
              <a:rPr lang="en-US" dirty="0"/>
              <a:t>Anemia</a:t>
            </a:r>
          </a:p>
          <a:p>
            <a:pPr lvl="1"/>
            <a:r>
              <a:rPr lang="en-US" dirty="0" err="1"/>
              <a:t>Reticulocytosis</a:t>
            </a:r>
            <a:endParaRPr lang="en-US" dirty="0"/>
          </a:p>
          <a:p>
            <a:endParaRPr lang="en-US" dirty="0"/>
          </a:p>
          <a:p>
            <a:r>
              <a:rPr lang="en-US" b="1" dirty="0"/>
              <a:t>Peripheral smear</a:t>
            </a:r>
          </a:p>
          <a:p>
            <a:pPr lvl="1"/>
            <a:r>
              <a:rPr lang="en-US" dirty="0" err="1"/>
              <a:t>Polychromasia</a:t>
            </a:r>
            <a:r>
              <a:rPr lang="en-US" dirty="0"/>
              <a:t>, </a:t>
            </a:r>
          </a:p>
          <a:p>
            <a:pPr lvl="1"/>
            <a:r>
              <a:rPr lang="en-US" dirty="0"/>
              <a:t>Red cell fragments, and </a:t>
            </a:r>
          </a:p>
          <a:p>
            <a:pPr lvl="1"/>
            <a:r>
              <a:rPr lang="en-US" dirty="0"/>
              <a:t>A variable number of </a:t>
            </a:r>
            <a:r>
              <a:rPr lang="en-US" dirty="0" err="1"/>
              <a:t>hypochromic</a:t>
            </a:r>
            <a:r>
              <a:rPr lang="en-US" dirty="0"/>
              <a:t> or target cells.  </a:t>
            </a:r>
          </a:p>
          <a:p>
            <a:pPr lvl="1"/>
            <a:r>
              <a:rPr lang="en-US" dirty="0"/>
              <a:t>Dense </a:t>
            </a:r>
            <a:r>
              <a:rPr lang="en-US" dirty="0" err="1"/>
              <a:t>sickled</a:t>
            </a:r>
            <a:r>
              <a:rPr lang="en-US" dirty="0"/>
              <a:t> cells seen in variable amounts.</a:t>
            </a:r>
          </a:p>
          <a:p>
            <a:pPr lvl="1"/>
            <a:r>
              <a:rPr lang="en-US" dirty="0"/>
              <a:t>Howell–Jolly bodies may indicate hyposplenism</a:t>
            </a:r>
          </a:p>
          <a:p>
            <a:pPr lvl="1">
              <a:buNone/>
            </a:pPr>
            <a:endParaRPr lang="en-US" dirty="0"/>
          </a:p>
          <a:p>
            <a:r>
              <a:rPr lang="en-US" dirty="0"/>
              <a:t>Evidence of hemolysis such as elevated </a:t>
            </a:r>
            <a:r>
              <a:rPr lang="en-US" b="1" dirty="0"/>
              <a:t>LDH</a:t>
            </a:r>
            <a:r>
              <a:rPr lang="en-US" dirty="0"/>
              <a:t> and </a:t>
            </a:r>
            <a:r>
              <a:rPr lang="en-US" b="1" dirty="0"/>
              <a:t>bilirubin</a:t>
            </a:r>
            <a:r>
              <a:rPr lang="en-US" dirty="0"/>
              <a:t> levels and low haptoglobin levels.</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Definitive test</a:t>
            </a:r>
          </a:p>
        </p:txBody>
      </p:sp>
      <p:sp>
        <p:nvSpPr>
          <p:cNvPr id="3" name="Content Placeholder 2"/>
          <p:cNvSpPr>
            <a:spLocks noGrp="1"/>
          </p:cNvSpPr>
          <p:nvPr>
            <p:ph sz="quarter" idx="1"/>
          </p:nvPr>
        </p:nvSpPr>
        <p:spPr>
          <a:xfrm>
            <a:off x="914400" y="1981200"/>
            <a:ext cx="7772400" cy="4038600"/>
          </a:xfrm>
        </p:spPr>
        <p:txBody>
          <a:bodyPr/>
          <a:lstStyle/>
          <a:p>
            <a:r>
              <a:rPr lang="en-US" dirty="0"/>
              <a:t>Methodologies used for hemoglobin identification</a:t>
            </a:r>
          </a:p>
          <a:p>
            <a:endParaRPr lang="en-US" dirty="0"/>
          </a:p>
          <a:p>
            <a:pPr lvl="1"/>
            <a:r>
              <a:rPr lang="en-US" dirty="0"/>
              <a:t>Hemoglobin electrophoresis</a:t>
            </a:r>
          </a:p>
          <a:p>
            <a:pPr lvl="1"/>
            <a:r>
              <a:rPr lang="en-US" dirty="0"/>
              <a:t>High-performance liquid chromatography(HPLC)</a:t>
            </a:r>
          </a:p>
          <a:p>
            <a:pPr lvl="1"/>
            <a:r>
              <a:rPr lang="en-US" dirty="0"/>
              <a:t>Isoelectric focusing</a:t>
            </a:r>
          </a:p>
          <a:p>
            <a:pPr lvl="1"/>
            <a:r>
              <a:rPr lang="en-US" dirty="0"/>
              <a:t>Mass spectrometry</a:t>
            </a:r>
          </a:p>
          <a:p>
            <a:pPr lvl="1"/>
            <a:r>
              <a:rPr lang="en-US" dirty="0"/>
              <a:t>DNA testing</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1295400"/>
          </a:xfrm>
        </p:spPr>
        <p:txBody>
          <a:bodyPr>
            <a:normAutofit fontScale="90000"/>
          </a:bodyPr>
          <a:lstStyle/>
          <a:p>
            <a:r>
              <a:rPr lang="en-US" b="1" dirty="0"/>
              <a:t>Neonatal screening</a:t>
            </a:r>
            <a:br>
              <a:rPr lang="en-US" b="1" dirty="0"/>
            </a:br>
            <a:endParaRPr lang="en-US" dirty="0"/>
          </a:p>
        </p:txBody>
      </p:sp>
      <p:sp>
        <p:nvSpPr>
          <p:cNvPr id="3" name="Content Placeholder 2"/>
          <p:cNvSpPr>
            <a:spLocks noGrp="1"/>
          </p:cNvSpPr>
          <p:nvPr>
            <p:ph sz="quarter" idx="1"/>
          </p:nvPr>
        </p:nvSpPr>
        <p:spPr>
          <a:xfrm>
            <a:off x="609600" y="1905000"/>
            <a:ext cx="8077200" cy="4114800"/>
          </a:xfrm>
        </p:spPr>
        <p:txBody>
          <a:bodyPr>
            <a:normAutofit/>
          </a:bodyPr>
          <a:lstStyle/>
          <a:p>
            <a:r>
              <a:rPr lang="en-US" dirty="0"/>
              <a:t>Early diagnosis facilitates parental education and the introduction of preventive vaccination and antibiotic programs.</a:t>
            </a:r>
          </a:p>
          <a:p>
            <a:endParaRPr lang="en-US" dirty="0"/>
          </a:p>
          <a:p>
            <a:r>
              <a:rPr lang="en-US" dirty="0"/>
              <a:t>Universal neonatal screening is  performed using a blood spot technique from a heel-prick </a:t>
            </a:r>
          </a:p>
          <a:p>
            <a:endParaRPr lang="en-US" dirty="0"/>
          </a:p>
          <a:p>
            <a:r>
              <a:rPr lang="en-US" dirty="0"/>
              <a:t>Blood can be taken by direct venipuncture or by umbilical cord blood sampling.</a:t>
            </a:r>
          </a:p>
          <a:p>
            <a:pPr>
              <a:buNone/>
            </a:pP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sickle events.</a:t>
            </a:r>
            <a:br>
              <a:rPr lang="en-US" dirty="0"/>
            </a:br>
            <a:endParaRPr lang="en-US" dirty="0"/>
          </a:p>
        </p:txBody>
      </p:sp>
      <p:sp>
        <p:nvSpPr>
          <p:cNvPr id="3" name="Content Placeholder 2"/>
          <p:cNvSpPr>
            <a:spLocks noGrp="1"/>
          </p:cNvSpPr>
          <p:nvPr>
            <p:ph sz="quarter" idx="1"/>
          </p:nvPr>
        </p:nvSpPr>
        <p:spPr>
          <a:xfrm>
            <a:off x="381000" y="990600"/>
            <a:ext cx="8458200" cy="5867400"/>
          </a:xfrm>
        </p:spPr>
        <p:txBody>
          <a:bodyPr>
            <a:normAutofit fontScale="92500" lnSpcReduction="10000"/>
          </a:bodyPr>
          <a:lstStyle/>
          <a:p>
            <a:r>
              <a:rPr lang="en-US" b="1" i="1" dirty="0" err="1"/>
              <a:t>Hyposplenism</a:t>
            </a:r>
            <a:r>
              <a:rPr lang="en-US" b="1" i="1" dirty="0"/>
              <a:t>/infection</a:t>
            </a:r>
          </a:p>
          <a:p>
            <a:pPr lvl="1"/>
            <a:r>
              <a:rPr lang="en-US" i="1" dirty="0"/>
              <a:t>Anemia –</a:t>
            </a:r>
          </a:p>
          <a:p>
            <a:pPr lvl="2"/>
            <a:r>
              <a:rPr lang="en-US" sz="2600" dirty="0"/>
              <a:t>Hemolytic, </a:t>
            </a:r>
          </a:p>
          <a:p>
            <a:pPr lvl="2"/>
            <a:r>
              <a:rPr lang="en-US" sz="2600" dirty="0"/>
              <a:t>Aplastic,  </a:t>
            </a:r>
          </a:p>
          <a:p>
            <a:pPr lvl="2"/>
            <a:r>
              <a:rPr lang="en-US" sz="2600" dirty="0"/>
              <a:t>Anemia of chronic disease (e.g., renal failure)</a:t>
            </a:r>
          </a:p>
          <a:p>
            <a:r>
              <a:rPr lang="en-US" b="1" i="1" dirty="0" err="1"/>
              <a:t>Vasoocclusive</a:t>
            </a:r>
            <a:endParaRPr lang="en-US" b="1" i="1" dirty="0"/>
          </a:p>
          <a:p>
            <a:pPr lvl="1"/>
            <a:r>
              <a:rPr lang="en-US" b="1" dirty="0"/>
              <a:t>Bone</a:t>
            </a:r>
          </a:p>
          <a:p>
            <a:pPr lvl="1"/>
            <a:r>
              <a:rPr lang="en-US" b="1" dirty="0"/>
              <a:t>Abdominal-</a:t>
            </a:r>
            <a:r>
              <a:rPr lang="en-US" dirty="0"/>
              <a:t> </a:t>
            </a:r>
          </a:p>
          <a:p>
            <a:pPr lvl="2"/>
            <a:r>
              <a:rPr lang="en-US" sz="2600" dirty="0"/>
              <a:t>Splenic sequestration , </a:t>
            </a:r>
          </a:p>
          <a:p>
            <a:pPr lvl="2"/>
            <a:r>
              <a:rPr lang="en-US" sz="2600" dirty="0"/>
              <a:t>Bowel infarction, </a:t>
            </a:r>
          </a:p>
          <a:p>
            <a:pPr lvl="2"/>
            <a:r>
              <a:rPr lang="en-US" sz="2600" dirty="0"/>
              <a:t>Hepatic sequestration </a:t>
            </a:r>
          </a:p>
          <a:p>
            <a:pPr lvl="2"/>
            <a:r>
              <a:rPr lang="en-US" sz="2600" dirty="0"/>
              <a:t>Hepatic infarction </a:t>
            </a:r>
          </a:p>
          <a:p>
            <a:pPr lvl="2"/>
            <a:r>
              <a:rPr lang="en-US" sz="2600" dirty="0"/>
              <a:t>Gallstones</a:t>
            </a:r>
          </a:p>
          <a:p>
            <a:pPr lvl="1"/>
            <a:r>
              <a:rPr lang="en-US" b="1" dirty="0"/>
              <a:t>Heart</a:t>
            </a:r>
          </a:p>
          <a:p>
            <a:pPr lvl="1"/>
            <a:r>
              <a:rPr lang="en-US" b="1" dirty="0"/>
              <a:t>Eye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Types of sickle events</a:t>
            </a:r>
          </a:p>
        </p:txBody>
      </p:sp>
      <p:sp>
        <p:nvSpPr>
          <p:cNvPr id="3" name="Content Placeholder 2"/>
          <p:cNvSpPr>
            <a:spLocks noGrp="1"/>
          </p:cNvSpPr>
          <p:nvPr>
            <p:ph sz="quarter" idx="1"/>
          </p:nvPr>
        </p:nvSpPr>
        <p:spPr>
          <a:xfrm>
            <a:off x="381000" y="1066800"/>
            <a:ext cx="8305800" cy="5638800"/>
          </a:xfrm>
        </p:spPr>
        <p:txBody>
          <a:bodyPr>
            <a:noAutofit/>
          </a:bodyPr>
          <a:lstStyle/>
          <a:p>
            <a:pPr lvl="1"/>
            <a:r>
              <a:rPr lang="en-US" b="1" dirty="0"/>
              <a:t>Chest</a:t>
            </a:r>
            <a:r>
              <a:rPr lang="en-US" dirty="0"/>
              <a:t> –</a:t>
            </a:r>
          </a:p>
          <a:p>
            <a:pPr lvl="2"/>
            <a:r>
              <a:rPr lang="en-US" sz="2400" dirty="0"/>
              <a:t>Acute chest syndrome, </a:t>
            </a:r>
          </a:p>
          <a:p>
            <a:pPr lvl="2"/>
            <a:r>
              <a:rPr lang="en-US" sz="2400" dirty="0"/>
              <a:t>Chronic lung disease</a:t>
            </a:r>
          </a:p>
          <a:p>
            <a:pPr lvl="2"/>
            <a:r>
              <a:rPr lang="en-US" sz="2400" dirty="0"/>
              <a:t>pulmonary hypertension</a:t>
            </a:r>
          </a:p>
          <a:p>
            <a:pPr lvl="1"/>
            <a:r>
              <a:rPr lang="en-US" b="1" dirty="0"/>
              <a:t>Kidney</a:t>
            </a:r>
            <a:r>
              <a:rPr lang="en-US" dirty="0"/>
              <a:t>-</a:t>
            </a:r>
            <a:endParaRPr lang="en-US" sz="2400" dirty="0"/>
          </a:p>
          <a:p>
            <a:pPr lvl="2"/>
            <a:r>
              <a:rPr lang="en-US" sz="2400" dirty="0"/>
              <a:t>Acute renal failure, </a:t>
            </a:r>
          </a:p>
          <a:p>
            <a:pPr lvl="2"/>
            <a:r>
              <a:rPr lang="en-US" sz="2400" dirty="0"/>
              <a:t>Chronic renal failure</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lstStyle/>
          <a:p>
            <a:r>
              <a:rPr lang="en-US" dirty="0"/>
              <a:t>Definition </a:t>
            </a:r>
          </a:p>
        </p:txBody>
      </p:sp>
      <p:sp>
        <p:nvSpPr>
          <p:cNvPr id="3" name="Content Placeholder 2"/>
          <p:cNvSpPr>
            <a:spLocks noGrp="1"/>
          </p:cNvSpPr>
          <p:nvPr>
            <p:ph sz="quarter" idx="1"/>
          </p:nvPr>
        </p:nvSpPr>
        <p:spPr>
          <a:xfrm>
            <a:off x="304800" y="1447800"/>
            <a:ext cx="8534400" cy="4572000"/>
          </a:xfrm>
        </p:spPr>
        <p:txBody>
          <a:bodyPr>
            <a:normAutofit/>
          </a:bodyPr>
          <a:lstStyle/>
          <a:p>
            <a:r>
              <a:rPr lang="en-US" b="1" dirty="0"/>
              <a:t>Sickle cell disease (SCD) </a:t>
            </a:r>
            <a:r>
              <a:rPr lang="en-US" dirty="0"/>
              <a:t>is a generic term for a group of disorders that includes </a:t>
            </a:r>
          </a:p>
          <a:p>
            <a:pPr lvl="1">
              <a:lnSpc>
                <a:spcPct val="150000"/>
              </a:lnSpc>
            </a:pPr>
            <a:r>
              <a:rPr lang="en-US" dirty="0"/>
              <a:t>Homozygous sickle cell anemia (</a:t>
            </a:r>
            <a:r>
              <a:rPr lang="en-US" dirty="0" err="1"/>
              <a:t>Hb</a:t>
            </a:r>
            <a:r>
              <a:rPr lang="en-US" dirty="0"/>
              <a:t>-SS),</a:t>
            </a:r>
          </a:p>
          <a:p>
            <a:pPr lvl="1">
              <a:lnSpc>
                <a:spcPct val="150000"/>
              </a:lnSpc>
            </a:pPr>
            <a:r>
              <a:rPr lang="en-US" dirty="0"/>
              <a:t>Sickle cell hemoglobin C disease (</a:t>
            </a:r>
            <a:r>
              <a:rPr lang="en-US" dirty="0" err="1"/>
              <a:t>Hb</a:t>
            </a:r>
            <a:r>
              <a:rPr lang="en-US" dirty="0"/>
              <a:t>-SC),</a:t>
            </a:r>
          </a:p>
          <a:p>
            <a:pPr lvl="1">
              <a:lnSpc>
                <a:spcPct val="150000"/>
              </a:lnSpc>
            </a:pPr>
            <a:r>
              <a:rPr lang="en-US" dirty="0"/>
              <a:t>Sickle cell thalassemia disease (S/</a:t>
            </a:r>
            <a:r>
              <a:rPr lang="en-US" dirty="0" err="1"/>
              <a:t>thal</a:t>
            </a:r>
            <a:r>
              <a:rPr lang="en-US" dirty="0"/>
              <a:t>) and </a:t>
            </a:r>
          </a:p>
          <a:p>
            <a:pPr lvl="1">
              <a:lnSpc>
                <a:spcPct val="150000"/>
              </a:lnSpc>
            </a:pPr>
            <a:r>
              <a:rPr lang="en-US" dirty="0"/>
              <a:t>Other compound heterozygous conditions.</a:t>
            </a:r>
          </a:p>
          <a:p>
            <a:pPr lvl="1"/>
            <a:endParaRPr lang="en-US" b="1" dirty="0"/>
          </a:p>
          <a:p>
            <a:pPr lvl="1"/>
            <a:endParaRPr lang="en-US" dirty="0"/>
          </a:p>
          <a:p>
            <a:endParaRPr lang="en-US" dirty="0"/>
          </a:p>
        </p:txBody>
      </p:sp>
      <p:sp>
        <p:nvSpPr>
          <p:cNvPr id="4" name="Rectangle 3"/>
          <p:cNvSpPr/>
          <p:nvPr/>
        </p:nvSpPr>
        <p:spPr>
          <a:xfrm>
            <a:off x="228600" y="6096000"/>
            <a:ext cx="86868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solidFill>
                  <a:schemeClr val="tx1"/>
                </a:solidFill>
              </a:rPr>
              <a:t>Corrina</a:t>
            </a:r>
            <a:r>
              <a:rPr lang="en-US" dirty="0">
                <a:solidFill>
                  <a:schemeClr val="tx1"/>
                </a:solidFill>
              </a:rPr>
              <a:t> </a:t>
            </a:r>
            <a:r>
              <a:rPr lang="en-US" dirty="0" err="1">
                <a:solidFill>
                  <a:schemeClr val="tx1"/>
                </a:solidFill>
              </a:rPr>
              <a:t>Mcmahon</a:t>
            </a:r>
            <a:r>
              <a:rPr lang="en-US" dirty="0">
                <a:solidFill>
                  <a:schemeClr val="tx1"/>
                </a:solidFill>
              </a:rPr>
              <a:t> et </a:t>
            </a:r>
            <a:r>
              <a:rPr lang="en-US" dirty="0" err="1">
                <a:solidFill>
                  <a:schemeClr val="tx1"/>
                </a:solidFill>
              </a:rPr>
              <a:t>al,</a:t>
            </a:r>
            <a:r>
              <a:rPr lang="en-US" i="1" dirty="0" err="1">
                <a:solidFill>
                  <a:schemeClr val="tx1"/>
                </a:solidFill>
              </a:rPr>
              <a:t>Pediatric</a:t>
            </a:r>
            <a:r>
              <a:rPr lang="en-US" i="1" dirty="0">
                <a:solidFill>
                  <a:schemeClr val="tx1"/>
                </a:solidFill>
              </a:rPr>
              <a:t> Hematology, Third Edition.</a:t>
            </a:r>
            <a:r>
              <a:rPr lang="en-US" dirty="0">
                <a:solidFill>
                  <a:schemeClr val="tx1"/>
                </a:solidFill>
              </a:rPr>
              <a:t>, 2006;P-213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sickle events</a:t>
            </a:r>
          </a:p>
        </p:txBody>
      </p:sp>
      <p:sp>
        <p:nvSpPr>
          <p:cNvPr id="3" name="Content Placeholder 2"/>
          <p:cNvSpPr>
            <a:spLocks noGrp="1"/>
          </p:cNvSpPr>
          <p:nvPr>
            <p:ph sz="quarter" idx="1"/>
          </p:nvPr>
        </p:nvSpPr>
        <p:spPr/>
        <p:txBody>
          <a:bodyPr>
            <a:normAutofit/>
          </a:bodyPr>
          <a:lstStyle/>
          <a:p>
            <a:pPr lvl="1"/>
            <a:r>
              <a:rPr lang="en-US" dirty="0"/>
              <a:t>Priapism</a:t>
            </a:r>
          </a:p>
          <a:p>
            <a:pPr lvl="1"/>
            <a:r>
              <a:rPr lang="en-US" dirty="0"/>
              <a:t>Leg ulcers</a:t>
            </a:r>
          </a:p>
          <a:p>
            <a:pPr lvl="1"/>
            <a:r>
              <a:rPr lang="en-US" dirty="0"/>
              <a:t>Cerebral-</a:t>
            </a:r>
          </a:p>
          <a:p>
            <a:pPr lvl="2"/>
            <a:r>
              <a:rPr lang="en-US" sz="2400" dirty="0"/>
              <a:t>Stroke, </a:t>
            </a:r>
          </a:p>
          <a:p>
            <a:pPr lvl="2"/>
            <a:r>
              <a:rPr lang="en-US" sz="2400" dirty="0"/>
              <a:t>Silent infarction,</a:t>
            </a:r>
          </a:p>
          <a:p>
            <a:pPr lvl="2"/>
            <a:r>
              <a:rPr lang="en-US" sz="2400" dirty="0"/>
              <a:t> Neurocognitive disorders</a:t>
            </a:r>
          </a:p>
          <a:p>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3" cstate="print"/>
          <a:srcRect/>
          <a:stretch>
            <a:fillRect/>
          </a:stretch>
        </p:blipFill>
        <p:spPr bwMode="auto">
          <a:xfrm>
            <a:off x="1066800" y="1514475"/>
            <a:ext cx="7543799" cy="4438650"/>
          </a:xfrm>
          <a:prstGeom prst="rect">
            <a:avLst/>
          </a:prstGeom>
          <a:noFill/>
          <a:ln w="9525">
            <a:noFill/>
            <a:miter lim="800000"/>
            <a:headEnd/>
            <a:tailEnd/>
          </a:ln>
        </p:spPr>
      </p:pic>
      <p:sp>
        <p:nvSpPr>
          <p:cNvPr id="5" name="Rectangle 4"/>
          <p:cNvSpPr/>
          <p:nvPr/>
        </p:nvSpPr>
        <p:spPr>
          <a:xfrm>
            <a:off x="685800" y="6096000"/>
            <a:ext cx="7924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FF00"/>
                </a:solidFill>
              </a:rPr>
              <a:t>Dactilitis</a:t>
            </a:r>
            <a:r>
              <a:rPr lang="en-US" sz="2400" dirty="0">
                <a:solidFill>
                  <a:srgbClr val="FFFF00"/>
                </a:solidFill>
              </a:rPr>
              <a:t> initial and 2 weeks later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1143000"/>
          </a:xfrm>
        </p:spPr>
        <p:txBody>
          <a:bodyPr/>
          <a:lstStyle/>
          <a:p>
            <a:r>
              <a:rPr lang="en-US" dirty="0"/>
              <a:t>			Diagnosis </a:t>
            </a:r>
          </a:p>
        </p:txBody>
      </p:sp>
      <p:sp>
        <p:nvSpPr>
          <p:cNvPr id="10244" name="Line 4"/>
          <p:cNvSpPr>
            <a:spLocks noChangeShapeType="1"/>
          </p:cNvSpPr>
          <p:nvPr/>
        </p:nvSpPr>
        <p:spPr bwMode="auto">
          <a:xfrm flipH="1">
            <a:off x="2667000" y="1371600"/>
            <a:ext cx="1828800" cy="1524000"/>
          </a:xfrm>
          <a:prstGeom prst="line">
            <a:avLst/>
          </a:prstGeom>
          <a:noFill/>
          <a:ln w="38100">
            <a:solidFill>
              <a:schemeClr val="tx1"/>
            </a:solidFill>
            <a:prstDash val="dash"/>
            <a:round/>
            <a:headEnd/>
            <a:tailEnd type="triangle" w="med" len="med"/>
          </a:ln>
          <a:effectLst/>
        </p:spPr>
        <p:txBody>
          <a:bodyPr/>
          <a:lstStyle/>
          <a:p>
            <a:endParaRPr lang="en-US"/>
          </a:p>
        </p:txBody>
      </p:sp>
      <p:sp>
        <p:nvSpPr>
          <p:cNvPr id="10245" name="Line 5"/>
          <p:cNvSpPr>
            <a:spLocks noChangeShapeType="1"/>
          </p:cNvSpPr>
          <p:nvPr/>
        </p:nvSpPr>
        <p:spPr bwMode="auto">
          <a:xfrm rot="15891155" flipH="1">
            <a:off x="4652271" y="1214745"/>
            <a:ext cx="1593172" cy="1615063"/>
          </a:xfrm>
          <a:prstGeom prst="line">
            <a:avLst/>
          </a:prstGeom>
          <a:noFill/>
          <a:ln w="38100">
            <a:solidFill>
              <a:schemeClr val="tx1"/>
            </a:solidFill>
            <a:prstDash val="dash"/>
            <a:round/>
            <a:headEnd/>
            <a:tailEnd type="triangle" w="med" len="med"/>
          </a:ln>
          <a:effectLst/>
        </p:spPr>
        <p:txBody>
          <a:bodyPr/>
          <a:lstStyle/>
          <a:p>
            <a:endParaRPr lang="en-US"/>
          </a:p>
        </p:txBody>
      </p:sp>
      <p:sp>
        <p:nvSpPr>
          <p:cNvPr id="10246" name="Text Box 6"/>
          <p:cNvSpPr txBox="1">
            <a:spLocks noChangeArrowheads="1"/>
          </p:cNvSpPr>
          <p:nvPr/>
        </p:nvSpPr>
        <p:spPr bwMode="auto">
          <a:xfrm>
            <a:off x="914400" y="3048000"/>
            <a:ext cx="3810000" cy="2123658"/>
          </a:xfrm>
          <a:prstGeom prst="rect">
            <a:avLst/>
          </a:prstGeom>
          <a:noFill/>
          <a:ln w="9525">
            <a:noFill/>
            <a:miter lim="800000"/>
            <a:headEnd/>
            <a:tailEnd/>
          </a:ln>
          <a:effectLst/>
        </p:spPr>
        <p:txBody>
          <a:bodyPr wrap="square">
            <a:spAutoFit/>
          </a:bodyPr>
          <a:lstStyle/>
          <a:p>
            <a:pPr>
              <a:spcBef>
                <a:spcPct val="50000"/>
              </a:spcBef>
            </a:pPr>
            <a:r>
              <a:rPr lang="en-US" sz="2400" b="1" dirty="0"/>
              <a:t>Clinical</a:t>
            </a:r>
            <a:r>
              <a:rPr lang="en-US" sz="2400" dirty="0"/>
              <a:t> </a:t>
            </a:r>
          </a:p>
          <a:p>
            <a:pPr>
              <a:spcBef>
                <a:spcPct val="50000"/>
              </a:spcBef>
            </a:pPr>
            <a:r>
              <a:rPr lang="en-US" sz="2400" dirty="0"/>
              <a:t>Hemolytic anemia </a:t>
            </a:r>
          </a:p>
          <a:p>
            <a:pPr>
              <a:spcBef>
                <a:spcPct val="50000"/>
              </a:spcBef>
            </a:pPr>
            <a:r>
              <a:rPr lang="en-US" sz="2400" dirty="0" err="1"/>
              <a:t>Vaso</a:t>
            </a:r>
            <a:r>
              <a:rPr lang="en-US" sz="2400" dirty="0"/>
              <a:t> </a:t>
            </a:r>
            <a:r>
              <a:rPr lang="en-US" sz="2400" dirty="0" err="1"/>
              <a:t>oclussion</a:t>
            </a:r>
            <a:r>
              <a:rPr lang="en-US" sz="2400" dirty="0"/>
              <a:t> </a:t>
            </a:r>
          </a:p>
          <a:p>
            <a:pPr>
              <a:spcBef>
                <a:spcPct val="50000"/>
              </a:spcBef>
            </a:pPr>
            <a:r>
              <a:rPr lang="en-US" sz="2400" dirty="0"/>
              <a:t>Infection</a:t>
            </a:r>
          </a:p>
        </p:txBody>
      </p:sp>
      <p:sp>
        <p:nvSpPr>
          <p:cNvPr id="10247" name="Text Box 7"/>
          <p:cNvSpPr txBox="1">
            <a:spLocks noChangeArrowheads="1"/>
          </p:cNvSpPr>
          <p:nvPr/>
        </p:nvSpPr>
        <p:spPr bwMode="auto">
          <a:xfrm>
            <a:off x="5410200" y="2971800"/>
            <a:ext cx="2895600" cy="461665"/>
          </a:xfrm>
          <a:prstGeom prst="rect">
            <a:avLst/>
          </a:prstGeom>
          <a:noFill/>
          <a:ln w="9525">
            <a:noFill/>
            <a:miter lim="800000"/>
            <a:headEnd/>
            <a:tailEnd/>
          </a:ln>
          <a:effectLst/>
        </p:spPr>
        <p:txBody>
          <a:bodyPr>
            <a:spAutoFit/>
          </a:bodyPr>
          <a:lstStyle/>
          <a:p>
            <a:pPr>
              <a:spcBef>
                <a:spcPct val="50000"/>
              </a:spcBef>
            </a:pPr>
            <a:r>
              <a:rPr lang="en-US" sz="2400" b="1" dirty="0"/>
              <a:t>Laboratory</a:t>
            </a:r>
          </a:p>
        </p:txBody>
      </p:sp>
      <p:sp>
        <p:nvSpPr>
          <p:cNvPr id="10248" name="Text Box 8"/>
          <p:cNvSpPr txBox="1">
            <a:spLocks noChangeArrowheads="1"/>
          </p:cNvSpPr>
          <p:nvPr/>
        </p:nvSpPr>
        <p:spPr bwMode="auto">
          <a:xfrm>
            <a:off x="5105400" y="3657600"/>
            <a:ext cx="3581400" cy="2169825"/>
          </a:xfrm>
          <a:prstGeom prst="rect">
            <a:avLst/>
          </a:prstGeom>
          <a:noFill/>
          <a:ln w="9525">
            <a:noFill/>
            <a:miter lim="800000"/>
            <a:headEnd/>
            <a:tailEnd/>
          </a:ln>
          <a:effectLst/>
        </p:spPr>
        <p:txBody>
          <a:bodyPr wrap="square">
            <a:spAutoFit/>
          </a:bodyPr>
          <a:lstStyle/>
          <a:p>
            <a:pPr>
              <a:lnSpc>
                <a:spcPct val="50000"/>
              </a:lnSpc>
              <a:spcBef>
                <a:spcPct val="50000"/>
              </a:spcBef>
            </a:pPr>
            <a:r>
              <a:rPr lang="en-US" sz="2400" dirty="0"/>
              <a:t>CBC</a:t>
            </a:r>
          </a:p>
          <a:p>
            <a:pPr>
              <a:lnSpc>
                <a:spcPct val="50000"/>
              </a:lnSpc>
              <a:spcBef>
                <a:spcPct val="50000"/>
              </a:spcBef>
            </a:pPr>
            <a:r>
              <a:rPr lang="en-US" sz="2400" dirty="0"/>
              <a:t>Peripheral Smear</a:t>
            </a:r>
          </a:p>
          <a:p>
            <a:pPr>
              <a:lnSpc>
                <a:spcPct val="50000"/>
              </a:lnSpc>
              <a:spcBef>
                <a:spcPct val="50000"/>
              </a:spcBef>
            </a:pPr>
            <a:r>
              <a:rPr lang="en-US" sz="2400" dirty="0"/>
              <a:t>Reticulocyte count</a:t>
            </a:r>
          </a:p>
          <a:p>
            <a:pPr>
              <a:lnSpc>
                <a:spcPct val="50000"/>
              </a:lnSpc>
              <a:spcBef>
                <a:spcPct val="50000"/>
              </a:spcBef>
            </a:pPr>
            <a:r>
              <a:rPr lang="en-US" sz="2400" dirty="0"/>
              <a:t>Sickling test</a:t>
            </a:r>
          </a:p>
          <a:p>
            <a:pPr>
              <a:lnSpc>
                <a:spcPct val="50000"/>
              </a:lnSpc>
              <a:spcBef>
                <a:spcPct val="50000"/>
              </a:spcBef>
            </a:pPr>
            <a:r>
              <a:rPr lang="en-US" sz="2400" dirty="0"/>
              <a:t>Genetic mutation</a:t>
            </a:r>
          </a:p>
          <a:p>
            <a:pPr>
              <a:lnSpc>
                <a:spcPct val="50000"/>
              </a:lnSpc>
              <a:spcBef>
                <a:spcPct val="50000"/>
              </a:spcBef>
            </a:pPr>
            <a:r>
              <a:rPr lang="en-US" sz="2400" dirty="0"/>
              <a:t>Imaging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4" descr="C:\WINDOWS\Desktop\Sickle cell anemia\1223.jpg"/>
          <p:cNvPicPr>
            <a:picLocks noGrp="1" noChangeAspect="1" noChangeArrowheads="1"/>
          </p:cNvPicPr>
          <p:nvPr>
            <p:ph sz="quarter" idx="1"/>
          </p:nvPr>
        </p:nvPicPr>
        <p:blipFill>
          <a:blip r:embed="rId2" cstate="print"/>
          <a:srcRect/>
          <a:stretch>
            <a:fillRect/>
          </a:stretch>
        </p:blipFill>
        <p:spPr bwMode="auto">
          <a:xfrm>
            <a:off x="228600" y="838200"/>
            <a:ext cx="8763000" cy="5715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Complications </a:t>
            </a:r>
          </a:p>
        </p:txBody>
      </p:sp>
      <p:sp>
        <p:nvSpPr>
          <p:cNvPr id="37891" name="Rectangle 3"/>
          <p:cNvSpPr>
            <a:spLocks noGrp="1" noChangeArrowheads="1"/>
          </p:cNvSpPr>
          <p:nvPr>
            <p:ph sz="quarter" idx="1"/>
          </p:nvPr>
        </p:nvSpPr>
        <p:spPr>
          <a:xfrm>
            <a:off x="609600" y="1600200"/>
            <a:ext cx="7772400" cy="5029200"/>
          </a:xfrm>
        </p:spPr>
        <p:txBody>
          <a:bodyPr>
            <a:normAutofit lnSpcReduction="10000"/>
          </a:bodyPr>
          <a:lstStyle/>
          <a:p>
            <a:pPr>
              <a:lnSpc>
                <a:spcPct val="90000"/>
              </a:lnSpc>
            </a:pPr>
            <a:r>
              <a:rPr lang="en-US" sz="2800" dirty="0"/>
              <a:t>Anemia </a:t>
            </a:r>
          </a:p>
          <a:p>
            <a:pPr>
              <a:lnSpc>
                <a:spcPct val="90000"/>
              </a:lnSpc>
            </a:pPr>
            <a:r>
              <a:rPr lang="en-US" sz="2800" dirty="0"/>
              <a:t>Infections </a:t>
            </a:r>
          </a:p>
          <a:p>
            <a:pPr>
              <a:lnSpc>
                <a:spcPct val="90000"/>
              </a:lnSpc>
            </a:pPr>
            <a:r>
              <a:rPr lang="en-US" sz="2800" dirty="0" err="1"/>
              <a:t>Vaso</a:t>
            </a:r>
            <a:r>
              <a:rPr lang="en-US" sz="2800" dirty="0"/>
              <a:t>-occlusive pain events </a:t>
            </a:r>
          </a:p>
          <a:p>
            <a:pPr>
              <a:lnSpc>
                <a:spcPct val="90000"/>
              </a:lnSpc>
            </a:pPr>
            <a:r>
              <a:rPr lang="en-US" sz="2800" dirty="0"/>
              <a:t>Sequestration crisis</a:t>
            </a:r>
          </a:p>
          <a:p>
            <a:pPr>
              <a:lnSpc>
                <a:spcPct val="90000"/>
              </a:lnSpc>
            </a:pPr>
            <a:r>
              <a:rPr lang="en-US" sz="2800" dirty="0"/>
              <a:t>Avascular necrosis </a:t>
            </a:r>
          </a:p>
          <a:p>
            <a:pPr>
              <a:lnSpc>
                <a:spcPct val="90000"/>
              </a:lnSpc>
            </a:pPr>
            <a:r>
              <a:rPr lang="en-US" sz="2800" dirty="0"/>
              <a:t>Aplastic crisis</a:t>
            </a:r>
          </a:p>
          <a:p>
            <a:pPr>
              <a:lnSpc>
                <a:spcPct val="90000"/>
              </a:lnSpc>
            </a:pPr>
            <a:r>
              <a:rPr lang="en-US" sz="2800" dirty="0"/>
              <a:t>Acute chest syndrome</a:t>
            </a:r>
          </a:p>
          <a:p>
            <a:pPr>
              <a:lnSpc>
                <a:spcPct val="90000"/>
              </a:lnSpc>
            </a:pPr>
            <a:r>
              <a:rPr lang="en-US" sz="2800" dirty="0"/>
              <a:t>Neurological complications </a:t>
            </a:r>
          </a:p>
          <a:p>
            <a:pPr>
              <a:lnSpc>
                <a:spcPct val="90000"/>
              </a:lnSpc>
            </a:pPr>
            <a:r>
              <a:rPr lang="en-US" sz="2800" dirty="0"/>
              <a:t>Renal complications</a:t>
            </a:r>
          </a:p>
          <a:p>
            <a:pPr>
              <a:lnSpc>
                <a:spcPct val="90000"/>
              </a:lnSpc>
            </a:pPr>
            <a:r>
              <a:rPr lang="en-US" sz="2800" dirty="0" err="1"/>
              <a:t>Cholelithiasis</a:t>
            </a:r>
            <a:endParaRPr lang="en-US" sz="2800" dirty="0"/>
          </a:p>
          <a:p>
            <a:pPr>
              <a:lnSpc>
                <a:spcPct val="90000"/>
              </a:lnSpc>
            </a:pPr>
            <a:r>
              <a:rPr lang="en-US" sz="2800" dirty="0"/>
              <a:t>Ophthalmic complications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4221421172"/>
              </p:ext>
            </p:extLst>
          </p:nvPr>
        </p:nvGraphicFramePr>
        <p:xfrm>
          <a:off x="0" y="0"/>
          <a:ext cx="9144001" cy="6857999"/>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609600">
                  <a:extLst>
                    <a:ext uri="{9D8B030D-6E8A-4147-A177-3AD203B41FA5}">
                      <a16:colId xmlns:a16="http://schemas.microsoft.com/office/drawing/2014/main" xmlns="" val="20002"/>
                    </a:ext>
                  </a:extLst>
                </a:gridCol>
                <a:gridCol w="3352800">
                  <a:extLst>
                    <a:ext uri="{9D8B030D-6E8A-4147-A177-3AD203B41FA5}">
                      <a16:colId xmlns:a16="http://schemas.microsoft.com/office/drawing/2014/main" xmlns="" val="20003"/>
                    </a:ext>
                  </a:extLst>
                </a:gridCol>
                <a:gridCol w="2895601">
                  <a:extLst>
                    <a:ext uri="{9D8B030D-6E8A-4147-A177-3AD203B41FA5}">
                      <a16:colId xmlns:a16="http://schemas.microsoft.com/office/drawing/2014/main" xmlns="" val="20004"/>
                    </a:ext>
                  </a:extLst>
                </a:gridCol>
              </a:tblGrid>
              <a:tr h="522327">
                <a:tc>
                  <a:txBody>
                    <a:bodyPr/>
                    <a:lstStyle/>
                    <a:p>
                      <a:r>
                        <a:rPr lang="en-US" dirty="0"/>
                        <a:t>Author</a:t>
                      </a:r>
                    </a:p>
                  </a:txBody>
                  <a:tcPr/>
                </a:tc>
                <a:tc>
                  <a:txBody>
                    <a:bodyPr/>
                    <a:lstStyle/>
                    <a:p>
                      <a:r>
                        <a:rPr lang="en-US" dirty="0"/>
                        <a:t>Journal</a:t>
                      </a:r>
                    </a:p>
                  </a:txBody>
                  <a:tcPr/>
                </a:tc>
                <a:tc>
                  <a:txBody>
                    <a:bodyPr/>
                    <a:lstStyle/>
                    <a:p>
                      <a:r>
                        <a:rPr lang="en-US" dirty="0"/>
                        <a:t>LOE</a:t>
                      </a:r>
                    </a:p>
                  </a:txBody>
                  <a:tcPr/>
                </a:tc>
                <a:tc>
                  <a:txBody>
                    <a:bodyPr/>
                    <a:lstStyle/>
                    <a:p>
                      <a:r>
                        <a:rPr lang="en-US" dirty="0"/>
                        <a:t>Result</a:t>
                      </a:r>
                    </a:p>
                  </a:txBody>
                  <a:tcPr/>
                </a:tc>
                <a:tc>
                  <a:txBody>
                    <a:bodyPr/>
                    <a:lstStyle/>
                    <a:p>
                      <a:r>
                        <a:rPr lang="en-US" dirty="0"/>
                        <a:t>Conclusion</a:t>
                      </a:r>
                    </a:p>
                  </a:txBody>
                  <a:tcPr/>
                </a:tc>
                <a:extLst>
                  <a:ext uri="{0D108BD9-81ED-4DB2-BD59-A6C34878D82A}">
                    <a16:rowId xmlns:a16="http://schemas.microsoft.com/office/drawing/2014/main" xmlns="" val="10000"/>
                  </a:ext>
                </a:extLst>
              </a:tr>
              <a:tr h="6335672">
                <a:tc>
                  <a:txBody>
                    <a:bodyPr/>
                    <a:lstStyle/>
                    <a:p>
                      <a:r>
                        <a:rPr kumimoji="0" lang="pt-BR" b="1" i="0" kern="1200" dirty="0">
                          <a:solidFill>
                            <a:schemeClr val="dk1"/>
                          </a:solidFill>
                          <a:latin typeface="+mn-lt"/>
                          <a:ea typeface="+mn-ea"/>
                          <a:cs typeface="+mn-cs"/>
                        </a:rPr>
                        <a:t>Ana Paula dos Santos Gumiero</a:t>
                      </a:r>
                      <a:r>
                        <a:rPr kumimoji="0" lang="pt-BR" b="1" i="0" kern="1200" baseline="30000" dirty="0">
                          <a:solidFill>
                            <a:schemeClr val="dk1"/>
                          </a:solidFill>
                          <a:latin typeface="+mn-lt"/>
                          <a:ea typeface="+mn-ea"/>
                          <a:cs typeface="+mn-cs"/>
                        </a:rPr>
                        <a:t> </a:t>
                      </a:r>
                      <a:r>
                        <a:rPr kumimoji="0" lang="pt-BR" b="1" i="0" kern="1200" baseline="0" dirty="0">
                          <a:solidFill>
                            <a:schemeClr val="dk1"/>
                          </a:solidFill>
                          <a:latin typeface="+mn-lt"/>
                          <a:ea typeface="+mn-ea"/>
                          <a:cs typeface="+mn-cs"/>
                        </a:rPr>
                        <a:t> et 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pt-BR" b="1" i="0" kern="1200" dirty="0">
                          <a:solidFill>
                            <a:schemeClr val="dk1"/>
                          </a:solidFill>
                          <a:latin typeface="+mn-lt"/>
                          <a:ea typeface="+mn-ea"/>
                          <a:cs typeface="+mn-cs"/>
                        </a:rPr>
                        <a:t>Arq. Gastroenterol. vol.45 no.4 São Paulo Oct./Dec. 2008</a:t>
                      </a:r>
                    </a:p>
                    <a:p>
                      <a:endParaRPr lang="en-US" dirty="0"/>
                    </a:p>
                  </a:txBody>
                  <a:tcPr/>
                </a:tc>
                <a:tc>
                  <a:txBody>
                    <a:bodyPr/>
                    <a:lstStyle/>
                    <a:p>
                      <a:r>
                        <a:rPr lang="en-US" dirty="0"/>
                        <a:t>III</a:t>
                      </a:r>
                    </a:p>
                  </a:txBody>
                  <a:tcPr/>
                </a:tc>
                <a:tc>
                  <a:txBody>
                    <a:bodyPr/>
                    <a:lstStyle/>
                    <a:p>
                      <a:r>
                        <a:rPr kumimoji="0" lang="en-US" b="0" i="0" kern="1200" dirty="0">
                          <a:solidFill>
                            <a:schemeClr val="dk1"/>
                          </a:solidFill>
                          <a:latin typeface="+mn-lt"/>
                          <a:ea typeface="+mn-ea"/>
                          <a:cs typeface="+mn-cs"/>
                        </a:rPr>
                        <a:t>The prevalence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was 45% and half the patients were asymptomatic. The mean age at the time of diagnosis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and surgical treatment was 12.5 years (SD= 5) and 14 years (SD= 5.4), respectively. The prevalence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was higher in patients with SS homozygous and </a:t>
                      </a:r>
                      <a:r>
                        <a:rPr kumimoji="0" lang="en-US" b="0" i="0" kern="1200" dirty="0" err="1">
                          <a:solidFill>
                            <a:schemeClr val="dk1"/>
                          </a:solidFill>
                          <a:latin typeface="+mn-lt"/>
                          <a:ea typeface="+mn-ea"/>
                          <a:cs typeface="+mn-cs"/>
                        </a:rPr>
                        <a:t>Sb</a:t>
                      </a:r>
                      <a:r>
                        <a:rPr kumimoji="0" lang="en-US" b="0" i="0" kern="1200" dirty="0">
                          <a:solidFill>
                            <a:schemeClr val="dk1"/>
                          </a:solidFill>
                          <a:latin typeface="+mn-lt"/>
                          <a:ea typeface="+mn-ea"/>
                          <a:cs typeface="+mn-cs"/>
                        </a:rPr>
                        <a:t> heterozygous </a:t>
                      </a:r>
                      <a:r>
                        <a:rPr kumimoji="0" lang="en-US" b="0" i="0" kern="1200" dirty="0" err="1">
                          <a:solidFill>
                            <a:schemeClr val="dk1"/>
                          </a:solidFill>
                          <a:latin typeface="+mn-lt"/>
                          <a:ea typeface="+mn-ea"/>
                          <a:cs typeface="+mn-cs"/>
                        </a:rPr>
                        <a:t>thalassemia</a:t>
                      </a:r>
                      <a:r>
                        <a:rPr kumimoji="0" lang="en-US" b="0" i="0" kern="1200" dirty="0">
                          <a:solidFill>
                            <a:schemeClr val="dk1"/>
                          </a:solidFill>
                          <a:latin typeface="+mn-lt"/>
                          <a:ea typeface="+mn-ea"/>
                          <a:cs typeface="+mn-cs"/>
                        </a:rPr>
                        <a:t> when compared to patients with SCD. In 50% of symptomatic patients RAP was the single or predominant symptom 39of 44 patients submitted to surgery reported symptom relief after the surgical procedure. Asymptomatic individuals who did not undergo surgical treatment were followed up for 7 years ( SD = 4.8), and none of them presented complications related to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during this period. </a:t>
                      </a:r>
                      <a:endParaRPr lang="en-US" dirty="0"/>
                    </a:p>
                  </a:txBody>
                  <a:tcPr/>
                </a:tc>
                <a:tc>
                  <a:txBody>
                    <a:bodyPr/>
                    <a:lstStyle/>
                    <a:p>
                      <a:r>
                        <a:rPr kumimoji="0" lang="en-US" b="0" i="0" kern="1200" dirty="0">
                          <a:solidFill>
                            <a:schemeClr val="dk1"/>
                          </a:solidFill>
                          <a:latin typeface="+mn-lt"/>
                          <a:ea typeface="+mn-ea"/>
                          <a:cs typeface="+mn-cs"/>
                        </a:rPr>
                        <a:t>The frequency of </a:t>
                      </a:r>
                      <a:r>
                        <a:rPr kumimoji="0" lang="en-US" b="1"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in the study population was 45%. 1/3 of the patients were diagnosed before 10 years of age. Patients with the SS homozygous or </a:t>
                      </a:r>
                      <a:r>
                        <a:rPr kumimoji="0" lang="en-US" b="0" i="0" kern="1200" dirty="0" err="1">
                          <a:solidFill>
                            <a:schemeClr val="dk1"/>
                          </a:solidFill>
                          <a:latin typeface="+mn-lt"/>
                          <a:ea typeface="+mn-ea"/>
                          <a:cs typeface="+mn-cs"/>
                        </a:rPr>
                        <a:t>Sb</a:t>
                      </a:r>
                      <a:r>
                        <a:rPr kumimoji="0" lang="en-US" b="0" i="0" kern="1200" dirty="0">
                          <a:solidFill>
                            <a:schemeClr val="dk1"/>
                          </a:solidFill>
                          <a:latin typeface="+mn-lt"/>
                          <a:ea typeface="+mn-ea"/>
                          <a:cs typeface="+mn-cs"/>
                        </a:rPr>
                        <a:t> heterozygous phenotype were at a higher risk for the development of </a:t>
                      </a:r>
                      <a:r>
                        <a:rPr kumimoji="0" lang="en-US" b="0" i="0" kern="1200" dirty="0" err="1">
                          <a:solidFill>
                            <a:schemeClr val="dk1"/>
                          </a:solidFill>
                          <a:latin typeface="+mn-lt"/>
                          <a:ea typeface="+mn-ea"/>
                          <a:cs typeface="+mn-cs"/>
                        </a:rPr>
                        <a:t>cholelithiasis</a:t>
                      </a:r>
                      <a:r>
                        <a:rPr kumimoji="0" lang="en-US" b="0" i="0" kern="1200" dirty="0">
                          <a:solidFill>
                            <a:schemeClr val="dk1"/>
                          </a:solidFill>
                          <a:latin typeface="+mn-lt"/>
                          <a:ea typeface="+mn-ea"/>
                          <a:cs typeface="+mn-cs"/>
                        </a:rPr>
                        <a:t> than patients with sickle cell disease. About 50% of patients with gallstones were asymptomatic and did not present complications during a 7-year follow-up period. Cholecystectomy must be considered in symptomatic patients.  </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Infections</a:t>
            </a:r>
          </a:p>
        </p:txBody>
      </p:sp>
      <p:sp>
        <p:nvSpPr>
          <p:cNvPr id="92163" name="Rectangle 3"/>
          <p:cNvSpPr>
            <a:spLocks noGrp="1" noChangeArrowheads="1"/>
          </p:cNvSpPr>
          <p:nvPr>
            <p:ph sz="quarter" idx="1"/>
          </p:nvPr>
        </p:nvSpPr>
        <p:spPr/>
        <p:txBody>
          <a:bodyPr/>
          <a:lstStyle/>
          <a:p>
            <a:r>
              <a:rPr lang="en-US" dirty="0"/>
              <a:t>Spleen</a:t>
            </a:r>
          </a:p>
          <a:p>
            <a:r>
              <a:rPr lang="en-US" dirty="0"/>
              <a:t>Infarcts</a:t>
            </a:r>
          </a:p>
          <a:p>
            <a:r>
              <a:rPr lang="en-US" dirty="0"/>
              <a:t>Functional asplenia</a:t>
            </a:r>
          </a:p>
          <a:p>
            <a:r>
              <a:rPr lang="en-US" dirty="0"/>
              <a:t>Encapsulated organisms - Streptococcus Pneumoniae, Salmonella, H. influenza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04800"/>
            <a:ext cx="7772400" cy="1143000"/>
          </a:xfrm>
        </p:spPr>
        <p:txBody>
          <a:bodyPr/>
          <a:lstStyle/>
          <a:p>
            <a:r>
              <a:rPr lang="en-US" b="1">
                <a:cs typeface="Times New Roman" pitchFamily="18" charset="0"/>
              </a:rPr>
              <a:t>Routine Health care</a:t>
            </a:r>
            <a:endParaRPr lang="en-US">
              <a:cs typeface="Times New Roman" pitchFamily="18" charset="0"/>
            </a:endParaRPr>
          </a:p>
        </p:txBody>
      </p:sp>
      <p:sp>
        <p:nvSpPr>
          <p:cNvPr id="27651" name="Rectangle 3"/>
          <p:cNvSpPr>
            <a:spLocks noGrp="1" noChangeArrowheads="1"/>
          </p:cNvSpPr>
          <p:nvPr>
            <p:ph type="body" idx="1"/>
          </p:nvPr>
        </p:nvSpPr>
        <p:spPr>
          <a:xfrm>
            <a:off x="304800" y="1720644"/>
            <a:ext cx="8534400" cy="4527755"/>
          </a:xfrm>
        </p:spPr>
        <p:txBody>
          <a:bodyPr>
            <a:normAutofit/>
          </a:bodyPr>
          <a:lstStyle/>
          <a:p>
            <a:pPr>
              <a:lnSpc>
                <a:spcPct val="90000"/>
              </a:lnSpc>
            </a:pPr>
            <a:r>
              <a:rPr lang="en-US" sz="2400" dirty="0"/>
              <a:t>Regular </a:t>
            </a:r>
            <a:r>
              <a:rPr lang="en-US" sz="2400" dirty="0" err="1"/>
              <a:t>Hb</a:t>
            </a:r>
            <a:r>
              <a:rPr lang="en-US" sz="2400" dirty="0"/>
              <a:t>, Reticulocyte, WBC count</a:t>
            </a:r>
          </a:p>
          <a:p>
            <a:pPr>
              <a:lnSpc>
                <a:spcPct val="90000"/>
              </a:lnSpc>
            </a:pPr>
            <a:r>
              <a:rPr lang="en-US" sz="2400" dirty="0"/>
              <a:t>Physical examination for icterus, cardiomegaly, murmurs and splenomegaly</a:t>
            </a:r>
          </a:p>
          <a:p>
            <a:pPr>
              <a:lnSpc>
                <a:spcPct val="90000"/>
              </a:lnSpc>
            </a:pPr>
            <a:r>
              <a:rPr lang="en-US" sz="2400" dirty="0"/>
              <a:t>Education of parents, genetic counseling.</a:t>
            </a:r>
          </a:p>
          <a:p>
            <a:pPr>
              <a:lnSpc>
                <a:spcPct val="90000"/>
              </a:lnSpc>
            </a:pPr>
            <a:r>
              <a:rPr lang="en-US" sz="2400" dirty="0"/>
              <a:t>Immunization pneumococcal, HIB</a:t>
            </a:r>
          </a:p>
          <a:p>
            <a:pPr>
              <a:lnSpc>
                <a:spcPct val="90000"/>
              </a:lnSpc>
            </a:pPr>
            <a:r>
              <a:rPr lang="en-US" sz="2400" dirty="0"/>
              <a:t>Penicillin prophylaxis.</a:t>
            </a:r>
          </a:p>
          <a:p>
            <a:pPr>
              <a:lnSpc>
                <a:spcPct val="90000"/>
              </a:lnSpc>
            </a:pPr>
            <a:r>
              <a:rPr lang="en-US" sz="2400" dirty="0"/>
              <a:t>Early detection and treatment of infection </a:t>
            </a:r>
          </a:p>
          <a:p>
            <a:pPr>
              <a:lnSpc>
                <a:spcPct val="90000"/>
              </a:lnSpc>
            </a:pPr>
            <a:r>
              <a:rPr lang="en-US" sz="2400" dirty="0"/>
              <a:t>Ophthalmologic examination for retinopathy</a:t>
            </a:r>
            <a:r>
              <a:rPr lang="en-US" sz="2400" dirty="0" smtClean="0"/>
              <a:t>.</a:t>
            </a:r>
            <a:endParaRPr lang="en-US" sz="2400" dirty="0"/>
          </a:p>
          <a:p>
            <a:pPr>
              <a:lnSpc>
                <a:spcPct val="90000"/>
              </a:lnSpc>
            </a:pPr>
            <a:r>
              <a:rPr lang="en-US" sz="2400" dirty="0"/>
              <a:t>Growth assessment – delayed puberty by 2 yrs.</a:t>
            </a:r>
          </a:p>
          <a:p>
            <a:pPr>
              <a:lnSpc>
                <a:spcPct val="90000"/>
              </a:lnSpc>
            </a:pPr>
            <a:endParaRPr lang="en-US"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Evaluation of febrile child</a:t>
            </a:r>
          </a:p>
        </p:txBody>
      </p:sp>
      <p:sp>
        <p:nvSpPr>
          <p:cNvPr id="75779" name="Rectangle 3"/>
          <p:cNvSpPr>
            <a:spLocks noGrp="1" noChangeArrowheads="1"/>
          </p:cNvSpPr>
          <p:nvPr>
            <p:ph type="body" idx="1"/>
          </p:nvPr>
        </p:nvSpPr>
        <p:spPr>
          <a:xfrm>
            <a:off x="914400" y="1676400"/>
            <a:ext cx="7772400" cy="4343400"/>
          </a:xfrm>
        </p:spPr>
        <p:txBody>
          <a:bodyPr>
            <a:normAutofit/>
          </a:bodyPr>
          <a:lstStyle/>
          <a:p>
            <a:r>
              <a:rPr lang="en-US" sz="2800" dirty="0"/>
              <a:t>CBC</a:t>
            </a:r>
          </a:p>
          <a:p>
            <a:r>
              <a:rPr lang="en-US" sz="2800" dirty="0" err="1"/>
              <a:t>Retic</a:t>
            </a:r>
            <a:r>
              <a:rPr lang="en-US" sz="2800" dirty="0"/>
              <a:t> Count</a:t>
            </a:r>
          </a:p>
          <a:p>
            <a:r>
              <a:rPr lang="en-US" sz="2800" dirty="0"/>
              <a:t>Blood culture, Urine culture</a:t>
            </a:r>
          </a:p>
          <a:p>
            <a:r>
              <a:rPr lang="en-US" sz="2800" dirty="0"/>
              <a:t>Chest- X- ray</a:t>
            </a:r>
          </a:p>
          <a:p>
            <a:r>
              <a:rPr lang="en-US" sz="2800" dirty="0"/>
              <a:t>Urine Routine</a:t>
            </a:r>
          </a:p>
          <a:p>
            <a:r>
              <a:rPr lang="en-US" sz="2800" dirty="0"/>
              <a:t>Ceftriaxone I.V.  / oral antibiotics</a:t>
            </a:r>
          </a:p>
          <a:p>
            <a:r>
              <a:rPr lang="en-US" sz="2800" dirty="0"/>
              <a:t>Hospitalization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8" name="Rectangle 6"/>
          <p:cNvSpPr>
            <a:spLocks noGrp="1" noChangeArrowheads="1"/>
          </p:cNvSpPr>
          <p:nvPr>
            <p:ph type="title"/>
          </p:nvPr>
        </p:nvSpPr>
        <p:spPr/>
        <p:txBody>
          <a:bodyPr/>
          <a:lstStyle/>
          <a:p>
            <a:r>
              <a:rPr lang="en-US" dirty="0">
                <a:solidFill>
                  <a:schemeClr val="tx1"/>
                </a:solidFill>
              </a:rPr>
              <a:t>Penicillin prophylaxis</a:t>
            </a:r>
          </a:p>
        </p:txBody>
      </p:sp>
      <p:sp>
        <p:nvSpPr>
          <p:cNvPr id="74759" name="Rectangle 7"/>
          <p:cNvSpPr>
            <a:spLocks noGrp="1" noChangeArrowheads="1"/>
          </p:cNvSpPr>
          <p:nvPr>
            <p:ph type="body" idx="1"/>
          </p:nvPr>
        </p:nvSpPr>
        <p:spPr>
          <a:xfrm>
            <a:off x="457200" y="1447800"/>
            <a:ext cx="8382000" cy="4876800"/>
          </a:xfrm>
        </p:spPr>
        <p:txBody>
          <a:bodyPr>
            <a:normAutofit/>
          </a:bodyPr>
          <a:lstStyle/>
          <a:p>
            <a:pPr>
              <a:lnSpc>
                <a:spcPct val="90000"/>
              </a:lnSpc>
            </a:pPr>
            <a:r>
              <a:rPr lang="en-US" sz="2400" dirty="0"/>
              <a:t>Oral/Injectable Prophylaxis</a:t>
            </a:r>
          </a:p>
          <a:p>
            <a:pPr>
              <a:lnSpc>
                <a:spcPct val="90000"/>
              </a:lnSpc>
            </a:pPr>
            <a:endParaRPr lang="en-US" sz="2400" dirty="0"/>
          </a:p>
          <a:p>
            <a:pPr>
              <a:lnSpc>
                <a:spcPct val="90000"/>
              </a:lnSpc>
            </a:pPr>
            <a:r>
              <a:rPr lang="en-US" sz="2400" dirty="0"/>
              <a:t>PROPS – Prophylaxis Penicillin Study showed that oral Penicillin twice a day, decreased pneumococcal </a:t>
            </a:r>
            <a:r>
              <a:rPr lang="en-US" sz="2400" dirty="0" err="1"/>
              <a:t>bacteremia</a:t>
            </a:r>
            <a:r>
              <a:rPr lang="en-US" sz="2400" dirty="0"/>
              <a:t> by 84%</a:t>
            </a:r>
          </a:p>
          <a:p>
            <a:pPr>
              <a:lnSpc>
                <a:spcPct val="90000"/>
              </a:lnSpc>
            </a:pPr>
            <a:endParaRPr lang="en-US" sz="2400" dirty="0"/>
          </a:p>
          <a:p>
            <a:pPr>
              <a:lnSpc>
                <a:spcPct val="90000"/>
              </a:lnSpc>
            </a:pPr>
            <a:r>
              <a:rPr lang="en-US" sz="2400" dirty="0"/>
              <a:t>Fever &gt; 38.5ºC or  Temperatures between 38.0ºC-38.5ºC</a:t>
            </a:r>
          </a:p>
          <a:p>
            <a:pPr>
              <a:lnSpc>
                <a:spcPct val="90000"/>
              </a:lnSpc>
            </a:pPr>
            <a:endParaRPr lang="en-US" sz="2400" dirty="0"/>
          </a:p>
          <a:p>
            <a:pPr>
              <a:lnSpc>
                <a:spcPct val="90000"/>
              </a:lnSpc>
              <a:buNone/>
            </a:pPr>
            <a:r>
              <a:rPr lang="en-US" sz="2400" dirty="0"/>
              <a:t>	          	 Double the dose of penicillin</a:t>
            </a:r>
          </a:p>
          <a:p>
            <a:pPr>
              <a:lnSpc>
                <a:spcPct val="90000"/>
              </a:lnSpc>
            </a:pPr>
            <a:endParaRPr lang="en-US" sz="2400" b="1" dirty="0"/>
          </a:p>
        </p:txBody>
      </p:sp>
      <p:sp>
        <p:nvSpPr>
          <p:cNvPr id="74756" name="Line 4"/>
          <p:cNvSpPr>
            <a:spLocks noChangeShapeType="1"/>
          </p:cNvSpPr>
          <p:nvPr/>
        </p:nvSpPr>
        <p:spPr bwMode="auto">
          <a:xfrm>
            <a:off x="3733800" y="3886200"/>
            <a:ext cx="0" cy="3810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Sickle cell trait</a:t>
            </a:r>
            <a:endParaRPr lang="en-US" dirty="0"/>
          </a:p>
        </p:txBody>
      </p:sp>
      <p:sp>
        <p:nvSpPr>
          <p:cNvPr id="3" name="Content Placeholder 2"/>
          <p:cNvSpPr>
            <a:spLocks noGrp="1"/>
          </p:cNvSpPr>
          <p:nvPr>
            <p:ph sz="quarter" idx="1"/>
          </p:nvPr>
        </p:nvSpPr>
        <p:spPr>
          <a:xfrm>
            <a:off x="914400" y="1828800"/>
            <a:ext cx="7772400" cy="4191000"/>
          </a:xfrm>
        </p:spPr>
        <p:txBody>
          <a:bodyPr/>
          <a:lstStyle/>
          <a:p>
            <a:pPr marL="0" indent="0">
              <a:lnSpc>
                <a:spcPct val="150000"/>
              </a:lnSpc>
              <a:buNone/>
            </a:pPr>
            <a:r>
              <a:rPr lang="en-US" dirty="0"/>
              <a:t>Sickle cell trait  is a benign condition produced when a gene containing the HbS mutation is inherited along with a normal β-</a:t>
            </a:r>
            <a:r>
              <a:rPr lang="en-US" dirty="0" err="1"/>
              <a:t>globin</a:t>
            </a:r>
            <a:r>
              <a:rPr lang="en-US" dirty="0"/>
              <a:t> gene, and is described as </a:t>
            </a:r>
            <a:r>
              <a:rPr lang="en-US" dirty="0" err="1"/>
              <a:t>HbAS</a:t>
            </a:r>
            <a:r>
              <a:rPr lang="en-US" dirty="0"/>
              <a: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15962"/>
          </a:xfrm>
        </p:spPr>
        <p:txBody>
          <a:bodyPr>
            <a:normAutofit fontScale="90000"/>
          </a:bodyPr>
          <a:lstStyle/>
          <a:p>
            <a:r>
              <a:rPr lang="en-US" b="1" dirty="0">
                <a:solidFill>
                  <a:schemeClr val="tx1"/>
                </a:solidFill>
              </a:rPr>
              <a:t>Penicillin prophylaxis</a:t>
            </a:r>
            <a:endParaRPr lang="en-US" b="1" dirty="0"/>
          </a:p>
        </p:txBody>
      </p:sp>
      <p:sp>
        <p:nvSpPr>
          <p:cNvPr id="3" name="Content Placeholder 2"/>
          <p:cNvSpPr>
            <a:spLocks noGrp="1"/>
          </p:cNvSpPr>
          <p:nvPr>
            <p:ph sz="quarter" idx="1"/>
          </p:nvPr>
        </p:nvSpPr>
        <p:spPr>
          <a:xfrm>
            <a:off x="0" y="1066800"/>
            <a:ext cx="9144000" cy="5410200"/>
          </a:xfrm>
        </p:spPr>
        <p:txBody>
          <a:bodyPr>
            <a:normAutofit/>
          </a:bodyPr>
          <a:lstStyle/>
          <a:p>
            <a:r>
              <a:rPr lang="en-US" sz="2400" dirty="0"/>
              <a:t>All children &lt; 5 years with SCD take daily prophylaxis. </a:t>
            </a:r>
          </a:p>
          <a:p>
            <a:r>
              <a:rPr lang="en-US" sz="2400" dirty="0"/>
              <a:t>All newborns , positive for SCD should be given prophylactic </a:t>
            </a:r>
            <a:r>
              <a:rPr lang="en-US" sz="2400" b="1" dirty="0"/>
              <a:t>penicillin</a:t>
            </a:r>
          </a:p>
          <a:p>
            <a:endParaRPr lang="en-US" sz="2400" dirty="0"/>
          </a:p>
          <a:p>
            <a:r>
              <a:rPr lang="en-US" sz="2400" dirty="0"/>
              <a:t>Children &lt;5 years of age should receive oral penicillin 125 mg twice daily, and for &gt;5 years 250 mg twice daily  </a:t>
            </a:r>
          </a:p>
          <a:p>
            <a:r>
              <a:rPr lang="en-US" sz="2400" dirty="0"/>
              <a:t>Amoxicillin 20 mg/kg/day is an alterative to penicillin. </a:t>
            </a:r>
          </a:p>
          <a:p>
            <a:endParaRPr lang="en-US" sz="2400" dirty="0"/>
          </a:p>
          <a:p>
            <a:r>
              <a:rPr lang="en-US" sz="2400" dirty="0"/>
              <a:t>Penicillin-allergic patients : Give </a:t>
            </a:r>
            <a:r>
              <a:rPr lang="en-US" sz="2400" b="1" dirty="0"/>
              <a:t>Erythromycin</a:t>
            </a:r>
            <a:r>
              <a:rPr lang="en-US" sz="2400" dirty="0"/>
              <a:t> 125 mg twice daily (&lt; 5 years of age) or 250 mg twice daily (≥5 years of age).</a:t>
            </a:r>
          </a:p>
          <a:p>
            <a:endParaRPr lang="en-US" sz="2400" dirty="0"/>
          </a:p>
          <a:p>
            <a:r>
              <a:rPr lang="en-US" sz="2400" dirty="0"/>
              <a:t>Children with recurrent invasive pneumococcal infections should receive penicillin prophylaxis indefinitely</a:t>
            </a:r>
          </a:p>
          <a:p>
            <a:endParaRPr lang="en-US" sz="2400" dirty="0"/>
          </a:p>
        </p:txBody>
      </p:sp>
      <p:sp>
        <p:nvSpPr>
          <p:cNvPr id="4" name="Rectangle 3"/>
          <p:cNvSpPr/>
          <p:nvPr/>
        </p:nvSpPr>
        <p:spPr>
          <a:xfrm>
            <a:off x="1371600" y="6400800"/>
            <a:ext cx="5486400" cy="369332"/>
          </a:xfrm>
          <a:prstGeom prst="rect">
            <a:avLst/>
          </a:prstGeom>
        </p:spPr>
        <p:txBody>
          <a:bodyPr wrap="square">
            <a:spAutoFit/>
          </a:bodyPr>
          <a:lstStyle/>
          <a:p>
            <a:r>
              <a:rPr lang="en-US" dirty="0"/>
              <a:t>J </a:t>
            </a:r>
            <a:r>
              <a:rPr lang="en-US" dirty="0" err="1"/>
              <a:t>Pediatr</a:t>
            </a:r>
            <a:r>
              <a:rPr lang="en-US" dirty="0"/>
              <a:t> </a:t>
            </a:r>
            <a:r>
              <a:rPr lang="en-US" dirty="0" err="1"/>
              <a:t>Pharmacol</a:t>
            </a:r>
            <a:r>
              <a:rPr lang="en-US" dirty="0"/>
              <a:t> </a:t>
            </a:r>
            <a:r>
              <a:rPr lang="en-US" dirty="0" err="1"/>
              <a:t>Ther</a:t>
            </a:r>
            <a:r>
              <a:rPr lang="en-US" dirty="0"/>
              <a:t>. 2010 Jul-Sep; 15(3): 152–159</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Vaccines in sickle cell disease</a:t>
            </a:r>
          </a:p>
        </p:txBody>
      </p:sp>
      <p:sp>
        <p:nvSpPr>
          <p:cNvPr id="3" name="Content Placeholder 2"/>
          <p:cNvSpPr>
            <a:spLocks noGrp="1"/>
          </p:cNvSpPr>
          <p:nvPr>
            <p:ph sz="quarter" idx="1"/>
          </p:nvPr>
        </p:nvSpPr>
        <p:spPr>
          <a:xfrm>
            <a:off x="894735" y="1897626"/>
            <a:ext cx="7792065" cy="4122174"/>
          </a:xfrm>
        </p:spPr>
        <p:txBody>
          <a:bodyPr/>
          <a:lstStyle/>
          <a:p>
            <a:pPr>
              <a:lnSpc>
                <a:spcPct val="150000"/>
              </a:lnSpc>
            </a:pPr>
            <a:r>
              <a:rPr lang="en-US" dirty="0"/>
              <a:t>Pneumococcal</a:t>
            </a:r>
          </a:p>
          <a:p>
            <a:pPr>
              <a:lnSpc>
                <a:spcPct val="150000"/>
              </a:lnSpc>
            </a:pPr>
            <a:r>
              <a:rPr lang="en-US" dirty="0"/>
              <a:t>H. </a:t>
            </a:r>
            <a:r>
              <a:rPr lang="en-US" dirty="0" err="1"/>
              <a:t>influenzae</a:t>
            </a:r>
            <a:r>
              <a:rPr lang="en-US" dirty="0"/>
              <a:t> – b</a:t>
            </a:r>
          </a:p>
          <a:p>
            <a:pPr>
              <a:lnSpc>
                <a:spcPct val="150000"/>
              </a:lnSpc>
            </a:pPr>
            <a:r>
              <a:rPr lang="en-US" dirty="0"/>
              <a:t>Meningococcal </a:t>
            </a:r>
          </a:p>
          <a:p>
            <a:pPr>
              <a:lnSpc>
                <a:spcPct val="150000"/>
              </a:lnSpc>
            </a:pPr>
            <a:r>
              <a:rPr lang="en-US" dirty="0"/>
              <a:t>Enteric fever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Instructions for patients </a:t>
            </a:r>
          </a:p>
        </p:txBody>
      </p:sp>
      <p:sp>
        <p:nvSpPr>
          <p:cNvPr id="43011" name="Rectangle 3"/>
          <p:cNvSpPr>
            <a:spLocks noGrp="1" noChangeArrowheads="1"/>
          </p:cNvSpPr>
          <p:nvPr>
            <p:ph type="body" idx="1"/>
          </p:nvPr>
        </p:nvSpPr>
        <p:spPr>
          <a:xfrm>
            <a:off x="914400" y="1917290"/>
            <a:ext cx="7772400" cy="4102510"/>
          </a:xfrm>
        </p:spPr>
        <p:txBody>
          <a:bodyPr/>
          <a:lstStyle/>
          <a:p>
            <a:pPr>
              <a:lnSpc>
                <a:spcPct val="150000"/>
              </a:lnSpc>
            </a:pPr>
            <a:r>
              <a:rPr lang="en-US" dirty="0">
                <a:cs typeface="Times New Roman" pitchFamily="18" charset="0"/>
              </a:rPr>
              <a:t>Well balanced diet.</a:t>
            </a:r>
          </a:p>
          <a:p>
            <a:pPr>
              <a:lnSpc>
                <a:spcPct val="150000"/>
              </a:lnSpc>
            </a:pPr>
            <a:r>
              <a:rPr lang="en-US" dirty="0">
                <a:cs typeface="Times New Roman" pitchFamily="18" charset="0"/>
              </a:rPr>
              <a:t>Fluid intake, 8-10 glasses of liquids,</a:t>
            </a:r>
          </a:p>
          <a:p>
            <a:pPr>
              <a:lnSpc>
                <a:spcPct val="150000"/>
              </a:lnSpc>
            </a:pPr>
            <a:r>
              <a:rPr lang="en-US" dirty="0">
                <a:cs typeface="Times New Roman" pitchFamily="18" charset="0"/>
              </a:rPr>
              <a:t> Adequate rest and sleep 8 hours a night.</a:t>
            </a:r>
          </a:p>
          <a:p>
            <a:pPr>
              <a:lnSpc>
                <a:spcPct val="150000"/>
              </a:lnSpc>
            </a:pPr>
            <a:r>
              <a:rPr lang="en-US" dirty="0">
                <a:cs typeface="Times New Roman" pitchFamily="18" charset="0"/>
              </a:rPr>
              <a:t>Avoiding extreme heat, cold and high altitudes.</a:t>
            </a:r>
          </a:p>
          <a:p>
            <a:pPr>
              <a:lnSpc>
                <a:spcPct val="150000"/>
              </a:lnSpc>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pPr algn="ctr"/>
            <a:r>
              <a:rPr lang="en-US" dirty="0"/>
              <a:t>Blood Transfusion </a:t>
            </a:r>
          </a:p>
        </p:txBody>
      </p:sp>
      <p:sp>
        <p:nvSpPr>
          <p:cNvPr id="3" name="Content Placeholder 2"/>
          <p:cNvSpPr>
            <a:spLocks noGrp="1"/>
          </p:cNvSpPr>
          <p:nvPr>
            <p:ph sz="quarter" idx="1"/>
          </p:nvPr>
        </p:nvSpPr>
        <p:spPr>
          <a:xfrm>
            <a:off x="533400" y="1447800"/>
            <a:ext cx="8153400" cy="5105400"/>
          </a:xfrm>
        </p:spPr>
        <p:txBody>
          <a:bodyPr>
            <a:normAutofit/>
          </a:bodyPr>
          <a:lstStyle/>
          <a:p>
            <a:r>
              <a:rPr lang="en-US" b="1" dirty="0"/>
              <a:t>Episodic transfusion</a:t>
            </a:r>
          </a:p>
          <a:p>
            <a:pPr lvl="1"/>
            <a:r>
              <a:rPr lang="en-US" dirty="0"/>
              <a:t>Management of severe anemia</a:t>
            </a:r>
          </a:p>
          <a:p>
            <a:pPr lvl="1"/>
            <a:r>
              <a:rPr lang="en-US" dirty="0"/>
              <a:t>Management of sudden severe illness</a:t>
            </a:r>
          </a:p>
          <a:p>
            <a:endParaRPr lang="en-US" dirty="0"/>
          </a:p>
          <a:p>
            <a:r>
              <a:rPr lang="en-US" b="1" dirty="0"/>
              <a:t>Chronic transfusion therapy</a:t>
            </a:r>
          </a:p>
          <a:p>
            <a:pPr lvl="1"/>
            <a:r>
              <a:rPr lang="en-US" dirty="0"/>
              <a:t>Primary stroke prevention</a:t>
            </a:r>
          </a:p>
          <a:p>
            <a:pPr lvl="1"/>
            <a:r>
              <a:rPr lang="en-US" dirty="0"/>
              <a:t>Prevention of recurrent stroke</a:t>
            </a:r>
          </a:p>
          <a:p>
            <a:pPr lvl="1"/>
            <a:r>
              <a:rPr lang="en-US" dirty="0"/>
              <a:t>Prevention of PAH and chronic lung disease</a:t>
            </a:r>
          </a:p>
          <a:p>
            <a:pPr lvl="1"/>
            <a:r>
              <a:rPr lang="en-US" dirty="0"/>
              <a:t>Vital organ failure</a:t>
            </a:r>
          </a:p>
          <a:p>
            <a:endParaRPr lang="en-US" dirty="0"/>
          </a:p>
          <a:p>
            <a:r>
              <a:rPr lang="en-US" b="1" dirty="0"/>
              <a:t>Chronic  debilitating  pain</a:t>
            </a:r>
          </a:p>
          <a:p>
            <a:pPr lvl="1"/>
            <a:endParaRPr lang="en-US" dirty="0"/>
          </a:p>
          <a:p>
            <a:pPr lvl="1"/>
            <a:endParaRPr lang="en-US" dirty="0"/>
          </a:p>
          <a:p>
            <a:pPr lvl="1"/>
            <a:endParaRPr lang="en-US" dirty="0"/>
          </a:p>
          <a:p>
            <a:pPr lvl="1"/>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14400" y="274638"/>
            <a:ext cx="7772400" cy="868362"/>
          </a:xfrm>
        </p:spPr>
        <p:txBody>
          <a:bodyPr>
            <a:normAutofit/>
          </a:bodyPr>
          <a:lstStyle/>
          <a:p>
            <a:r>
              <a:rPr lang="en-US" dirty="0">
                <a:solidFill>
                  <a:schemeClr val="tx1"/>
                </a:solidFill>
              </a:rPr>
              <a:t>Specific indications</a:t>
            </a:r>
          </a:p>
        </p:txBody>
      </p:sp>
      <p:sp>
        <p:nvSpPr>
          <p:cNvPr id="28675" name="Rectangle 3"/>
          <p:cNvSpPr>
            <a:spLocks noGrp="1" noChangeArrowheads="1"/>
          </p:cNvSpPr>
          <p:nvPr>
            <p:ph type="body" idx="1"/>
          </p:nvPr>
        </p:nvSpPr>
        <p:spPr>
          <a:xfrm>
            <a:off x="304800" y="1447800"/>
            <a:ext cx="8382000" cy="4572000"/>
          </a:xfrm>
        </p:spPr>
        <p:txBody>
          <a:bodyPr/>
          <a:lstStyle/>
          <a:p>
            <a:r>
              <a:rPr lang="en-US" sz="2800" dirty="0"/>
              <a:t>Blood transfusion –10 – 15 ml /kg PRBC</a:t>
            </a:r>
          </a:p>
          <a:p>
            <a:pPr>
              <a:buFontTx/>
              <a:buNone/>
            </a:pPr>
            <a:r>
              <a:rPr lang="en-US" sz="2800" dirty="0"/>
              <a:t>                                   </a:t>
            </a:r>
          </a:p>
          <a:p>
            <a:r>
              <a:rPr lang="en-US" sz="2800" dirty="0"/>
              <a:t>Exchange Transfusions – Stroke </a:t>
            </a:r>
          </a:p>
          <a:p>
            <a:pPr>
              <a:buFontTx/>
              <a:buNone/>
            </a:pPr>
            <a:r>
              <a:rPr lang="en-US" sz="2800" dirty="0"/>
              <a:t>                                            CNS crisis  </a:t>
            </a:r>
          </a:p>
          <a:p>
            <a:r>
              <a:rPr lang="en-US" sz="2800" dirty="0"/>
              <a:t>BMT – </a:t>
            </a:r>
          </a:p>
          <a:p>
            <a:pPr>
              <a:buFontTx/>
              <a:buNone/>
            </a:pPr>
            <a:r>
              <a:rPr lang="en-US" sz="2800" dirty="0"/>
              <a:t>               HLA matched sibs</a:t>
            </a:r>
          </a:p>
          <a:p>
            <a:pPr>
              <a:buFontTx/>
              <a:buNone/>
            </a:pPr>
            <a:r>
              <a:rPr lang="en-US" sz="2800" dirty="0"/>
              <a:t>               85% cure rate </a:t>
            </a:r>
          </a:p>
          <a:p>
            <a:endParaRPr lang="en-US" sz="28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err="1">
                <a:solidFill>
                  <a:schemeClr val="tx1"/>
                </a:solidFill>
              </a:rPr>
              <a:t>Hydroxyurea</a:t>
            </a:r>
            <a:endParaRPr lang="en-US" dirty="0">
              <a:solidFill>
                <a:schemeClr val="tx1"/>
              </a:solidFill>
            </a:endParaRPr>
          </a:p>
        </p:txBody>
      </p:sp>
      <p:sp>
        <p:nvSpPr>
          <p:cNvPr id="41987" name="Rectangle 3"/>
          <p:cNvSpPr>
            <a:spLocks noGrp="1" noChangeArrowheads="1"/>
          </p:cNvSpPr>
          <p:nvPr>
            <p:ph type="body" idx="1"/>
          </p:nvPr>
        </p:nvSpPr>
        <p:spPr>
          <a:xfrm>
            <a:off x="914400" y="1752600"/>
            <a:ext cx="7772400" cy="4267200"/>
          </a:xfrm>
        </p:spPr>
        <p:txBody>
          <a:bodyPr>
            <a:normAutofit/>
          </a:bodyPr>
          <a:lstStyle/>
          <a:p>
            <a:r>
              <a:rPr lang="en-US" sz="2800" dirty="0"/>
              <a:t>Increase </a:t>
            </a:r>
            <a:r>
              <a:rPr lang="en-US" sz="2800" dirty="0" err="1"/>
              <a:t>HbF</a:t>
            </a:r>
            <a:endParaRPr lang="en-US" sz="2800" dirty="0"/>
          </a:p>
          <a:p>
            <a:r>
              <a:rPr lang="en-US" sz="2800" dirty="0"/>
              <a:t>Increases RBC hydration </a:t>
            </a:r>
          </a:p>
          <a:p>
            <a:r>
              <a:rPr lang="en-US" sz="2800" dirty="0"/>
              <a:t>Decreases RBC adhesion</a:t>
            </a:r>
          </a:p>
          <a:p>
            <a:r>
              <a:rPr lang="en-US" sz="2800" dirty="0"/>
              <a:t>Dose – 10-15 mg/kg/day</a:t>
            </a:r>
          </a:p>
          <a:p>
            <a:r>
              <a:rPr lang="en-US" sz="2800" dirty="0"/>
              <a:t>Bi monthly CBC, reticulocyte count </a:t>
            </a:r>
          </a:p>
          <a:p>
            <a:r>
              <a:rPr lang="en-US" sz="2800" dirty="0"/>
              <a:t>Measurement of </a:t>
            </a:r>
            <a:r>
              <a:rPr lang="en-US" sz="2800" dirty="0" err="1"/>
              <a:t>HbF</a:t>
            </a:r>
            <a:endParaRPr lang="en-US" sz="2800" dirty="0"/>
          </a:p>
          <a:p>
            <a:r>
              <a:rPr lang="en-US" sz="2800" dirty="0"/>
              <a:t>&gt; 3 crisis /yr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609600">
                  <a:extLst>
                    <a:ext uri="{9D8B030D-6E8A-4147-A177-3AD203B41FA5}">
                      <a16:colId xmlns:a16="http://schemas.microsoft.com/office/drawing/2014/main" xmlns="" val="20002"/>
                    </a:ext>
                  </a:extLst>
                </a:gridCol>
                <a:gridCol w="3886200">
                  <a:extLst>
                    <a:ext uri="{9D8B030D-6E8A-4147-A177-3AD203B41FA5}">
                      <a16:colId xmlns:a16="http://schemas.microsoft.com/office/drawing/2014/main" xmlns="" val="20003"/>
                    </a:ext>
                  </a:extLst>
                </a:gridCol>
                <a:gridCol w="2743200">
                  <a:extLst>
                    <a:ext uri="{9D8B030D-6E8A-4147-A177-3AD203B41FA5}">
                      <a16:colId xmlns:a16="http://schemas.microsoft.com/office/drawing/2014/main" xmlns="" val="20004"/>
                    </a:ext>
                  </a:extLst>
                </a:gridCol>
              </a:tblGrid>
              <a:tr h="738554">
                <a:tc>
                  <a:txBody>
                    <a:bodyPr/>
                    <a:lstStyle/>
                    <a:p>
                      <a:r>
                        <a:rPr lang="en-US" dirty="0"/>
                        <a:t>Author</a:t>
                      </a:r>
                    </a:p>
                  </a:txBody>
                  <a:tcPr/>
                </a:tc>
                <a:tc>
                  <a:txBody>
                    <a:bodyPr/>
                    <a:lstStyle/>
                    <a:p>
                      <a:r>
                        <a:rPr lang="en-US" dirty="0"/>
                        <a:t>Journal</a:t>
                      </a:r>
                    </a:p>
                  </a:txBody>
                  <a:tcPr/>
                </a:tc>
                <a:tc>
                  <a:txBody>
                    <a:bodyPr/>
                    <a:lstStyle/>
                    <a:p>
                      <a:r>
                        <a:rPr lang="en-US" dirty="0"/>
                        <a:t>LOE</a:t>
                      </a:r>
                    </a:p>
                  </a:txBody>
                  <a:tcPr/>
                </a:tc>
                <a:tc>
                  <a:txBody>
                    <a:bodyPr/>
                    <a:lstStyle/>
                    <a:p>
                      <a:r>
                        <a:rPr lang="en-US" dirty="0"/>
                        <a:t>Result</a:t>
                      </a:r>
                    </a:p>
                  </a:txBody>
                  <a:tcPr/>
                </a:tc>
                <a:tc>
                  <a:txBody>
                    <a:bodyPr/>
                    <a:lstStyle/>
                    <a:p>
                      <a:r>
                        <a:rPr lang="en-US" dirty="0"/>
                        <a:t>Conclusion</a:t>
                      </a:r>
                    </a:p>
                  </a:txBody>
                  <a:tcPr/>
                </a:tc>
                <a:extLst>
                  <a:ext uri="{0D108BD9-81ED-4DB2-BD59-A6C34878D82A}">
                    <a16:rowId xmlns:a16="http://schemas.microsoft.com/office/drawing/2014/main" xmlns="" val="10000"/>
                  </a:ext>
                </a:extLst>
              </a:tr>
              <a:tr h="6119446">
                <a:tc>
                  <a:txBody>
                    <a:bodyPr/>
                    <a:lstStyle/>
                    <a:p>
                      <a:r>
                        <a:rPr kumimoji="0" lang="en-US" b="0" i="0" kern="1200" dirty="0">
                          <a:solidFill>
                            <a:schemeClr val="dk1"/>
                          </a:solidFill>
                          <a:latin typeface="+mn-lt"/>
                          <a:ea typeface="+mn-ea"/>
                          <a:cs typeface="+mn-cs"/>
                        </a:rPr>
                        <a:t>Samuel </a:t>
                      </a:r>
                      <a:r>
                        <a:rPr kumimoji="0" lang="en-US" b="0" i="0" kern="1200" dirty="0" err="1">
                          <a:solidFill>
                            <a:schemeClr val="dk1"/>
                          </a:solidFill>
                          <a:latin typeface="+mn-lt"/>
                          <a:ea typeface="+mn-ea"/>
                          <a:cs typeface="+mn-cs"/>
                        </a:rPr>
                        <a:t>Charache</a:t>
                      </a:r>
                      <a:r>
                        <a:rPr kumimoji="0" lang="en-US" b="0" i="0" kern="1200" dirty="0">
                          <a:solidFill>
                            <a:schemeClr val="dk1"/>
                          </a:solidFill>
                          <a:latin typeface="+mn-lt"/>
                          <a:ea typeface="+mn-ea"/>
                          <a:cs typeface="+mn-cs"/>
                        </a:rPr>
                        <a:t>, M.D., Michael L. </a:t>
                      </a:r>
                      <a:r>
                        <a:rPr kumimoji="0" lang="en-US" b="0" i="0" kern="1200" dirty="0" err="1">
                          <a:solidFill>
                            <a:schemeClr val="dk1"/>
                          </a:solidFill>
                          <a:latin typeface="+mn-lt"/>
                          <a:ea typeface="+mn-ea"/>
                          <a:cs typeface="+mn-cs"/>
                        </a:rPr>
                        <a:t>Terrin</a:t>
                      </a:r>
                      <a:r>
                        <a:rPr kumimoji="0" lang="en-US" b="0" i="0" kern="1200" dirty="0">
                          <a:solidFill>
                            <a:schemeClr val="dk1"/>
                          </a:solidFill>
                          <a:latin typeface="+mn-lt"/>
                          <a:ea typeface="+mn-ea"/>
                          <a:cs typeface="+mn-cs"/>
                        </a:rPr>
                        <a:t>, M.D.,</a:t>
                      </a:r>
                      <a:endParaRPr lang="en-US" dirty="0"/>
                    </a:p>
                  </a:txBody>
                  <a:tcPr/>
                </a:tc>
                <a:tc>
                  <a:txBody>
                    <a:bodyPr/>
                    <a:lstStyle/>
                    <a:p>
                      <a:r>
                        <a:rPr kumimoji="0" lang="en-US" b="0" i="0" kern="1200" dirty="0">
                          <a:solidFill>
                            <a:schemeClr val="dk1"/>
                          </a:solidFill>
                          <a:latin typeface="+mn-lt"/>
                          <a:ea typeface="+mn-ea"/>
                          <a:cs typeface="+mn-cs"/>
                        </a:rPr>
                        <a:t>N </a:t>
                      </a:r>
                      <a:r>
                        <a:rPr kumimoji="0" lang="en-US" b="0" i="0" kern="1200" dirty="0" err="1">
                          <a:solidFill>
                            <a:schemeClr val="dk1"/>
                          </a:solidFill>
                          <a:latin typeface="+mn-lt"/>
                          <a:ea typeface="+mn-ea"/>
                          <a:cs typeface="+mn-cs"/>
                        </a:rPr>
                        <a:t>Engl</a:t>
                      </a:r>
                      <a:r>
                        <a:rPr kumimoji="0" lang="en-US" b="0" i="0" kern="1200" dirty="0">
                          <a:solidFill>
                            <a:schemeClr val="dk1"/>
                          </a:solidFill>
                          <a:latin typeface="+mn-lt"/>
                          <a:ea typeface="+mn-ea"/>
                          <a:cs typeface="+mn-cs"/>
                        </a:rPr>
                        <a:t> J Med 1995; </a:t>
                      </a:r>
                      <a:r>
                        <a:rPr kumimoji="0" lang="en-US" b="0" i="0" kern="1200" dirty="0">
                          <a:solidFill>
                            <a:schemeClr val="tx1"/>
                          </a:solidFill>
                          <a:latin typeface="+mn-lt"/>
                          <a:ea typeface="+mn-ea"/>
                          <a:cs typeface="+mn-cs"/>
                        </a:rPr>
                        <a:t>332:1317-1322</a:t>
                      </a:r>
                      <a:r>
                        <a:rPr kumimoji="0" lang="en-US" b="0" i="0" u="sng" kern="1200" dirty="0">
                          <a:solidFill>
                            <a:schemeClr val="tx1"/>
                          </a:solidFill>
                          <a:latin typeface="+mn-lt"/>
                          <a:ea typeface="+mn-ea"/>
                          <a:cs typeface="+mn-cs"/>
                        </a:rPr>
                        <a:t>May  18, 1995</a:t>
                      </a:r>
                      <a:endParaRPr lang="en-US" dirty="0">
                        <a:solidFill>
                          <a:schemeClr val="tx1"/>
                        </a:solidFill>
                      </a:endParaRPr>
                    </a:p>
                  </a:txBody>
                  <a:tcPr/>
                </a:tc>
                <a:tc>
                  <a:txBody>
                    <a:bodyPr/>
                    <a:lstStyle/>
                    <a:p>
                      <a:r>
                        <a:rPr lang="en-US" dirty="0"/>
                        <a:t>II</a:t>
                      </a:r>
                    </a:p>
                  </a:txBody>
                  <a:tcPr/>
                </a:tc>
                <a:tc>
                  <a:txBody>
                    <a:bodyPr/>
                    <a:lstStyle/>
                    <a:p>
                      <a:r>
                        <a:rPr kumimoji="0" lang="en-US" sz="2000" b="0" i="0" kern="1200" dirty="0">
                          <a:solidFill>
                            <a:schemeClr val="dk1"/>
                          </a:solidFill>
                          <a:latin typeface="+mn-lt"/>
                          <a:ea typeface="+mn-ea"/>
                          <a:cs typeface="+mn-cs"/>
                        </a:rPr>
                        <a:t>Among 148 men and 151 women studied at 21 clinics, the 152 patients assigned to HU treatment had lower annual rates of crises than the 147 patients given placebo (median, 2.5 vs. 4.5 crises per year, P&lt;0.001). The median times to the first crisis (3.0 vs. 1.5 months, P = 0.01) and the second crisis (8.8 vs. 4.6 months, P&lt;0.001) were longer with HU treatment. Fewer patients assigned to HU had chest syndrome (25 vs. 51, P&lt;0.001), and fewer underwent transfusions (48 vs. 73, P = 0.001). At the end of the study, the doses of HU ranged from 0 to 35 mg/kg/ day. Treatment with HU did not cause any important adverse effects.</a:t>
                      </a:r>
                      <a:endParaRPr lang="en-US" sz="2000" dirty="0"/>
                    </a:p>
                  </a:txBody>
                  <a:tcPr/>
                </a:tc>
                <a:tc>
                  <a:txBody>
                    <a:bodyPr/>
                    <a:lstStyle/>
                    <a:p>
                      <a:r>
                        <a:rPr kumimoji="0" lang="en-US" sz="2000" b="0" i="0" kern="1200" dirty="0" err="1">
                          <a:solidFill>
                            <a:schemeClr val="dk1"/>
                          </a:solidFill>
                          <a:latin typeface="+mn-lt"/>
                          <a:ea typeface="+mn-ea"/>
                          <a:cs typeface="+mn-cs"/>
                        </a:rPr>
                        <a:t>Hydroxyurea</a:t>
                      </a:r>
                      <a:r>
                        <a:rPr kumimoji="0" lang="en-US" sz="2000" b="0" i="0" kern="1200" dirty="0">
                          <a:solidFill>
                            <a:schemeClr val="dk1"/>
                          </a:solidFill>
                          <a:latin typeface="+mn-lt"/>
                          <a:ea typeface="+mn-ea"/>
                          <a:cs typeface="+mn-cs"/>
                        </a:rPr>
                        <a:t>(HU) therapy can ameliorate the clinical course of SCA in some adults with &gt;3 painful crises / year. Maximal tolerated doses of HU may not be necessary to achieve a therapeutic effect. The beneficial effects of HU do not become manifest for several months, and its use must be carefully monitored. The long-term safety of HU in patients with SCA is uncertain</a:t>
                      </a:r>
                      <a:r>
                        <a:rPr kumimoji="0" lang="en-US" b="0" i="0" kern="1200" dirty="0">
                          <a:solidFill>
                            <a:schemeClr val="dk1"/>
                          </a:solidFill>
                          <a:latin typeface="+mn-lt"/>
                          <a:ea typeface="+mn-ea"/>
                          <a:cs typeface="+mn-cs"/>
                        </a:rPr>
                        <a:t>.</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Title 2"/>
          <p:cNvSpPr>
            <a:spLocks noGrp="1"/>
          </p:cNvSpPr>
          <p:nvPr>
            <p:ph type="ctrTitle"/>
          </p:nvPr>
        </p:nvSpPr>
        <p:spPr>
          <a:xfrm>
            <a:off x="457200" y="1505930"/>
            <a:ext cx="8229600" cy="1923070"/>
          </a:xfrm>
        </p:spPr>
        <p:txBody>
          <a:bodyPr/>
          <a:lstStyle/>
          <a:p>
            <a:r>
              <a:rPr lang="en-US" dirty="0"/>
              <a:t>MCQ’S</a:t>
            </a:r>
            <a:br>
              <a:rPr lang="en-US" dirty="0"/>
            </a:b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buNone/>
            </a:pPr>
            <a:r>
              <a:rPr lang="en-US" sz="2800" dirty="0"/>
              <a:t>1) Sickle cell disease is  </a:t>
            </a:r>
          </a:p>
          <a:p>
            <a:endParaRPr lang="en-US" sz="2800" dirty="0"/>
          </a:p>
          <a:p>
            <a:pPr marL="777240" lvl="1" indent="-457200">
              <a:buFont typeface="+mj-lt"/>
              <a:buAutoNum type="alphaLcParenR"/>
            </a:pPr>
            <a:r>
              <a:rPr lang="en-US" sz="2800" dirty="0"/>
              <a:t>Hemoglobinopathy</a:t>
            </a:r>
          </a:p>
          <a:p>
            <a:pPr marL="777240" lvl="1" indent="-457200">
              <a:buFont typeface="+mj-lt"/>
              <a:buAutoNum type="alphaLcParenR"/>
            </a:pPr>
            <a:r>
              <a:rPr lang="en-US" sz="2800" dirty="0"/>
              <a:t>RBC membrane defect</a:t>
            </a:r>
          </a:p>
          <a:p>
            <a:pPr marL="777240" lvl="1" indent="-457200">
              <a:buFont typeface="+mj-lt"/>
              <a:buAutoNum type="alphaLcParenR"/>
            </a:pPr>
            <a:r>
              <a:rPr lang="en-US" sz="2800" dirty="0"/>
              <a:t>Enzyme Defect</a:t>
            </a:r>
          </a:p>
          <a:p>
            <a:pPr marL="777240" lvl="1" indent="-457200">
              <a:buFont typeface="+mj-lt"/>
              <a:buAutoNum type="alphaLcParenR"/>
            </a:pPr>
            <a:r>
              <a:rPr lang="en-US" sz="2800" dirty="0"/>
              <a:t>Capillary Defect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sz="2800" dirty="0"/>
              <a:t>2) Sickle cell disease occurs due to</a:t>
            </a:r>
          </a:p>
          <a:p>
            <a:endParaRPr lang="en-US" sz="2800" dirty="0"/>
          </a:p>
          <a:p>
            <a:pPr marL="777240" lvl="1" indent="-457200">
              <a:buFont typeface="+mj-lt"/>
              <a:buAutoNum type="alphaLcParenR"/>
            </a:pPr>
            <a:r>
              <a:rPr lang="en-US" sz="2800" dirty="0"/>
              <a:t>Mutation in chromosome 11</a:t>
            </a:r>
          </a:p>
          <a:p>
            <a:pPr marL="777240" lvl="1" indent="-457200">
              <a:buFont typeface="+mj-lt"/>
              <a:buAutoNum type="alphaLcParenR"/>
            </a:pPr>
            <a:r>
              <a:rPr lang="en-US" sz="2800" dirty="0"/>
              <a:t>Mutation in chromosome 12</a:t>
            </a:r>
          </a:p>
          <a:p>
            <a:pPr marL="777240" lvl="1" indent="-457200">
              <a:buFont typeface="+mj-lt"/>
              <a:buAutoNum type="alphaLcParenR"/>
            </a:pPr>
            <a:r>
              <a:rPr lang="en-US" sz="2800" dirty="0"/>
              <a:t>Mutation in chromosome 14</a:t>
            </a:r>
          </a:p>
          <a:p>
            <a:pPr marL="777240" lvl="1" indent="-457200">
              <a:buFont typeface="+mj-lt"/>
              <a:buAutoNum type="alphaLcParenR"/>
            </a:pPr>
            <a:r>
              <a:rPr lang="en-US" sz="2800" dirty="0"/>
              <a:t>Mutation in chromosome 16</a:t>
            </a:r>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026"/>
          <p:cNvSpPr>
            <a:spLocks noGrp="1" noChangeArrowheads="1"/>
          </p:cNvSpPr>
          <p:nvPr>
            <p:ph type="title"/>
          </p:nvPr>
        </p:nvSpPr>
        <p:spPr>
          <a:xfrm>
            <a:off x="838200" y="381000"/>
            <a:ext cx="7620000" cy="1066800"/>
          </a:xfrm>
        </p:spPr>
        <p:txBody>
          <a:bodyPr/>
          <a:lstStyle/>
          <a:p>
            <a:r>
              <a:rPr lang="en-US" dirty="0"/>
              <a:t>Frequency in India- Sickle cell </a:t>
            </a:r>
          </a:p>
        </p:txBody>
      </p:sp>
      <p:graphicFrame>
        <p:nvGraphicFramePr>
          <p:cNvPr id="83971" name="Group 1027"/>
          <p:cNvGraphicFramePr>
            <a:graphicFrameLocks noGrp="1"/>
          </p:cNvGraphicFramePr>
          <p:nvPr>
            <p:ph type="tbl" idx="1"/>
          </p:nvPr>
        </p:nvGraphicFramePr>
        <p:xfrm>
          <a:off x="304800" y="1981200"/>
          <a:ext cx="8610600" cy="4446590"/>
        </p:xfrm>
        <a:graphic>
          <a:graphicData uri="http://schemas.openxmlformats.org/drawingml/2006/table">
            <a:tbl>
              <a:tblPr/>
              <a:tblGrid>
                <a:gridCol w="5778166">
                  <a:extLst>
                    <a:ext uri="{9D8B030D-6E8A-4147-A177-3AD203B41FA5}">
                      <a16:colId xmlns:a16="http://schemas.microsoft.com/office/drawing/2014/main" xmlns="" val="20000"/>
                    </a:ext>
                  </a:extLst>
                </a:gridCol>
                <a:gridCol w="2832434">
                  <a:extLst>
                    <a:ext uri="{9D8B030D-6E8A-4147-A177-3AD203B41FA5}">
                      <a16:colId xmlns:a16="http://schemas.microsoft.com/office/drawing/2014/main" xmlns="" val="20001"/>
                    </a:ext>
                  </a:extLst>
                </a:gridCol>
              </a:tblGrid>
              <a:tr h="523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Lohars</a:t>
                      </a:r>
                      <a:r>
                        <a:rPr kumimoji="0" lang="en-US" sz="2400" b="0" i="0" u="none" strike="noStrike" cap="none" normalizeH="0" baseline="0" dirty="0">
                          <a:ln>
                            <a:noFill/>
                          </a:ln>
                          <a:solidFill>
                            <a:schemeClr val="tx1"/>
                          </a:solidFill>
                          <a:effectLst/>
                          <a:latin typeface="Arial Narrow" pitchFamily="34" charset="0"/>
                        </a:rPr>
                        <a:t>- </a:t>
                      </a:r>
                      <a:r>
                        <a:rPr kumimoji="0" lang="en-US" sz="2400" b="0" i="0" u="none" strike="noStrike" cap="none" normalizeH="0" baseline="0" dirty="0" err="1">
                          <a:ln>
                            <a:noFill/>
                          </a:ln>
                          <a:solidFill>
                            <a:schemeClr val="tx1"/>
                          </a:solidFill>
                          <a:effectLst/>
                          <a:latin typeface="Arial Narrow" pitchFamily="34" charset="0"/>
                        </a:rPr>
                        <a:t>Orrisa</a:t>
                      </a:r>
                      <a:endParaRPr kumimoji="0" lang="en-US" sz="2400" b="0" i="0" u="none" strike="noStrike" cap="none" normalizeH="0" baseline="0" dirty="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22.2%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Mahars</a:t>
                      </a:r>
                      <a:r>
                        <a:rPr kumimoji="0" lang="en-US" sz="2400" b="0" i="0" u="none" strike="noStrike" cap="none" normalizeH="0" baseline="0" dirty="0">
                          <a:ln>
                            <a:noFill/>
                          </a:ln>
                          <a:solidFill>
                            <a:schemeClr val="tx1"/>
                          </a:solidFill>
                          <a:effectLst/>
                          <a:latin typeface="Arial Narrow" pitchFamily="34" charset="0"/>
                        </a:rPr>
                        <a:t> – M. 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20 %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76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Irulas – 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20 %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Karmakars</a:t>
                      </a:r>
                      <a:r>
                        <a:rPr kumimoji="0" lang="en-US" sz="2400" b="0" i="0" u="none" strike="noStrike" cap="none" normalizeH="0" baseline="0" dirty="0">
                          <a:ln>
                            <a:noFill/>
                          </a:ln>
                          <a:solidFill>
                            <a:schemeClr val="tx1"/>
                          </a:solidFill>
                          <a:effectLst/>
                          <a:latin typeface="Arial Narrow" pitchFamily="34" charset="0"/>
                        </a:rPr>
                        <a:t> – Assam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19.3%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Pradhans – A. 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Arial Narrow" pitchFamily="34" charset="0"/>
                        </a:rPr>
                        <a:t>Garnits</a:t>
                      </a:r>
                      <a:r>
                        <a:rPr kumimoji="0" lang="en-US" sz="2400" b="0" i="0" u="none" strike="noStrike" cap="none" normalizeH="0" baseline="0" dirty="0">
                          <a:ln>
                            <a:noFill/>
                          </a:ln>
                          <a:solidFill>
                            <a:schemeClr val="tx1"/>
                          </a:solidFill>
                          <a:effectLst/>
                          <a:latin typeface="Arial Narrow" pitchFamily="34" charset="0"/>
                        </a:rPr>
                        <a:t>, </a:t>
                      </a:r>
                      <a:r>
                        <a:rPr kumimoji="0" lang="en-US" sz="2400" b="0" i="0" u="none" strike="noStrike" cap="none" normalizeH="0" baseline="0" dirty="0" err="1">
                          <a:ln>
                            <a:noFill/>
                          </a:ln>
                          <a:solidFill>
                            <a:schemeClr val="tx1"/>
                          </a:solidFill>
                          <a:effectLst/>
                          <a:latin typeface="Arial Narrow" pitchFamily="34" charset="0"/>
                        </a:rPr>
                        <a:t>Bariya</a:t>
                      </a:r>
                      <a:r>
                        <a:rPr kumimoji="0" lang="en-US" sz="2400" b="0" i="0" u="none" strike="noStrike" cap="none" normalizeH="0" baseline="0" dirty="0">
                          <a:ln>
                            <a:noFill/>
                          </a:ln>
                          <a:solidFill>
                            <a:schemeClr val="tx1"/>
                          </a:solidFill>
                          <a:effectLst/>
                          <a:latin typeface="Arial Narrow" pitchFamily="34" charset="0"/>
                        </a:rPr>
                        <a:t>, </a:t>
                      </a:r>
                      <a:r>
                        <a:rPr kumimoji="0" lang="en-US" sz="2400" b="0" i="0" u="none" strike="noStrike" cap="none" normalizeH="0" baseline="0" dirty="0" err="1">
                          <a:ln>
                            <a:noFill/>
                          </a:ln>
                          <a:solidFill>
                            <a:schemeClr val="tx1"/>
                          </a:solidFill>
                          <a:effectLst/>
                          <a:latin typeface="Arial Narrow" pitchFamily="34" charset="0"/>
                        </a:rPr>
                        <a:t>Rathwa</a:t>
                      </a:r>
                      <a:r>
                        <a:rPr kumimoji="0" lang="en-US" sz="2400" b="0" i="0" u="none" strike="noStrike" cap="none" normalizeH="0" baseline="0" dirty="0">
                          <a:ln>
                            <a:noFill/>
                          </a:ln>
                          <a:solidFill>
                            <a:schemeClr val="tx1"/>
                          </a:solidFill>
                          <a:effectLst/>
                          <a:latin typeface="Arial Narrow" pitchFamily="34" charset="0"/>
                        </a:rPr>
                        <a:t> – Gujarat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Pradhans – Maka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608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Narrow" pitchFamily="34" charset="0"/>
                        </a:rPr>
                        <a:t>Tribals – Kerala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Narrow" pitchFamily="34" charset="0"/>
                        </a:rPr>
                        <a:t>15 %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sz="2800" dirty="0"/>
              <a:t>3) Factors contributing to Sickle Cell crisis include all except</a:t>
            </a:r>
          </a:p>
          <a:p>
            <a:pPr>
              <a:buNone/>
            </a:pPr>
            <a:endParaRPr lang="en-US" sz="2800" dirty="0"/>
          </a:p>
          <a:p>
            <a:pPr marL="777240" lvl="1" indent="-457200">
              <a:buFont typeface="+mj-lt"/>
              <a:buAutoNum type="alphaLcParenR"/>
            </a:pPr>
            <a:r>
              <a:rPr lang="en-US" sz="2800" dirty="0"/>
              <a:t>Deoxygenation</a:t>
            </a:r>
          </a:p>
          <a:p>
            <a:pPr marL="777240" lvl="1" indent="-457200">
              <a:buFont typeface="+mj-lt"/>
              <a:buAutoNum type="alphaLcParenR"/>
            </a:pPr>
            <a:r>
              <a:rPr lang="en-US" sz="2800" dirty="0"/>
              <a:t>Dehydration</a:t>
            </a:r>
          </a:p>
          <a:p>
            <a:pPr marL="777240" lvl="1" indent="-457200">
              <a:buFont typeface="+mj-lt"/>
              <a:buAutoNum type="alphaLcParenR"/>
            </a:pPr>
            <a:r>
              <a:rPr lang="en-US" sz="2800" dirty="0"/>
              <a:t>Infection</a:t>
            </a:r>
          </a:p>
          <a:p>
            <a:pPr marL="777240" lvl="1" indent="-457200">
              <a:buFont typeface="+mj-lt"/>
              <a:buAutoNum type="alphaLcParenR"/>
            </a:pPr>
            <a:r>
              <a:rPr lang="en-US" sz="2800" dirty="0"/>
              <a:t>Res</a:t>
            </a:r>
            <a:r>
              <a:rPr lang="en-US" dirty="0"/>
              <a:t>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447800"/>
            <a:ext cx="8229600" cy="4572000"/>
          </a:xfrm>
        </p:spPr>
        <p:txBody>
          <a:bodyPr/>
          <a:lstStyle/>
          <a:p>
            <a:pPr lvl="1">
              <a:buNone/>
            </a:pPr>
            <a:r>
              <a:rPr lang="en-US" sz="2800" dirty="0"/>
              <a:t>4) Anemia in sickle cell disease occurs due to all except –</a:t>
            </a:r>
          </a:p>
          <a:p>
            <a:pPr lvl="1"/>
            <a:endParaRPr lang="en-US" sz="2800" dirty="0"/>
          </a:p>
          <a:p>
            <a:pPr marL="1108710" lvl="2" indent="-514350">
              <a:buFont typeface="+mj-lt"/>
              <a:buAutoNum type="alphaLcParenR"/>
            </a:pPr>
            <a:r>
              <a:rPr lang="en-US" sz="2800" dirty="0"/>
              <a:t>Hemolysis, </a:t>
            </a:r>
          </a:p>
          <a:p>
            <a:pPr marL="1108710" lvl="2" indent="-514350">
              <a:buFont typeface="+mj-lt"/>
              <a:buAutoNum type="alphaLcParenR"/>
            </a:pPr>
            <a:r>
              <a:rPr lang="en-US" sz="2800" dirty="0"/>
              <a:t>Hemorrhage </a:t>
            </a:r>
          </a:p>
          <a:p>
            <a:pPr marL="1108710" lvl="2" indent="-514350">
              <a:buFont typeface="+mj-lt"/>
              <a:buAutoNum type="alphaLcParenR"/>
            </a:pPr>
            <a:r>
              <a:rPr lang="en-US" sz="2800" dirty="0"/>
              <a:t>Aplastic crisis  </a:t>
            </a:r>
          </a:p>
          <a:p>
            <a:pPr marL="1108710" lvl="2" indent="-514350">
              <a:buFont typeface="+mj-lt"/>
              <a:buAutoNum type="alphaLcParenR"/>
            </a:pPr>
            <a:r>
              <a:rPr lang="en-US" sz="2800" dirty="0"/>
              <a:t>Anemia of chronic disease (e.g., renal failure)</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1">
              <a:buNone/>
            </a:pPr>
            <a:r>
              <a:rPr lang="en-US" sz="2800" dirty="0"/>
              <a:t>5) Definitive test to diagnose sickle cell disease are all except</a:t>
            </a:r>
          </a:p>
          <a:p>
            <a:pPr lvl="1"/>
            <a:endParaRPr lang="en-US" dirty="0"/>
          </a:p>
          <a:p>
            <a:pPr marL="1051560" lvl="2" indent="-457200">
              <a:buFont typeface="+mj-lt"/>
              <a:buAutoNum type="alphaLcParenR"/>
            </a:pPr>
            <a:r>
              <a:rPr lang="en-US" sz="2800" dirty="0"/>
              <a:t>Hemoglobin electrophoresis</a:t>
            </a:r>
          </a:p>
          <a:p>
            <a:pPr marL="1051560" lvl="2" indent="-457200">
              <a:buFont typeface="+mj-lt"/>
              <a:buAutoNum type="alphaLcParenR"/>
            </a:pPr>
            <a:r>
              <a:rPr lang="en-US" sz="2800" dirty="0"/>
              <a:t>High-performance liquid chromatography(HPLC)</a:t>
            </a:r>
          </a:p>
          <a:p>
            <a:pPr marL="1051560" lvl="2" indent="-457200">
              <a:buFont typeface="+mj-lt"/>
              <a:buAutoNum type="alphaLcParenR"/>
            </a:pPr>
            <a:r>
              <a:rPr lang="en-US" sz="2800" dirty="0"/>
              <a:t>Sickle solubility test</a:t>
            </a:r>
          </a:p>
          <a:p>
            <a:pPr marL="1051560" lvl="2" indent="-457200">
              <a:buFont typeface="+mj-lt"/>
              <a:buAutoNum type="alphaLcParenR"/>
            </a:pPr>
            <a:r>
              <a:rPr lang="en-US" sz="2800" dirty="0"/>
              <a:t>Mass spectrometry</a:t>
            </a:r>
          </a:p>
          <a:p>
            <a:pPr marL="1051560" lvl="2" indent="-457200">
              <a:buNone/>
            </a:pPr>
            <a:endParaRPr lang="en-US" sz="2400" dirty="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459162"/>
          </a:xfrm>
        </p:spPr>
        <p:txBody>
          <a:bodyPr/>
          <a:lstStyle/>
          <a:p>
            <a:pPr algn="ctr"/>
            <a:r>
              <a:rPr lang="en-US" dirty="0"/>
              <a:t>ANSWERS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xmlns="" val="397575544"/>
              </p:ext>
            </p:extLst>
          </p:nvPr>
        </p:nvGraphicFramePr>
        <p:xfrm>
          <a:off x="914400" y="1447800"/>
          <a:ext cx="7772400" cy="42672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xmlns="" val="20000"/>
                    </a:ext>
                  </a:extLst>
                </a:gridCol>
                <a:gridCol w="3886200">
                  <a:extLst>
                    <a:ext uri="{9D8B030D-6E8A-4147-A177-3AD203B41FA5}">
                      <a16:colId xmlns:a16="http://schemas.microsoft.com/office/drawing/2014/main" xmlns="" val="20001"/>
                    </a:ext>
                  </a:extLst>
                </a:gridCol>
              </a:tblGrid>
              <a:tr h="711200">
                <a:tc>
                  <a:txBody>
                    <a:bodyPr/>
                    <a:lstStyle/>
                    <a:p>
                      <a:pPr algn="ctr"/>
                      <a:r>
                        <a:rPr lang="en-US" sz="2800" dirty="0"/>
                        <a:t>Question no. </a:t>
                      </a:r>
                    </a:p>
                  </a:txBody>
                  <a:tcPr/>
                </a:tc>
                <a:tc>
                  <a:txBody>
                    <a:bodyPr/>
                    <a:lstStyle/>
                    <a:p>
                      <a:pPr algn="ctr"/>
                      <a:r>
                        <a:rPr lang="en-US" sz="2800" dirty="0"/>
                        <a:t>Answer </a:t>
                      </a:r>
                    </a:p>
                  </a:txBody>
                  <a:tcPr/>
                </a:tc>
                <a:extLst>
                  <a:ext uri="{0D108BD9-81ED-4DB2-BD59-A6C34878D82A}">
                    <a16:rowId xmlns:a16="http://schemas.microsoft.com/office/drawing/2014/main" xmlns="" val="10000"/>
                  </a:ext>
                </a:extLst>
              </a:tr>
              <a:tr h="711200">
                <a:tc>
                  <a:txBody>
                    <a:bodyPr/>
                    <a:lstStyle/>
                    <a:p>
                      <a:pPr algn="ctr"/>
                      <a:r>
                        <a:rPr lang="en-US" sz="2800" dirty="0"/>
                        <a:t>1</a:t>
                      </a:r>
                    </a:p>
                  </a:txBody>
                  <a:tcPr/>
                </a:tc>
                <a:tc>
                  <a:txBody>
                    <a:bodyPr/>
                    <a:lstStyle/>
                    <a:p>
                      <a:pPr algn="ctr"/>
                      <a:r>
                        <a:rPr lang="en-US" sz="2800" dirty="0"/>
                        <a:t>A</a:t>
                      </a:r>
                    </a:p>
                  </a:txBody>
                  <a:tcPr/>
                </a:tc>
                <a:extLst>
                  <a:ext uri="{0D108BD9-81ED-4DB2-BD59-A6C34878D82A}">
                    <a16:rowId xmlns:a16="http://schemas.microsoft.com/office/drawing/2014/main" xmlns="" val="10001"/>
                  </a:ext>
                </a:extLst>
              </a:tr>
              <a:tr h="711200">
                <a:tc>
                  <a:txBody>
                    <a:bodyPr/>
                    <a:lstStyle/>
                    <a:p>
                      <a:pPr algn="ctr"/>
                      <a:r>
                        <a:rPr lang="en-US" sz="2800" dirty="0"/>
                        <a:t>2</a:t>
                      </a:r>
                    </a:p>
                  </a:txBody>
                  <a:tcPr/>
                </a:tc>
                <a:tc>
                  <a:txBody>
                    <a:bodyPr/>
                    <a:lstStyle/>
                    <a:p>
                      <a:pPr algn="ctr"/>
                      <a:r>
                        <a:rPr lang="en-IN" sz="2800" dirty="0" smtClean="0"/>
                        <a:t>A</a:t>
                      </a:r>
                      <a:endParaRPr lang="en-US" sz="2800" dirty="0"/>
                    </a:p>
                  </a:txBody>
                  <a:tcPr/>
                </a:tc>
                <a:extLst>
                  <a:ext uri="{0D108BD9-81ED-4DB2-BD59-A6C34878D82A}">
                    <a16:rowId xmlns:a16="http://schemas.microsoft.com/office/drawing/2014/main" xmlns="" val="10002"/>
                  </a:ext>
                </a:extLst>
              </a:tr>
              <a:tr h="711200">
                <a:tc>
                  <a:txBody>
                    <a:bodyPr/>
                    <a:lstStyle/>
                    <a:p>
                      <a:pPr algn="ctr"/>
                      <a:r>
                        <a:rPr lang="en-US" sz="2800" dirty="0"/>
                        <a:t>3</a:t>
                      </a:r>
                    </a:p>
                  </a:txBody>
                  <a:tcPr/>
                </a:tc>
                <a:tc>
                  <a:txBody>
                    <a:bodyPr/>
                    <a:lstStyle/>
                    <a:p>
                      <a:pPr algn="ctr"/>
                      <a:r>
                        <a:rPr lang="en-US" sz="2800" dirty="0"/>
                        <a:t>D</a:t>
                      </a:r>
                    </a:p>
                  </a:txBody>
                  <a:tcPr/>
                </a:tc>
                <a:extLst>
                  <a:ext uri="{0D108BD9-81ED-4DB2-BD59-A6C34878D82A}">
                    <a16:rowId xmlns:a16="http://schemas.microsoft.com/office/drawing/2014/main" xmlns="" val="10003"/>
                  </a:ext>
                </a:extLst>
              </a:tr>
              <a:tr h="711200">
                <a:tc>
                  <a:txBody>
                    <a:bodyPr/>
                    <a:lstStyle/>
                    <a:p>
                      <a:pPr algn="ctr"/>
                      <a:r>
                        <a:rPr lang="en-US" sz="2800" dirty="0"/>
                        <a:t>4</a:t>
                      </a:r>
                    </a:p>
                  </a:txBody>
                  <a:tcPr/>
                </a:tc>
                <a:tc>
                  <a:txBody>
                    <a:bodyPr/>
                    <a:lstStyle/>
                    <a:p>
                      <a:pPr algn="ctr"/>
                      <a:r>
                        <a:rPr lang="en-US" sz="2800" dirty="0"/>
                        <a:t>B</a:t>
                      </a:r>
                    </a:p>
                  </a:txBody>
                  <a:tcPr/>
                </a:tc>
                <a:extLst>
                  <a:ext uri="{0D108BD9-81ED-4DB2-BD59-A6C34878D82A}">
                    <a16:rowId xmlns:a16="http://schemas.microsoft.com/office/drawing/2014/main" xmlns="" val="10004"/>
                  </a:ext>
                </a:extLst>
              </a:tr>
              <a:tr h="711200">
                <a:tc>
                  <a:txBody>
                    <a:bodyPr/>
                    <a:lstStyle/>
                    <a:p>
                      <a:pPr algn="ctr"/>
                      <a:r>
                        <a:rPr lang="en-US" sz="2800" dirty="0"/>
                        <a:t>5</a:t>
                      </a:r>
                    </a:p>
                  </a:txBody>
                  <a:tcPr/>
                </a:tc>
                <a:tc>
                  <a:txBody>
                    <a:bodyPr/>
                    <a:lstStyle/>
                    <a:p>
                      <a:pPr algn="ctr"/>
                      <a:r>
                        <a:rPr lang="en-US" sz="2800" dirty="0"/>
                        <a:t>C</a:t>
                      </a: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D:\My Documents\My Pictures\pictures of blood\red_blood_cells.jpg"/>
          <p:cNvPicPr>
            <a:picLocks noGrp="1" noChangeAspect="1" noChangeArrowheads="1"/>
          </p:cNvPicPr>
          <p:nvPr>
            <p:ph type="body" idx="4294967295"/>
          </p:nvPr>
        </p:nvPicPr>
        <p:blipFill>
          <a:blip r:embed="rId2" cstate="print"/>
          <a:srcRect/>
          <a:stretch>
            <a:fillRect/>
          </a:stretch>
        </p:blipFill>
        <p:spPr>
          <a:xfrm>
            <a:off x="0" y="0"/>
            <a:ext cx="9144000" cy="6858000"/>
          </a:xfrm>
          <a:noFill/>
          <a:ln/>
        </p:spPr>
      </p:pic>
      <p:sp>
        <p:nvSpPr>
          <p:cNvPr id="18438" name="WordArt 6"/>
          <p:cNvSpPr>
            <a:spLocks noChangeArrowheads="1" noChangeShapeType="1" noTextEdit="1"/>
          </p:cNvSpPr>
          <p:nvPr/>
        </p:nvSpPr>
        <p:spPr bwMode="auto">
          <a:xfrm>
            <a:off x="2743200" y="4724400"/>
            <a:ext cx="6400800" cy="1600200"/>
          </a:xfrm>
          <a:prstGeom prst="rect">
            <a:avLst/>
          </a:prstGeom>
        </p:spPr>
        <p:txBody>
          <a:bodyPr wrap="none" fromWordArt="1">
            <a:prstTxWarp prst="textPlain">
              <a:avLst>
                <a:gd name="adj" fmla="val 50000"/>
              </a:avLst>
            </a:prstTxWarp>
          </a:bodyPr>
          <a:lstStyle/>
          <a:p>
            <a:pPr algn="ctr"/>
            <a:r>
              <a:rPr lang="en-US" i="1" kern="10" dirty="0">
                <a:ln w="9525">
                  <a:solidFill>
                    <a:srgbClr val="000000"/>
                  </a:solidFill>
                  <a:round/>
                  <a:headEnd/>
                  <a:tailEnd/>
                </a:ln>
                <a:solidFill>
                  <a:srgbClr val="FF0000"/>
                </a:solidFill>
                <a:effectLst>
                  <a:outerShdw dist="35921" dir="2700000" algn="ctr" rotWithShape="0">
                    <a:srgbClr val="808080"/>
                  </a:outerShdw>
                </a:effectLst>
                <a:latin typeface="Arial Black"/>
              </a:rPr>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sz="quarter" idx="1"/>
          </p:nvPr>
        </p:nvSpPr>
        <p:spPr/>
        <p:txBody>
          <a:bodyPr/>
          <a:lstStyle/>
          <a:p>
            <a:endParaRPr lang="en-US"/>
          </a:p>
        </p:txBody>
      </p:sp>
      <p:pic>
        <p:nvPicPr>
          <p:cNvPr id="5124" name="Picture 4" descr="D:\My Documents\My Pictures\pictures of blood\hemoglobin.jpg"/>
          <p:cNvPicPr>
            <a:picLocks noChangeAspect="1" noChangeArrowheads="1"/>
          </p:cNvPicPr>
          <p:nvPr/>
        </p:nvPicPr>
        <p:blipFill>
          <a:blip r:embed="rId2" cstate="print"/>
          <a:srcRect/>
          <a:stretch>
            <a:fillRect/>
          </a:stretch>
        </p:blipFill>
        <p:spPr bwMode="auto">
          <a:xfrm>
            <a:off x="685800" y="1143000"/>
            <a:ext cx="7848600" cy="50101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a:p>
        </p:txBody>
      </p:sp>
      <p:pic>
        <p:nvPicPr>
          <p:cNvPr id="35843" name="Picture 3" descr="D:\My Documents\My Pictures\betalocus.jpg"/>
          <p:cNvPicPr>
            <a:picLocks noChangeAspect="1" noChangeArrowheads="1"/>
          </p:cNvPicPr>
          <p:nvPr/>
        </p:nvPicPr>
        <p:blipFill>
          <a:blip r:embed="rId2" cstate="print"/>
          <a:srcRect/>
          <a:stretch>
            <a:fillRect/>
          </a:stretch>
        </p:blipFill>
        <p:spPr bwMode="auto">
          <a:xfrm>
            <a:off x="914400" y="1447800"/>
            <a:ext cx="7848600" cy="49625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a:p>
        </p:txBody>
      </p:sp>
      <p:pic>
        <p:nvPicPr>
          <p:cNvPr id="36867" name="Picture 3" descr="D:\My Documents\My Pictures\globin_genes.gif"/>
          <p:cNvPicPr>
            <a:picLocks noChangeAspect="1" noChangeArrowheads="1"/>
          </p:cNvPicPr>
          <p:nvPr/>
        </p:nvPicPr>
        <p:blipFill>
          <a:blip r:embed="rId2" cstate="print"/>
          <a:srcRect/>
          <a:stretch>
            <a:fillRect/>
          </a:stretch>
        </p:blipFill>
        <p:spPr bwMode="auto">
          <a:xfrm>
            <a:off x="609600" y="1447800"/>
            <a:ext cx="7848600" cy="513238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274638"/>
            <a:ext cx="7772400" cy="792162"/>
          </a:xfrm>
        </p:spPr>
        <p:txBody>
          <a:bodyPr/>
          <a:lstStyle/>
          <a:p>
            <a:r>
              <a:rPr lang="en-US" dirty="0"/>
              <a:t>Sickle cell anemia Genetics </a:t>
            </a:r>
          </a:p>
        </p:txBody>
      </p:sp>
      <p:sp>
        <p:nvSpPr>
          <p:cNvPr id="6147" name="Rectangle 3"/>
          <p:cNvSpPr>
            <a:spLocks noGrp="1" noChangeArrowheads="1"/>
          </p:cNvSpPr>
          <p:nvPr>
            <p:ph sz="quarter" idx="1"/>
          </p:nvPr>
        </p:nvSpPr>
        <p:spPr>
          <a:xfrm>
            <a:off x="4191000" y="1447800"/>
            <a:ext cx="4800600" cy="4572000"/>
          </a:xfrm>
        </p:spPr>
        <p:txBody>
          <a:bodyPr/>
          <a:lstStyle/>
          <a:p>
            <a:r>
              <a:rPr lang="en-US" dirty="0"/>
              <a:t>The mutation causing </a:t>
            </a:r>
            <a:r>
              <a:rPr lang="en-US" b="1" dirty="0"/>
              <a:t>sickle cell</a:t>
            </a:r>
            <a:r>
              <a:rPr lang="en-US" dirty="0"/>
              <a:t> anemia is a single nucleotide </a:t>
            </a:r>
            <a:r>
              <a:rPr lang="en-US" b="1" dirty="0"/>
              <a:t>substitution</a:t>
            </a:r>
            <a:r>
              <a:rPr lang="en-US" dirty="0"/>
              <a:t> (A to T) in the </a:t>
            </a:r>
            <a:r>
              <a:rPr lang="en-US" dirty="0" err="1"/>
              <a:t>codon</a:t>
            </a:r>
            <a:r>
              <a:rPr lang="en-US" dirty="0"/>
              <a:t> for </a:t>
            </a:r>
            <a:r>
              <a:rPr lang="en-US" b="1" dirty="0"/>
              <a:t>amino acid</a:t>
            </a:r>
            <a:r>
              <a:rPr lang="en-US" dirty="0"/>
              <a:t> 6. </a:t>
            </a:r>
          </a:p>
          <a:p>
            <a:endParaRPr lang="en-US" dirty="0"/>
          </a:p>
          <a:p>
            <a:r>
              <a:rPr lang="en-US" dirty="0"/>
              <a:t>The </a:t>
            </a:r>
            <a:r>
              <a:rPr lang="en-US" b="1" dirty="0"/>
              <a:t>change</a:t>
            </a:r>
            <a:r>
              <a:rPr lang="en-US" dirty="0"/>
              <a:t> converts a </a:t>
            </a:r>
            <a:r>
              <a:rPr lang="en-US" b="1" dirty="0" err="1"/>
              <a:t>glutamic</a:t>
            </a:r>
            <a:r>
              <a:rPr lang="en-US" b="1" dirty="0"/>
              <a:t> acid</a:t>
            </a:r>
            <a:r>
              <a:rPr lang="en-US" dirty="0"/>
              <a:t> </a:t>
            </a:r>
            <a:r>
              <a:rPr lang="en-US" dirty="0" err="1"/>
              <a:t>codon</a:t>
            </a:r>
            <a:r>
              <a:rPr lang="en-US" dirty="0"/>
              <a:t> (G</a:t>
            </a:r>
            <a:r>
              <a:rPr lang="en-US" b="1" dirty="0">
                <a:solidFill>
                  <a:srgbClr val="FF0000"/>
                </a:solidFill>
              </a:rPr>
              <a:t>A</a:t>
            </a:r>
            <a:r>
              <a:rPr lang="en-US" dirty="0"/>
              <a:t>G) to a </a:t>
            </a:r>
            <a:r>
              <a:rPr lang="en-US" b="1" dirty="0" err="1"/>
              <a:t>valine</a:t>
            </a:r>
            <a:r>
              <a:rPr lang="en-US" dirty="0"/>
              <a:t> </a:t>
            </a:r>
            <a:r>
              <a:rPr lang="en-US" dirty="0" err="1"/>
              <a:t>codon</a:t>
            </a:r>
            <a:r>
              <a:rPr lang="en-US" dirty="0"/>
              <a:t> (G</a:t>
            </a:r>
            <a:r>
              <a:rPr lang="en-US" b="1" dirty="0">
                <a:solidFill>
                  <a:srgbClr val="FF0000"/>
                </a:solidFill>
              </a:rPr>
              <a:t>T</a:t>
            </a:r>
            <a:r>
              <a:rPr lang="en-US" dirty="0"/>
              <a:t>G)</a:t>
            </a:r>
          </a:p>
        </p:txBody>
      </p:sp>
      <p:pic>
        <p:nvPicPr>
          <p:cNvPr id="6148" name="Picture 4" descr="C:\WINDOWS\Desktop\Sickle cell anemia\HbS_mutation.gif"/>
          <p:cNvPicPr>
            <a:picLocks noChangeAspect="1" noChangeArrowheads="1"/>
          </p:cNvPicPr>
          <p:nvPr/>
        </p:nvPicPr>
        <p:blipFill>
          <a:blip r:embed="rId2" cstate="print"/>
          <a:srcRect/>
          <a:stretch>
            <a:fillRect/>
          </a:stretch>
        </p:blipFill>
        <p:spPr bwMode="auto">
          <a:xfrm>
            <a:off x="304800" y="1219200"/>
            <a:ext cx="4114800" cy="4648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Pathophysiology </a:t>
            </a:r>
          </a:p>
        </p:txBody>
      </p:sp>
      <p:sp>
        <p:nvSpPr>
          <p:cNvPr id="3" name="Content Placeholder 2"/>
          <p:cNvSpPr>
            <a:spLocks noGrp="1"/>
          </p:cNvSpPr>
          <p:nvPr>
            <p:ph sz="quarter" idx="1"/>
          </p:nvPr>
        </p:nvSpPr>
        <p:spPr>
          <a:xfrm>
            <a:off x="228600" y="1066800"/>
            <a:ext cx="8382000" cy="5410200"/>
          </a:xfrm>
        </p:spPr>
        <p:style>
          <a:lnRef idx="2">
            <a:schemeClr val="dk1"/>
          </a:lnRef>
          <a:fillRef idx="1">
            <a:schemeClr val="lt1"/>
          </a:fillRef>
          <a:effectRef idx="0">
            <a:schemeClr val="dk1"/>
          </a:effectRef>
          <a:fontRef idx="minor">
            <a:schemeClr val="dk1"/>
          </a:fontRef>
        </p:style>
        <p:txBody>
          <a:bodyPr>
            <a:normAutofit/>
          </a:bodyPr>
          <a:lstStyle/>
          <a:p>
            <a:r>
              <a:rPr lang="en-US" dirty="0"/>
              <a:t>β-</a:t>
            </a:r>
            <a:r>
              <a:rPr lang="en-US" dirty="0" err="1"/>
              <a:t>globin</a:t>
            </a:r>
            <a:r>
              <a:rPr lang="en-US" dirty="0"/>
              <a:t> gene</a:t>
            </a:r>
          </a:p>
          <a:p>
            <a:endParaRPr lang="en-US" dirty="0"/>
          </a:p>
          <a:p>
            <a:r>
              <a:rPr lang="en-US" dirty="0"/>
              <a:t>Hemoglobin S</a:t>
            </a:r>
          </a:p>
          <a:p>
            <a:endParaRPr lang="en-US" dirty="0"/>
          </a:p>
          <a:p>
            <a:r>
              <a:rPr lang="en-US" dirty="0"/>
              <a:t>Polymerization</a:t>
            </a:r>
          </a:p>
          <a:p>
            <a:endParaRPr lang="en-US" dirty="0"/>
          </a:p>
          <a:p>
            <a:endParaRPr lang="en-US" dirty="0"/>
          </a:p>
          <a:p>
            <a:endParaRPr lang="en-US" dirty="0"/>
          </a:p>
          <a:p>
            <a:r>
              <a:rPr lang="en-US" dirty="0"/>
              <a:t>Sickling of RBCs                                </a:t>
            </a:r>
            <a:r>
              <a:rPr lang="en-US" dirty="0">
                <a:solidFill>
                  <a:srgbClr val="FF0000"/>
                </a:solidFill>
              </a:rPr>
              <a:t>shortened RBC survival</a:t>
            </a:r>
          </a:p>
          <a:p>
            <a:endParaRPr lang="en-US" dirty="0"/>
          </a:p>
          <a:p>
            <a:r>
              <a:rPr lang="en-US" dirty="0"/>
              <a:t>RBC adhesion to the endothelium             </a:t>
            </a:r>
            <a:r>
              <a:rPr lang="en-US" dirty="0" err="1">
                <a:solidFill>
                  <a:srgbClr val="FF0000"/>
                </a:solidFill>
              </a:rPr>
              <a:t>Vaso</a:t>
            </a:r>
            <a:r>
              <a:rPr lang="en-US" dirty="0">
                <a:solidFill>
                  <a:srgbClr val="FF0000"/>
                </a:solidFill>
              </a:rPr>
              <a:t>- Occlusion</a:t>
            </a:r>
          </a:p>
          <a:p>
            <a:endParaRPr lang="en-US" dirty="0"/>
          </a:p>
          <a:p>
            <a:endParaRPr lang="en-US" dirty="0"/>
          </a:p>
          <a:p>
            <a:endParaRPr lang="en-US" dirty="0"/>
          </a:p>
        </p:txBody>
      </p:sp>
      <p:sp>
        <p:nvSpPr>
          <p:cNvPr id="18" name="Rounded Rectangle 17"/>
          <p:cNvSpPr/>
          <p:nvPr/>
        </p:nvSpPr>
        <p:spPr>
          <a:xfrm>
            <a:off x="1600200" y="3429000"/>
            <a:ext cx="3429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a:solidFill>
                  <a:srgbClr val="FFFF00"/>
                </a:solidFill>
              </a:rPr>
              <a:t>Deoxygenation     Dehydration    Infection               Pyrexia         Change in temperature</a:t>
            </a:r>
          </a:p>
          <a:p>
            <a:r>
              <a:rPr lang="en-US" sz="2000" b="1" i="1" dirty="0">
                <a:solidFill>
                  <a:srgbClr val="FFFF00"/>
                </a:solidFill>
              </a:rPr>
              <a:t>Acidosis                Exercise </a:t>
            </a:r>
          </a:p>
        </p:txBody>
      </p:sp>
      <p:cxnSp>
        <p:nvCxnSpPr>
          <p:cNvPr id="20" name="Straight Arrow Connector 19"/>
          <p:cNvCxnSpPr/>
          <p:nvPr/>
        </p:nvCxnSpPr>
        <p:spPr>
          <a:xfrm flipH="1">
            <a:off x="1219200" y="41910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1219200" y="1676400"/>
            <a:ext cx="4114800" cy="4572000"/>
            <a:chOff x="1219200" y="1676400"/>
            <a:chExt cx="4114800" cy="4572000"/>
          </a:xfrm>
        </p:grpSpPr>
        <p:cxnSp>
          <p:nvCxnSpPr>
            <p:cNvPr id="5" name="Straight Arrow Connector 4"/>
            <p:cNvCxnSpPr/>
            <p:nvPr/>
          </p:nvCxnSpPr>
          <p:spPr>
            <a:xfrm>
              <a:off x="1219200" y="1676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219200" y="25908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219200" y="3352800"/>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219200" y="5410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876800" y="6248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5" name="Rounded Rectangle 34"/>
          <p:cNvSpPr/>
          <p:nvPr/>
        </p:nvSpPr>
        <p:spPr>
          <a:xfrm>
            <a:off x="1524000" y="1600200"/>
            <a:ext cx="3276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a:solidFill>
                  <a:srgbClr val="FFFF00"/>
                </a:solidFill>
              </a:rPr>
              <a:t>point mutation at </a:t>
            </a:r>
            <a:r>
              <a:rPr lang="en-US" sz="2000" b="1" i="1" dirty="0" err="1">
                <a:solidFill>
                  <a:srgbClr val="FFFF00"/>
                </a:solidFill>
              </a:rPr>
              <a:t>codon</a:t>
            </a:r>
            <a:r>
              <a:rPr lang="en-US" sz="2000" b="1" i="1" dirty="0">
                <a:solidFill>
                  <a:srgbClr val="FFFF00"/>
                </a:solidFill>
              </a:rPr>
              <a:t> 6</a:t>
            </a:r>
          </a:p>
        </p:txBody>
      </p:sp>
      <p:cxnSp>
        <p:nvCxnSpPr>
          <p:cNvPr id="14" name="Straight Arrow Connector 13"/>
          <p:cNvCxnSpPr/>
          <p:nvPr/>
        </p:nvCxnSpPr>
        <p:spPr>
          <a:xfrm>
            <a:off x="2971800" y="52578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950</TotalTime>
  <Words>1551</Words>
  <Application>Microsoft Macintosh PowerPoint</Application>
  <PresentationFormat>On-screen Show (4:3)</PresentationFormat>
  <Paragraphs>338</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Equity</vt:lpstr>
      <vt:lpstr>Management and Diagnosis of Sickle Cell Anemia</vt:lpstr>
      <vt:lpstr>Definition </vt:lpstr>
      <vt:lpstr>Sickle cell trait</vt:lpstr>
      <vt:lpstr>Frequency in India- Sickle cell </vt:lpstr>
      <vt:lpstr>Slide 5</vt:lpstr>
      <vt:lpstr>Slide 6</vt:lpstr>
      <vt:lpstr>Slide 7</vt:lpstr>
      <vt:lpstr>Sickle cell anemia Genetics </vt:lpstr>
      <vt:lpstr>Pathophysiology </vt:lpstr>
      <vt:lpstr>Slide 10</vt:lpstr>
      <vt:lpstr>Pathophysiology </vt:lpstr>
      <vt:lpstr>Factors leading to Vaso- occlusive crisis</vt:lpstr>
      <vt:lpstr>Factors contributing to Sickle Cell crisis </vt:lpstr>
      <vt:lpstr>Clinical Presentation </vt:lpstr>
      <vt:lpstr>Lab investigations</vt:lpstr>
      <vt:lpstr>Definitive test</vt:lpstr>
      <vt:lpstr>Neonatal screening </vt:lpstr>
      <vt:lpstr>Types of sickle events. </vt:lpstr>
      <vt:lpstr>Types of sickle events</vt:lpstr>
      <vt:lpstr>Types of sickle events</vt:lpstr>
      <vt:lpstr>Slide 21</vt:lpstr>
      <vt:lpstr>   Diagnosis </vt:lpstr>
      <vt:lpstr>Slide 23</vt:lpstr>
      <vt:lpstr>Complications </vt:lpstr>
      <vt:lpstr>Slide 25</vt:lpstr>
      <vt:lpstr>Infections</vt:lpstr>
      <vt:lpstr>Routine Health care</vt:lpstr>
      <vt:lpstr>Evaluation of febrile child</vt:lpstr>
      <vt:lpstr>Penicillin prophylaxis</vt:lpstr>
      <vt:lpstr>Penicillin prophylaxis</vt:lpstr>
      <vt:lpstr>Vaccines in sickle cell disease</vt:lpstr>
      <vt:lpstr>Instructions for patients </vt:lpstr>
      <vt:lpstr>Blood Transfusion </vt:lpstr>
      <vt:lpstr>Specific indications</vt:lpstr>
      <vt:lpstr>Hydroxyurea</vt:lpstr>
      <vt:lpstr>Slide 36</vt:lpstr>
      <vt:lpstr>MCQ’S </vt:lpstr>
      <vt:lpstr>Slide 38</vt:lpstr>
      <vt:lpstr>Slide 39</vt:lpstr>
      <vt:lpstr>Slide 40</vt:lpstr>
      <vt:lpstr>Slide 41</vt:lpstr>
      <vt:lpstr>Slide 42</vt:lpstr>
      <vt:lpstr>ANSWERS </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Dr.Sunil</dc:creator>
  <cp:lastModifiedBy>Mukund Vaja</cp:lastModifiedBy>
  <cp:revision>102</cp:revision>
  <dcterms:created xsi:type="dcterms:W3CDTF">2016-03-16T09:57:30Z</dcterms:created>
  <dcterms:modified xsi:type="dcterms:W3CDTF">2022-03-04T09:01:10Z</dcterms:modified>
</cp:coreProperties>
</file>