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596" r:id="rId2"/>
    <p:sldId id="313" r:id="rId3"/>
    <p:sldId id="598" r:id="rId4"/>
    <p:sldId id="597" r:id="rId5"/>
    <p:sldId id="594" r:id="rId6"/>
    <p:sldId id="595" r:id="rId7"/>
    <p:sldId id="593" r:id="rId8"/>
    <p:sldId id="469" r:id="rId9"/>
    <p:sldId id="470" r:id="rId10"/>
    <p:sldId id="472" r:id="rId11"/>
    <p:sldId id="321" r:id="rId12"/>
    <p:sldId id="460" r:id="rId13"/>
    <p:sldId id="548" r:id="rId14"/>
    <p:sldId id="534" r:id="rId15"/>
    <p:sldId id="606" r:id="rId16"/>
    <p:sldId id="600" r:id="rId17"/>
    <p:sldId id="599" r:id="rId18"/>
    <p:sldId id="601" r:id="rId19"/>
    <p:sldId id="605" r:id="rId20"/>
    <p:sldId id="602" r:id="rId21"/>
    <p:sldId id="604" r:id="rId22"/>
    <p:sldId id="607" r:id="rId23"/>
    <p:sldId id="608" r:id="rId24"/>
    <p:sldId id="609" r:id="rId25"/>
    <p:sldId id="610" r:id="rId26"/>
    <p:sldId id="611" r:id="rId27"/>
    <p:sldId id="60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479B0B-6EA2-4002-93D4-9D94AFD7F080}">
          <p14:sldIdLst>
            <p14:sldId id="596"/>
            <p14:sldId id="313"/>
            <p14:sldId id="598"/>
            <p14:sldId id="597"/>
            <p14:sldId id="594"/>
            <p14:sldId id="595"/>
            <p14:sldId id="593"/>
            <p14:sldId id="469"/>
            <p14:sldId id="470"/>
            <p14:sldId id="472"/>
            <p14:sldId id="321"/>
            <p14:sldId id="460"/>
            <p14:sldId id="548"/>
            <p14:sldId id="534"/>
            <p14:sldId id="606"/>
            <p14:sldId id="600"/>
            <p14:sldId id="599"/>
            <p14:sldId id="601"/>
            <p14:sldId id="605"/>
            <p14:sldId id="602"/>
            <p14:sldId id="604"/>
            <p14:sldId id="607"/>
            <p14:sldId id="608"/>
            <p14:sldId id="609"/>
            <p14:sldId id="610"/>
            <p14:sldId id="611"/>
            <p14:sldId id="6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1093" autoAdjust="0"/>
  </p:normalViewPr>
  <p:slideViewPr>
    <p:cSldViewPr snapToGrid="0">
      <p:cViewPr varScale="1">
        <p:scale>
          <a:sx n="74" d="100"/>
          <a:sy n="74" d="100"/>
        </p:scale>
        <p:origin x="1339" y="77"/>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Almas%20Shamim%20%20-%20Official\Lab%20related\TruNat%20chips%20and%20cbnaat%20cartridges%20procurement%20assessment%20committee\Data%20for%20grap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Public</c:v>
                </c:pt>
              </c:strCache>
            </c:strRef>
          </c:tx>
          <c:spPr>
            <a:solidFill>
              <a:schemeClr val="accent5">
                <a:lumMod val="75000"/>
              </a:schemeClr>
            </a:solidFill>
            <a:ln>
              <a:noFill/>
            </a:ln>
            <a:effectLst/>
          </c:spPr>
          <c:invertIfNegative val="0"/>
          <c:dLbls>
            <c:dLbl>
              <c:idx val="0"/>
              <c:tx>
                <c:rich>
                  <a:bodyPr/>
                  <a:lstStyle/>
                  <a:p>
                    <a:r>
                      <a:rPr lang="en-US" sz="1200"/>
                      <a:t>14.4 lakhs (79%)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B5-4874-8C10-307CAB76C6ED}"/>
                </c:ext>
              </c:extLst>
            </c:dLbl>
            <c:dLbl>
              <c:idx val="1"/>
              <c:tx>
                <c:rich>
                  <a:bodyPr/>
                  <a:lstStyle/>
                  <a:p>
                    <a:r>
                      <a:rPr lang="en-US" sz="1200"/>
                      <a:t>16.1 lakhs (75%)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B5-4874-8C10-307CAB76C6ED}"/>
                </c:ext>
              </c:extLst>
            </c:dLbl>
            <c:dLbl>
              <c:idx val="2"/>
              <c:tx>
                <c:rich>
                  <a:bodyPr/>
                  <a:lstStyle/>
                  <a:p>
                    <a:r>
                      <a:rPr lang="en-US" sz="1200"/>
                      <a:t>17.2 lakhs (72%)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5B5-4874-8C10-307CAB76C6ED}"/>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2018</c:v>
                </c:pt>
                <c:pt idx="2">
                  <c:v>2019</c:v>
                </c:pt>
              </c:numCache>
            </c:numRef>
          </c:cat>
          <c:val>
            <c:numRef>
              <c:f>Sheet1!$B$2:$B$4</c:f>
              <c:numCache>
                <c:formatCode>General</c:formatCode>
                <c:ptCount val="3"/>
                <c:pt idx="0">
                  <c:v>14.4</c:v>
                </c:pt>
                <c:pt idx="1">
                  <c:v>16.100000000000001</c:v>
                </c:pt>
                <c:pt idx="2">
                  <c:v>17.2</c:v>
                </c:pt>
              </c:numCache>
            </c:numRef>
          </c:val>
          <c:extLst>
            <c:ext xmlns:c16="http://schemas.microsoft.com/office/drawing/2014/chart" uri="{C3380CC4-5D6E-409C-BE32-E72D297353CC}">
              <c16:uniqueId val="{00000003-25B5-4874-8C10-307CAB76C6ED}"/>
            </c:ext>
          </c:extLst>
        </c:ser>
        <c:ser>
          <c:idx val="1"/>
          <c:order val="1"/>
          <c:tx>
            <c:strRef>
              <c:f>Sheet1!$C$1</c:f>
              <c:strCache>
                <c:ptCount val="1"/>
                <c:pt idx="0">
                  <c:v>Private</c:v>
                </c:pt>
              </c:strCache>
            </c:strRef>
          </c:tx>
          <c:spPr>
            <a:solidFill>
              <a:schemeClr val="accent2"/>
            </a:solidFill>
            <a:ln>
              <a:noFill/>
            </a:ln>
            <a:effectLst/>
          </c:spPr>
          <c:invertIfNegative val="0"/>
          <c:dLbls>
            <c:dLbl>
              <c:idx val="0"/>
              <c:tx>
                <c:rich>
                  <a:bodyPr/>
                  <a:lstStyle/>
                  <a:p>
                    <a:r>
                      <a:rPr lang="en-US" sz="1000"/>
                      <a:t>3.8 lakhs (21%)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B5-4874-8C10-307CAB76C6ED}"/>
                </c:ext>
              </c:extLst>
            </c:dLbl>
            <c:dLbl>
              <c:idx val="1"/>
              <c:tx>
                <c:rich>
                  <a:bodyPr/>
                  <a:lstStyle/>
                  <a:p>
                    <a:r>
                      <a:rPr lang="en-US" sz="1000"/>
                      <a:t>5.3 lakhs (25%)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5B5-4874-8C10-307CAB76C6ED}"/>
                </c:ext>
              </c:extLst>
            </c:dLbl>
            <c:dLbl>
              <c:idx val="2"/>
              <c:tx>
                <c:rich>
                  <a:bodyPr/>
                  <a:lstStyle/>
                  <a:p>
                    <a:r>
                      <a:rPr lang="en-US" sz="1000"/>
                      <a:t>6.8 lakhs (28%)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5B5-4874-8C10-307CAB76C6ED}"/>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2018</c:v>
                </c:pt>
                <c:pt idx="2">
                  <c:v>2019</c:v>
                </c:pt>
              </c:numCache>
            </c:numRef>
          </c:cat>
          <c:val>
            <c:numRef>
              <c:f>Sheet1!$C$2:$C$4</c:f>
              <c:numCache>
                <c:formatCode>General</c:formatCode>
                <c:ptCount val="3"/>
                <c:pt idx="0">
                  <c:v>3.8</c:v>
                </c:pt>
                <c:pt idx="1">
                  <c:v>5.3</c:v>
                </c:pt>
                <c:pt idx="2">
                  <c:v>6.8</c:v>
                </c:pt>
              </c:numCache>
            </c:numRef>
          </c:val>
          <c:extLst>
            <c:ext xmlns:c16="http://schemas.microsoft.com/office/drawing/2014/chart" uri="{C3380CC4-5D6E-409C-BE32-E72D297353CC}">
              <c16:uniqueId val="{00000007-25B5-4874-8C10-307CAB76C6ED}"/>
            </c:ext>
          </c:extLst>
        </c:ser>
        <c:dLbls>
          <c:showLegendKey val="0"/>
          <c:showVal val="0"/>
          <c:showCatName val="0"/>
          <c:showSerName val="0"/>
          <c:showPercent val="0"/>
          <c:showBubbleSize val="0"/>
        </c:dLbls>
        <c:gapWidth val="150"/>
        <c:overlap val="100"/>
        <c:axId val="69449984"/>
        <c:axId val="67776512"/>
      </c:barChart>
      <c:lineChart>
        <c:grouping val="standard"/>
        <c:varyColors val="0"/>
        <c:ser>
          <c:idx val="2"/>
          <c:order val="2"/>
          <c:tx>
            <c:strRef>
              <c:f>Sheet1!$D$1</c:f>
              <c:strCache>
                <c:ptCount val="1"/>
                <c:pt idx="0">
                  <c:v>NTEP Target</c:v>
                </c:pt>
              </c:strCache>
            </c:strRef>
          </c:tx>
          <c:spPr>
            <a:ln w="28575" cap="rnd">
              <a:solidFill>
                <a:schemeClr val="tx1"/>
              </a:solidFill>
              <a:round/>
            </a:ln>
            <a:effectLst/>
          </c:spPr>
          <c:marker>
            <c:symbol val="none"/>
          </c:marker>
          <c:dLbls>
            <c:dLbl>
              <c:idx val="0"/>
              <c:layout>
                <c:manualLayout>
                  <c:x val="-4.9841160759223561E-2"/>
                  <c:y val="1.1733536881212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B5-4874-8C10-307CAB76C6ED}"/>
                </c:ext>
              </c:extLst>
            </c:dLbl>
            <c:dLbl>
              <c:idx val="1"/>
              <c:layout>
                <c:manualLayout>
                  <c:x val="-3.1288853975697299E-2"/>
                  <c:y val="-3.3890762279273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B5-4874-8C10-307CAB76C6ED}"/>
                </c:ext>
              </c:extLst>
            </c:dLbl>
            <c:dLbl>
              <c:idx val="2"/>
              <c:layout>
                <c:manualLayout>
                  <c:x val="-2.3816781494164908E-3"/>
                  <c:y val="-3.5542503267557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B5-4874-8C10-307CAB76C6ED}"/>
                </c:ext>
              </c:extLst>
            </c:dLbl>
            <c:spPr>
              <a:noFill/>
              <a:ln>
                <a:solidFill>
                  <a:schemeClr val="tx1"/>
                </a:solid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2018</c:v>
                </c:pt>
                <c:pt idx="2">
                  <c:v>2019</c:v>
                </c:pt>
              </c:numCache>
            </c:numRef>
          </c:cat>
          <c:val>
            <c:numRef>
              <c:f>Sheet1!$D$2:$D$4</c:f>
              <c:numCache>
                <c:formatCode>General</c:formatCode>
                <c:ptCount val="3"/>
                <c:pt idx="0">
                  <c:v>23.2</c:v>
                </c:pt>
                <c:pt idx="1">
                  <c:v>28.8</c:v>
                </c:pt>
                <c:pt idx="2">
                  <c:v>28.7</c:v>
                </c:pt>
              </c:numCache>
            </c:numRef>
          </c:val>
          <c:smooth val="0"/>
          <c:extLst>
            <c:ext xmlns:c16="http://schemas.microsoft.com/office/drawing/2014/chart" uri="{C3380CC4-5D6E-409C-BE32-E72D297353CC}">
              <c16:uniqueId val="{0000000B-25B5-4874-8C10-307CAB76C6ED}"/>
            </c:ext>
          </c:extLst>
        </c:ser>
        <c:ser>
          <c:idx val="3"/>
          <c:order val="3"/>
          <c:tx>
            <c:strRef>
              <c:f>Sheet1!$E$1</c:f>
              <c:strCache>
                <c:ptCount val="1"/>
                <c:pt idx="0">
                  <c:v>Incidence Estimate (WHO Global Report)</c:v>
                </c:pt>
              </c:strCache>
            </c:strRef>
          </c:tx>
          <c:spPr>
            <a:ln w="28575" cap="rnd">
              <a:solidFill>
                <a:schemeClr val="accent4"/>
              </a:solidFill>
              <a:round/>
            </a:ln>
            <a:effectLst/>
          </c:spPr>
          <c:marker>
            <c:symbol val="none"/>
          </c:marker>
          <c:dLbls>
            <c:dLbl>
              <c:idx val="0"/>
              <c:layout>
                <c:manualLayout>
                  <c:x val="-4.81500682118303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5B5-4874-8C10-307CAB76C6ED}"/>
                </c:ext>
              </c:extLst>
            </c:dLbl>
            <c:dLbl>
              <c:idx val="1"/>
              <c:layout>
                <c:manualLayout>
                  <c:x val="-9.2502962644099764E-3"/>
                  <c:y val="3.8447783268332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5B5-4874-8C10-307CAB76C6ED}"/>
                </c:ext>
              </c:extLst>
            </c:dLbl>
            <c:dLbl>
              <c:idx val="2"/>
              <c:layout>
                <c:manualLayout>
                  <c:x val="9.9059201167722485E-3"/>
                  <c:y val="-9.17035132999056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B5-4874-8C10-307CAB76C6ED}"/>
                </c:ext>
              </c:extLst>
            </c:dLbl>
            <c:spPr>
              <a:noFill/>
              <a:ln>
                <a:solidFill>
                  <a:srgbClr val="FFC000"/>
                </a:solid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2018</c:v>
                </c:pt>
                <c:pt idx="2">
                  <c:v>2019</c:v>
                </c:pt>
              </c:numCache>
            </c:numRef>
          </c:cat>
          <c:val>
            <c:numRef>
              <c:f>Sheet1!$E$2:$E$4</c:f>
              <c:numCache>
                <c:formatCode>General</c:formatCode>
                <c:ptCount val="3"/>
                <c:pt idx="0">
                  <c:v>27.4</c:v>
                </c:pt>
                <c:pt idx="1">
                  <c:v>26.9</c:v>
                </c:pt>
                <c:pt idx="2">
                  <c:v>26.4</c:v>
                </c:pt>
              </c:numCache>
            </c:numRef>
          </c:val>
          <c:smooth val="0"/>
          <c:extLst>
            <c:ext xmlns:c16="http://schemas.microsoft.com/office/drawing/2014/chart" uri="{C3380CC4-5D6E-409C-BE32-E72D297353CC}">
              <c16:uniqueId val="{0000000F-25B5-4874-8C10-307CAB76C6ED}"/>
            </c:ext>
          </c:extLst>
        </c:ser>
        <c:dLbls>
          <c:showLegendKey val="0"/>
          <c:showVal val="0"/>
          <c:showCatName val="0"/>
          <c:showSerName val="0"/>
          <c:showPercent val="0"/>
          <c:showBubbleSize val="0"/>
        </c:dLbls>
        <c:marker val="1"/>
        <c:smooth val="0"/>
        <c:axId val="69449984"/>
        <c:axId val="67776512"/>
      </c:lineChart>
      <c:catAx>
        <c:axId val="6944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mn-lt"/>
                <a:ea typeface="+mn-ea"/>
                <a:cs typeface="+mn-cs"/>
              </a:defRPr>
            </a:pPr>
            <a:endParaRPr lang="en-US"/>
          </a:p>
        </c:txPr>
        <c:crossAx val="67776512"/>
        <c:crosses val="autoZero"/>
        <c:auto val="1"/>
        <c:lblAlgn val="ctr"/>
        <c:lblOffset val="100"/>
        <c:noMultiLvlLbl val="0"/>
      </c:catAx>
      <c:valAx>
        <c:axId val="67776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50" b="1" i="0" u="none" strike="noStrike" kern="1200" baseline="0">
                <a:solidFill>
                  <a:schemeClr val="tx1">
                    <a:lumMod val="65000"/>
                    <a:lumOff val="35000"/>
                  </a:schemeClr>
                </a:solidFill>
                <a:latin typeface="+mn-lt"/>
                <a:ea typeface="+mn-ea"/>
                <a:cs typeface="+mn-cs"/>
              </a:defRPr>
            </a:pPr>
            <a:endParaRPr lang="en-US"/>
          </a:p>
        </c:txPr>
        <c:crossAx val="6944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19068-AF6B-498D-B782-BBFB2963F2F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IN"/>
        </a:p>
      </dgm:t>
    </dgm:pt>
    <dgm:pt modelId="{BBB50DD7-E465-4304-BA3F-7A0238F72D79}">
      <dgm:prSet phldrT="[Text]" custT="1"/>
      <dgm:spPr>
        <a:solidFill>
          <a:srgbClr val="FFC000">
            <a:alpha val="50000"/>
          </a:srgbClr>
        </a:solidFill>
      </dgm:spPr>
      <dgm:t>
        <a:bodyPr/>
        <a:lstStyle/>
        <a:p>
          <a:r>
            <a:rPr lang="en-US" sz="4000" b="1" dirty="0"/>
            <a:t>Strategies </a:t>
          </a:r>
          <a:endParaRPr lang="en-IN" sz="4000" b="1" dirty="0"/>
        </a:p>
      </dgm:t>
    </dgm:pt>
    <dgm:pt modelId="{5BC832A0-3A38-4677-9BC7-0076F067B954}" type="parTrans" cxnId="{2515704F-9919-4680-A99F-001C2E994512}">
      <dgm:prSet/>
      <dgm:spPr/>
      <dgm:t>
        <a:bodyPr/>
        <a:lstStyle/>
        <a:p>
          <a:endParaRPr lang="en-IN" sz="2000" b="1"/>
        </a:p>
      </dgm:t>
    </dgm:pt>
    <dgm:pt modelId="{A8B9CC36-5EF3-4DDD-B9DE-E5F3DAE9BF12}" type="sibTrans" cxnId="{2515704F-9919-4680-A99F-001C2E994512}">
      <dgm:prSet/>
      <dgm:spPr/>
      <dgm:t>
        <a:bodyPr/>
        <a:lstStyle/>
        <a:p>
          <a:endParaRPr lang="en-IN" sz="2000" b="1"/>
        </a:p>
      </dgm:t>
    </dgm:pt>
    <dgm:pt modelId="{26716613-39C4-4508-815E-2ADFEF1F8E0E}">
      <dgm:prSet phldrT="[Text]" custT="1"/>
      <dgm:spPr>
        <a:solidFill>
          <a:schemeClr val="tx2">
            <a:lumMod val="40000"/>
            <a:lumOff val="60000"/>
            <a:alpha val="50000"/>
          </a:schemeClr>
        </a:solidFill>
      </dgm:spPr>
      <dgm:t>
        <a:bodyPr/>
        <a:lstStyle/>
        <a:p>
          <a:r>
            <a:rPr lang="en-US" sz="2000" b="1" dirty="0"/>
            <a:t>Private sector engagement</a:t>
          </a:r>
          <a:endParaRPr lang="en-IN" sz="2000" b="1" dirty="0"/>
        </a:p>
      </dgm:t>
    </dgm:pt>
    <dgm:pt modelId="{D665D986-91B9-46FF-927B-2E28539F691B}" type="parTrans" cxnId="{262BC6EC-EACA-494D-823C-6E762A735377}">
      <dgm:prSet/>
      <dgm:spPr/>
      <dgm:t>
        <a:bodyPr/>
        <a:lstStyle/>
        <a:p>
          <a:endParaRPr lang="en-IN" sz="2000" b="1"/>
        </a:p>
      </dgm:t>
    </dgm:pt>
    <dgm:pt modelId="{7CA30E34-87EE-43A2-8482-7AEA6698938C}" type="sibTrans" cxnId="{262BC6EC-EACA-494D-823C-6E762A735377}">
      <dgm:prSet/>
      <dgm:spPr/>
      <dgm:t>
        <a:bodyPr/>
        <a:lstStyle/>
        <a:p>
          <a:endParaRPr lang="en-IN" sz="2000" b="1"/>
        </a:p>
      </dgm:t>
    </dgm:pt>
    <dgm:pt modelId="{633206FD-85ED-4F3C-AE52-A78353DB6EF7}">
      <dgm:prSet phldrT="[Text]" custT="1"/>
      <dgm:spPr>
        <a:solidFill>
          <a:schemeClr val="tx2">
            <a:lumMod val="40000"/>
            <a:lumOff val="60000"/>
            <a:alpha val="50000"/>
          </a:schemeClr>
        </a:solidFill>
      </dgm:spPr>
      <dgm:t>
        <a:bodyPr/>
        <a:lstStyle/>
        <a:p>
          <a:r>
            <a:rPr lang="en-US" sz="2000" b="1" dirty="0"/>
            <a:t>Active Case Finding</a:t>
          </a:r>
          <a:endParaRPr lang="en-IN" sz="2000" b="1" dirty="0"/>
        </a:p>
      </dgm:t>
    </dgm:pt>
    <dgm:pt modelId="{2FE7DE90-3F32-4ECC-B425-0AF7952E5244}" type="parTrans" cxnId="{D55699AD-3FB4-46E7-8A52-774CBFF392E3}">
      <dgm:prSet/>
      <dgm:spPr/>
      <dgm:t>
        <a:bodyPr/>
        <a:lstStyle/>
        <a:p>
          <a:endParaRPr lang="en-IN" sz="2000" b="1"/>
        </a:p>
      </dgm:t>
    </dgm:pt>
    <dgm:pt modelId="{D2CAF0E1-E9EE-405A-93DB-5E373F00FE62}" type="sibTrans" cxnId="{D55699AD-3FB4-46E7-8A52-774CBFF392E3}">
      <dgm:prSet/>
      <dgm:spPr/>
      <dgm:t>
        <a:bodyPr/>
        <a:lstStyle/>
        <a:p>
          <a:endParaRPr lang="en-IN" sz="2000" b="1"/>
        </a:p>
      </dgm:t>
    </dgm:pt>
    <dgm:pt modelId="{86750CE1-5022-41D4-B2E3-1E000B9E7A5E}">
      <dgm:prSet phldrT="[Text]" custT="1"/>
      <dgm:spPr>
        <a:solidFill>
          <a:schemeClr val="tx2">
            <a:lumMod val="40000"/>
            <a:lumOff val="60000"/>
            <a:alpha val="50000"/>
          </a:schemeClr>
        </a:solidFill>
      </dgm:spPr>
      <dgm:t>
        <a:bodyPr/>
        <a:lstStyle/>
        <a:p>
          <a:r>
            <a:rPr lang="en-US" sz="2000" b="1" dirty="0"/>
            <a:t>ICT Tools for adherence and monitoring</a:t>
          </a:r>
          <a:endParaRPr lang="en-IN" sz="2000" b="1" dirty="0"/>
        </a:p>
      </dgm:t>
    </dgm:pt>
    <dgm:pt modelId="{4C10584F-29DA-4C3E-90E3-7D038522E1F5}" type="parTrans" cxnId="{9B2765DB-090B-400B-83FA-BD2A5D700630}">
      <dgm:prSet/>
      <dgm:spPr/>
      <dgm:t>
        <a:bodyPr/>
        <a:lstStyle/>
        <a:p>
          <a:endParaRPr lang="en-IN" sz="2000" b="1"/>
        </a:p>
      </dgm:t>
    </dgm:pt>
    <dgm:pt modelId="{BE9321C5-EC45-47D7-BD4C-2864409534E7}" type="sibTrans" cxnId="{9B2765DB-090B-400B-83FA-BD2A5D700630}">
      <dgm:prSet/>
      <dgm:spPr/>
      <dgm:t>
        <a:bodyPr/>
        <a:lstStyle/>
        <a:p>
          <a:endParaRPr lang="en-IN" sz="2000" b="1"/>
        </a:p>
      </dgm:t>
    </dgm:pt>
    <dgm:pt modelId="{25C12AD0-74A8-417A-92BB-B207F42A72A5}">
      <dgm:prSet phldrT="[Text]" custT="1"/>
      <dgm:spPr>
        <a:solidFill>
          <a:schemeClr val="tx2">
            <a:lumMod val="40000"/>
            <a:lumOff val="60000"/>
            <a:alpha val="50000"/>
          </a:schemeClr>
        </a:solidFill>
      </dgm:spPr>
      <dgm:t>
        <a:bodyPr/>
        <a:lstStyle/>
        <a:p>
          <a:r>
            <a:rPr lang="en-US" sz="2000" b="1" dirty="0"/>
            <a:t>Preventive Measures</a:t>
          </a:r>
          <a:endParaRPr lang="en-IN" sz="2000" b="1" dirty="0"/>
        </a:p>
      </dgm:t>
    </dgm:pt>
    <dgm:pt modelId="{E201C416-7086-4CA7-A0D7-90E1E68B7E28}" type="parTrans" cxnId="{24E28D7A-36FF-4580-9F8B-746B7B91478D}">
      <dgm:prSet/>
      <dgm:spPr/>
      <dgm:t>
        <a:bodyPr/>
        <a:lstStyle/>
        <a:p>
          <a:endParaRPr lang="en-IN" sz="2000" b="1"/>
        </a:p>
      </dgm:t>
    </dgm:pt>
    <dgm:pt modelId="{0AE3E1A8-4F86-4991-8470-619BA51CB935}" type="sibTrans" cxnId="{24E28D7A-36FF-4580-9F8B-746B7B91478D}">
      <dgm:prSet/>
      <dgm:spPr/>
      <dgm:t>
        <a:bodyPr/>
        <a:lstStyle/>
        <a:p>
          <a:endParaRPr lang="en-IN" sz="2000" b="1"/>
        </a:p>
      </dgm:t>
    </dgm:pt>
    <dgm:pt modelId="{8E3EB41E-0B97-422C-BF68-4E194B58EC28}">
      <dgm:prSet custT="1"/>
      <dgm:spPr>
        <a:solidFill>
          <a:schemeClr val="tx2">
            <a:lumMod val="40000"/>
            <a:lumOff val="60000"/>
            <a:alpha val="50000"/>
          </a:schemeClr>
        </a:solidFill>
      </dgm:spPr>
      <dgm:t>
        <a:bodyPr/>
        <a:lstStyle/>
        <a:p>
          <a:pPr>
            <a:spcAft>
              <a:spcPct val="35000"/>
            </a:spcAft>
          </a:pPr>
          <a:r>
            <a:rPr lang="en-US" sz="2000" b="1" dirty="0"/>
            <a:t>TB </a:t>
          </a:r>
        </a:p>
        <a:p>
          <a:pPr>
            <a:spcAft>
              <a:spcPts val="0"/>
            </a:spcAft>
          </a:pPr>
          <a:r>
            <a:rPr lang="en-US" sz="2000" b="1" dirty="0"/>
            <a:t>Co-morbidities </a:t>
          </a:r>
          <a:endParaRPr lang="en-IN" sz="2000" b="1" dirty="0"/>
        </a:p>
      </dgm:t>
    </dgm:pt>
    <dgm:pt modelId="{552E16AC-864F-4280-A45F-5E0748DC8F1C}" type="parTrans" cxnId="{BA8F48B2-F633-4AD3-A4F1-98A5E59CF006}">
      <dgm:prSet/>
      <dgm:spPr/>
      <dgm:t>
        <a:bodyPr/>
        <a:lstStyle/>
        <a:p>
          <a:endParaRPr lang="en-IN" sz="2000" b="1"/>
        </a:p>
      </dgm:t>
    </dgm:pt>
    <dgm:pt modelId="{879EB0F2-D133-4443-853D-005B7913D2DD}" type="sibTrans" cxnId="{BA8F48B2-F633-4AD3-A4F1-98A5E59CF006}">
      <dgm:prSet/>
      <dgm:spPr/>
      <dgm:t>
        <a:bodyPr/>
        <a:lstStyle/>
        <a:p>
          <a:endParaRPr lang="en-IN" sz="2000" b="1"/>
        </a:p>
      </dgm:t>
    </dgm:pt>
    <dgm:pt modelId="{1CB3E657-DA00-4BF1-B9E6-E415DCA67D26}">
      <dgm:prSet custT="1"/>
      <dgm:spPr>
        <a:solidFill>
          <a:schemeClr val="tx2">
            <a:lumMod val="40000"/>
            <a:lumOff val="60000"/>
            <a:alpha val="50000"/>
          </a:schemeClr>
        </a:solidFill>
      </dgm:spPr>
      <dgm:t>
        <a:bodyPr/>
        <a:lstStyle/>
        <a:p>
          <a:r>
            <a:rPr lang="en-US" sz="2000" b="1" dirty="0"/>
            <a:t>Drug Resistant TB</a:t>
          </a:r>
          <a:endParaRPr lang="en-IN" sz="2000" b="1" dirty="0"/>
        </a:p>
      </dgm:t>
    </dgm:pt>
    <dgm:pt modelId="{E04E3472-19B9-4A93-B61A-ECB0256DF5B3}" type="parTrans" cxnId="{E4565EDE-858C-436C-9B28-148DA4B452E8}">
      <dgm:prSet/>
      <dgm:spPr/>
      <dgm:t>
        <a:bodyPr/>
        <a:lstStyle/>
        <a:p>
          <a:endParaRPr lang="en-IN" sz="2000" b="1"/>
        </a:p>
      </dgm:t>
    </dgm:pt>
    <dgm:pt modelId="{E6E41FBE-3FEC-4026-BCB6-3F33DC282A4B}" type="sibTrans" cxnId="{E4565EDE-858C-436C-9B28-148DA4B452E8}">
      <dgm:prSet/>
      <dgm:spPr/>
      <dgm:t>
        <a:bodyPr/>
        <a:lstStyle/>
        <a:p>
          <a:endParaRPr lang="en-IN" sz="2000" b="1"/>
        </a:p>
      </dgm:t>
    </dgm:pt>
    <dgm:pt modelId="{772CB112-B49F-4CE1-BC8C-A96165AA130B}">
      <dgm:prSet custT="1"/>
      <dgm:spPr>
        <a:solidFill>
          <a:schemeClr val="tx2">
            <a:lumMod val="40000"/>
            <a:lumOff val="60000"/>
            <a:alpha val="50000"/>
          </a:schemeClr>
        </a:solidFill>
      </dgm:spPr>
      <dgm:t>
        <a:bodyPr/>
        <a:lstStyle/>
        <a:p>
          <a:r>
            <a:rPr lang="en-US" sz="2000" b="1" dirty="0">
              <a:solidFill>
                <a:schemeClr val="tx1"/>
              </a:solidFill>
            </a:rPr>
            <a:t>Multi-sectoral response</a:t>
          </a:r>
          <a:endParaRPr lang="en-IN" sz="2000" b="1" dirty="0">
            <a:solidFill>
              <a:schemeClr val="tx1"/>
            </a:solidFill>
          </a:endParaRPr>
        </a:p>
      </dgm:t>
    </dgm:pt>
    <dgm:pt modelId="{BF1DB85D-1AB6-448D-BF75-CF18E6A39C16}" type="parTrans" cxnId="{2213F523-EDA4-41AB-B0F1-42D4D6427930}">
      <dgm:prSet/>
      <dgm:spPr/>
      <dgm:t>
        <a:bodyPr/>
        <a:lstStyle/>
        <a:p>
          <a:endParaRPr lang="en-IN" sz="2000" b="1"/>
        </a:p>
      </dgm:t>
    </dgm:pt>
    <dgm:pt modelId="{711531EB-702E-42A2-9634-36E1EF4EA8D2}" type="sibTrans" cxnId="{2213F523-EDA4-41AB-B0F1-42D4D6427930}">
      <dgm:prSet/>
      <dgm:spPr/>
      <dgm:t>
        <a:bodyPr/>
        <a:lstStyle/>
        <a:p>
          <a:endParaRPr lang="en-IN" sz="2000" b="1"/>
        </a:p>
      </dgm:t>
    </dgm:pt>
    <dgm:pt modelId="{7CD20CCB-8B79-4A1F-8E71-AE1C7051786D}">
      <dgm:prSet phldrT="[Text]" custT="1"/>
      <dgm:spPr>
        <a:solidFill>
          <a:schemeClr val="tx2">
            <a:lumMod val="40000"/>
            <a:lumOff val="60000"/>
            <a:alpha val="50000"/>
          </a:schemeClr>
        </a:solidFill>
      </dgm:spPr>
      <dgm:t>
        <a:bodyPr/>
        <a:lstStyle/>
        <a:p>
          <a:r>
            <a:rPr lang="en-IN" sz="1800" b="1" dirty="0"/>
            <a:t>Community Engagement</a:t>
          </a:r>
        </a:p>
      </dgm:t>
    </dgm:pt>
    <dgm:pt modelId="{57811A2E-B687-402A-97D5-5A1C904FBA08}" type="parTrans" cxnId="{48A14551-AF24-4AD9-B8E1-6EBCB5071BF4}">
      <dgm:prSet/>
      <dgm:spPr/>
      <dgm:t>
        <a:bodyPr/>
        <a:lstStyle/>
        <a:p>
          <a:endParaRPr lang="en-IN" sz="2000"/>
        </a:p>
      </dgm:t>
    </dgm:pt>
    <dgm:pt modelId="{1036041A-DDD1-4B72-8079-3178658418A3}" type="sibTrans" cxnId="{48A14551-AF24-4AD9-B8E1-6EBCB5071BF4}">
      <dgm:prSet/>
      <dgm:spPr/>
      <dgm:t>
        <a:bodyPr/>
        <a:lstStyle/>
        <a:p>
          <a:endParaRPr lang="en-IN" sz="2000"/>
        </a:p>
      </dgm:t>
    </dgm:pt>
    <dgm:pt modelId="{D4ADB614-8C00-4BA5-9493-03DA75A148AE}" type="pres">
      <dgm:prSet presAssocID="{1CA19068-AF6B-498D-B782-BBFB2963F2FD}" presName="composite" presStyleCnt="0">
        <dgm:presLayoutVars>
          <dgm:chMax val="1"/>
          <dgm:dir/>
          <dgm:resizeHandles val="exact"/>
        </dgm:presLayoutVars>
      </dgm:prSet>
      <dgm:spPr/>
    </dgm:pt>
    <dgm:pt modelId="{32B7BB68-5407-4196-BA55-E4A8171D0DE7}" type="pres">
      <dgm:prSet presAssocID="{1CA19068-AF6B-498D-B782-BBFB2963F2FD}" presName="radial" presStyleCnt="0">
        <dgm:presLayoutVars>
          <dgm:animLvl val="ctr"/>
        </dgm:presLayoutVars>
      </dgm:prSet>
      <dgm:spPr/>
    </dgm:pt>
    <dgm:pt modelId="{8A21E82F-A5FB-4FCD-BF6B-B6B5B61EA59D}" type="pres">
      <dgm:prSet presAssocID="{BBB50DD7-E465-4304-BA3F-7A0238F72D79}" presName="centerShape" presStyleLbl="vennNode1" presStyleIdx="0" presStyleCnt="9" custScaleX="106191" custLinFactNeighborX="-522"/>
      <dgm:spPr/>
    </dgm:pt>
    <dgm:pt modelId="{0C7E2F11-5703-4D90-95CA-1794CBD8AA31}" type="pres">
      <dgm:prSet presAssocID="{26716613-39C4-4508-815E-2ADFEF1F8E0E}" presName="node" presStyleLbl="vennNode1" presStyleIdx="1" presStyleCnt="9" custScaleX="137475" custScaleY="105329" custRadScaleRad="94311" custRadScaleInc="301655">
        <dgm:presLayoutVars>
          <dgm:bulletEnabled val="1"/>
        </dgm:presLayoutVars>
      </dgm:prSet>
      <dgm:spPr/>
    </dgm:pt>
    <dgm:pt modelId="{A1909096-A657-479C-AD18-BE89CCF26F54}" type="pres">
      <dgm:prSet presAssocID="{633206FD-85ED-4F3C-AE52-A78353DB6EF7}" presName="node" presStyleLbl="vennNode1" presStyleIdx="2" presStyleCnt="9" custScaleX="109091" custScaleY="105329">
        <dgm:presLayoutVars>
          <dgm:bulletEnabled val="1"/>
        </dgm:presLayoutVars>
      </dgm:prSet>
      <dgm:spPr/>
    </dgm:pt>
    <dgm:pt modelId="{D134A5B3-AE54-4A86-992B-A580CC2B0F27}" type="pres">
      <dgm:prSet presAssocID="{8E3EB41E-0B97-422C-BF68-4E194B58EC28}" presName="node" presStyleLbl="vennNode1" presStyleIdx="3" presStyleCnt="9" custScaleX="143115" custScaleY="105329" custRadScaleRad="109698">
        <dgm:presLayoutVars>
          <dgm:bulletEnabled val="1"/>
        </dgm:presLayoutVars>
      </dgm:prSet>
      <dgm:spPr/>
    </dgm:pt>
    <dgm:pt modelId="{753A7319-BE27-4D6D-B4F7-E3765D6AB404}" type="pres">
      <dgm:prSet presAssocID="{772CB112-B49F-4CE1-BC8C-A96165AA130B}" presName="node" presStyleLbl="vennNode1" presStyleIdx="4" presStyleCnt="9" custScaleX="109091" custScaleY="105329" custRadScaleRad="96966" custRadScaleInc="-302888">
        <dgm:presLayoutVars>
          <dgm:bulletEnabled val="1"/>
        </dgm:presLayoutVars>
      </dgm:prSet>
      <dgm:spPr/>
    </dgm:pt>
    <dgm:pt modelId="{A801179D-6963-4314-9E20-AB2F84B259B1}" type="pres">
      <dgm:prSet presAssocID="{1CB3E657-DA00-4BF1-B9E6-E415DCA67D26}" presName="node" presStyleLbl="vennNode1" presStyleIdx="5" presStyleCnt="9" custScaleX="109091" custScaleY="105329">
        <dgm:presLayoutVars>
          <dgm:bulletEnabled val="1"/>
        </dgm:presLayoutVars>
      </dgm:prSet>
      <dgm:spPr/>
    </dgm:pt>
    <dgm:pt modelId="{D9CBF1AA-0448-491E-9D1B-31E2742B4C84}" type="pres">
      <dgm:prSet presAssocID="{86750CE1-5022-41D4-B2E3-1E000B9E7A5E}" presName="node" presStyleLbl="vennNode1" presStyleIdx="6" presStyleCnt="9" custScaleX="127017" custScaleY="101433">
        <dgm:presLayoutVars>
          <dgm:bulletEnabled val="1"/>
        </dgm:presLayoutVars>
      </dgm:prSet>
      <dgm:spPr/>
    </dgm:pt>
    <dgm:pt modelId="{B61D3D49-C1A9-4D07-90FA-E2E0B3B2A176}" type="pres">
      <dgm:prSet presAssocID="{25C12AD0-74A8-417A-92BB-B207F42A72A5}" presName="node" presStyleLbl="vennNode1" presStyleIdx="7" presStyleCnt="9" custScaleX="121896" custScaleY="105329">
        <dgm:presLayoutVars>
          <dgm:bulletEnabled val="1"/>
        </dgm:presLayoutVars>
      </dgm:prSet>
      <dgm:spPr/>
    </dgm:pt>
    <dgm:pt modelId="{752FEC4F-A01F-4640-982B-2B6FA9BBEF31}" type="pres">
      <dgm:prSet presAssocID="{7CD20CCB-8B79-4A1F-8E71-AE1C7051786D}" presName="node" presStyleLbl="vennNode1" presStyleIdx="8" presStyleCnt="9" custScaleX="122000">
        <dgm:presLayoutVars>
          <dgm:bulletEnabled val="1"/>
        </dgm:presLayoutVars>
      </dgm:prSet>
      <dgm:spPr/>
    </dgm:pt>
  </dgm:ptLst>
  <dgm:cxnLst>
    <dgm:cxn modelId="{6FD27420-C7B9-4758-956B-AC1058A162D6}" type="presOf" srcId="{1CB3E657-DA00-4BF1-B9E6-E415DCA67D26}" destId="{A801179D-6963-4314-9E20-AB2F84B259B1}" srcOrd="0" destOrd="0" presId="urn:microsoft.com/office/officeart/2005/8/layout/radial3"/>
    <dgm:cxn modelId="{2213F523-EDA4-41AB-B0F1-42D4D6427930}" srcId="{BBB50DD7-E465-4304-BA3F-7A0238F72D79}" destId="{772CB112-B49F-4CE1-BC8C-A96165AA130B}" srcOrd="3" destOrd="0" parTransId="{BF1DB85D-1AB6-448D-BF75-CF18E6A39C16}" sibTransId="{711531EB-702E-42A2-9634-36E1EF4EA8D2}"/>
    <dgm:cxn modelId="{AD435C30-A2DA-44E2-A90E-C19ECAB1B0B3}" type="presOf" srcId="{772CB112-B49F-4CE1-BC8C-A96165AA130B}" destId="{753A7319-BE27-4D6D-B4F7-E3765D6AB404}" srcOrd="0" destOrd="0" presId="urn:microsoft.com/office/officeart/2005/8/layout/radial3"/>
    <dgm:cxn modelId="{2515704F-9919-4680-A99F-001C2E994512}" srcId="{1CA19068-AF6B-498D-B782-BBFB2963F2FD}" destId="{BBB50DD7-E465-4304-BA3F-7A0238F72D79}" srcOrd="0" destOrd="0" parTransId="{5BC832A0-3A38-4677-9BC7-0076F067B954}" sibTransId="{A8B9CC36-5EF3-4DDD-B9DE-E5F3DAE9BF12}"/>
    <dgm:cxn modelId="{48A14551-AF24-4AD9-B8E1-6EBCB5071BF4}" srcId="{BBB50DD7-E465-4304-BA3F-7A0238F72D79}" destId="{7CD20CCB-8B79-4A1F-8E71-AE1C7051786D}" srcOrd="7" destOrd="0" parTransId="{57811A2E-B687-402A-97D5-5A1C904FBA08}" sibTransId="{1036041A-DDD1-4B72-8079-3178658418A3}"/>
    <dgm:cxn modelId="{CD989A72-0F52-483B-98F2-8A00D4FE6FE7}" type="presOf" srcId="{25C12AD0-74A8-417A-92BB-B207F42A72A5}" destId="{B61D3D49-C1A9-4D07-90FA-E2E0B3B2A176}" srcOrd="0" destOrd="0" presId="urn:microsoft.com/office/officeart/2005/8/layout/radial3"/>
    <dgm:cxn modelId="{47F7E057-6153-444F-B52E-784D942DCA48}" type="presOf" srcId="{7CD20CCB-8B79-4A1F-8E71-AE1C7051786D}" destId="{752FEC4F-A01F-4640-982B-2B6FA9BBEF31}" srcOrd="0" destOrd="0" presId="urn:microsoft.com/office/officeart/2005/8/layout/radial3"/>
    <dgm:cxn modelId="{24E28D7A-36FF-4580-9F8B-746B7B91478D}" srcId="{BBB50DD7-E465-4304-BA3F-7A0238F72D79}" destId="{25C12AD0-74A8-417A-92BB-B207F42A72A5}" srcOrd="6" destOrd="0" parTransId="{E201C416-7086-4CA7-A0D7-90E1E68B7E28}" sibTransId="{0AE3E1A8-4F86-4991-8470-619BA51CB935}"/>
    <dgm:cxn modelId="{14DB807D-FD50-443B-9B02-D51A39180203}" type="presOf" srcId="{633206FD-85ED-4F3C-AE52-A78353DB6EF7}" destId="{A1909096-A657-479C-AD18-BE89CCF26F54}" srcOrd="0" destOrd="0" presId="urn:microsoft.com/office/officeart/2005/8/layout/radial3"/>
    <dgm:cxn modelId="{F78C1D82-D39F-4433-BFB2-800C508FC773}" type="presOf" srcId="{86750CE1-5022-41D4-B2E3-1E000B9E7A5E}" destId="{D9CBF1AA-0448-491E-9D1B-31E2742B4C84}" srcOrd="0" destOrd="0" presId="urn:microsoft.com/office/officeart/2005/8/layout/radial3"/>
    <dgm:cxn modelId="{D55699AD-3FB4-46E7-8A52-774CBFF392E3}" srcId="{BBB50DD7-E465-4304-BA3F-7A0238F72D79}" destId="{633206FD-85ED-4F3C-AE52-A78353DB6EF7}" srcOrd="1" destOrd="0" parTransId="{2FE7DE90-3F32-4ECC-B425-0AF7952E5244}" sibTransId="{D2CAF0E1-E9EE-405A-93DB-5E373F00FE62}"/>
    <dgm:cxn modelId="{BA8F48B2-F633-4AD3-A4F1-98A5E59CF006}" srcId="{BBB50DD7-E465-4304-BA3F-7A0238F72D79}" destId="{8E3EB41E-0B97-422C-BF68-4E194B58EC28}" srcOrd="2" destOrd="0" parTransId="{552E16AC-864F-4280-A45F-5E0748DC8F1C}" sibTransId="{879EB0F2-D133-4443-853D-005B7913D2DD}"/>
    <dgm:cxn modelId="{DB97B4C3-0AC8-43B3-A0E3-C8AA7DB2972B}" type="presOf" srcId="{BBB50DD7-E465-4304-BA3F-7A0238F72D79}" destId="{8A21E82F-A5FB-4FCD-BF6B-B6B5B61EA59D}" srcOrd="0" destOrd="0" presId="urn:microsoft.com/office/officeart/2005/8/layout/radial3"/>
    <dgm:cxn modelId="{9B2765DB-090B-400B-83FA-BD2A5D700630}" srcId="{BBB50DD7-E465-4304-BA3F-7A0238F72D79}" destId="{86750CE1-5022-41D4-B2E3-1E000B9E7A5E}" srcOrd="5" destOrd="0" parTransId="{4C10584F-29DA-4C3E-90E3-7D038522E1F5}" sibTransId="{BE9321C5-EC45-47D7-BD4C-2864409534E7}"/>
    <dgm:cxn modelId="{32873BDE-928B-4731-B36A-9DEA4485DFFF}" type="presOf" srcId="{1CA19068-AF6B-498D-B782-BBFB2963F2FD}" destId="{D4ADB614-8C00-4BA5-9493-03DA75A148AE}" srcOrd="0" destOrd="0" presId="urn:microsoft.com/office/officeart/2005/8/layout/radial3"/>
    <dgm:cxn modelId="{E4565EDE-858C-436C-9B28-148DA4B452E8}" srcId="{BBB50DD7-E465-4304-BA3F-7A0238F72D79}" destId="{1CB3E657-DA00-4BF1-B9E6-E415DCA67D26}" srcOrd="4" destOrd="0" parTransId="{E04E3472-19B9-4A93-B61A-ECB0256DF5B3}" sibTransId="{E6E41FBE-3FEC-4026-BCB6-3F33DC282A4B}"/>
    <dgm:cxn modelId="{79DD5AE9-F4B7-42C9-BC4C-55CEE62A4C80}" type="presOf" srcId="{26716613-39C4-4508-815E-2ADFEF1F8E0E}" destId="{0C7E2F11-5703-4D90-95CA-1794CBD8AA31}" srcOrd="0" destOrd="0" presId="urn:microsoft.com/office/officeart/2005/8/layout/radial3"/>
    <dgm:cxn modelId="{262BC6EC-EACA-494D-823C-6E762A735377}" srcId="{BBB50DD7-E465-4304-BA3F-7A0238F72D79}" destId="{26716613-39C4-4508-815E-2ADFEF1F8E0E}" srcOrd="0" destOrd="0" parTransId="{D665D986-91B9-46FF-927B-2E28539F691B}" sibTransId="{7CA30E34-87EE-43A2-8482-7AEA6698938C}"/>
    <dgm:cxn modelId="{04EACFFC-C7D3-4107-A13A-F03213D14349}" type="presOf" srcId="{8E3EB41E-0B97-422C-BF68-4E194B58EC28}" destId="{D134A5B3-AE54-4A86-992B-A580CC2B0F27}" srcOrd="0" destOrd="0" presId="urn:microsoft.com/office/officeart/2005/8/layout/radial3"/>
    <dgm:cxn modelId="{588B180D-8535-4298-92CF-9BEB13052551}" type="presParOf" srcId="{D4ADB614-8C00-4BA5-9493-03DA75A148AE}" destId="{32B7BB68-5407-4196-BA55-E4A8171D0DE7}" srcOrd="0" destOrd="0" presId="urn:microsoft.com/office/officeart/2005/8/layout/radial3"/>
    <dgm:cxn modelId="{1BBDDB03-FC6D-4FE2-9FE7-70F34E8BB2F6}" type="presParOf" srcId="{32B7BB68-5407-4196-BA55-E4A8171D0DE7}" destId="{8A21E82F-A5FB-4FCD-BF6B-B6B5B61EA59D}" srcOrd="0" destOrd="0" presId="urn:microsoft.com/office/officeart/2005/8/layout/radial3"/>
    <dgm:cxn modelId="{C7FD26E8-FE99-48E1-AF23-C7572DE3258F}" type="presParOf" srcId="{32B7BB68-5407-4196-BA55-E4A8171D0DE7}" destId="{0C7E2F11-5703-4D90-95CA-1794CBD8AA31}" srcOrd="1" destOrd="0" presId="urn:microsoft.com/office/officeart/2005/8/layout/radial3"/>
    <dgm:cxn modelId="{FFC80178-AAEA-47BC-9801-75807C62CCF2}" type="presParOf" srcId="{32B7BB68-5407-4196-BA55-E4A8171D0DE7}" destId="{A1909096-A657-479C-AD18-BE89CCF26F54}" srcOrd="2" destOrd="0" presId="urn:microsoft.com/office/officeart/2005/8/layout/radial3"/>
    <dgm:cxn modelId="{42F88E30-E9A1-467C-8140-CE3344394F36}" type="presParOf" srcId="{32B7BB68-5407-4196-BA55-E4A8171D0DE7}" destId="{D134A5B3-AE54-4A86-992B-A580CC2B0F27}" srcOrd="3" destOrd="0" presId="urn:microsoft.com/office/officeart/2005/8/layout/radial3"/>
    <dgm:cxn modelId="{67541DB0-1676-4154-9B8E-E4CF6AE47563}" type="presParOf" srcId="{32B7BB68-5407-4196-BA55-E4A8171D0DE7}" destId="{753A7319-BE27-4D6D-B4F7-E3765D6AB404}" srcOrd="4" destOrd="0" presId="urn:microsoft.com/office/officeart/2005/8/layout/radial3"/>
    <dgm:cxn modelId="{7DF63016-2329-42B4-8B9B-B65B9B4FB1B0}" type="presParOf" srcId="{32B7BB68-5407-4196-BA55-E4A8171D0DE7}" destId="{A801179D-6963-4314-9E20-AB2F84B259B1}" srcOrd="5" destOrd="0" presId="urn:microsoft.com/office/officeart/2005/8/layout/radial3"/>
    <dgm:cxn modelId="{EE91B8F1-E1CF-498C-9D3B-DD4128B7FE15}" type="presParOf" srcId="{32B7BB68-5407-4196-BA55-E4A8171D0DE7}" destId="{D9CBF1AA-0448-491E-9D1B-31E2742B4C84}" srcOrd="6" destOrd="0" presId="urn:microsoft.com/office/officeart/2005/8/layout/radial3"/>
    <dgm:cxn modelId="{4D31FE6C-12F6-48FF-A5F6-C079B37FE22E}" type="presParOf" srcId="{32B7BB68-5407-4196-BA55-E4A8171D0DE7}" destId="{B61D3D49-C1A9-4D07-90FA-E2E0B3B2A176}" srcOrd="7" destOrd="0" presId="urn:microsoft.com/office/officeart/2005/8/layout/radial3"/>
    <dgm:cxn modelId="{A7C0D663-9D12-431B-AB05-47C712DE09A9}" type="presParOf" srcId="{32B7BB68-5407-4196-BA55-E4A8171D0DE7}" destId="{752FEC4F-A01F-4640-982B-2B6FA9BBEF31}"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1E82F-A5FB-4FCD-BF6B-B6B5B61EA59D}">
      <dsp:nvSpPr>
        <dsp:cNvPr id="0" name=""/>
        <dsp:cNvSpPr/>
      </dsp:nvSpPr>
      <dsp:spPr>
        <a:xfrm>
          <a:off x="2489564" y="1218195"/>
          <a:ext cx="3222686" cy="3034802"/>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t>Strategies </a:t>
          </a:r>
          <a:endParaRPr lang="en-IN" sz="4000" b="1" kern="1200" dirty="0"/>
        </a:p>
      </dsp:txBody>
      <dsp:txXfrm>
        <a:off x="2961515" y="1662631"/>
        <a:ext cx="2278784" cy="2145930"/>
      </dsp:txXfrm>
    </dsp:sp>
    <dsp:sp modelId="{0C7E2F11-5703-4D90-95CA-1794CBD8AA31}">
      <dsp:nvSpPr>
        <dsp:cNvPr id="0" name=""/>
        <dsp:cNvSpPr/>
      </dsp:nvSpPr>
      <dsp:spPr>
        <a:xfrm>
          <a:off x="4379264" y="3271474"/>
          <a:ext cx="2086047" cy="1598263"/>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Private sector engagement</a:t>
          </a:r>
          <a:endParaRPr lang="en-IN" sz="2000" b="1" kern="1200" dirty="0"/>
        </a:p>
      </dsp:txBody>
      <dsp:txXfrm>
        <a:off x="4684759" y="3505534"/>
        <a:ext cx="1475057" cy="1130143"/>
      </dsp:txXfrm>
    </dsp:sp>
    <dsp:sp modelId="{A1909096-A657-479C-AD18-BE89CCF26F54}">
      <dsp:nvSpPr>
        <dsp:cNvPr id="0" name=""/>
        <dsp:cNvSpPr/>
      </dsp:nvSpPr>
      <dsp:spPr>
        <a:xfrm>
          <a:off x="4691360" y="538971"/>
          <a:ext cx="1655348" cy="1598263"/>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Active Case Finding</a:t>
          </a:r>
          <a:endParaRPr lang="en-IN" sz="2000" b="1" kern="1200" dirty="0"/>
        </a:p>
      </dsp:txBody>
      <dsp:txXfrm>
        <a:off x="4933780" y="773031"/>
        <a:ext cx="1170508" cy="1130143"/>
      </dsp:txXfrm>
    </dsp:sp>
    <dsp:sp modelId="{D134A5B3-AE54-4A86-992B-A580CC2B0F27}">
      <dsp:nvSpPr>
        <dsp:cNvPr id="0" name=""/>
        <dsp:cNvSpPr/>
      </dsp:nvSpPr>
      <dsp:spPr>
        <a:xfrm>
          <a:off x="5203747" y="1936464"/>
          <a:ext cx="2171628" cy="1598263"/>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TB </a:t>
          </a:r>
        </a:p>
        <a:p>
          <a:pPr marL="0" lvl="0" indent="0" algn="ctr" defTabSz="889000">
            <a:lnSpc>
              <a:spcPct val="90000"/>
            </a:lnSpc>
            <a:spcBef>
              <a:spcPct val="0"/>
            </a:spcBef>
            <a:spcAft>
              <a:spcPts val="0"/>
            </a:spcAft>
            <a:buNone/>
          </a:pPr>
          <a:r>
            <a:rPr lang="en-US" sz="2000" b="1" kern="1200" dirty="0"/>
            <a:t>Co-morbidities </a:t>
          </a:r>
          <a:endParaRPr lang="en-IN" sz="2000" b="1" kern="1200" dirty="0"/>
        </a:p>
      </dsp:txBody>
      <dsp:txXfrm>
        <a:off x="5521775" y="2170524"/>
        <a:ext cx="1535572" cy="1130143"/>
      </dsp:txXfrm>
    </dsp:sp>
    <dsp:sp modelId="{753A7319-BE27-4D6D-B4F7-E3765D6AB404}">
      <dsp:nvSpPr>
        <dsp:cNvPr id="0" name=""/>
        <dsp:cNvSpPr/>
      </dsp:nvSpPr>
      <dsp:spPr>
        <a:xfrm>
          <a:off x="3250402" y="20566"/>
          <a:ext cx="1655348" cy="1598263"/>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Multi-sectoral response</a:t>
          </a:r>
          <a:endParaRPr lang="en-IN" sz="2000" b="1" kern="1200" dirty="0">
            <a:solidFill>
              <a:schemeClr val="tx1"/>
            </a:solidFill>
          </a:endParaRPr>
        </a:p>
      </dsp:txBody>
      <dsp:txXfrm>
        <a:off x="3492822" y="254626"/>
        <a:ext cx="1170508" cy="1130143"/>
      </dsp:txXfrm>
    </dsp:sp>
    <dsp:sp modelId="{A801179D-6963-4314-9E20-AB2F84B259B1}">
      <dsp:nvSpPr>
        <dsp:cNvPr id="0" name=""/>
        <dsp:cNvSpPr/>
      </dsp:nvSpPr>
      <dsp:spPr>
        <a:xfrm>
          <a:off x="3293866" y="3912818"/>
          <a:ext cx="1655348" cy="1598263"/>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Drug Resistant TB</a:t>
          </a:r>
          <a:endParaRPr lang="en-IN" sz="2000" b="1" kern="1200" dirty="0"/>
        </a:p>
      </dsp:txBody>
      <dsp:txXfrm>
        <a:off x="3536286" y="4146878"/>
        <a:ext cx="1170508" cy="1130143"/>
      </dsp:txXfrm>
    </dsp:sp>
    <dsp:sp modelId="{D9CBF1AA-0448-491E-9D1B-31E2742B4C84}">
      <dsp:nvSpPr>
        <dsp:cNvPr id="0" name=""/>
        <dsp:cNvSpPr/>
      </dsp:nvSpPr>
      <dsp:spPr>
        <a:xfrm>
          <a:off x="1760368" y="3363517"/>
          <a:ext cx="1927357" cy="1539145"/>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ICT Tools for adherence and monitoring</a:t>
          </a:r>
          <a:endParaRPr lang="en-IN" sz="2000" b="1" kern="1200" dirty="0"/>
        </a:p>
      </dsp:txBody>
      <dsp:txXfrm>
        <a:off x="2042623" y="3588920"/>
        <a:ext cx="1362847" cy="1088339"/>
      </dsp:txXfrm>
    </dsp:sp>
    <dsp:sp modelId="{B61D3D49-C1A9-4D07-90FA-E2E0B3B2A176}">
      <dsp:nvSpPr>
        <dsp:cNvPr id="0" name=""/>
        <dsp:cNvSpPr/>
      </dsp:nvSpPr>
      <dsp:spPr>
        <a:xfrm>
          <a:off x="1220360" y="1936464"/>
          <a:ext cx="1849651" cy="1598263"/>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Preventive Measures</a:t>
          </a:r>
          <a:endParaRPr lang="en-IN" sz="2000" b="1" kern="1200" dirty="0"/>
        </a:p>
      </dsp:txBody>
      <dsp:txXfrm>
        <a:off x="1491235" y="2170524"/>
        <a:ext cx="1307901" cy="1130143"/>
      </dsp:txXfrm>
    </dsp:sp>
    <dsp:sp modelId="{752FEC4F-A01F-4640-982B-2B6FA9BBEF31}">
      <dsp:nvSpPr>
        <dsp:cNvPr id="0" name=""/>
        <dsp:cNvSpPr/>
      </dsp:nvSpPr>
      <dsp:spPr>
        <a:xfrm>
          <a:off x="1798432" y="579402"/>
          <a:ext cx="1851229" cy="1517401"/>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Community Engagement</a:t>
          </a:r>
        </a:p>
      </dsp:txBody>
      <dsp:txXfrm>
        <a:off x="2069538" y="801620"/>
        <a:ext cx="1309017" cy="107296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0.1301</cdr:x>
      <cdr:y>0.35636</cdr:y>
    </cdr:from>
    <cdr:to>
      <cdr:x>0.33723</cdr:x>
      <cdr:y>0.44276</cdr:y>
    </cdr:to>
    <cdr:sp macro="" textlink="">
      <cdr:nvSpPr>
        <cdr:cNvPr id="2" name="TextBox 1">
          <a:extLst xmlns:a="http://schemas.openxmlformats.org/drawingml/2006/main">
            <a:ext uri="{FF2B5EF4-FFF2-40B4-BE49-F238E27FC236}">
              <a16:creationId xmlns:a16="http://schemas.microsoft.com/office/drawing/2014/main" id="{E680014A-C335-43BE-8EEE-E22CD5F656B9}"/>
            </a:ext>
          </a:extLst>
        </cdr:cNvPr>
        <cdr:cNvSpPr txBox="1"/>
      </cdr:nvSpPr>
      <cdr:spPr>
        <a:xfrm xmlns:a="http://schemas.openxmlformats.org/drawingml/2006/main">
          <a:off x="1428929" y="1765681"/>
          <a:ext cx="2274998" cy="4280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600" b="1" dirty="0"/>
            <a:t>18.3 lakhs </a:t>
          </a:r>
        </a:p>
      </cdr:txBody>
    </cdr:sp>
  </cdr:relSizeAnchor>
  <cdr:relSizeAnchor xmlns:cdr="http://schemas.openxmlformats.org/drawingml/2006/chartDrawing">
    <cdr:from>
      <cdr:x>0.45501</cdr:x>
      <cdr:y>0.28669</cdr:y>
    </cdr:from>
    <cdr:to>
      <cdr:x>0.66213</cdr:x>
      <cdr:y>0.3731</cdr:y>
    </cdr:to>
    <cdr:sp macro="" textlink="">
      <cdr:nvSpPr>
        <cdr:cNvPr id="3" name="TextBox 1">
          <a:extLst xmlns:a="http://schemas.openxmlformats.org/drawingml/2006/main">
            <a:ext uri="{FF2B5EF4-FFF2-40B4-BE49-F238E27FC236}">
              <a16:creationId xmlns:a16="http://schemas.microsoft.com/office/drawing/2014/main" id="{4FBB45E6-A95A-41B3-82E8-AFB6AB0F4292}"/>
            </a:ext>
          </a:extLst>
        </cdr:cNvPr>
        <cdr:cNvSpPr txBox="1"/>
      </cdr:nvSpPr>
      <cdr:spPr>
        <a:xfrm xmlns:a="http://schemas.openxmlformats.org/drawingml/2006/main">
          <a:off x="4997607" y="1420493"/>
          <a:ext cx="2274889" cy="4281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600" b="1" dirty="0"/>
            <a:t>21.5 lakhs </a:t>
          </a:r>
        </a:p>
      </cdr:txBody>
    </cdr:sp>
  </cdr:relSizeAnchor>
  <cdr:relSizeAnchor xmlns:cdr="http://schemas.openxmlformats.org/drawingml/2006/chartDrawing">
    <cdr:from>
      <cdr:x>0.76647</cdr:x>
      <cdr:y>0.23391</cdr:y>
    </cdr:from>
    <cdr:to>
      <cdr:x>0.92643</cdr:x>
      <cdr:y>0.32704</cdr:y>
    </cdr:to>
    <cdr:sp macro="" textlink="">
      <cdr:nvSpPr>
        <cdr:cNvPr id="4" name="TextBox 1">
          <a:extLst xmlns:a="http://schemas.openxmlformats.org/drawingml/2006/main">
            <a:ext uri="{FF2B5EF4-FFF2-40B4-BE49-F238E27FC236}">
              <a16:creationId xmlns:a16="http://schemas.microsoft.com/office/drawing/2014/main" id="{94BF2B8E-B177-44BA-A8B5-47F042B2F6B0}"/>
            </a:ext>
          </a:extLst>
        </cdr:cNvPr>
        <cdr:cNvSpPr txBox="1"/>
      </cdr:nvSpPr>
      <cdr:spPr>
        <a:xfrm xmlns:a="http://schemas.openxmlformats.org/drawingml/2006/main">
          <a:off x="8418422" y="1158949"/>
          <a:ext cx="1756936" cy="4614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600" b="1" dirty="0"/>
            <a:t>24.04 lakhs </a:t>
          </a:r>
        </a:p>
      </cdr:txBody>
    </cdr:sp>
  </cdr:relSizeAnchor>
  <cdr:relSizeAnchor xmlns:cdr="http://schemas.openxmlformats.org/drawingml/2006/chartDrawing">
    <cdr:from>
      <cdr:x>0.26654</cdr:x>
      <cdr:y>0.34193</cdr:y>
    </cdr:from>
    <cdr:to>
      <cdr:x>0.42463</cdr:x>
      <cdr:y>0.5</cdr:y>
    </cdr:to>
    <cdr:sp macro="" textlink="">
      <cdr:nvSpPr>
        <cdr:cNvPr id="5" name="Arrow: Curved Down 4">
          <a:extLst xmlns:a="http://schemas.openxmlformats.org/drawingml/2006/main">
            <a:ext uri="{FF2B5EF4-FFF2-40B4-BE49-F238E27FC236}">
              <a16:creationId xmlns:a16="http://schemas.microsoft.com/office/drawing/2014/main" id="{E197EFCA-6750-4D4E-9FA1-BC23525BBC93}"/>
            </a:ext>
          </a:extLst>
        </cdr:cNvPr>
        <cdr:cNvSpPr/>
      </cdr:nvSpPr>
      <cdr:spPr>
        <a:xfrm xmlns:a="http://schemas.openxmlformats.org/drawingml/2006/main">
          <a:off x="2890731" y="1556311"/>
          <a:ext cx="1714519" cy="719463"/>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defRPr/>
          </a:pPr>
          <a:endParaRPr lang="en-IN">
            <a:solidFill>
              <a:schemeClr val="tx1"/>
            </a:solidFill>
          </a:endParaRPr>
        </a:p>
      </cdr:txBody>
    </cdr:sp>
  </cdr:relSizeAnchor>
  <cdr:relSizeAnchor xmlns:cdr="http://schemas.openxmlformats.org/drawingml/2006/chartDrawing">
    <cdr:from>
      <cdr:x>0.58521</cdr:x>
      <cdr:y>0.26554</cdr:y>
    </cdr:from>
    <cdr:to>
      <cdr:x>0.75178</cdr:x>
      <cdr:y>0.43836</cdr:y>
    </cdr:to>
    <cdr:sp macro="" textlink="">
      <cdr:nvSpPr>
        <cdr:cNvPr id="6" name="Arrow: Curved Down 5">
          <a:extLst xmlns:a="http://schemas.openxmlformats.org/drawingml/2006/main">
            <a:ext uri="{FF2B5EF4-FFF2-40B4-BE49-F238E27FC236}">
              <a16:creationId xmlns:a16="http://schemas.microsoft.com/office/drawing/2014/main" id="{F00B4B42-1006-4DC7-9FA4-F6142A22C647}"/>
            </a:ext>
          </a:extLst>
        </cdr:cNvPr>
        <cdr:cNvSpPr/>
      </cdr:nvSpPr>
      <cdr:spPr>
        <a:xfrm xmlns:a="http://schemas.openxmlformats.org/drawingml/2006/main">
          <a:off x="3390901" y="800101"/>
          <a:ext cx="965200" cy="520700"/>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defRPr/>
          </a:pPr>
          <a:endParaRPr lang="en-IN">
            <a:solidFill>
              <a:schemeClr val="tx1"/>
            </a:solidFill>
          </a:endParaRPr>
        </a:p>
      </cdr:txBody>
    </cdr:sp>
  </cdr:relSizeAnchor>
  <cdr:relSizeAnchor xmlns:cdr="http://schemas.openxmlformats.org/drawingml/2006/chartDrawing">
    <cdr:from>
      <cdr:x>0.26105</cdr:x>
      <cdr:y>0.50692</cdr:y>
    </cdr:from>
    <cdr:to>
      <cdr:x>0.4616</cdr:x>
      <cdr:y>0.62187</cdr:y>
    </cdr:to>
    <cdr:sp macro="" textlink="">
      <cdr:nvSpPr>
        <cdr:cNvPr id="7" name="TextBox 12">
          <a:extLst xmlns:a="http://schemas.openxmlformats.org/drawingml/2006/main">
            <a:ext uri="{FF2B5EF4-FFF2-40B4-BE49-F238E27FC236}">
              <a16:creationId xmlns:a16="http://schemas.microsoft.com/office/drawing/2014/main" id="{F9CCCFD1-5ED8-4E40-9110-89D8E6CDD480}"/>
            </a:ext>
          </a:extLst>
        </cdr:cNvPr>
        <cdr:cNvSpPr txBox="1">
          <a:spLocks xmlns:a="http://schemas.openxmlformats.org/drawingml/2006/main" noChangeArrowheads="1"/>
        </cdr:cNvSpPr>
      </cdr:nvSpPr>
      <cdr:spPr bwMode="auto">
        <a:xfrm xmlns:a="http://schemas.openxmlformats.org/drawingml/2006/main">
          <a:off x="2831133" y="2307265"/>
          <a:ext cx="2175007"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nSpc>
              <a:spcPct val="100000"/>
            </a:lnSpc>
            <a:spcBef>
              <a:spcPct val="0"/>
            </a:spcBef>
            <a:buFontTx/>
            <a:buNone/>
          </a:pPr>
          <a:r>
            <a:rPr lang="en-IN" altLang="en-US" sz="1400" dirty="0">
              <a:latin typeface="Arial" panose="020B0604020202020204" pitchFamily="34" charset="0"/>
            </a:rPr>
            <a:t>18% increase in case finding</a:t>
          </a:r>
        </a:p>
      </cdr:txBody>
    </cdr:sp>
  </cdr:relSizeAnchor>
  <cdr:relSizeAnchor xmlns:cdr="http://schemas.openxmlformats.org/drawingml/2006/chartDrawing">
    <cdr:from>
      <cdr:x>0.5863</cdr:x>
      <cdr:y>0.43414</cdr:y>
    </cdr:from>
    <cdr:to>
      <cdr:x>0.78685</cdr:x>
      <cdr:y>0.55284</cdr:y>
    </cdr:to>
    <cdr:sp macro="" textlink="">
      <cdr:nvSpPr>
        <cdr:cNvPr id="8" name="TextBox 12">
          <a:extLst xmlns:a="http://schemas.openxmlformats.org/drawingml/2006/main">
            <a:ext uri="{FF2B5EF4-FFF2-40B4-BE49-F238E27FC236}">
              <a16:creationId xmlns:a16="http://schemas.microsoft.com/office/drawing/2014/main" id="{A6CE433B-F724-4112-A01B-62BF7C11AE60}"/>
            </a:ext>
          </a:extLst>
        </cdr:cNvPr>
        <cdr:cNvSpPr txBox="1">
          <a:spLocks xmlns:a="http://schemas.openxmlformats.org/drawingml/2006/main" noChangeArrowheads="1"/>
        </cdr:cNvSpPr>
      </cdr:nvSpPr>
      <cdr:spPr bwMode="auto">
        <a:xfrm xmlns:a="http://schemas.openxmlformats.org/drawingml/2006/main">
          <a:off x="3397250" y="1308100"/>
          <a:ext cx="1162050" cy="3576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0000"/>
            </a:lnSpc>
            <a:spcBef>
              <a:spcPct val="0"/>
            </a:spcBef>
            <a:buFontTx/>
            <a:buNone/>
          </a:pPr>
          <a:r>
            <a:rPr lang="en-IN" altLang="en-US" sz="1400" dirty="0">
              <a:latin typeface="Arial" panose="020B0604020202020204" pitchFamily="34" charset="0"/>
            </a:rPr>
            <a:t>12% increase in case finding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F8DA9-49AF-49DB-A0CA-250AD27A1EF4}" type="datetimeFigureOut">
              <a:rPr lang="en-US" smtClean="0"/>
              <a:pPr/>
              <a:t>2/10/2023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BACD5-16CB-4ED4-B6BE-CFD3F175991D}" type="slidenum">
              <a:rPr lang="en-US" smtClean="0"/>
              <a:pPr/>
              <a:t>‹#›</a:t>
            </a:fld>
            <a:endParaRPr lang="en-US"/>
          </a:p>
        </p:txBody>
      </p:sp>
    </p:spTree>
    <p:extLst>
      <p:ext uri="{BB962C8B-B14F-4D97-AF65-F5344CB8AC3E}">
        <p14:creationId xmlns:p14="http://schemas.microsoft.com/office/powerpoint/2010/main" val="303497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40594" lvl="1" indent="-174708">
              <a:buFontTx/>
              <a:buChar char="•"/>
            </a:pPr>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E5E47A28-CB1C-4F26-ABE5-6A585AE4CC45}" type="slidenum">
              <a:rPr lang="en-US" altLang="en-US">
                <a:solidFill>
                  <a:srgbClr val="000000"/>
                </a:solidFill>
                <a:latin typeface="Calibri" pitchFamily="34" charset="0"/>
              </a:rPr>
              <a:pPr eaLnBrk="1" hangingPunct="1"/>
              <a:t>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74403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69BACD5-16CB-4ED4-B6BE-CFD3F175991D}" type="slidenum">
              <a:rPr lang="en-US" smtClean="0"/>
              <a:pPr/>
              <a:t>11</a:t>
            </a:fld>
            <a:endParaRPr lang="en-US"/>
          </a:p>
        </p:txBody>
      </p:sp>
    </p:spTree>
    <p:extLst>
      <p:ext uri="{BB962C8B-B14F-4D97-AF65-F5344CB8AC3E}">
        <p14:creationId xmlns:p14="http://schemas.microsoft.com/office/powerpoint/2010/main" val="221525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pPr>
              <a:defRPr/>
            </a:pPr>
            <a:fld id="{7F213B15-B42F-44AD-A1BD-038A26BD4FA6}" type="slidenum">
              <a:rPr lang="en-IN" smtClean="0"/>
              <a:pPr>
                <a:defRPr/>
              </a:pPr>
              <a:t>12</a:t>
            </a:fld>
            <a:endParaRPr lang="en-IN"/>
          </a:p>
        </p:txBody>
      </p:sp>
    </p:spTree>
    <p:extLst>
      <p:ext uri="{BB962C8B-B14F-4D97-AF65-F5344CB8AC3E}">
        <p14:creationId xmlns:p14="http://schemas.microsoft.com/office/powerpoint/2010/main" val="189080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RNTCP, one of the</a:t>
            </a:r>
            <a:r>
              <a:rPr lang="en-GB" baseline="0" dirty="0"/>
              <a:t> first health programs to move to DBT, will be using it to transfer monetary benefits to eligible patients and providers. We would be using Nikshay to identify the beneficiaries and the transfer of funds will be through the Public Financial Management System or PFMS</a:t>
            </a:r>
            <a:endParaRPr lang="en-GB" dirty="0"/>
          </a:p>
          <a:p>
            <a:endParaRPr lang="en-GB" dirty="0"/>
          </a:p>
        </p:txBody>
      </p:sp>
      <p:sp>
        <p:nvSpPr>
          <p:cNvPr id="4" name="Slide Number Placeholder 3"/>
          <p:cNvSpPr>
            <a:spLocks noGrp="1"/>
          </p:cNvSpPr>
          <p:nvPr>
            <p:ph type="sldNum" sz="quarter" idx="10"/>
          </p:nvPr>
        </p:nvSpPr>
        <p:spPr/>
        <p:txBody>
          <a:bodyPr/>
          <a:lstStyle/>
          <a:p>
            <a:fld id="{5B569395-5454-4A1D-BBC7-CF2524651F22}" type="slidenum">
              <a:rPr lang="en-GB" smtClean="0"/>
              <a:pPr/>
              <a:t>13</a:t>
            </a:fld>
            <a:endParaRPr lang="en-GB"/>
          </a:p>
        </p:txBody>
      </p:sp>
    </p:spTree>
    <p:extLst>
      <p:ext uri="{BB962C8B-B14F-4D97-AF65-F5344CB8AC3E}">
        <p14:creationId xmlns:p14="http://schemas.microsoft.com/office/powerpoint/2010/main" val="413272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F578A-EA77-475F-840B-CF1E68082344}" type="datetime1">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299796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22C93-BABD-48D4-9851-D412084BC9E2}" type="datetime1">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345216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B882D-99D4-48FE-A6A7-6B44C2D92283}" type="datetime1">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332322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24E96-55D9-472E-8A91-AFB60A165AA8}" type="datetime1">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78212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064B3B-1B87-4CC2-8670-E9FFBC76EF80}" type="datetime1">
              <a:rPr lang="en-US" smtClean="0"/>
              <a:pPr/>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115835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AB9B24-ED28-410C-86C0-E6ED75644D20}" type="datetime1">
              <a:rPr lang="en-US" smtClean="0"/>
              <a:pPr/>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116782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203ED6-8853-4E75-BDD8-D3C16C6D04DD}" type="datetime1">
              <a:rPr lang="en-US" smtClean="0"/>
              <a:pPr/>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206013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0C724A-4942-412C-AFB0-608DD794B348}" type="datetime1">
              <a:rPr lang="en-US" smtClean="0"/>
              <a:pPr/>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386711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793CB-E359-4138-9BE6-C919415F785A}" type="datetime1">
              <a:rPr lang="en-US" smtClean="0"/>
              <a:pPr/>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243022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016F37-2A62-470E-94FB-BAEEAEFE43FF}" type="datetime1">
              <a:rPr lang="en-US" smtClean="0"/>
              <a:pPr/>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76856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B9A329-57C3-4CE6-8581-7731CF3EFCAB}" type="datetime1">
              <a:rPr lang="en-US" smtClean="0"/>
              <a:pPr/>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328F-5207-44D2-8ABB-E9C185FCB670}" type="slidenum">
              <a:rPr lang="en-US" smtClean="0"/>
              <a:pPr/>
              <a:t>‹#›</a:t>
            </a:fld>
            <a:endParaRPr lang="en-US"/>
          </a:p>
        </p:txBody>
      </p:sp>
    </p:spTree>
    <p:extLst>
      <p:ext uri="{BB962C8B-B14F-4D97-AF65-F5344CB8AC3E}">
        <p14:creationId xmlns:p14="http://schemas.microsoft.com/office/powerpoint/2010/main" val="24947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EE95C-94E9-41C7-9B06-240FD02AA923}" type="datetime1">
              <a:rPr lang="en-US" smtClean="0"/>
              <a:pPr/>
              <a:t>2/10/2023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5328F-5207-44D2-8ABB-E9C185FCB670}" type="slidenum">
              <a:rPr lang="en-US" smtClean="0"/>
              <a:pPr/>
              <a:t>‹#›</a:t>
            </a:fld>
            <a:endParaRPr lang="en-US"/>
          </a:p>
        </p:txBody>
      </p:sp>
    </p:spTree>
    <p:extLst>
      <p:ext uri="{BB962C8B-B14F-4D97-AF65-F5344CB8AC3E}">
        <p14:creationId xmlns:p14="http://schemas.microsoft.com/office/powerpoint/2010/main" val="1304103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TB Elimination Program</a:t>
            </a:r>
          </a:p>
        </p:txBody>
      </p:sp>
      <p:sp>
        <p:nvSpPr>
          <p:cNvPr id="3" name="Subtitle 2"/>
          <p:cNvSpPr>
            <a:spLocks noGrp="1"/>
          </p:cNvSpPr>
          <p:nvPr>
            <p:ph type="subTitle" idx="1"/>
          </p:nvPr>
        </p:nvSpPr>
        <p:spPr>
          <a:xfrm>
            <a:off x="1143000" y="4328176"/>
            <a:ext cx="6858000" cy="1655762"/>
          </a:xfrm>
        </p:spPr>
        <p:txBody>
          <a:bodyPr>
            <a:normAutofit/>
          </a:bodyPr>
          <a:lstStyle/>
          <a:p>
            <a:pPr lvl="2" algn="just"/>
            <a:r>
              <a:rPr lang="en-US" dirty="0"/>
              <a:t>                                                Dr</a:t>
            </a:r>
            <a:r>
              <a:rPr lang="en-US"/>
              <a:t>. </a:t>
            </a:r>
            <a:r>
              <a:rPr lang="en-IN"/>
              <a:t>Pradhyumn Pamecha </a:t>
            </a:r>
            <a:endParaRPr lang="en-US" dirty="0"/>
          </a:p>
          <a:p>
            <a:pPr lvl="2" algn="just"/>
            <a:r>
              <a:rPr lang="en-US"/>
              <a:t>                                                </a:t>
            </a:r>
            <a:r>
              <a:rPr lang="en-IN"/>
              <a:t>Asst. Professor</a:t>
            </a:r>
            <a:r>
              <a:rPr lang="en-US"/>
              <a:t>, </a:t>
            </a:r>
            <a:r>
              <a:rPr lang="en-US" dirty="0" err="1"/>
              <a:t>Dept</a:t>
            </a:r>
            <a:r>
              <a:rPr lang="en-US" dirty="0"/>
              <a:t> of Pediatrics</a:t>
            </a:r>
          </a:p>
          <a:p>
            <a:pPr lvl="2" algn="just"/>
            <a:endParaRPr lang="en-US" dirty="0"/>
          </a:p>
          <a:p>
            <a:pPr lvl="2" algn="just"/>
            <a:r>
              <a:rPr lang="en-US" dirty="0"/>
              <a:t>                                                Dr</a:t>
            </a:r>
            <a:r>
              <a:rPr lang="en-US"/>
              <a:t>. </a:t>
            </a:r>
            <a:r>
              <a:rPr lang="en-IN"/>
              <a:t>Nidhi Shah</a:t>
            </a:r>
            <a:endParaRPr lang="en-US" dirty="0"/>
          </a:p>
          <a:p>
            <a:pPr lvl="2" algn="just"/>
            <a:r>
              <a:rPr lang="en-US" dirty="0"/>
              <a:t>                                                Senior Resident, </a:t>
            </a:r>
            <a:r>
              <a:rPr lang="en-US" dirty="0" err="1"/>
              <a:t>Dept</a:t>
            </a:r>
            <a:r>
              <a:rPr lang="en-US" dirty="0"/>
              <a:t> of Pediatrics </a:t>
            </a:r>
          </a:p>
        </p:txBody>
      </p:sp>
      <p:sp>
        <p:nvSpPr>
          <p:cNvPr id="4" name="Slide Number Placeholder 3"/>
          <p:cNvSpPr>
            <a:spLocks noGrp="1"/>
          </p:cNvSpPr>
          <p:nvPr>
            <p:ph type="sldNum" sz="quarter" idx="12"/>
          </p:nvPr>
        </p:nvSpPr>
        <p:spPr/>
        <p:txBody>
          <a:bodyPr/>
          <a:lstStyle/>
          <a:p>
            <a:fld id="{12B5328F-5207-44D2-8ABB-E9C185FCB670}" type="slidenum">
              <a:rPr lang="en-US" smtClean="0"/>
              <a:pPr/>
              <a:t>1</a:t>
            </a:fld>
            <a:endParaRPr lang="en-US"/>
          </a:p>
        </p:txBody>
      </p:sp>
    </p:spTree>
    <p:extLst>
      <p:ext uri="{BB962C8B-B14F-4D97-AF65-F5344CB8AC3E}">
        <p14:creationId xmlns:p14="http://schemas.microsoft.com/office/powerpoint/2010/main" val="361490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4FB08C-2585-4616-812B-98A1A5258090}"/>
              </a:ext>
            </a:extLst>
          </p:cNvPr>
          <p:cNvSpPr>
            <a:spLocks noGrp="1"/>
          </p:cNvSpPr>
          <p:nvPr>
            <p:ph type="sldNum" sz="quarter" idx="12"/>
          </p:nvPr>
        </p:nvSpPr>
        <p:spPr/>
        <p:txBody>
          <a:bodyPr/>
          <a:lstStyle/>
          <a:p>
            <a:fld id="{12B5328F-5207-44D2-8ABB-E9C185FCB670}" type="slidenum">
              <a:rPr lang="en-US" smtClean="0"/>
              <a:pPr/>
              <a:t>10</a:t>
            </a:fld>
            <a:endParaRPr lang="en-US"/>
          </a:p>
        </p:txBody>
      </p:sp>
      <p:graphicFrame>
        <p:nvGraphicFramePr>
          <p:cNvPr id="3" name="Content Placeholder 3">
            <a:extLst>
              <a:ext uri="{FF2B5EF4-FFF2-40B4-BE49-F238E27FC236}">
                <a16:creationId xmlns:a16="http://schemas.microsoft.com/office/drawing/2014/main" id="{0DD064DB-D1A5-45B3-B647-2A5D23EEFCC7}"/>
              </a:ext>
            </a:extLst>
          </p:cNvPr>
          <p:cNvGraphicFramePr>
            <a:graphicFrameLocks/>
          </p:cNvGraphicFramePr>
          <p:nvPr>
            <p:extLst>
              <p:ext uri="{D42A27DB-BD31-4B8C-83A1-F6EECF244321}">
                <p14:modId xmlns:p14="http://schemas.microsoft.com/office/powerpoint/2010/main" val="3260391555"/>
              </p:ext>
            </p:extLst>
          </p:nvPr>
        </p:nvGraphicFramePr>
        <p:xfrm>
          <a:off x="111280" y="1124401"/>
          <a:ext cx="8404070" cy="547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3793"/>
            <a:ext cx="9143999" cy="1077218"/>
          </a:xfrm>
          <a:prstGeom prst="rect">
            <a:avLst/>
          </a:prstGeom>
          <a:solidFill>
            <a:srgbClr val="FFC000"/>
          </a:solidFill>
        </p:spPr>
        <p:txBody>
          <a:bodyPr wrap="square" anchor="ctr">
            <a:spAutoFit/>
          </a:bodyPr>
          <a:lstStyle/>
          <a:p>
            <a:pPr algn="ctr"/>
            <a:r>
              <a:rPr lang="en-US" sz="3200" b="1" dirty="0">
                <a:latin typeface="Times New Roman" panose="02020603050405020304" pitchFamily="18" charset="0"/>
                <a:cs typeface="Times New Roman" panose="02020603050405020304" pitchFamily="18" charset="0"/>
              </a:rPr>
              <a:t>National Strategic Plan (2017-25)</a:t>
            </a:r>
          </a:p>
          <a:p>
            <a:pPr algn="ctr"/>
            <a:endParaRPr lang="en-US" sz="3200" dirty="0"/>
          </a:p>
        </p:txBody>
      </p:sp>
    </p:spTree>
    <p:extLst>
      <p:ext uri="{BB962C8B-B14F-4D97-AF65-F5344CB8AC3E}">
        <p14:creationId xmlns:p14="http://schemas.microsoft.com/office/powerpoint/2010/main" val="287818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7325"/>
            <a:ext cx="9144000" cy="957785"/>
          </a:xfrm>
          <a:solidFill>
            <a:srgbClr val="FFC000"/>
          </a:solidFill>
        </p:spPr>
        <p:txBody>
          <a:bodyPr>
            <a:noAutofit/>
          </a:bodyPr>
          <a:lstStyle/>
          <a:p>
            <a:pPr algn="ctr"/>
            <a:r>
              <a:rPr lang="en-IN" sz="3200" b="1" dirty="0"/>
              <a:t>Organizational structure</a:t>
            </a:r>
          </a:p>
        </p:txBody>
      </p:sp>
      <p:pic>
        <p:nvPicPr>
          <p:cNvPr id="11" name="Picture 10">
            <a:extLst>
              <a:ext uri="{FF2B5EF4-FFF2-40B4-BE49-F238E27FC236}">
                <a16:creationId xmlns:a16="http://schemas.microsoft.com/office/drawing/2014/main" id="{42FD1D44-C8C1-4CE0-A139-A3B34EE172E6}"/>
              </a:ext>
            </a:extLst>
          </p:cNvPr>
          <p:cNvPicPr/>
          <p:nvPr/>
        </p:nvPicPr>
        <p:blipFill>
          <a:blip r:embed="rId3">
            <a:extLst>
              <a:ext uri="{28A0092B-C50C-407E-A947-70E740481C1C}">
                <a14:useLocalDpi xmlns:a14="http://schemas.microsoft.com/office/drawing/2010/main" val="0"/>
              </a:ext>
            </a:extLst>
          </a:blip>
          <a:stretch>
            <a:fillRect/>
          </a:stretch>
        </p:blipFill>
        <p:spPr>
          <a:xfrm>
            <a:off x="441434" y="1128641"/>
            <a:ext cx="6316718" cy="572203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8358960"/>
              </p:ext>
            </p:extLst>
          </p:nvPr>
        </p:nvGraphicFramePr>
        <p:xfrm>
          <a:off x="6011918" y="3507419"/>
          <a:ext cx="3058510" cy="3350581"/>
        </p:xfrm>
        <a:graphic>
          <a:graphicData uri="http://schemas.openxmlformats.org/drawingml/2006/table">
            <a:tbl>
              <a:tblPr firstRow="1">
                <a:tableStyleId>{5C22544A-7EE6-4342-B048-85BDC9FD1C3A}</a:tableStyleId>
              </a:tblPr>
              <a:tblGrid>
                <a:gridCol w="3058510">
                  <a:extLst>
                    <a:ext uri="{9D8B030D-6E8A-4147-A177-3AD203B41FA5}">
                      <a16:colId xmlns:a16="http://schemas.microsoft.com/office/drawing/2014/main" val="20000"/>
                    </a:ext>
                  </a:extLst>
                </a:gridCol>
              </a:tblGrid>
              <a:tr h="370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a:t>Supporting Facilities</a:t>
                      </a:r>
                    </a:p>
                  </a:txBody>
                  <a:tcPr/>
                </a:tc>
                <a:extLst>
                  <a:ext uri="{0D108BD9-81ED-4DB2-BD59-A6C34878D82A}">
                    <a16:rowId xmlns:a16="http://schemas.microsoft.com/office/drawing/2014/main" val="10000"/>
                  </a:ext>
                </a:extLst>
              </a:tr>
              <a:tr h="2650695">
                <a:tc>
                  <a:txBody>
                    <a:bodyPr/>
                    <a:lstStyle/>
                    <a:p>
                      <a:pPr marL="285750" indent="-285750">
                        <a:lnSpc>
                          <a:spcPct val="150000"/>
                        </a:lnSpc>
                        <a:buFont typeface="Wingdings" panose="05000000000000000000" pitchFamily="2" charset="2"/>
                        <a:buChar char="§"/>
                      </a:pPr>
                      <a:r>
                        <a:rPr lang="en-IN" sz="1600" dirty="0"/>
                        <a:t>National Reference Laboratories (6)</a:t>
                      </a:r>
                    </a:p>
                    <a:p>
                      <a:pPr marL="285750" indent="-285750">
                        <a:lnSpc>
                          <a:spcPct val="150000"/>
                        </a:lnSpc>
                        <a:buFont typeface="Wingdings" panose="05000000000000000000" pitchFamily="2" charset="2"/>
                        <a:buChar char="§"/>
                      </a:pPr>
                      <a:r>
                        <a:rPr lang="en-IN" sz="1600" dirty="0"/>
                        <a:t>Intermediate Reference Laboratories (31)</a:t>
                      </a:r>
                    </a:p>
                    <a:p>
                      <a:pPr marL="285750" indent="-285750">
                        <a:lnSpc>
                          <a:spcPct val="150000"/>
                        </a:lnSpc>
                        <a:buFont typeface="Wingdings" panose="05000000000000000000" pitchFamily="2" charset="2"/>
                        <a:buChar char="§"/>
                      </a:pPr>
                      <a:r>
                        <a:rPr lang="en-IN" sz="1600" dirty="0"/>
                        <a:t>Culture and DST Laboratories (81 including IRL/NRL)</a:t>
                      </a:r>
                    </a:p>
                    <a:p>
                      <a:pPr marL="285750" indent="-285750">
                        <a:lnSpc>
                          <a:spcPct val="150000"/>
                        </a:lnSpc>
                        <a:buFont typeface="Wingdings" panose="05000000000000000000" pitchFamily="2" charset="2"/>
                        <a:buChar char="§"/>
                      </a:pPr>
                      <a:r>
                        <a:rPr lang="en-IN" sz="1600" dirty="0"/>
                        <a:t>CBNAAT Laboratories (1268)</a:t>
                      </a:r>
                    </a:p>
                    <a:p>
                      <a:pPr marL="285750" indent="-285750">
                        <a:lnSpc>
                          <a:spcPct val="150000"/>
                        </a:lnSpc>
                        <a:buFont typeface="Wingdings" panose="05000000000000000000" pitchFamily="2" charset="2"/>
                        <a:buChar char="§"/>
                      </a:pPr>
                      <a:r>
                        <a:rPr lang="en-IN" sz="1600" dirty="0"/>
                        <a:t>DRTB Centres- 703</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603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5110"/>
          </a:xfrm>
          <a:solidFill>
            <a:srgbClr val="FFC000"/>
          </a:solidFill>
        </p:spPr>
        <p:txBody>
          <a:bodyPr vert="horz" lIns="91440" tIns="45720" rIns="91440" bIns="45720" rtlCol="0" anchor="ctr">
            <a:noAutofit/>
          </a:bodyPr>
          <a:lstStyle/>
          <a:p>
            <a:pPr algn="ctr"/>
            <a:r>
              <a:rPr lang="en-IN" sz="3600" b="1" dirty="0">
                <a:latin typeface="+mn-lt"/>
              </a:rPr>
              <a:t>Key Services</a:t>
            </a:r>
          </a:p>
        </p:txBody>
      </p:sp>
      <p:sp>
        <p:nvSpPr>
          <p:cNvPr id="3" name="Content Placeholder 2"/>
          <p:cNvSpPr>
            <a:spLocks noGrp="1"/>
          </p:cNvSpPr>
          <p:nvPr>
            <p:ph idx="1"/>
          </p:nvPr>
        </p:nvSpPr>
        <p:spPr>
          <a:xfrm>
            <a:off x="467544" y="1196752"/>
            <a:ext cx="8280920" cy="5661248"/>
          </a:xfrm>
        </p:spPr>
        <p:txBody>
          <a:bodyPr>
            <a:normAutofit/>
          </a:bodyPr>
          <a:lstStyle/>
          <a:p>
            <a:pPr marL="457200" indent="-457200" algn="just">
              <a:lnSpc>
                <a:spcPct val="120000"/>
              </a:lnSpc>
              <a:spcBef>
                <a:spcPts val="0"/>
              </a:spcBef>
              <a:buFont typeface="+mj-lt"/>
              <a:buAutoNum type="arabicPeriod"/>
            </a:pPr>
            <a:r>
              <a:rPr lang="en-IN" sz="3200" dirty="0"/>
              <a:t>Free diagnosis and treatment for TB patient </a:t>
            </a:r>
          </a:p>
          <a:p>
            <a:pPr marL="457200" indent="-457200" algn="just">
              <a:lnSpc>
                <a:spcPct val="120000"/>
              </a:lnSpc>
              <a:spcBef>
                <a:spcPts val="0"/>
              </a:spcBef>
              <a:buFont typeface="+mj-lt"/>
              <a:buAutoNum type="arabicPeriod"/>
            </a:pPr>
            <a:r>
              <a:rPr lang="en-IN" sz="3200" dirty="0"/>
              <a:t>Public health action- contact tracing, testing for co-morbidities etc.</a:t>
            </a:r>
          </a:p>
          <a:p>
            <a:pPr marL="457200" indent="-457200" algn="just">
              <a:lnSpc>
                <a:spcPct val="120000"/>
              </a:lnSpc>
              <a:spcBef>
                <a:spcPts val="0"/>
              </a:spcBef>
              <a:buFont typeface="+mj-lt"/>
              <a:buAutoNum type="arabicPeriod"/>
            </a:pPr>
            <a:r>
              <a:rPr lang="en-IN" sz="3200" dirty="0"/>
              <a:t>Treatment adherence support</a:t>
            </a:r>
          </a:p>
          <a:p>
            <a:pPr marL="457200" indent="-457200" algn="just">
              <a:lnSpc>
                <a:spcPct val="120000"/>
              </a:lnSpc>
              <a:spcBef>
                <a:spcPts val="0"/>
              </a:spcBef>
              <a:buFont typeface="+mj-lt"/>
              <a:buAutoNum type="arabicPeriod"/>
            </a:pPr>
            <a:r>
              <a:rPr lang="en-IN" sz="3200" dirty="0"/>
              <a:t>Nutrition assistance to TB patients (DBT-</a:t>
            </a:r>
            <a:r>
              <a:rPr lang="en-IN" sz="3200" dirty="0" err="1"/>
              <a:t>Nikshay</a:t>
            </a:r>
            <a:r>
              <a:rPr lang="en-IN" sz="3200" dirty="0"/>
              <a:t> </a:t>
            </a:r>
            <a:r>
              <a:rPr lang="en-IN" sz="3200" dirty="0" err="1"/>
              <a:t>Poshan</a:t>
            </a:r>
            <a:r>
              <a:rPr lang="en-IN" sz="3200" dirty="0"/>
              <a:t> Yojana)</a:t>
            </a:r>
          </a:p>
          <a:p>
            <a:pPr marL="457200" indent="-457200" algn="just">
              <a:lnSpc>
                <a:spcPct val="120000"/>
              </a:lnSpc>
              <a:spcBef>
                <a:spcPts val="0"/>
              </a:spcBef>
              <a:buFont typeface="+mj-lt"/>
              <a:buAutoNum type="arabicPeriod"/>
            </a:pPr>
            <a:r>
              <a:rPr lang="en-IN" sz="3200" dirty="0"/>
              <a:t>Preventive measures</a:t>
            </a:r>
          </a:p>
        </p:txBody>
      </p:sp>
    </p:spTree>
    <p:extLst>
      <p:ext uri="{BB962C8B-B14F-4D97-AF65-F5344CB8AC3E}">
        <p14:creationId xmlns:p14="http://schemas.microsoft.com/office/powerpoint/2010/main" val="210402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3" y="36693"/>
            <a:ext cx="9144000" cy="909706"/>
          </a:xfrm>
          <a:solidFill>
            <a:srgbClr val="FFC000"/>
          </a:solidFill>
        </p:spPr>
        <p:txBody>
          <a:bodyPr>
            <a:normAutofit/>
          </a:bodyPr>
          <a:lstStyle/>
          <a:p>
            <a:pPr algn="ctr"/>
            <a:r>
              <a:rPr lang="en-GB" sz="3200" b="1" dirty="0"/>
              <a:t>Direct Benefit Transfer (DBT) schemes</a:t>
            </a:r>
          </a:p>
        </p:txBody>
      </p:sp>
      <p:sp>
        <p:nvSpPr>
          <p:cNvPr id="3" name="Content Placeholder 2"/>
          <p:cNvSpPr>
            <a:spLocks noGrp="1"/>
          </p:cNvSpPr>
          <p:nvPr>
            <p:ph idx="1"/>
          </p:nvPr>
        </p:nvSpPr>
        <p:spPr>
          <a:xfrm>
            <a:off x="299258" y="1150228"/>
            <a:ext cx="8639790" cy="5161234"/>
          </a:xfrm>
        </p:spPr>
        <p:txBody>
          <a:bodyPr>
            <a:normAutofit/>
          </a:bodyPr>
          <a:lstStyle/>
          <a:p>
            <a:pPr lvl="1" indent="-342900">
              <a:buFont typeface="+mj-lt"/>
              <a:buAutoNum type="arabicPeriod"/>
            </a:pPr>
            <a:endParaRPr lang="en-GB" b="1" dirty="0"/>
          </a:p>
          <a:p>
            <a:pPr lvl="1" indent="-342900">
              <a:buFont typeface="+mj-lt"/>
              <a:buAutoNum type="arabicPeriod"/>
            </a:pPr>
            <a:r>
              <a:rPr lang="en-GB" b="1" dirty="0"/>
              <a:t>Honorarium to Treatment Supporters </a:t>
            </a:r>
            <a:r>
              <a:rPr lang="en-GB" dirty="0"/>
              <a:t>– For provision of treatment support to TB patients (Adherence, ADR monitoring, counselling @Rs.1000/- to Rs.5000/-)</a:t>
            </a:r>
          </a:p>
          <a:p>
            <a:pPr lvl="1" indent="-342900">
              <a:buFont typeface="+mj-lt"/>
              <a:buAutoNum type="arabicPeriod"/>
            </a:pPr>
            <a:r>
              <a:rPr lang="en-GB" b="1" dirty="0"/>
              <a:t>Patient Support to Tribal TB Patients </a:t>
            </a:r>
            <a:r>
              <a:rPr lang="en-GB" dirty="0"/>
              <a:t>(Financial Patient Support </a:t>
            </a:r>
            <a:r>
              <a:rPr lang="en-US" dirty="0"/>
              <a:t>@Rs750/-</a:t>
            </a:r>
            <a:r>
              <a:rPr lang="en-GB" dirty="0"/>
              <a:t>)</a:t>
            </a:r>
          </a:p>
          <a:p>
            <a:pPr lvl="1" indent="-342900">
              <a:buFont typeface="+mj-lt"/>
              <a:buAutoNum type="arabicPeriod"/>
            </a:pPr>
            <a:r>
              <a:rPr lang="en-GB" b="1" dirty="0"/>
              <a:t>Nutritional Support to All TB patients </a:t>
            </a:r>
            <a:r>
              <a:rPr lang="en-GB" dirty="0"/>
              <a:t>(Financial Support to Patients @Rs.500/-month)</a:t>
            </a:r>
          </a:p>
          <a:p>
            <a:pPr lvl="1" indent="-342900">
              <a:buFont typeface="+mj-lt"/>
              <a:buAutoNum type="arabicPeriod"/>
            </a:pPr>
            <a:r>
              <a:rPr lang="en-GB" b="1" dirty="0"/>
              <a:t>Incentives to Private Providers </a:t>
            </a:r>
            <a:r>
              <a:rPr lang="en-GB" dirty="0"/>
              <a:t>(Rs.500/- for Notification &amp; Rs.500/- for reporting of Treatment Outcome </a:t>
            </a:r>
          </a:p>
          <a:p>
            <a:pPr lvl="1" indent="-342900">
              <a:buFont typeface="+mj-lt"/>
              <a:buAutoNum type="arabicPeriod"/>
            </a:pPr>
            <a:r>
              <a:rPr lang="en-GB" b="1" dirty="0"/>
              <a:t>Incentives to Informant </a:t>
            </a:r>
            <a:r>
              <a:rPr lang="en-GB" dirty="0"/>
              <a:t>(</a:t>
            </a:r>
            <a:r>
              <a:rPr lang="en-GB" dirty="0" err="1"/>
              <a:t>Rs</a:t>
            </a:r>
            <a:r>
              <a:rPr lang="en-GB" dirty="0"/>
              <a:t>. 500/- is given on diagnosis of TB among referrals from community to public sector health facility)</a:t>
            </a:r>
          </a:p>
          <a:p>
            <a:endParaRPr lang="en-GB" dirty="0"/>
          </a:p>
          <a:p>
            <a:pPr marL="0" indent="0">
              <a:buNone/>
            </a:pPr>
            <a:endParaRPr lang="en-GB" dirty="0"/>
          </a:p>
        </p:txBody>
      </p:sp>
    </p:spTree>
    <p:extLst>
      <p:ext uri="{BB962C8B-B14F-4D97-AF65-F5344CB8AC3E}">
        <p14:creationId xmlns:p14="http://schemas.microsoft.com/office/powerpoint/2010/main" val="183839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2" y="1"/>
            <a:ext cx="9132768" cy="919295"/>
          </a:xfrm>
          <a:solidFill>
            <a:srgbClr val="FFC000"/>
          </a:solidFill>
        </p:spPr>
        <p:txBody>
          <a:bodyPr/>
          <a:lstStyle/>
          <a:p>
            <a:pPr algn="ctr"/>
            <a:r>
              <a:rPr lang="en-IN" b="1" dirty="0"/>
              <a:t>Prevent</a:t>
            </a:r>
          </a:p>
        </p:txBody>
      </p:sp>
      <p:sp>
        <p:nvSpPr>
          <p:cNvPr id="3" name="Content Placeholder 2"/>
          <p:cNvSpPr>
            <a:spLocks noGrp="1"/>
          </p:cNvSpPr>
          <p:nvPr>
            <p:ph idx="1"/>
          </p:nvPr>
        </p:nvSpPr>
        <p:spPr>
          <a:xfrm>
            <a:off x="484094" y="1229711"/>
            <a:ext cx="8659905" cy="5276192"/>
          </a:xfrm>
        </p:spPr>
        <p:txBody>
          <a:bodyPr>
            <a:normAutofit/>
          </a:bodyPr>
          <a:lstStyle/>
          <a:p>
            <a:r>
              <a:rPr lang="en-IN" dirty="0"/>
              <a:t>Air borne infection control measures</a:t>
            </a:r>
          </a:p>
          <a:p>
            <a:r>
              <a:rPr lang="en-IN" dirty="0"/>
              <a:t>Strengthen Contact Investigation </a:t>
            </a:r>
          </a:p>
          <a:p>
            <a:r>
              <a:rPr lang="en-IN" dirty="0"/>
              <a:t>Preventive treatment in high risk groups</a:t>
            </a:r>
          </a:p>
          <a:p>
            <a:r>
              <a:rPr lang="en-IN" dirty="0"/>
              <a:t>Manage Latent TB Infection</a:t>
            </a:r>
          </a:p>
          <a:p>
            <a:r>
              <a:rPr lang="en-IN" dirty="0"/>
              <a:t>Address determinants of disease</a:t>
            </a:r>
          </a:p>
        </p:txBody>
      </p:sp>
    </p:spTree>
    <p:extLst>
      <p:ext uri="{BB962C8B-B14F-4D97-AF65-F5344CB8AC3E}">
        <p14:creationId xmlns:p14="http://schemas.microsoft.com/office/powerpoint/2010/main" val="10469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Diagnostic tools</a:t>
            </a:r>
          </a:p>
        </p:txBody>
      </p:sp>
      <p:sp>
        <p:nvSpPr>
          <p:cNvPr id="3" name="Content Placeholder 2"/>
          <p:cNvSpPr>
            <a:spLocks noGrp="1"/>
          </p:cNvSpPr>
          <p:nvPr>
            <p:ph idx="1"/>
          </p:nvPr>
        </p:nvSpPr>
        <p:spPr/>
        <p:txBody>
          <a:bodyPr>
            <a:normAutofit/>
          </a:bodyPr>
          <a:lstStyle/>
          <a:p>
            <a:r>
              <a:rPr lang="en-US" sz="1800" dirty="0"/>
              <a:t>Sputum smear microscopy for AFB</a:t>
            </a:r>
          </a:p>
          <a:p>
            <a:pPr lvl="1"/>
            <a:r>
              <a:rPr lang="en-US" sz="1800" dirty="0"/>
              <a:t>ZN Staining</a:t>
            </a:r>
          </a:p>
          <a:p>
            <a:pPr lvl="1"/>
            <a:r>
              <a:rPr lang="en-US" sz="1800" dirty="0" err="1"/>
              <a:t>Flourescent</a:t>
            </a:r>
            <a:r>
              <a:rPr lang="en-US" sz="1800" dirty="0"/>
              <a:t> staining</a:t>
            </a:r>
          </a:p>
          <a:p>
            <a:pPr lvl="1"/>
            <a:endParaRPr lang="en-US" sz="1800" dirty="0"/>
          </a:p>
          <a:p>
            <a:r>
              <a:rPr lang="en-US" sz="1800" dirty="0"/>
              <a:t>Culture</a:t>
            </a:r>
          </a:p>
          <a:p>
            <a:pPr lvl="1"/>
            <a:r>
              <a:rPr lang="en-US" sz="1800" dirty="0"/>
              <a:t>Solid (LJ) media</a:t>
            </a:r>
          </a:p>
          <a:p>
            <a:pPr lvl="1"/>
            <a:r>
              <a:rPr lang="en-US" sz="1800" dirty="0"/>
              <a:t>Liquid culture system</a:t>
            </a:r>
          </a:p>
          <a:p>
            <a:pPr lvl="1"/>
            <a:endParaRPr lang="en-US" sz="1800" dirty="0"/>
          </a:p>
          <a:p>
            <a:r>
              <a:rPr lang="en-US" sz="1800" dirty="0"/>
              <a:t>Rapid molecular diagnostic testing</a:t>
            </a:r>
          </a:p>
          <a:p>
            <a:pPr lvl="1"/>
            <a:r>
              <a:rPr lang="en-US" sz="1800" dirty="0"/>
              <a:t>Line probe assay</a:t>
            </a:r>
          </a:p>
          <a:p>
            <a:pPr lvl="1"/>
            <a:r>
              <a:rPr lang="en-US" sz="1800" dirty="0"/>
              <a:t>CB NAAT/ </a:t>
            </a:r>
            <a:r>
              <a:rPr lang="en-US" sz="1800" dirty="0" err="1"/>
              <a:t>TrueNat</a:t>
            </a:r>
            <a:r>
              <a:rPr lang="en-US" sz="1800" dirty="0"/>
              <a:t>/ Ultra NAAT</a:t>
            </a:r>
          </a:p>
        </p:txBody>
      </p:sp>
      <p:sp>
        <p:nvSpPr>
          <p:cNvPr id="4" name="Slide Number Placeholder 3"/>
          <p:cNvSpPr>
            <a:spLocks noGrp="1"/>
          </p:cNvSpPr>
          <p:nvPr>
            <p:ph type="sldNum" sz="quarter" idx="12"/>
          </p:nvPr>
        </p:nvSpPr>
        <p:spPr/>
        <p:txBody>
          <a:bodyPr/>
          <a:lstStyle/>
          <a:p>
            <a:fld id="{12B5328F-5207-44D2-8ABB-E9C185FCB670}" type="slidenum">
              <a:rPr lang="en-US" smtClean="0"/>
              <a:pPr/>
              <a:t>15</a:t>
            </a:fld>
            <a:endParaRPr lang="en-US"/>
          </a:p>
        </p:txBody>
      </p:sp>
    </p:spTree>
    <p:extLst>
      <p:ext uri="{BB962C8B-B14F-4D97-AF65-F5344CB8AC3E}">
        <p14:creationId xmlns:p14="http://schemas.microsoft.com/office/powerpoint/2010/main" val="418908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2560175" y="159099"/>
            <a:ext cx="5579775" cy="869994"/>
          </a:xfrm>
          <a:prstGeom prst="rect">
            <a:avLst/>
          </a:prstGeom>
          <a:ln w="6096">
            <a:solidFill>
              <a:srgbClr val="000000"/>
            </a:solidFill>
          </a:ln>
        </p:spPr>
        <p:txBody>
          <a:bodyPr vert="horz" wrap="square" lIns="0" tIns="23380" rIns="0" bIns="0" rtlCol="0">
            <a:spAutoFit/>
          </a:bodyPr>
          <a:lstStyle/>
          <a:p>
            <a:pPr marL="153695" indent="-104339">
              <a:spcBef>
                <a:spcPts val="184"/>
              </a:spcBef>
              <a:buChar char="•"/>
              <a:tabLst>
                <a:tab pos="154128" algn="l"/>
              </a:tabLst>
            </a:pPr>
            <a:r>
              <a:rPr sz="1100" spc="-3" dirty="0">
                <a:latin typeface="Times New Roman"/>
                <a:cs typeface="Times New Roman"/>
              </a:rPr>
              <a:t>Persistent fever &gt;2wk, without </a:t>
            </a:r>
            <a:r>
              <a:rPr sz="1100" dirty="0">
                <a:latin typeface="Times New Roman"/>
                <a:cs typeface="Times New Roman"/>
              </a:rPr>
              <a:t>a </a:t>
            </a:r>
            <a:r>
              <a:rPr sz="1100" spc="-3" dirty="0">
                <a:latin typeface="Times New Roman"/>
                <a:cs typeface="Times New Roman"/>
              </a:rPr>
              <a:t>known</a:t>
            </a:r>
            <a:r>
              <a:rPr sz="1100" spc="-106" dirty="0">
                <a:latin typeface="Times New Roman"/>
                <a:cs typeface="Times New Roman"/>
              </a:rPr>
              <a:t> </a:t>
            </a:r>
            <a:r>
              <a:rPr sz="1100" spc="-3" dirty="0">
                <a:latin typeface="Times New Roman"/>
                <a:cs typeface="Times New Roman"/>
              </a:rPr>
              <a:t>cause and/or</a:t>
            </a:r>
            <a:endParaRPr sz="1100" dirty="0">
              <a:latin typeface="Times New Roman"/>
              <a:cs typeface="Times New Roman"/>
            </a:endParaRPr>
          </a:p>
          <a:p>
            <a:pPr marL="153695" indent="-104339">
              <a:buChar char="•"/>
              <a:tabLst>
                <a:tab pos="154128" algn="l"/>
              </a:tabLst>
            </a:pPr>
            <a:r>
              <a:rPr sz="1100" spc="-3" dirty="0">
                <a:latin typeface="Times New Roman"/>
                <a:cs typeface="Times New Roman"/>
              </a:rPr>
              <a:t>Unremitting cough for &gt;2wk</a:t>
            </a:r>
            <a:r>
              <a:rPr sz="1100" spc="-78" dirty="0">
                <a:latin typeface="Times New Roman"/>
                <a:cs typeface="Times New Roman"/>
              </a:rPr>
              <a:t> </a:t>
            </a:r>
            <a:r>
              <a:rPr sz="1100" spc="-3" dirty="0">
                <a:latin typeface="Times New Roman"/>
                <a:cs typeface="Times New Roman"/>
              </a:rPr>
              <a:t>and/or</a:t>
            </a:r>
            <a:endParaRPr sz="1100" dirty="0">
              <a:latin typeface="Times New Roman"/>
              <a:cs typeface="Times New Roman"/>
            </a:endParaRPr>
          </a:p>
          <a:p>
            <a:pPr marL="153695" marR="74033" indent="-103906">
              <a:buChar char="•"/>
              <a:tabLst>
                <a:tab pos="154128" algn="l"/>
              </a:tabLst>
            </a:pPr>
            <a:r>
              <a:rPr sz="1100" spc="-10" dirty="0">
                <a:latin typeface="Times New Roman"/>
                <a:cs typeface="Times New Roman"/>
              </a:rPr>
              <a:t>Weight</a:t>
            </a:r>
            <a:r>
              <a:rPr sz="1100" spc="-51" dirty="0">
                <a:latin typeface="Times New Roman"/>
                <a:cs typeface="Times New Roman"/>
              </a:rPr>
              <a:t> </a:t>
            </a:r>
            <a:r>
              <a:rPr sz="1100" dirty="0">
                <a:latin typeface="Times New Roman"/>
                <a:cs typeface="Times New Roman"/>
              </a:rPr>
              <a:t>loss</a:t>
            </a:r>
            <a:r>
              <a:rPr sz="1100" spc="-51" dirty="0">
                <a:latin typeface="Times New Roman"/>
                <a:cs typeface="Times New Roman"/>
              </a:rPr>
              <a:t> </a:t>
            </a:r>
            <a:r>
              <a:rPr sz="1100" dirty="0">
                <a:latin typeface="Times New Roman"/>
                <a:cs typeface="Times New Roman"/>
              </a:rPr>
              <a:t>of</a:t>
            </a:r>
            <a:r>
              <a:rPr sz="1100" spc="-48" dirty="0">
                <a:latin typeface="Times New Roman"/>
                <a:cs typeface="Times New Roman"/>
              </a:rPr>
              <a:t> </a:t>
            </a:r>
            <a:r>
              <a:rPr sz="1100" dirty="0">
                <a:latin typeface="Times New Roman"/>
                <a:cs typeface="Times New Roman"/>
              </a:rPr>
              <a:t>5%;</a:t>
            </a:r>
            <a:r>
              <a:rPr sz="1100" spc="-51" dirty="0">
                <a:latin typeface="Times New Roman"/>
                <a:cs typeface="Times New Roman"/>
              </a:rPr>
              <a:t> </a:t>
            </a:r>
            <a:r>
              <a:rPr sz="1100" spc="-10" dirty="0">
                <a:latin typeface="Times New Roman"/>
                <a:cs typeface="Times New Roman"/>
              </a:rPr>
              <a:t>or,</a:t>
            </a:r>
            <a:r>
              <a:rPr sz="1100" spc="-51" dirty="0">
                <a:latin typeface="Times New Roman"/>
                <a:cs typeface="Times New Roman"/>
              </a:rPr>
              <a:t> </a:t>
            </a:r>
            <a:r>
              <a:rPr sz="1100" dirty="0">
                <a:latin typeface="Times New Roman"/>
                <a:cs typeface="Times New Roman"/>
              </a:rPr>
              <a:t>no</a:t>
            </a:r>
            <a:r>
              <a:rPr sz="1100" spc="-48" dirty="0">
                <a:latin typeface="Times New Roman"/>
                <a:cs typeface="Times New Roman"/>
              </a:rPr>
              <a:t> </a:t>
            </a:r>
            <a:r>
              <a:rPr sz="1100" spc="-3" dirty="0">
                <a:latin typeface="Times New Roman"/>
                <a:cs typeface="Times New Roman"/>
              </a:rPr>
              <a:t>weight</a:t>
            </a:r>
            <a:r>
              <a:rPr sz="1100" spc="-51" dirty="0">
                <a:latin typeface="Times New Roman"/>
                <a:cs typeface="Times New Roman"/>
              </a:rPr>
              <a:t> </a:t>
            </a:r>
            <a:r>
              <a:rPr sz="1100" dirty="0">
                <a:latin typeface="Times New Roman"/>
                <a:cs typeface="Times New Roman"/>
              </a:rPr>
              <a:t>gain</a:t>
            </a:r>
            <a:r>
              <a:rPr sz="1100" spc="-51" dirty="0">
                <a:latin typeface="Times New Roman"/>
                <a:cs typeface="Times New Roman"/>
              </a:rPr>
              <a:t> </a:t>
            </a:r>
            <a:r>
              <a:rPr sz="1100" dirty="0">
                <a:latin typeface="Times New Roman"/>
                <a:cs typeface="Times New Roman"/>
              </a:rPr>
              <a:t>in</a:t>
            </a:r>
            <a:r>
              <a:rPr sz="1100" spc="-48" dirty="0">
                <a:latin typeface="Times New Roman"/>
                <a:cs typeface="Times New Roman"/>
              </a:rPr>
              <a:t> </a:t>
            </a:r>
            <a:r>
              <a:rPr sz="1100" dirty="0">
                <a:latin typeface="Times New Roman"/>
                <a:cs typeface="Times New Roman"/>
              </a:rPr>
              <a:t>past</a:t>
            </a:r>
            <a:r>
              <a:rPr sz="1100" spc="-51" dirty="0">
                <a:latin typeface="Times New Roman"/>
                <a:cs typeface="Times New Roman"/>
              </a:rPr>
              <a:t> </a:t>
            </a:r>
            <a:r>
              <a:rPr sz="1100" dirty="0">
                <a:latin typeface="Times New Roman"/>
                <a:cs typeface="Times New Roman"/>
              </a:rPr>
              <a:t>3</a:t>
            </a:r>
            <a:r>
              <a:rPr sz="1100" spc="-51" dirty="0">
                <a:latin typeface="Times New Roman"/>
                <a:cs typeface="Times New Roman"/>
              </a:rPr>
              <a:t> </a:t>
            </a:r>
            <a:r>
              <a:rPr sz="1100" dirty="0">
                <a:latin typeface="Times New Roman"/>
                <a:cs typeface="Times New Roman"/>
              </a:rPr>
              <a:t>mo</a:t>
            </a:r>
            <a:r>
              <a:rPr sz="1100" spc="-48" dirty="0">
                <a:latin typeface="Times New Roman"/>
                <a:cs typeface="Times New Roman"/>
              </a:rPr>
              <a:t> </a:t>
            </a:r>
            <a:r>
              <a:rPr sz="1100" dirty="0">
                <a:latin typeface="Times New Roman"/>
                <a:cs typeface="Times New Roman"/>
              </a:rPr>
              <a:t>despite</a:t>
            </a:r>
            <a:r>
              <a:rPr sz="1100" spc="-51" dirty="0">
                <a:latin typeface="Times New Roman"/>
                <a:cs typeface="Times New Roman"/>
              </a:rPr>
              <a:t> </a:t>
            </a:r>
            <a:r>
              <a:rPr sz="1100" dirty="0">
                <a:latin typeface="Times New Roman"/>
                <a:cs typeface="Times New Roman"/>
              </a:rPr>
              <a:t>adequate</a:t>
            </a:r>
            <a:r>
              <a:rPr sz="1100" spc="-51" dirty="0">
                <a:latin typeface="Times New Roman"/>
                <a:cs typeface="Times New Roman"/>
              </a:rPr>
              <a:t> </a:t>
            </a:r>
            <a:r>
              <a:rPr sz="1100" dirty="0">
                <a:latin typeface="Times New Roman"/>
                <a:cs typeface="Times New Roman"/>
              </a:rPr>
              <a:t>nutrition;</a:t>
            </a:r>
            <a:r>
              <a:rPr sz="1100" spc="-48" dirty="0">
                <a:latin typeface="Times New Roman"/>
                <a:cs typeface="Times New Roman"/>
              </a:rPr>
              <a:t> </a:t>
            </a:r>
            <a:r>
              <a:rPr sz="1100" spc="-10" dirty="0">
                <a:latin typeface="Times New Roman"/>
                <a:cs typeface="Times New Roman"/>
              </a:rPr>
              <a:t>or,</a:t>
            </a:r>
            <a:r>
              <a:rPr sz="1100" spc="-51" dirty="0">
                <a:latin typeface="Times New Roman"/>
                <a:cs typeface="Times New Roman"/>
              </a:rPr>
              <a:t> </a:t>
            </a:r>
            <a:r>
              <a:rPr sz="1100" dirty="0">
                <a:latin typeface="Times New Roman"/>
                <a:cs typeface="Times New Roman"/>
              </a:rPr>
              <a:t>failure</a:t>
            </a:r>
            <a:r>
              <a:rPr sz="1100" spc="-51" dirty="0">
                <a:latin typeface="Times New Roman"/>
                <a:cs typeface="Times New Roman"/>
              </a:rPr>
              <a:t> </a:t>
            </a:r>
            <a:r>
              <a:rPr sz="1100" dirty="0">
                <a:latin typeface="Times New Roman"/>
                <a:cs typeface="Times New Roman"/>
              </a:rPr>
              <a:t>of</a:t>
            </a:r>
            <a:r>
              <a:rPr sz="1100" spc="-48" dirty="0">
                <a:latin typeface="Times New Roman"/>
                <a:cs typeface="Times New Roman"/>
              </a:rPr>
              <a:t> </a:t>
            </a:r>
            <a:r>
              <a:rPr sz="1100" dirty="0">
                <a:latin typeface="Times New Roman"/>
                <a:cs typeface="Times New Roman"/>
              </a:rPr>
              <a:t>nutritional</a:t>
            </a:r>
            <a:r>
              <a:rPr sz="1100" spc="-51" dirty="0">
                <a:latin typeface="Times New Roman"/>
                <a:cs typeface="Times New Roman"/>
              </a:rPr>
              <a:t> </a:t>
            </a:r>
            <a:r>
              <a:rPr sz="1100" dirty="0">
                <a:latin typeface="Times New Roman"/>
                <a:cs typeface="Times New Roman"/>
              </a:rPr>
              <a:t>rehabilitation  </a:t>
            </a:r>
            <a:r>
              <a:rPr sz="1100" spc="-3" dirty="0">
                <a:latin typeface="Times New Roman"/>
                <a:cs typeface="Times New Roman"/>
              </a:rPr>
              <a:t>in</a:t>
            </a:r>
            <a:r>
              <a:rPr sz="1100" spc="-51" dirty="0">
                <a:latin typeface="Times New Roman"/>
                <a:cs typeface="Times New Roman"/>
              </a:rPr>
              <a:t> </a:t>
            </a:r>
            <a:r>
              <a:rPr sz="1100" spc="-3" dirty="0">
                <a:latin typeface="Times New Roman"/>
                <a:cs typeface="Times New Roman"/>
              </a:rPr>
              <a:t>babies</a:t>
            </a:r>
            <a:r>
              <a:rPr sz="1100" spc="-48" dirty="0">
                <a:latin typeface="Times New Roman"/>
                <a:cs typeface="Times New Roman"/>
              </a:rPr>
              <a:t> </a:t>
            </a:r>
            <a:r>
              <a:rPr sz="1100" spc="-3" dirty="0">
                <a:latin typeface="Times New Roman"/>
                <a:cs typeface="Times New Roman"/>
              </a:rPr>
              <a:t>with</a:t>
            </a:r>
            <a:r>
              <a:rPr sz="1100" spc="-48" dirty="0">
                <a:latin typeface="Times New Roman"/>
                <a:cs typeface="Times New Roman"/>
              </a:rPr>
              <a:t> </a:t>
            </a:r>
            <a:r>
              <a:rPr sz="1100" spc="-3" dirty="0">
                <a:latin typeface="Times New Roman"/>
                <a:cs typeface="Times New Roman"/>
              </a:rPr>
              <a:t>severe</a:t>
            </a:r>
            <a:r>
              <a:rPr sz="1100" spc="-48" dirty="0">
                <a:latin typeface="Times New Roman"/>
                <a:cs typeface="Times New Roman"/>
              </a:rPr>
              <a:t> </a:t>
            </a:r>
            <a:r>
              <a:rPr sz="1100" spc="-3" dirty="0">
                <a:latin typeface="Times New Roman"/>
                <a:cs typeface="Times New Roman"/>
              </a:rPr>
              <a:t>acute</a:t>
            </a:r>
            <a:r>
              <a:rPr sz="1100" spc="-48" dirty="0">
                <a:latin typeface="Times New Roman"/>
                <a:cs typeface="Times New Roman"/>
              </a:rPr>
              <a:t> </a:t>
            </a:r>
            <a:r>
              <a:rPr sz="1100" spc="-3" dirty="0">
                <a:latin typeface="Times New Roman"/>
                <a:cs typeface="Times New Roman"/>
              </a:rPr>
              <a:t>malnutrition</a:t>
            </a:r>
            <a:endParaRPr sz="1100" dirty="0">
              <a:latin typeface="Times New Roman"/>
              <a:cs typeface="Times New Roman"/>
            </a:endParaRPr>
          </a:p>
          <a:p>
            <a:pPr marL="49788"/>
            <a:r>
              <a:rPr sz="1100" spc="-10" dirty="0">
                <a:latin typeface="Times New Roman"/>
                <a:cs typeface="Times New Roman"/>
              </a:rPr>
              <a:t>With</a:t>
            </a:r>
            <a:r>
              <a:rPr sz="1100" spc="-51" dirty="0">
                <a:latin typeface="Times New Roman"/>
                <a:cs typeface="Times New Roman"/>
              </a:rPr>
              <a:t> </a:t>
            </a:r>
            <a:r>
              <a:rPr sz="1100" spc="-3" dirty="0">
                <a:latin typeface="Times New Roman"/>
                <a:cs typeface="Times New Roman"/>
              </a:rPr>
              <a:t>or</a:t>
            </a:r>
            <a:r>
              <a:rPr sz="1100" spc="-48" dirty="0">
                <a:latin typeface="Times New Roman"/>
                <a:cs typeface="Times New Roman"/>
              </a:rPr>
              <a:t> </a:t>
            </a:r>
            <a:r>
              <a:rPr sz="1100" spc="-3" dirty="0">
                <a:latin typeface="Times New Roman"/>
                <a:cs typeface="Times New Roman"/>
              </a:rPr>
              <a:t>without</a:t>
            </a:r>
            <a:r>
              <a:rPr sz="1100" spc="-48" dirty="0">
                <a:latin typeface="Times New Roman"/>
                <a:cs typeface="Times New Roman"/>
              </a:rPr>
              <a:t> </a:t>
            </a:r>
            <a:r>
              <a:rPr sz="1100" spc="-3" dirty="0">
                <a:latin typeface="Times New Roman"/>
                <a:cs typeface="Times New Roman"/>
              </a:rPr>
              <a:t>contact</a:t>
            </a:r>
            <a:r>
              <a:rPr sz="1100" spc="-48" dirty="0">
                <a:latin typeface="Times New Roman"/>
                <a:cs typeface="Times New Roman"/>
              </a:rPr>
              <a:t> </a:t>
            </a:r>
            <a:r>
              <a:rPr sz="1100" spc="-3" dirty="0">
                <a:latin typeface="Times New Roman"/>
                <a:cs typeface="Times New Roman"/>
              </a:rPr>
              <a:t>with</a:t>
            </a:r>
            <a:r>
              <a:rPr sz="1100" spc="-48" dirty="0">
                <a:latin typeface="Times New Roman"/>
                <a:cs typeface="Times New Roman"/>
              </a:rPr>
              <a:t> </a:t>
            </a:r>
            <a:r>
              <a:rPr sz="1100" spc="-3" dirty="0">
                <a:latin typeface="Times New Roman"/>
                <a:cs typeface="Times New Roman"/>
              </a:rPr>
              <a:t>patient</a:t>
            </a:r>
            <a:r>
              <a:rPr sz="1100" spc="-48" dirty="0">
                <a:latin typeface="Times New Roman"/>
                <a:cs typeface="Times New Roman"/>
              </a:rPr>
              <a:t> </a:t>
            </a:r>
            <a:r>
              <a:rPr sz="1100" spc="-3" dirty="0">
                <a:latin typeface="Times New Roman"/>
                <a:cs typeface="Times New Roman"/>
              </a:rPr>
              <a:t>with</a:t>
            </a:r>
            <a:r>
              <a:rPr sz="1100" spc="-48" dirty="0">
                <a:latin typeface="Times New Roman"/>
                <a:cs typeface="Times New Roman"/>
              </a:rPr>
              <a:t> </a:t>
            </a:r>
            <a:r>
              <a:rPr sz="1100" spc="-3" dirty="0">
                <a:latin typeface="Times New Roman"/>
                <a:cs typeface="Times New Roman"/>
              </a:rPr>
              <a:t>pulmonary</a:t>
            </a:r>
            <a:r>
              <a:rPr sz="1100" spc="-58" dirty="0">
                <a:latin typeface="Times New Roman"/>
                <a:cs typeface="Times New Roman"/>
              </a:rPr>
              <a:t> </a:t>
            </a:r>
            <a:r>
              <a:rPr sz="1100" spc="-3" dirty="0">
                <a:latin typeface="Times New Roman"/>
                <a:cs typeface="Times New Roman"/>
              </a:rPr>
              <a:t>TB</a:t>
            </a:r>
            <a:r>
              <a:rPr sz="1100" spc="-48" dirty="0">
                <a:latin typeface="Times New Roman"/>
                <a:cs typeface="Times New Roman"/>
              </a:rPr>
              <a:t> </a:t>
            </a:r>
            <a:r>
              <a:rPr sz="1100" spc="-3" dirty="0">
                <a:latin typeface="Times New Roman"/>
                <a:cs typeface="Times New Roman"/>
              </a:rPr>
              <a:t>in</a:t>
            </a:r>
            <a:r>
              <a:rPr sz="1100" spc="-48" dirty="0">
                <a:latin typeface="Times New Roman"/>
                <a:cs typeface="Times New Roman"/>
              </a:rPr>
              <a:t> </a:t>
            </a:r>
            <a:r>
              <a:rPr sz="1100" spc="-3" dirty="0">
                <a:latin typeface="Times New Roman"/>
                <a:cs typeface="Times New Roman"/>
              </a:rPr>
              <a:t>past</a:t>
            </a:r>
            <a:r>
              <a:rPr sz="1100" spc="-48" dirty="0">
                <a:latin typeface="Times New Roman"/>
                <a:cs typeface="Times New Roman"/>
              </a:rPr>
              <a:t> </a:t>
            </a:r>
            <a:r>
              <a:rPr sz="1100" dirty="0">
                <a:latin typeface="Times New Roman"/>
                <a:cs typeface="Times New Roman"/>
              </a:rPr>
              <a:t>2</a:t>
            </a:r>
            <a:r>
              <a:rPr sz="1100" spc="-48" dirty="0">
                <a:latin typeface="Times New Roman"/>
                <a:cs typeface="Times New Roman"/>
              </a:rPr>
              <a:t> </a:t>
            </a:r>
            <a:r>
              <a:rPr sz="1100" spc="-3" dirty="0">
                <a:latin typeface="Times New Roman"/>
                <a:cs typeface="Times New Roman"/>
              </a:rPr>
              <a:t>years</a:t>
            </a:r>
            <a:endParaRPr sz="1100" dirty="0">
              <a:latin typeface="Times New Roman"/>
              <a:cs typeface="Times New Roman"/>
            </a:endParaRPr>
          </a:p>
        </p:txBody>
      </p:sp>
      <p:sp>
        <p:nvSpPr>
          <p:cNvPr id="10" name="object 10"/>
          <p:cNvSpPr txBox="1"/>
          <p:nvPr/>
        </p:nvSpPr>
        <p:spPr>
          <a:xfrm>
            <a:off x="4587154" y="1077068"/>
            <a:ext cx="226893"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11" name="object 11"/>
          <p:cNvSpPr txBox="1"/>
          <p:nvPr/>
        </p:nvSpPr>
        <p:spPr>
          <a:xfrm>
            <a:off x="7529433" y="1475867"/>
            <a:ext cx="852565" cy="172775"/>
          </a:xfrm>
          <a:prstGeom prst="rect">
            <a:avLst/>
          </a:prstGeom>
          <a:ln w="6096">
            <a:solidFill>
              <a:srgbClr val="000000"/>
            </a:solidFill>
          </a:ln>
        </p:spPr>
        <p:txBody>
          <a:bodyPr vert="horz" wrap="square" lIns="0" tIns="3464" rIns="0" bIns="0" rtlCol="0">
            <a:spAutoFit/>
          </a:bodyPr>
          <a:lstStyle/>
          <a:p>
            <a:pPr marL="49788">
              <a:spcBef>
                <a:spcPts val="27"/>
              </a:spcBef>
            </a:pPr>
            <a:r>
              <a:rPr sz="1100" spc="-3" dirty="0">
                <a:latin typeface="Times New Roman"/>
                <a:cs typeface="Times New Roman"/>
              </a:rPr>
              <a:t>CXR</a:t>
            </a:r>
            <a:r>
              <a:rPr sz="1100" spc="-61" dirty="0">
                <a:latin typeface="Times New Roman"/>
                <a:cs typeface="Times New Roman"/>
              </a:rPr>
              <a:t> </a:t>
            </a:r>
            <a:r>
              <a:rPr sz="1100" spc="-3" dirty="0">
                <a:latin typeface="Times New Roman"/>
                <a:cs typeface="Times New Roman"/>
              </a:rPr>
              <a:t>Normal</a:t>
            </a:r>
            <a:endParaRPr sz="1100" dirty="0">
              <a:latin typeface="Times New Roman"/>
              <a:cs typeface="Times New Roman"/>
            </a:endParaRPr>
          </a:p>
        </p:txBody>
      </p:sp>
      <p:sp>
        <p:nvSpPr>
          <p:cNvPr id="12" name="object 12"/>
          <p:cNvSpPr txBox="1"/>
          <p:nvPr/>
        </p:nvSpPr>
        <p:spPr>
          <a:xfrm>
            <a:off x="2424934" y="1504456"/>
            <a:ext cx="1380331" cy="169714"/>
          </a:xfrm>
          <a:prstGeom prst="rect">
            <a:avLst/>
          </a:prstGeom>
          <a:ln w="6096">
            <a:solidFill>
              <a:srgbClr val="000000"/>
            </a:solidFill>
          </a:ln>
        </p:spPr>
        <p:txBody>
          <a:bodyPr vert="horz" wrap="square" lIns="0" tIns="433" rIns="0" bIns="0" rtlCol="0">
            <a:spAutoFit/>
          </a:bodyPr>
          <a:lstStyle/>
          <a:p>
            <a:pPr marL="57148">
              <a:spcBef>
                <a:spcPts val="3"/>
              </a:spcBef>
            </a:pPr>
            <a:r>
              <a:rPr sz="1100" spc="-3" dirty="0">
                <a:latin typeface="Times New Roman"/>
                <a:cs typeface="Times New Roman"/>
              </a:rPr>
              <a:t>CXR highly</a:t>
            </a:r>
            <a:r>
              <a:rPr sz="1100" spc="-119" dirty="0">
                <a:latin typeface="Times New Roman"/>
                <a:cs typeface="Times New Roman"/>
              </a:rPr>
              <a:t> </a:t>
            </a:r>
            <a:r>
              <a:rPr sz="1100" spc="-3" dirty="0">
                <a:latin typeface="Times New Roman"/>
                <a:cs typeface="Times New Roman"/>
              </a:rPr>
              <a:t>suggestive</a:t>
            </a:r>
            <a:endParaRPr sz="1100" dirty="0">
              <a:latin typeface="Times New Roman"/>
              <a:cs typeface="Times New Roman"/>
            </a:endParaRPr>
          </a:p>
        </p:txBody>
      </p:sp>
      <p:sp>
        <p:nvSpPr>
          <p:cNvPr id="13" name="object 13"/>
          <p:cNvSpPr txBox="1"/>
          <p:nvPr/>
        </p:nvSpPr>
        <p:spPr>
          <a:xfrm>
            <a:off x="4132464" y="1500124"/>
            <a:ext cx="1739418" cy="169714"/>
          </a:xfrm>
          <a:prstGeom prst="rect">
            <a:avLst/>
          </a:prstGeom>
          <a:ln w="6096">
            <a:solidFill>
              <a:srgbClr val="000000"/>
            </a:solidFill>
          </a:ln>
        </p:spPr>
        <p:txBody>
          <a:bodyPr vert="horz" wrap="square" lIns="0" tIns="433" rIns="0" bIns="0" rtlCol="0">
            <a:spAutoFit/>
          </a:bodyPr>
          <a:lstStyle/>
          <a:p>
            <a:pPr marL="69704">
              <a:spcBef>
                <a:spcPts val="3"/>
              </a:spcBef>
            </a:pPr>
            <a:r>
              <a:rPr sz="1100" spc="-3" dirty="0">
                <a:latin typeface="Times New Roman"/>
                <a:cs typeface="Times New Roman"/>
              </a:rPr>
              <a:t>CXR Non-specific</a:t>
            </a:r>
            <a:r>
              <a:rPr sz="1100" spc="-109" dirty="0">
                <a:latin typeface="Times New Roman"/>
                <a:cs typeface="Times New Roman"/>
              </a:rPr>
              <a:t> </a:t>
            </a:r>
            <a:r>
              <a:rPr sz="1100" spc="-3" dirty="0">
                <a:latin typeface="Times New Roman"/>
                <a:cs typeface="Times New Roman"/>
              </a:rPr>
              <a:t>shadows</a:t>
            </a:r>
            <a:endParaRPr sz="1100" dirty="0">
              <a:latin typeface="Times New Roman"/>
              <a:cs typeface="Times New Roman"/>
            </a:endParaRPr>
          </a:p>
        </p:txBody>
      </p:sp>
      <p:sp>
        <p:nvSpPr>
          <p:cNvPr id="14" name="object 14"/>
          <p:cNvSpPr txBox="1"/>
          <p:nvPr/>
        </p:nvSpPr>
        <p:spPr>
          <a:xfrm>
            <a:off x="2337570" y="1842930"/>
            <a:ext cx="1790666" cy="526630"/>
          </a:xfrm>
          <a:prstGeom prst="rect">
            <a:avLst/>
          </a:prstGeom>
          <a:ln w="6096">
            <a:solidFill>
              <a:srgbClr val="000000"/>
            </a:solidFill>
          </a:ln>
        </p:spPr>
        <p:txBody>
          <a:bodyPr vert="horz" wrap="square" lIns="0" tIns="18617" rIns="0" bIns="0" rtlCol="0">
            <a:spAutoFit/>
          </a:bodyPr>
          <a:lstStyle/>
          <a:p>
            <a:pPr marL="217337" marR="83558" indent="-128151">
              <a:spcBef>
                <a:spcPts val="147"/>
              </a:spcBef>
            </a:pPr>
            <a:r>
              <a:rPr sz="1100" spc="-3" dirty="0">
                <a:latin typeface="Times New Roman"/>
                <a:cs typeface="Times New Roman"/>
              </a:rPr>
              <a:t>Expectorated</a:t>
            </a:r>
            <a:r>
              <a:rPr sz="1100" spc="-68" dirty="0">
                <a:latin typeface="Times New Roman"/>
                <a:cs typeface="Times New Roman"/>
              </a:rPr>
              <a:t> </a:t>
            </a:r>
            <a:r>
              <a:rPr lang="en-US" sz="1100" spc="-68" dirty="0">
                <a:latin typeface="Times New Roman"/>
                <a:cs typeface="Times New Roman"/>
              </a:rPr>
              <a:t>s</a:t>
            </a:r>
            <a:r>
              <a:rPr sz="1100" spc="-3" dirty="0">
                <a:latin typeface="Times New Roman"/>
                <a:cs typeface="Times New Roman"/>
              </a:rPr>
              <a:t>putum/GA/IS</a:t>
            </a:r>
            <a:r>
              <a:rPr sz="1100" spc="-68" dirty="0">
                <a:latin typeface="Times New Roman"/>
                <a:cs typeface="Times New Roman"/>
              </a:rPr>
              <a:t> </a:t>
            </a:r>
            <a:r>
              <a:rPr sz="1100" spc="-3" dirty="0">
                <a:latin typeface="Times New Roman"/>
                <a:cs typeface="Times New Roman"/>
              </a:rPr>
              <a:t>for</a:t>
            </a:r>
            <a:r>
              <a:rPr sz="1100" spc="-65" dirty="0">
                <a:latin typeface="Times New Roman"/>
                <a:cs typeface="Times New Roman"/>
              </a:rPr>
              <a:t> </a:t>
            </a:r>
            <a:r>
              <a:rPr sz="1100" spc="-3" dirty="0">
                <a:latin typeface="Times New Roman"/>
                <a:cs typeface="Times New Roman"/>
              </a:rPr>
              <a:t>NTEP  approved</a:t>
            </a:r>
            <a:r>
              <a:rPr sz="1100" spc="-55" dirty="0">
                <a:latin typeface="Times New Roman"/>
                <a:cs typeface="Times New Roman"/>
              </a:rPr>
              <a:t> </a:t>
            </a:r>
            <a:r>
              <a:rPr sz="1100" spc="-3" dirty="0">
                <a:latin typeface="Times New Roman"/>
                <a:cs typeface="Times New Roman"/>
              </a:rPr>
              <a:t>rapid</a:t>
            </a:r>
            <a:r>
              <a:rPr sz="1100" spc="-55" dirty="0">
                <a:latin typeface="Times New Roman"/>
                <a:cs typeface="Times New Roman"/>
              </a:rPr>
              <a:t> </a:t>
            </a:r>
            <a:r>
              <a:rPr sz="1100" spc="-20" dirty="0">
                <a:latin typeface="Times New Roman"/>
                <a:cs typeface="Times New Roman"/>
              </a:rPr>
              <a:t>NAAT</a:t>
            </a:r>
            <a:r>
              <a:rPr sz="1100" spc="-58" dirty="0">
                <a:latin typeface="Times New Roman"/>
                <a:cs typeface="Times New Roman"/>
              </a:rPr>
              <a:t> </a:t>
            </a:r>
            <a:r>
              <a:rPr sz="1100" spc="-3" dirty="0">
                <a:latin typeface="Times New Roman"/>
                <a:cs typeface="Times New Roman"/>
              </a:rPr>
              <a:t>for</a:t>
            </a:r>
            <a:r>
              <a:rPr sz="1100" spc="-55" dirty="0">
                <a:latin typeface="Times New Roman"/>
                <a:cs typeface="Times New Roman"/>
              </a:rPr>
              <a:t> </a:t>
            </a:r>
            <a:r>
              <a:rPr sz="1100" spc="-3" dirty="0">
                <a:latin typeface="Times New Roman"/>
                <a:cs typeface="Times New Roman"/>
              </a:rPr>
              <a:t>Mtb</a:t>
            </a:r>
            <a:endParaRPr sz="1100" dirty="0">
              <a:latin typeface="Times New Roman"/>
              <a:cs typeface="Times New Roman"/>
            </a:endParaRPr>
          </a:p>
        </p:txBody>
      </p:sp>
      <p:sp>
        <p:nvSpPr>
          <p:cNvPr id="15" name="object 15"/>
          <p:cNvSpPr txBox="1"/>
          <p:nvPr/>
        </p:nvSpPr>
        <p:spPr>
          <a:xfrm>
            <a:off x="1231601" y="2016598"/>
            <a:ext cx="773396" cy="169714"/>
          </a:xfrm>
          <a:prstGeom prst="rect">
            <a:avLst/>
          </a:prstGeom>
          <a:ln w="6096">
            <a:solidFill>
              <a:srgbClr val="000000"/>
            </a:solidFill>
          </a:ln>
        </p:spPr>
        <p:txBody>
          <a:bodyPr vert="horz" wrap="square" lIns="0" tIns="433" rIns="0" bIns="0" rtlCol="0">
            <a:spAutoFit/>
          </a:bodyPr>
          <a:lstStyle/>
          <a:p>
            <a:pPr marL="55850">
              <a:spcBef>
                <a:spcPts val="3"/>
              </a:spcBef>
            </a:pPr>
            <a:r>
              <a:rPr sz="1100" spc="-20" dirty="0">
                <a:latin typeface="Times New Roman"/>
                <a:cs typeface="Times New Roman"/>
              </a:rPr>
              <a:t>NAAT </a:t>
            </a:r>
            <a:r>
              <a:rPr sz="1100" dirty="0">
                <a:latin typeface="Times New Roman"/>
                <a:cs typeface="Times New Roman"/>
              </a:rPr>
              <a:t>+</a:t>
            </a:r>
            <a:r>
              <a:rPr sz="1100" spc="-126" dirty="0">
                <a:latin typeface="Times New Roman"/>
                <a:cs typeface="Times New Roman"/>
              </a:rPr>
              <a:t> </a:t>
            </a:r>
            <a:r>
              <a:rPr sz="1100" spc="-7" dirty="0">
                <a:latin typeface="Times New Roman"/>
                <a:cs typeface="Times New Roman"/>
              </a:rPr>
              <a:t>ve</a:t>
            </a:r>
            <a:endParaRPr sz="1100" dirty="0">
              <a:latin typeface="Times New Roman"/>
              <a:cs typeface="Times New Roman"/>
            </a:endParaRPr>
          </a:p>
        </p:txBody>
      </p:sp>
      <p:sp>
        <p:nvSpPr>
          <p:cNvPr id="16" name="object 16"/>
          <p:cNvSpPr txBox="1"/>
          <p:nvPr/>
        </p:nvSpPr>
        <p:spPr>
          <a:xfrm>
            <a:off x="1011456" y="2463260"/>
            <a:ext cx="1262702" cy="338991"/>
          </a:xfrm>
          <a:prstGeom prst="rect">
            <a:avLst/>
          </a:prstGeom>
          <a:ln w="6096">
            <a:solidFill>
              <a:srgbClr val="000000"/>
            </a:solidFill>
          </a:ln>
        </p:spPr>
        <p:txBody>
          <a:bodyPr vert="horz" wrap="square" lIns="0" tIns="433" rIns="0" bIns="0" rtlCol="0">
            <a:spAutoFit/>
          </a:bodyPr>
          <a:lstStyle/>
          <a:p>
            <a:pPr marL="35068" marR="58880" indent="15586">
              <a:spcBef>
                <a:spcPts val="3"/>
              </a:spcBef>
            </a:pPr>
            <a:r>
              <a:rPr sz="1100" spc="-3" dirty="0">
                <a:latin typeface="Times New Roman"/>
                <a:cs typeface="Times New Roman"/>
              </a:rPr>
              <a:t>Microbiologically  confirmed</a:t>
            </a:r>
            <a:r>
              <a:rPr sz="1100" spc="-85" dirty="0">
                <a:latin typeface="Times New Roman"/>
                <a:cs typeface="Times New Roman"/>
              </a:rPr>
              <a:t> </a:t>
            </a:r>
            <a:r>
              <a:rPr sz="1100" spc="-3" dirty="0">
                <a:latin typeface="Times New Roman"/>
                <a:cs typeface="Times New Roman"/>
              </a:rPr>
              <a:t>TB</a:t>
            </a:r>
            <a:r>
              <a:rPr sz="1100" spc="-78" dirty="0">
                <a:latin typeface="Times New Roman"/>
                <a:cs typeface="Times New Roman"/>
              </a:rPr>
              <a:t> </a:t>
            </a:r>
            <a:r>
              <a:rPr sz="1100" spc="-3" dirty="0">
                <a:latin typeface="Times New Roman"/>
                <a:cs typeface="Times New Roman"/>
              </a:rPr>
              <a:t>Case</a:t>
            </a:r>
            <a:endParaRPr sz="1100" dirty="0">
              <a:latin typeface="Times New Roman"/>
              <a:cs typeface="Times New Roman"/>
            </a:endParaRPr>
          </a:p>
        </p:txBody>
      </p:sp>
      <p:sp>
        <p:nvSpPr>
          <p:cNvPr id="17" name="object 17"/>
          <p:cNvSpPr txBox="1"/>
          <p:nvPr/>
        </p:nvSpPr>
        <p:spPr>
          <a:xfrm>
            <a:off x="286870" y="3101391"/>
            <a:ext cx="1505841" cy="688038"/>
          </a:xfrm>
          <a:prstGeom prst="rect">
            <a:avLst/>
          </a:prstGeom>
          <a:ln w="6096">
            <a:solidFill>
              <a:srgbClr val="000000"/>
            </a:solidFill>
          </a:ln>
        </p:spPr>
        <p:txBody>
          <a:bodyPr vert="horz" wrap="square" lIns="0" tIns="10824" rIns="0" bIns="0" rtlCol="0">
            <a:spAutoFit/>
          </a:bodyPr>
          <a:lstStyle/>
          <a:p>
            <a:pPr marL="89186" marR="131615" algn="ctr">
              <a:spcBef>
                <a:spcPts val="85"/>
              </a:spcBef>
            </a:pPr>
            <a:r>
              <a:rPr sz="1100" spc="-3" dirty="0">
                <a:latin typeface="Times New Roman"/>
                <a:cs typeface="Times New Roman"/>
              </a:rPr>
              <a:t>RIF</a:t>
            </a:r>
            <a:r>
              <a:rPr sz="1100" spc="-102" dirty="0">
                <a:latin typeface="Times New Roman"/>
                <a:cs typeface="Times New Roman"/>
              </a:rPr>
              <a:t> </a:t>
            </a:r>
            <a:r>
              <a:rPr sz="1100" spc="-3" dirty="0">
                <a:latin typeface="Times New Roman"/>
                <a:cs typeface="Times New Roman"/>
              </a:rPr>
              <a:t>resistance  detected.</a:t>
            </a:r>
            <a:endParaRPr sz="1100" dirty="0">
              <a:latin typeface="Times New Roman"/>
              <a:cs typeface="Times New Roman"/>
            </a:endParaRPr>
          </a:p>
          <a:p>
            <a:pPr marL="46325" marR="88753" indent="433" algn="ctr"/>
            <a:r>
              <a:rPr sz="1100" spc="-3" dirty="0">
                <a:latin typeface="Times New Roman"/>
                <a:cs typeface="Times New Roman"/>
              </a:rPr>
              <a:t>Re-confirm and  follow</a:t>
            </a:r>
            <a:r>
              <a:rPr sz="1100" spc="-78" dirty="0">
                <a:latin typeface="Times New Roman"/>
                <a:cs typeface="Times New Roman"/>
              </a:rPr>
              <a:t> </a:t>
            </a:r>
            <a:r>
              <a:rPr sz="1100" spc="-3" dirty="0">
                <a:latin typeface="Times New Roman"/>
                <a:cs typeface="Times New Roman"/>
              </a:rPr>
              <a:t>the</a:t>
            </a:r>
            <a:r>
              <a:rPr sz="1100" spc="-75" dirty="0">
                <a:latin typeface="Times New Roman"/>
                <a:cs typeface="Times New Roman"/>
              </a:rPr>
              <a:t> </a:t>
            </a:r>
            <a:r>
              <a:rPr sz="1100" spc="-17" dirty="0">
                <a:latin typeface="Times New Roman"/>
                <a:cs typeface="Times New Roman"/>
              </a:rPr>
              <a:t>DRTB  </a:t>
            </a:r>
            <a:r>
              <a:rPr sz="1100" spc="-7" dirty="0">
                <a:latin typeface="Times New Roman"/>
                <a:cs typeface="Times New Roman"/>
              </a:rPr>
              <a:t>pathway</a:t>
            </a:r>
            <a:endParaRPr sz="1100" dirty="0">
              <a:latin typeface="Times New Roman"/>
              <a:cs typeface="Times New Roman"/>
            </a:endParaRPr>
          </a:p>
        </p:txBody>
      </p:sp>
      <p:sp>
        <p:nvSpPr>
          <p:cNvPr id="18" name="object 18"/>
          <p:cNvSpPr txBox="1"/>
          <p:nvPr/>
        </p:nvSpPr>
        <p:spPr>
          <a:xfrm>
            <a:off x="1964466" y="3083457"/>
            <a:ext cx="1087140" cy="752304"/>
          </a:xfrm>
          <a:prstGeom prst="rect">
            <a:avLst/>
          </a:prstGeom>
          <a:ln w="6096">
            <a:solidFill>
              <a:srgbClr val="000000"/>
            </a:solidFill>
          </a:ln>
        </p:spPr>
        <p:txBody>
          <a:bodyPr vert="horz" wrap="square" lIns="0" tIns="74468" rIns="0" bIns="0" rtlCol="0">
            <a:spAutoFit/>
          </a:bodyPr>
          <a:lstStyle/>
          <a:p>
            <a:pPr marL="108669" marR="103040" indent="-866" algn="ctr">
              <a:spcBef>
                <a:spcPts val="586"/>
              </a:spcBef>
            </a:pPr>
            <a:r>
              <a:rPr sz="1100" spc="-3" dirty="0">
                <a:latin typeface="Times New Roman"/>
                <a:cs typeface="Times New Roman"/>
              </a:rPr>
              <a:t>RIF</a:t>
            </a:r>
            <a:r>
              <a:rPr sz="1100" spc="-92" dirty="0">
                <a:latin typeface="Times New Roman"/>
                <a:cs typeface="Times New Roman"/>
              </a:rPr>
              <a:t> </a:t>
            </a:r>
            <a:r>
              <a:rPr sz="1100" spc="-3" dirty="0">
                <a:latin typeface="Times New Roman"/>
                <a:cs typeface="Times New Roman"/>
              </a:rPr>
              <a:t>resistance  </a:t>
            </a:r>
            <a:r>
              <a:rPr sz="1100" dirty="0">
                <a:latin typeface="Times New Roman"/>
                <a:cs typeface="Times New Roman"/>
              </a:rPr>
              <a:t>not detected.  </a:t>
            </a:r>
            <a:r>
              <a:rPr sz="1100" spc="-7" dirty="0">
                <a:latin typeface="Times New Roman"/>
                <a:cs typeface="Times New Roman"/>
              </a:rPr>
              <a:t>Treat</a:t>
            </a:r>
            <a:r>
              <a:rPr sz="1100" spc="-82" dirty="0">
                <a:latin typeface="Times New Roman"/>
                <a:cs typeface="Times New Roman"/>
              </a:rPr>
              <a:t> </a:t>
            </a:r>
            <a:r>
              <a:rPr sz="1100" spc="-3" dirty="0">
                <a:latin typeface="Times New Roman"/>
                <a:cs typeface="Times New Roman"/>
              </a:rPr>
              <a:t>with</a:t>
            </a:r>
            <a:r>
              <a:rPr sz="1100" spc="-82" dirty="0">
                <a:latin typeface="Times New Roman"/>
                <a:cs typeface="Times New Roman"/>
              </a:rPr>
              <a:t> </a:t>
            </a:r>
            <a:r>
              <a:rPr sz="1100" spc="-3" dirty="0">
                <a:latin typeface="Times New Roman"/>
                <a:cs typeface="Times New Roman"/>
              </a:rPr>
              <a:t>first  line</a:t>
            </a:r>
            <a:r>
              <a:rPr sz="1100" spc="-58" dirty="0">
                <a:latin typeface="Times New Roman"/>
                <a:cs typeface="Times New Roman"/>
              </a:rPr>
              <a:t> </a:t>
            </a:r>
            <a:r>
              <a:rPr sz="1100" spc="-3" dirty="0">
                <a:latin typeface="Times New Roman"/>
                <a:cs typeface="Times New Roman"/>
              </a:rPr>
              <a:t>drugs</a:t>
            </a:r>
            <a:endParaRPr sz="1100" dirty="0">
              <a:latin typeface="Times New Roman"/>
              <a:cs typeface="Times New Roman"/>
            </a:endParaRPr>
          </a:p>
        </p:txBody>
      </p:sp>
      <p:sp>
        <p:nvSpPr>
          <p:cNvPr id="19" name="object 19"/>
          <p:cNvSpPr txBox="1"/>
          <p:nvPr/>
        </p:nvSpPr>
        <p:spPr>
          <a:xfrm>
            <a:off x="319297" y="1148224"/>
            <a:ext cx="1528757" cy="516575"/>
          </a:xfrm>
          <a:prstGeom prst="rect">
            <a:avLst/>
          </a:prstGeom>
        </p:spPr>
        <p:txBody>
          <a:bodyPr vert="horz" wrap="square" lIns="0" tIns="8659" rIns="0" bIns="0" rtlCol="0">
            <a:spAutoFit/>
          </a:bodyPr>
          <a:lstStyle/>
          <a:p>
            <a:pPr marL="8659" marR="3464" indent="-433" algn="ctr">
              <a:spcBef>
                <a:spcPts val="68"/>
              </a:spcBef>
            </a:pPr>
            <a:r>
              <a:rPr sz="1100" dirty="0">
                <a:latin typeface="Times New Roman"/>
                <a:cs typeface="Times New Roman"/>
              </a:rPr>
              <a:t>HIV</a:t>
            </a:r>
            <a:r>
              <a:rPr sz="1100" spc="-78" dirty="0">
                <a:latin typeface="Times New Roman"/>
                <a:cs typeface="Times New Roman"/>
              </a:rPr>
              <a:t> </a:t>
            </a:r>
            <a:r>
              <a:rPr sz="1100" dirty="0">
                <a:latin typeface="Times New Roman"/>
                <a:cs typeface="Times New Roman"/>
              </a:rPr>
              <a:t>testing</a:t>
            </a:r>
            <a:r>
              <a:rPr sz="1100" spc="-78" dirty="0">
                <a:latin typeface="Times New Roman"/>
                <a:cs typeface="Times New Roman"/>
              </a:rPr>
              <a:t> </a:t>
            </a:r>
            <a:r>
              <a:rPr sz="1100" dirty="0">
                <a:latin typeface="Times New Roman"/>
                <a:cs typeface="Times New Roman"/>
              </a:rPr>
              <a:t>should  </a:t>
            </a:r>
            <a:r>
              <a:rPr sz="1100" spc="-3" dirty="0">
                <a:latin typeface="Times New Roman"/>
                <a:cs typeface="Times New Roman"/>
              </a:rPr>
              <a:t>be </a:t>
            </a:r>
            <a:r>
              <a:rPr sz="1100" spc="-7" dirty="0">
                <a:latin typeface="Times New Roman"/>
                <a:cs typeface="Times New Roman"/>
              </a:rPr>
              <a:t>offered </a:t>
            </a:r>
            <a:r>
              <a:rPr sz="1100" spc="-3" dirty="0">
                <a:latin typeface="Times New Roman"/>
                <a:cs typeface="Times New Roman"/>
              </a:rPr>
              <a:t>to all  </a:t>
            </a:r>
            <a:r>
              <a:rPr sz="1100" dirty="0">
                <a:latin typeface="Times New Roman"/>
                <a:cs typeface="Times New Roman"/>
              </a:rPr>
              <a:t>children</a:t>
            </a:r>
            <a:r>
              <a:rPr sz="1100" spc="-109" dirty="0">
                <a:latin typeface="Times New Roman"/>
                <a:cs typeface="Times New Roman"/>
              </a:rPr>
              <a:t> </a:t>
            </a:r>
            <a:r>
              <a:rPr sz="1100" dirty="0">
                <a:latin typeface="Times New Roman"/>
                <a:cs typeface="Times New Roman"/>
              </a:rPr>
              <a:t>diagnosed  </a:t>
            </a:r>
            <a:r>
              <a:rPr sz="1100" spc="-3" dirty="0">
                <a:latin typeface="Times New Roman"/>
                <a:cs typeface="Times New Roman"/>
              </a:rPr>
              <a:t>with</a:t>
            </a:r>
            <a:r>
              <a:rPr sz="1100" spc="-61" dirty="0">
                <a:latin typeface="Times New Roman"/>
                <a:cs typeface="Times New Roman"/>
              </a:rPr>
              <a:t> </a:t>
            </a:r>
            <a:r>
              <a:rPr sz="1100" spc="-3" dirty="0">
                <a:latin typeface="Times New Roman"/>
                <a:cs typeface="Times New Roman"/>
              </a:rPr>
              <a:t>TB</a:t>
            </a:r>
            <a:endParaRPr sz="1100" dirty="0">
              <a:latin typeface="Times New Roman"/>
              <a:cs typeface="Times New Roman"/>
            </a:endParaRPr>
          </a:p>
        </p:txBody>
      </p:sp>
      <p:sp>
        <p:nvSpPr>
          <p:cNvPr id="20" name="object 20"/>
          <p:cNvSpPr/>
          <p:nvPr/>
        </p:nvSpPr>
        <p:spPr>
          <a:xfrm>
            <a:off x="179280" y="977153"/>
            <a:ext cx="1747173" cy="805773"/>
          </a:xfrm>
          <a:custGeom>
            <a:avLst/>
            <a:gdLst/>
            <a:ahLst/>
            <a:cxnLst/>
            <a:rect l="l" t="t" r="r" b="b"/>
            <a:pathLst>
              <a:path w="1296035" h="946785">
                <a:moveTo>
                  <a:pt x="0" y="473189"/>
                </a:moveTo>
                <a:lnTo>
                  <a:pt x="2959" y="425152"/>
                </a:lnTo>
                <a:lnTo>
                  <a:pt x="11836" y="378901"/>
                </a:lnTo>
                <a:lnTo>
                  <a:pt x="26633" y="334436"/>
                </a:lnTo>
                <a:lnTo>
                  <a:pt x="47347" y="291757"/>
                </a:lnTo>
                <a:lnTo>
                  <a:pt x="73979" y="250863"/>
                </a:lnTo>
                <a:lnTo>
                  <a:pt x="106529" y="211756"/>
                </a:lnTo>
                <a:lnTo>
                  <a:pt x="144997" y="174435"/>
                </a:lnTo>
                <a:lnTo>
                  <a:pt x="189382" y="138899"/>
                </a:lnTo>
                <a:lnTo>
                  <a:pt x="228136" y="112509"/>
                </a:lnTo>
                <a:lnTo>
                  <a:pt x="268467" y="88897"/>
                </a:lnTo>
                <a:lnTo>
                  <a:pt x="310372" y="68062"/>
                </a:lnTo>
                <a:lnTo>
                  <a:pt x="353853" y="50005"/>
                </a:lnTo>
                <a:lnTo>
                  <a:pt x="398910" y="34726"/>
                </a:lnTo>
                <a:lnTo>
                  <a:pt x="445541" y="22225"/>
                </a:lnTo>
                <a:lnTo>
                  <a:pt x="493747" y="12501"/>
                </a:lnTo>
                <a:lnTo>
                  <a:pt x="543528" y="5556"/>
                </a:lnTo>
                <a:lnTo>
                  <a:pt x="594884" y="1389"/>
                </a:lnTo>
                <a:lnTo>
                  <a:pt x="647814" y="0"/>
                </a:lnTo>
                <a:lnTo>
                  <a:pt x="700747" y="1388"/>
                </a:lnTo>
                <a:lnTo>
                  <a:pt x="752105" y="5555"/>
                </a:lnTo>
                <a:lnTo>
                  <a:pt x="801888" y="12499"/>
                </a:lnTo>
                <a:lnTo>
                  <a:pt x="850096" y="22221"/>
                </a:lnTo>
                <a:lnTo>
                  <a:pt x="896727" y="34721"/>
                </a:lnTo>
                <a:lnTo>
                  <a:pt x="941783" y="50000"/>
                </a:lnTo>
                <a:lnTo>
                  <a:pt x="985263" y="68057"/>
                </a:lnTo>
                <a:lnTo>
                  <a:pt x="1027167" y="88892"/>
                </a:lnTo>
                <a:lnTo>
                  <a:pt x="1067495" y="112506"/>
                </a:lnTo>
                <a:lnTo>
                  <a:pt x="1106246" y="138899"/>
                </a:lnTo>
                <a:lnTo>
                  <a:pt x="1150635" y="174435"/>
                </a:lnTo>
                <a:lnTo>
                  <a:pt x="1189106" y="211756"/>
                </a:lnTo>
                <a:lnTo>
                  <a:pt x="1221658" y="250863"/>
                </a:lnTo>
                <a:lnTo>
                  <a:pt x="1248290" y="291757"/>
                </a:lnTo>
                <a:lnTo>
                  <a:pt x="1269004" y="334436"/>
                </a:lnTo>
                <a:lnTo>
                  <a:pt x="1283798" y="378901"/>
                </a:lnTo>
                <a:lnTo>
                  <a:pt x="1292673" y="425152"/>
                </a:lnTo>
                <a:lnTo>
                  <a:pt x="1295628" y="473189"/>
                </a:lnTo>
                <a:lnTo>
                  <a:pt x="1292673" y="521226"/>
                </a:lnTo>
                <a:lnTo>
                  <a:pt x="1283798" y="567477"/>
                </a:lnTo>
                <a:lnTo>
                  <a:pt x="1269004" y="611942"/>
                </a:lnTo>
                <a:lnTo>
                  <a:pt x="1248290" y="654621"/>
                </a:lnTo>
                <a:lnTo>
                  <a:pt x="1221658" y="695514"/>
                </a:lnTo>
                <a:lnTo>
                  <a:pt x="1189106" y="734621"/>
                </a:lnTo>
                <a:lnTo>
                  <a:pt x="1150635" y="771943"/>
                </a:lnTo>
                <a:lnTo>
                  <a:pt x="1106246" y="807478"/>
                </a:lnTo>
                <a:lnTo>
                  <a:pt x="1067495" y="833871"/>
                </a:lnTo>
                <a:lnTo>
                  <a:pt x="1027167" y="857485"/>
                </a:lnTo>
                <a:lnTo>
                  <a:pt x="985263" y="878321"/>
                </a:lnTo>
                <a:lnTo>
                  <a:pt x="941783" y="896378"/>
                </a:lnTo>
                <a:lnTo>
                  <a:pt x="896727" y="911656"/>
                </a:lnTo>
                <a:lnTo>
                  <a:pt x="850096" y="924157"/>
                </a:lnTo>
                <a:lnTo>
                  <a:pt x="801888" y="933879"/>
                </a:lnTo>
                <a:lnTo>
                  <a:pt x="752105" y="940823"/>
                </a:lnTo>
                <a:lnTo>
                  <a:pt x="700747" y="944989"/>
                </a:lnTo>
                <a:lnTo>
                  <a:pt x="647814" y="946378"/>
                </a:lnTo>
                <a:lnTo>
                  <a:pt x="594884" y="944992"/>
                </a:lnTo>
                <a:lnTo>
                  <a:pt x="543528" y="940828"/>
                </a:lnTo>
                <a:lnTo>
                  <a:pt x="493747" y="933884"/>
                </a:lnTo>
                <a:lnTo>
                  <a:pt x="445541" y="924162"/>
                </a:lnTo>
                <a:lnTo>
                  <a:pt x="398910" y="911661"/>
                </a:lnTo>
                <a:lnTo>
                  <a:pt x="353853" y="896381"/>
                </a:lnTo>
                <a:lnTo>
                  <a:pt x="310372" y="878323"/>
                </a:lnTo>
                <a:lnTo>
                  <a:pt x="268467" y="857487"/>
                </a:lnTo>
                <a:lnTo>
                  <a:pt x="228136" y="833872"/>
                </a:lnTo>
                <a:lnTo>
                  <a:pt x="189382" y="807478"/>
                </a:lnTo>
                <a:lnTo>
                  <a:pt x="144997" y="771943"/>
                </a:lnTo>
                <a:lnTo>
                  <a:pt x="106529" y="734621"/>
                </a:lnTo>
                <a:lnTo>
                  <a:pt x="73979" y="695514"/>
                </a:lnTo>
                <a:lnTo>
                  <a:pt x="47347" y="654621"/>
                </a:lnTo>
                <a:lnTo>
                  <a:pt x="26633" y="611942"/>
                </a:lnTo>
                <a:lnTo>
                  <a:pt x="11836" y="567477"/>
                </a:lnTo>
                <a:lnTo>
                  <a:pt x="2959" y="521226"/>
                </a:lnTo>
                <a:lnTo>
                  <a:pt x="0" y="473189"/>
                </a:lnTo>
                <a:close/>
              </a:path>
            </a:pathLst>
          </a:custGeom>
          <a:ln w="6096">
            <a:solidFill>
              <a:srgbClr val="000000"/>
            </a:solidFill>
          </a:ln>
        </p:spPr>
        <p:txBody>
          <a:bodyPr wrap="square" lIns="0" tIns="0" rIns="0" bIns="0" rtlCol="0"/>
          <a:lstStyle/>
          <a:p>
            <a:endParaRPr sz="1227"/>
          </a:p>
        </p:txBody>
      </p:sp>
      <p:sp>
        <p:nvSpPr>
          <p:cNvPr id="21" name="object 21"/>
          <p:cNvSpPr txBox="1"/>
          <p:nvPr/>
        </p:nvSpPr>
        <p:spPr>
          <a:xfrm>
            <a:off x="4589751" y="1392459"/>
            <a:ext cx="224296"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23" name="object 23"/>
          <p:cNvSpPr txBox="1"/>
          <p:nvPr/>
        </p:nvSpPr>
        <p:spPr>
          <a:xfrm>
            <a:off x="3782515" y="2670881"/>
            <a:ext cx="2442359" cy="531877"/>
          </a:xfrm>
          <a:prstGeom prst="rect">
            <a:avLst/>
          </a:prstGeom>
          <a:ln w="6096">
            <a:solidFill>
              <a:srgbClr val="000000"/>
            </a:solidFill>
          </a:ln>
        </p:spPr>
        <p:txBody>
          <a:bodyPr vert="horz" wrap="square" lIns="0" tIns="23813" rIns="0" bIns="0" rtlCol="0">
            <a:spAutoFit/>
          </a:bodyPr>
          <a:lstStyle/>
          <a:p>
            <a:pPr marL="127718" marR="121224" algn="ctr">
              <a:spcBef>
                <a:spcPts val="187"/>
              </a:spcBef>
            </a:pPr>
            <a:r>
              <a:rPr sz="1100" spc="-3" dirty="0">
                <a:latin typeface="Times New Roman"/>
                <a:cs typeface="Times New Roman"/>
              </a:rPr>
              <a:t>Give</a:t>
            </a:r>
            <a:r>
              <a:rPr sz="1100" spc="-61" dirty="0">
                <a:latin typeface="Times New Roman"/>
                <a:cs typeface="Times New Roman"/>
              </a:rPr>
              <a:t> </a:t>
            </a:r>
            <a:r>
              <a:rPr sz="1100" spc="-3" dirty="0">
                <a:latin typeface="Times New Roman"/>
                <a:cs typeface="Times New Roman"/>
              </a:rPr>
              <a:t>course</a:t>
            </a:r>
            <a:r>
              <a:rPr sz="1100" spc="-61" dirty="0">
                <a:latin typeface="Times New Roman"/>
                <a:cs typeface="Times New Roman"/>
              </a:rPr>
              <a:t> </a:t>
            </a:r>
            <a:r>
              <a:rPr sz="1100" spc="-3" dirty="0">
                <a:latin typeface="Times New Roman"/>
                <a:cs typeface="Times New Roman"/>
              </a:rPr>
              <a:t>of</a:t>
            </a:r>
            <a:r>
              <a:rPr sz="1100" spc="-58" dirty="0">
                <a:latin typeface="Times New Roman"/>
                <a:cs typeface="Times New Roman"/>
              </a:rPr>
              <a:t> </a:t>
            </a:r>
            <a:r>
              <a:rPr sz="1100" spc="-3" dirty="0">
                <a:latin typeface="Times New Roman"/>
                <a:cs typeface="Times New Roman"/>
              </a:rPr>
              <a:t>appropriate</a:t>
            </a:r>
            <a:r>
              <a:rPr sz="1100" spc="-61" dirty="0">
                <a:latin typeface="Times New Roman"/>
                <a:cs typeface="Times New Roman"/>
              </a:rPr>
              <a:t> </a:t>
            </a:r>
            <a:r>
              <a:rPr sz="1100" spc="-3" dirty="0">
                <a:latin typeface="Times New Roman"/>
                <a:cs typeface="Times New Roman"/>
              </a:rPr>
              <a:t>antibiotics  Skip this step if already received an  </a:t>
            </a:r>
            <a:r>
              <a:rPr sz="1100" dirty="0">
                <a:latin typeface="Times New Roman"/>
                <a:cs typeface="Times New Roman"/>
              </a:rPr>
              <a:t>appropriate antibiotic</a:t>
            </a:r>
            <a:r>
              <a:rPr sz="1100" spc="-102" dirty="0">
                <a:latin typeface="Times New Roman"/>
                <a:cs typeface="Times New Roman"/>
              </a:rPr>
              <a:t> </a:t>
            </a:r>
            <a:r>
              <a:rPr sz="1100" dirty="0">
                <a:latin typeface="Times New Roman"/>
                <a:cs typeface="Times New Roman"/>
              </a:rPr>
              <a:t>course</a:t>
            </a:r>
          </a:p>
        </p:txBody>
      </p:sp>
      <p:sp>
        <p:nvSpPr>
          <p:cNvPr id="24" name="object 24"/>
          <p:cNvSpPr txBox="1"/>
          <p:nvPr/>
        </p:nvSpPr>
        <p:spPr>
          <a:xfrm>
            <a:off x="4594946" y="3484795"/>
            <a:ext cx="80097"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25" name="object 25"/>
          <p:cNvSpPr txBox="1"/>
          <p:nvPr/>
        </p:nvSpPr>
        <p:spPr>
          <a:xfrm>
            <a:off x="3961015" y="3722905"/>
            <a:ext cx="2017524" cy="169714"/>
          </a:xfrm>
          <a:prstGeom prst="rect">
            <a:avLst/>
          </a:prstGeom>
          <a:ln w="6096">
            <a:solidFill>
              <a:srgbClr val="000000"/>
            </a:solidFill>
          </a:ln>
        </p:spPr>
        <p:txBody>
          <a:bodyPr vert="horz" wrap="square" lIns="0" tIns="433" rIns="0" bIns="0" rtlCol="0">
            <a:spAutoFit/>
          </a:bodyPr>
          <a:lstStyle/>
          <a:p>
            <a:pPr marL="167981">
              <a:spcBef>
                <a:spcPts val="3"/>
              </a:spcBef>
            </a:pPr>
            <a:r>
              <a:rPr sz="1100" spc="-3" dirty="0">
                <a:latin typeface="Times New Roman"/>
                <a:cs typeface="Times New Roman"/>
              </a:rPr>
              <a:t>Persistent</a:t>
            </a:r>
            <a:r>
              <a:rPr sz="1100" spc="-58" dirty="0">
                <a:latin typeface="Times New Roman"/>
                <a:cs typeface="Times New Roman"/>
              </a:rPr>
              <a:t> </a:t>
            </a:r>
            <a:r>
              <a:rPr sz="1100" spc="-3" dirty="0">
                <a:latin typeface="Times New Roman"/>
                <a:cs typeface="Times New Roman"/>
              </a:rPr>
              <a:t>shadow</a:t>
            </a:r>
            <a:r>
              <a:rPr sz="1100" spc="-55" dirty="0">
                <a:latin typeface="Times New Roman"/>
                <a:cs typeface="Times New Roman"/>
              </a:rPr>
              <a:t> </a:t>
            </a:r>
            <a:r>
              <a:rPr sz="1100" spc="-3" dirty="0">
                <a:latin typeface="Times New Roman"/>
                <a:cs typeface="Times New Roman"/>
              </a:rPr>
              <a:t>and</a:t>
            </a:r>
            <a:r>
              <a:rPr sz="1100" spc="-55" dirty="0">
                <a:latin typeface="Times New Roman"/>
                <a:cs typeface="Times New Roman"/>
              </a:rPr>
              <a:t> </a:t>
            </a:r>
            <a:r>
              <a:rPr sz="1100" spc="-3" dirty="0">
                <a:latin typeface="Times New Roman"/>
                <a:cs typeface="Times New Roman"/>
              </a:rPr>
              <a:t>symptoms</a:t>
            </a:r>
            <a:endParaRPr sz="1100" dirty="0">
              <a:latin typeface="Times New Roman"/>
              <a:cs typeface="Times New Roman"/>
            </a:endParaRPr>
          </a:p>
        </p:txBody>
      </p:sp>
      <p:sp>
        <p:nvSpPr>
          <p:cNvPr id="26" name="object 26"/>
          <p:cNvSpPr txBox="1"/>
          <p:nvPr/>
        </p:nvSpPr>
        <p:spPr>
          <a:xfrm>
            <a:off x="4432936" y="4102727"/>
            <a:ext cx="755332" cy="174960"/>
          </a:xfrm>
          <a:prstGeom prst="rect">
            <a:avLst/>
          </a:prstGeom>
          <a:ln w="6096">
            <a:solidFill>
              <a:srgbClr val="000000"/>
            </a:solidFill>
          </a:ln>
        </p:spPr>
        <p:txBody>
          <a:bodyPr vert="horz" wrap="square" lIns="0" tIns="5628" rIns="0" bIns="0" rtlCol="0">
            <a:spAutoFit/>
          </a:bodyPr>
          <a:lstStyle/>
          <a:p>
            <a:pPr marL="28141">
              <a:spcBef>
                <a:spcPts val="44"/>
              </a:spcBef>
            </a:pPr>
            <a:r>
              <a:rPr sz="1100" spc="-24" dirty="0">
                <a:latin typeface="Times New Roman"/>
                <a:cs typeface="Times New Roman"/>
              </a:rPr>
              <a:t>NAAT</a:t>
            </a:r>
            <a:r>
              <a:rPr sz="1100" spc="-82" dirty="0">
                <a:latin typeface="Times New Roman"/>
                <a:cs typeface="Times New Roman"/>
              </a:rPr>
              <a:t> </a:t>
            </a:r>
            <a:r>
              <a:rPr sz="1100" spc="-7" dirty="0">
                <a:latin typeface="Times New Roman"/>
                <a:cs typeface="Times New Roman"/>
              </a:rPr>
              <a:t>-ve</a:t>
            </a:r>
            <a:endParaRPr sz="1100" dirty="0">
              <a:latin typeface="Times New Roman"/>
              <a:cs typeface="Times New Roman"/>
            </a:endParaRPr>
          </a:p>
        </p:txBody>
      </p:sp>
      <p:sp>
        <p:nvSpPr>
          <p:cNvPr id="27" name="object 27"/>
          <p:cNvSpPr txBox="1"/>
          <p:nvPr/>
        </p:nvSpPr>
        <p:spPr>
          <a:xfrm>
            <a:off x="3148990" y="4520439"/>
            <a:ext cx="3939625" cy="1033586"/>
          </a:xfrm>
          <a:prstGeom prst="rect">
            <a:avLst/>
          </a:prstGeom>
          <a:ln w="6096">
            <a:solidFill>
              <a:srgbClr val="000000"/>
            </a:solidFill>
          </a:ln>
        </p:spPr>
        <p:txBody>
          <a:bodyPr vert="horz" wrap="square" lIns="0" tIns="17750" rIns="0" bIns="0" rtlCol="0">
            <a:spAutoFit/>
          </a:bodyPr>
          <a:lstStyle/>
          <a:p>
            <a:pPr marL="238119" marR="129017" indent="-103906" algn="just">
              <a:spcBef>
                <a:spcPts val="139"/>
              </a:spcBef>
              <a:buChar char="•"/>
              <a:tabLst>
                <a:tab pos="238552" algn="l"/>
              </a:tabLst>
            </a:pPr>
            <a:r>
              <a:rPr sz="1100" dirty="0">
                <a:latin typeface="Times New Roman"/>
                <a:cs typeface="Times New Roman"/>
              </a:rPr>
              <a:t>Look</a:t>
            </a:r>
            <a:r>
              <a:rPr sz="1100" spc="-27" dirty="0">
                <a:latin typeface="Times New Roman"/>
                <a:cs typeface="Times New Roman"/>
              </a:rPr>
              <a:t> </a:t>
            </a:r>
            <a:r>
              <a:rPr sz="1100" dirty="0">
                <a:latin typeface="Times New Roman"/>
                <a:cs typeface="Times New Roman"/>
              </a:rPr>
              <a:t>for</a:t>
            </a:r>
            <a:r>
              <a:rPr sz="1100" spc="-27" dirty="0">
                <a:latin typeface="Times New Roman"/>
                <a:cs typeface="Times New Roman"/>
              </a:rPr>
              <a:t> </a:t>
            </a:r>
            <a:r>
              <a:rPr sz="1100" dirty="0">
                <a:latin typeface="Times New Roman"/>
                <a:cs typeface="Times New Roman"/>
              </a:rPr>
              <a:t>any</a:t>
            </a:r>
            <a:r>
              <a:rPr sz="1100" spc="-27" dirty="0">
                <a:latin typeface="Times New Roman"/>
                <a:cs typeface="Times New Roman"/>
              </a:rPr>
              <a:t> </a:t>
            </a:r>
            <a:r>
              <a:rPr sz="1100" dirty="0">
                <a:latin typeface="Times New Roman"/>
                <a:cs typeface="Times New Roman"/>
              </a:rPr>
              <a:t>other</a:t>
            </a:r>
            <a:r>
              <a:rPr sz="1100" spc="-27" dirty="0">
                <a:latin typeface="Times New Roman"/>
                <a:cs typeface="Times New Roman"/>
              </a:rPr>
              <a:t> </a:t>
            </a:r>
            <a:r>
              <a:rPr sz="1100" dirty="0">
                <a:latin typeface="Times New Roman"/>
                <a:cs typeface="Times New Roman"/>
              </a:rPr>
              <a:t>site</a:t>
            </a:r>
            <a:r>
              <a:rPr sz="1100" spc="-27" dirty="0">
                <a:latin typeface="Times New Roman"/>
                <a:cs typeface="Times New Roman"/>
              </a:rPr>
              <a:t> </a:t>
            </a:r>
            <a:r>
              <a:rPr sz="1100" dirty="0">
                <a:latin typeface="Times New Roman"/>
                <a:cs typeface="Times New Roman"/>
              </a:rPr>
              <a:t>like</a:t>
            </a:r>
            <a:r>
              <a:rPr sz="1100" spc="-27" dirty="0">
                <a:latin typeface="Times New Roman"/>
                <a:cs typeface="Times New Roman"/>
              </a:rPr>
              <a:t> </a:t>
            </a:r>
            <a:r>
              <a:rPr sz="1100" dirty="0">
                <a:latin typeface="Times New Roman"/>
                <a:cs typeface="Times New Roman"/>
              </a:rPr>
              <a:t>a</a:t>
            </a:r>
            <a:r>
              <a:rPr sz="1100" spc="-27" dirty="0">
                <a:latin typeface="Times New Roman"/>
                <a:cs typeface="Times New Roman"/>
              </a:rPr>
              <a:t> </a:t>
            </a:r>
            <a:r>
              <a:rPr sz="1100" dirty="0">
                <a:latin typeface="Times New Roman"/>
                <a:cs typeface="Times New Roman"/>
              </a:rPr>
              <a:t>significantly</a:t>
            </a:r>
            <a:r>
              <a:rPr sz="1100" spc="-27" dirty="0">
                <a:latin typeface="Times New Roman"/>
                <a:cs typeface="Times New Roman"/>
              </a:rPr>
              <a:t> </a:t>
            </a:r>
            <a:r>
              <a:rPr sz="1100" spc="-3" dirty="0">
                <a:latin typeface="Times New Roman"/>
                <a:cs typeface="Times New Roman"/>
              </a:rPr>
              <a:t>enlarged</a:t>
            </a:r>
            <a:r>
              <a:rPr sz="1100" spc="-27" dirty="0">
                <a:latin typeface="Times New Roman"/>
                <a:cs typeface="Times New Roman"/>
              </a:rPr>
              <a:t> </a:t>
            </a:r>
            <a:r>
              <a:rPr sz="1100" dirty="0">
                <a:latin typeface="Times New Roman"/>
                <a:cs typeface="Times New Roman"/>
              </a:rPr>
              <a:t>peripheral</a:t>
            </a:r>
            <a:r>
              <a:rPr sz="1100" spc="-27" dirty="0">
                <a:latin typeface="Times New Roman"/>
                <a:cs typeface="Times New Roman"/>
              </a:rPr>
              <a:t> </a:t>
            </a:r>
            <a:r>
              <a:rPr sz="1100" spc="-3" dirty="0">
                <a:latin typeface="Times New Roman"/>
                <a:cs typeface="Times New Roman"/>
              </a:rPr>
              <a:t>enlarged  lymph</a:t>
            </a:r>
            <a:r>
              <a:rPr sz="1100" spc="-51" dirty="0">
                <a:latin typeface="Times New Roman"/>
                <a:cs typeface="Times New Roman"/>
              </a:rPr>
              <a:t> </a:t>
            </a:r>
            <a:r>
              <a:rPr sz="1100" spc="-3" dirty="0">
                <a:latin typeface="Times New Roman"/>
                <a:cs typeface="Times New Roman"/>
              </a:rPr>
              <a:t>node</a:t>
            </a:r>
            <a:r>
              <a:rPr sz="1100" spc="-48" dirty="0">
                <a:latin typeface="Times New Roman"/>
                <a:cs typeface="Times New Roman"/>
              </a:rPr>
              <a:t> </a:t>
            </a:r>
            <a:r>
              <a:rPr sz="1100" spc="-3" dirty="0">
                <a:latin typeface="Times New Roman"/>
                <a:cs typeface="Times New Roman"/>
              </a:rPr>
              <a:t>and</a:t>
            </a:r>
            <a:r>
              <a:rPr sz="1100" spc="-48" dirty="0">
                <a:latin typeface="Times New Roman"/>
                <a:cs typeface="Times New Roman"/>
              </a:rPr>
              <a:t> </a:t>
            </a:r>
            <a:r>
              <a:rPr sz="1100" spc="-3" dirty="0">
                <a:latin typeface="Times New Roman"/>
                <a:cs typeface="Times New Roman"/>
              </a:rPr>
              <a:t>test</a:t>
            </a:r>
            <a:r>
              <a:rPr sz="1100" spc="-48" dirty="0">
                <a:latin typeface="Times New Roman"/>
                <a:cs typeface="Times New Roman"/>
              </a:rPr>
              <a:t> </a:t>
            </a:r>
            <a:r>
              <a:rPr sz="1100" spc="-3" dirty="0">
                <a:latin typeface="Times New Roman"/>
                <a:cs typeface="Times New Roman"/>
              </a:rPr>
              <a:t>the</a:t>
            </a:r>
            <a:r>
              <a:rPr sz="1100" spc="-51" dirty="0">
                <a:latin typeface="Times New Roman"/>
                <a:cs typeface="Times New Roman"/>
              </a:rPr>
              <a:t> </a:t>
            </a:r>
            <a:r>
              <a:rPr sz="1100" spc="-3" dirty="0">
                <a:latin typeface="Times New Roman"/>
                <a:cs typeface="Times New Roman"/>
              </a:rPr>
              <a:t>lymph</a:t>
            </a:r>
            <a:r>
              <a:rPr sz="1100" spc="-48" dirty="0">
                <a:latin typeface="Times New Roman"/>
                <a:cs typeface="Times New Roman"/>
              </a:rPr>
              <a:t> </a:t>
            </a:r>
            <a:r>
              <a:rPr sz="1100" spc="-3" dirty="0">
                <a:latin typeface="Times New Roman"/>
                <a:cs typeface="Times New Roman"/>
              </a:rPr>
              <a:t>node</a:t>
            </a:r>
            <a:r>
              <a:rPr sz="1100" spc="-48" dirty="0">
                <a:latin typeface="Times New Roman"/>
                <a:cs typeface="Times New Roman"/>
              </a:rPr>
              <a:t> </a:t>
            </a:r>
            <a:r>
              <a:rPr sz="1100" spc="-3" dirty="0">
                <a:latin typeface="Times New Roman"/>
                <a:cs typeface="Times New Roman"/>
              </a:rPr>
              <a:t>aspirate</a:t>
            </a:r>
            <a:r>
              <a:rPr sz="1100" spc="-48" dirty="0">
                <a:latin typeface="Times New Roman"/>
                <a:cs typeface="Times New Roman"/>
              </a:rPr>
              <a:t> </a:t>
            </a:r>
            <a:r>
              <a:rPr sz="1100" spc="-3" dirty="0">
                <a:latin typeface="Times New Roman"/>
                <a:cs typeface="Times New Roman"/>
              </a:rPr>
              <a:t>for</a:t>
            </a:r>
            <a:r>
              <a:rPr sz="1100" spc="-48" dirty="0">
                <a:latin typeface="Times New Roman"/>
                <a:cs typeface="Times New Roman"/>
              </a:rPr>
              <a:t> </a:t>
            </a:r>
            <a:r>
              <a:rPr sz="1100" spc="-3" dirty="0">
                <a:latin typeface="Times New Roman"/>
                <a:cs typeface="Times New Roman"/>
              </a:rPr>
              <a:t>Mtb</a:t>
            </a:r>
            <a:endParaRPr sz="1100" dirty="0">
              <a:latin typeface="Times New Roman"/>
              <a:cs typeface="Times New Roman"/>
            </a:endParaRPr>
          </a:p>
          <a:p>
            <a:pPr marL="238119" marR="128151" indent="-103906" algn="just">
              <a:buChar char="•"/>
              <a:tabLst>
                <a:tab pos="238552" algn="l"/>
              </a:tabLst>
            </a:pPr>
            <a:r>
              <a:rPr sz="1100" dirty="0">
                <a:latin typeface="Times New Roman"/>
                <a:cs typeface="Times New Roman"/>
              </a:rPr>
              <a:t>Consider repeat </a:t>
            </a:r>
            <a:r>
              <a:rPr sz="1100" spc="-20" dirty="0">
                <a:latin typeface="Times New Roman"/>
                <a:cs typeface="Times New Roman"/>
              </a:rPr>
              <a:t>NAAT </a:t>
            </a:r>
            <a:r>
              <a:rPr sz="1100" dirty="0">
                <a:latin typeface="Times New Roman"/>
                <a:cs typeface="Times New Roman"/>
              </a:rPr>
              <a:t>from a better quality specimen or alternative  </a:t>
            </a:r>
            <a:r>
              <a:rPr sz="1100" spc="-3" dirty="0">
                <a:latin typeface="Times New Roman"/>
                <a:cs typeface="Times New Roman"/>
              </a:rPr>
              <a:t>specimen </a:t>
            </a:r>
            <a:r>
              <a:rPr sz="1100" dirty="0">
                <a:latin typeface="Times New Roman"/>
                <a:cs typeface="Times New Roman"/>
              </a:rPr>
              <a:t>like bronchoalveolar lavage or aspirate depending upon the  </a:t>
            </a:r>
            <a:r>
              <a:rPr sz="1100" spc="-3" dirty="0">
                <a:latin typeface="Times New Roman"/>
                <a:cs typeface="Times New Roman"/>
              </a:rPr>
              <a:t>availability and</a:t>
            </a:r>
            <a:r>
              <a:rPr sz="1100" spc="-102" dirty="0">
                <a:latin typeface="Times New Roman"/>
                <a:cs typeface="Times New Roman"/>
              </a:rPr>
              <a:t> </a:t>
            </a:r>
            <a:r>
              <a:rPr sz="1100" spc="-3" dirty="0">
                <a:latin typeface="Times New Roman"/>
                <a:cs typeface="Times New Roman"/>
              </a:rPr>
              <a:t>feasibility</a:t>
            </a:r>
            <a:endParaRPr sz="1100" dirty="0">
              <a:latin typeface="Times New Roman"/>
              <a:cs typeface="Times New Roman"/>
            </a:endParaRPr>
          </a:p>
          <a:p>
            <a:pPr marL="238119" indent="-104339" algn="just">
              <a:buChar char="•"/>
              <a:tabLst>
                <a:tab pos="238552" algn="l"/>
              </a:tabLst>
            </a:pPr>
            <a:r>
              <a:rPr sz="1100" spc="-3" dirty="0">
                <a:latin typeface="Times New Roman"/>
                <a:cs typeface="Times New Roman"/>
              </a:rPr>
              <a:t>May</a:t>
            </a:r>
            <a:r>
              <a:rPr sz="1100" spc="-55" dirty="0">
                <a:latin typeface="Times New Roman"/>
                <a:cs typeface="Times New Roman"/>
              </a:rPr>
              <a:t> </a:t>
            </a:r>
            <a:r>
              <a:rPr sz="1100" spc="-3" dirty="0">
                <a:latin typeface="Times New Roman"/>
                <a:cs typeface="Times New Roman"/>
              </a:rPr>
              <a:t>seek</a:t>
            </a:r>
            <a:r>
              <a:rPr sz="1100" spc="-51" dirty="0">
                <a:latin typeface="Times New Roman"/>
                <a:cs typeface="Times New Roman"/>
              </a:rPr>
              <a:t> </a:t>
            </a:r>
            <a:r>
              <a:rPr sz="1100" spc="-3" dirty="0">
                <a:latin typeface="Times New Roman"/>
                <a:cs typeface="Times New Roman"/>
              </a:rPr>
              <a:t>review</a:t>
            </a:r>
            <a:r>
              <a:rPr sz="1100" spc="-51" dirty="0">
                <a:latin typeface="Times New Roman"/>
                <a:cs typeface="Times New Roman"/>
              </a:rPr>
              <a:t> </a:t>
            </a:r>
            <a:r>
              <a:rPr sz="1100" spc="-3" dirty="0">
                <a:latin typeface="Times New Roman"/>
                <a:cs typeface="Times New Roman"/>
              </a:rPr>
              <a:t>from</a:t>
            </a:r>
            <a:r>
              <a:rPr sz="1100" spc="-51" dirty="0">
                <a:latin typeface="Times New Roman"/>
                <a:cs typeface="Times New Roman"/>
              </a:rPr>
              <a:t> </a:t>
            </a:r>
            <a:r>
              <a:rPr sz="1100" dirty="0">
                <a:latin typeface="Times New Roman"/>
                <a:cs typeface="Times New Roman"/>
              </a:rPr>
              <a:t>a</a:t>
            </a:r>
            <a:r>
              <a:rPr sz="1100" spc="-51" dirty="0">
                <a:latin typeface="Times New Roman"/>
                <a:cs typeface="Times New Roman"/>
              </a:rPr>
              <a:t> </a:t>
            </a:r>
            <a:r>
              <a:rPr sz="1100" spc="-3" dirty="0">
                <a:latin typeface="Times New Roman"/>
                <a:cs typeface="Times New Roman"/>
              </a:rPr>
              <a:t>higher</a:t>
            </a:r>
            <a:r>
              <a:rPr sz="1100" spc="-51" dirty="0">
                <a:latin typeface="Times New Roman"/>
                <a:cs typeface="Times New Roman"/>
              </a:rPr>
              <a:t> </a:t>
            </a:r>
            <a:r>
              <a:rPr sz="1100" spc="-3" dirty="0">
                <a:latin typeface="Times New Roman"/>
                <a:cs typeface="Times New Roman"/>
              </a:rPr>
              <a:t>centre</a:t>
            </a:r>
            <a:endParaRPr sz="1100" dirty="0">
              <a:latin typeface="Times New Roman"/>
              <a:cs typeface="Times New Roman"/>
            </a:endParaRPr>
          </a:p>
        </p:txBody>
      </p:sp>
      <p:sp>
        <p:nvSpPr>
          <p:cNvPr id="28" name="object 28"/>
          <p:cNvSpPr txBox="1"/>
          <p:nvPr/>
        </p:nvSpPr>
        <p:spPr>
          <a:xfrm>
            <a:off x="3959524" y="5996508"/>
            <a:ext cx="1507115" cy="517886"/>
          </a:xfrm>
          <a:prstGeom prst="rect">
            <a:avLst/>
          </a:prstGeom>
          <a:ln w="6096">
            <a:solidFill>
              <a:srgbClr val="000000"/>
            </a:solidFill>
          </a:ln>
        </p:spPr>
        <p:txBody>
          <a:bodyPr vert="horz" wrap="square" lIns="0" tIns="9957" rIns="0" bIns="0" rtlCol="0">
            <a:spAutoFit/>
          </a:bodyPr>
          <a:lstStyle/>
          <a:p>
            <a:pPr algn="ctr">
              <a:spcBef>
                <a:spcPts val="78"/>
              </a:spcBef>
            </a:pPr>
            <a:r>
              <a:rPr sz="1100" spc="-24" dirty="0">
                <a:latin typeface="Times New Roman"/>
                <a:cs typeface="Times New Roman"/>
              </a:rPr>
              <a:t>NAAT</a:t>
            </a:r>
            <a:r>
              <a:rPr sz="1100" spc="34" dirty="0">
                <a:latin typeface="Times New Roman"/>
                <a:cs typeface="Times New Roman"/>
              </a:rPr>
              <a:t> </a:t>
            </a:r>
            <a:r>
              <a:rPr sz="1100" spc="-7" dirty="0">
                <a:latin typeface="Times New Roman"/>
                <a:cs typeface="Times New Roman"/>
              </a:rPr>
              <a:t>-ve</a:t>
            </a:r>
            <a:endParaRPr sz="1100" dirty="0">
              <a:latin typeface="Times New Roman"/>
              <a:cs typeface="Times New Roman"/>
            </a:endParaRPr>
          </a:p>
          <a:p>
            <a:pPr algn="ctr">
              <a:lnSpc>
                <a:spcPct val="100000"/>
              </a:lnSpc>
            </a:pPr>
            <a:r>
              <a:rPr sz="1100" spc="-3" dirty="0">
                <a:latin typeface="Times New Roman"/>
                <a:cs typeface="Times New Roman"/>
              </a:rPr>
              <a:t>or</a:t>
            </a:r>
            <a:r>
              <a:rPr sz="1100" spc="-51" dirty="0">
                <a:latin typeface="Times New Roman"/>
                <a:cs typeface="Times New Roman"/>
              </a:rPr>
              <a:t> </a:t>
            </a:r>
            <a:r>
              <a:rPr sz="1100" spc="-3" dirty="0">
                <a:latin typeface="Times New Roman"/>
                <a:cs typeface="Times New Roman"/>
              </a:rPr>
              <a:t>repeat</a:t>
            </a:r>
            <a:r>
              <a:rPr sz="1100" spc="-51" dirty="0">
                <a:latin typeface="Times New Roman"/>
                <a:cs typeface="Times New Roman"/>
              </a:rPr>
              <a:t> </a:t>
            </a:r>
            <a:r>
              <a:rPr sz="1100" dirty="0">
                <a:latin typeface="Times New Roman"/>
                <a:cs typeface="Times New Roman"/>
              </a:rPr>
              <a:t>test</a:t>
            </a:r>
            <a:r>
              <a:rPr sz="1100" spc="-51" dirty="0">
                <a:latin typeface="Times New Roman"/>
                <a:cs typeface="Times New Roman"/>
              </a:rPr>
              <a:t> </a:t>
            </a:r>
            <a:r>
              <a:rPr sz="1100" spc="-3" dirty="0">
                <a:latin typeface="Times New Roman"/>
                <a:cs typeface="Times New Roman"/>
              </a:rPr>
              <a:t>not</a:t>
            </a:r>
            <a:r>
              <a:rPr sz="1100" spc="-51" dirty="0">
                <a:latin typeface="Times New Roman"/>
                <a:cs typeface="Times New Roman"/>
              </a:rPr>
              <a:t> </a:t>
            </a:r>
            <a:r>
              <a:rPr sz="1100" dirty="0">
                <a:latin typeface="Times New Roman"/>
                <a:cs typeface="Times New Roman"/>
              </a:rPr>
              <a:t>indicated</a:t>
            </a:r>
            <a:r>
              <a:rPr sz="1100" spc="-48" dirty="0">
                <a:latin typeface="Times New Roman"/>
                <a:cs typeface="Times New Roman"/>
              </a:rPr>
              <a:t> </a:t>
            </a:r>
            <a:r>
              <a:rPr sz="1100" spc="-3" dirty="0">
                <a:latin typeface="Times New Roman"/>
                <a:cs typeface="Times New Roman"/>
              </a:rPr>
              <a:t>or</a:t>
            </a:r>
            <a:r>
              <a:rPr sz="1100" spc="-51" dirty="0">
                <a:latin typeface="Times New Roman"/>
                <a:cs typeface="Times New Roman"/>
              </a:rPr>
              <a:t> </a:t>
            </a:r>
            <a:r>
              <a:rPr sz="1100" spc="-3" dirty="0">
                <a:latin typeface="Times New Roman"/>
                <a:cs typeface="Times New Roman"/>
              </a:rPr>
              <a:t>feasible</a:t>
            </a:r>
            <a:endParaRPr sz="1100" dirty="0">
              <a:latin typeface="Times New Roman"/>
              <a:cs typeface="Times New Roman"/>
            </a:endParaRPr>
          </a:p>
        </p:txBody>
      </p:sp>
      <p:sp>
        <p:nvSpPr>
          <p:cNvPr id="29" name="object 29"/>
          <p:cNvSpPr txBox="1"/>
          <p:nvPr/>
        </p:nvSpPr>
        <p:spPr>
          <a:xfrm>
            <a:off x="5702530" y="5640477"/>
            <a:ext cx="1583315" cy="867808"/>
          </a:xfrm>
          <a:prstGeom prst="rect">
            <a:avLst/>
          </a:prstGeom>
          <a:ln w="6096">
            <a:solidFill>
              <a:srgbClr val="000000"/>
            </a:solidFill>
          </a:ln>
        </p:spPr>
        <p:txBody>
          <a:bodyPr vert="horz" wrap="square" lIns="0" tIns="21215" rIns="0" bIns="0" rtlCol="0">
            <a:spAutoFit/>
          </a:bodyPr>
          <a:lstStyle/>
          <a:p>
            <a:pPr marL="77496" marR="71002" indent="161055">
              <a:spcBef>
                <a:spcPts val="167"/>
              </a:spcBef>
            </a:pPr>
            <a:r>
              <a:rPr sz="1100" spc="-3" dirty="0">
                <a:latin typeface="Times New Roman"/>
                <a:cs typeface="Times New Roman"/>
              </a:rPr>
              <a:t>No other likely alternative diagnosis  </a:t>
            </a:r>
            <a:r>
              <a:rPr sz="1100" spc="-7" dirty="0">
                <a:latin typeface="Times New Roman"/>
                <a:cs typeface="Times New Roman"/>
              </a:rPr>
              <a:t>Treat</a:t>
            </a:r>
            <a:r>
              <a:rPr sz="1100" spc="-55" dirty="0">
                <a:latin typeface="Times New Roman"/>
                <a:cs typeface="Times New Roman"/>
              </a:rPr>
              <a:t> </a:t>
            </a:r>
            <a:r>
              <a:rPr sz="1100" spc="-3" dirty="0">
                <a:latin typeface="Times New Roman"/>
                <a:cs typeface="Times New Roman"/>
              </a:rPr>
              <a:t>as</a:t>
            </a:r>
            <a:r>
              <a:rPr sz="1100" spc="-55" dirty="0">
                <a:latin typeface="Times New Roman"/>
                <a:cs typeface="Times New Roman"/>
              </a:rPr>
              <a:t> </a:t>
            </a:r>
            <a:r>
              <a:rPr sz="1100" spc="-3" dirty="0">
                <a:latin typeface="Times New Roman"/>
                <a:cs typeface="Times New Roman"/>
              </a:rPr>
              <a:t>clinically</a:t>
            </a:r>
            <a:r>
              <a:rPr sz="1100" spc="-55" dirty="0">
                <a:latin typeface="Times New Roman"/>
                <a:cs typeface="Times New Roman"/>
              </a:rPr>
              <a:t> </a:t>
            </a:r>
            <a:r>
              <a:rPr sz="1100" spc="-3" dirty="0">
                <a:latin typeface="Times New Roman"/>
                <a:cs typeface="Times New Roman"/>
              </a:rPr>
              <a:t>diagnosed</a:t>
            </a:r>
            <a:r>
              <a:rPr sz="1100" spc="-55" dirty="0">
                <a:latin typeface="Times New Roman"/>
                <a:cs typeface="Times New Roman"/>
              </a:rPr>
              <a:t> </a:t>
            </a:r>
            <a:r>
              <a:rPr sz="1100" spc="-3" dirty="0">
                <a:latin typeface="Times New Roman"/>
                <a:cs typeface="Times New Roman"/>
              </a:rPr>
              <a:t>probable</a:t>
            </a:r>
            <a:r>
              <a:rPr sz="1100" spc="37" dirty="0">
                <a:latin typeface="Times New Roman"/>
                <a:cs typeface="Times New Roman"/>
              </a:rPr>
              <a:t> </a:t>
            </a:r>
            <a:r>
              <a:rPr sz="1100" spc="-3" dirty="0">
                <a:latin typeface="Times New Roman"/>
                <a:cs typeface="Times New Roman"/>
              </a:rPr>
              <a:t>TB</a:t>
            </a:r>
            <a:r>
              <a:rPr sz="1100" spc="-55" dirty="0">
                <a:latin typeface="Times New Roman"/>
                <a:cs typeface="Times New Roman"/>
              </a:rPr>
              <a:t> </a:t>
            </a:r>
            <a:r>
              <a:rPr sz="1100" spc="-3" dirty="0">
                <a:latin typeface="Times New Roman"/>
                <a:cs typeface="Times New Roman"/>
              </a:rPr>
              <a:t>case</a:t>
            </a:r>
            <a:endParaRPr sz="1100" dirty="0">
              <a:latin typeface="Times New Roman"/>
              <a:cs typeface="Times New Roman"/>
            </a:endParaRPr>
          </a:p>
        </p:txBody>
      </p:sp>
      <p:sp>
        <p:nvSpPr>
          <p:cNvPr id="30" name="object 30"/>
          <p:cNvSpPr txBox="1"/>
          <p:nvPr/>
        </p:nvSpPr>
        <p:spPr>
          <a:xfrm>
            <a:off x="6890487" y="2034289"/>
            <a:ext cx="2110078" cy="1626378"/>
          </a:xfrm>
          <a:prstGeom prst="rect">
            <a:avLst/>
          </a:prstGeom>
          <a:ln w="6096">
            <a:solidFill>
              <a:srgbClr val="000000"/>
            </a:solidFill>
          </a:ln>
        </p:spPr>
        <p:txBody>
          <a:bodyPr vert="horz" wrap="square" lIns="0" tIns="51089" rIns="0" bIns="0" rtlCol="0">
            <a:spAutoFit/>
          </a:bodyPr>
          <a:lstStyle/>
          <a:p>
            <a:pPr marL="170580" marR="59746" indent="-103906" algn="just">
              <a:spcBef>
                <a:spcPts val="402"/>
              </a:spcBef>
              <a:buChar char="•"/>
              <a:tabLst>
                <a:tab pos="171012" algn="l"/>
              </a:tabLst>
            </a:pPr>
            <a:r>
              <a:rPr sz="1100" spc="-3" dirty="0">
                <a:latin typeface="Times New Roman"/>
                <a:cs typeface="Times New Roman"/>
              </a:rPr>
              <a:t>Check for extra-pulmonary</a:t>
            </a:r>
            <a:r>
              <a:rPr sz="1100" spc="-99" dirty="0">
                <a:latin typeface="Times New Roman"/>
                <a:cs typeface="Times New Roman"/>
              </a:rPr>
              <a:t> </a:t>
            </a:r>
            <a:r>
              <a:rPr sz="1100" spc="-3" dirty="0">
                <a:latin typeface="Times New Roman"/>
                <a:cs typeface="Times New Roman"/>
              </a:rPr>
              <a:t>TB  </a:t>
            </a:r>
            <a:r>
              <a:rPr sz="1100" dirty="0">
                <a:latin typeface="Times New Roman"/>
                <a:cs typeface="Times New Roman"/>
              </a:rPr>
              <a:t>(EPTB)</a:t>
            </a:r>
            <a:endParaRPr sz="1100">
              <a:latin typeface="Times New Roman"/>
              <a:cs typeface="Times New Roman"/>
            </a:endParaRPr>
          </a:p>
          <a:p>
            <a:pPr marL="170580" marR="60612" indent="-103906" algn="just">
              <a:spcBef>
                <a:spcPts val="205"/>
              </a:spcBef>
              <a:buChar char="•"/>
              <a:tabLst>
                <a:tab pos="171012" algn="l"/>
              </a:tabLst>
            </a:pPr>
            <a:r>
              <a:rPr sz="1100" spc="-7" dirty="0">
                <a:latin typeface="Times New Roman"/>
                <a:cs typeface="Times New Roman"/>
              </a:rPr>
              <a:t>Needs</a:t>
            </a:r>
            <a:r>
              <a:rPr sz="1100" spc="-65" dirty="0">
                <a:latin typeface="Times New Roman"/>
                <a:cs typeface="Times New Roman"/>
              </a:rPr>
              <a:t> </a:t>
            </a:r>
            <a:r>
              <a:rPr sz="1100" spc="-7" dirty="0">
                <a:latin typeface="Times New Roman"/>
                <a:cs typeface="Times New Roman"/>
              </a:rPr>
              <a:t>detailed</a:t>
            </a:r>
            <a:r>
              <a:rPr sz="1100" spc="-61" dirty="0">
                <a:latin typeface="Times New Roman"/>
                <a:cs typeface="Times New Roman"/>
              </a:rPr>
              <a:t> </a:t>
            </a:r>
            <a:r>
              <a:rPr sz="1100" spc="-7" dirty="0">
                <a:latin typeface="Times New Roman"/>
                <a:cs typeface="Times New Roman"/>
              </a:rPr>
              <a:t>investigation</a:t>
            </a:r>
            <a:r>
              <a:rPr sz="1100" spc="-61" dirty="0">
                <a:latin typeface="Times New Roman"/>
                <a:cs typeface="Times New Roman"/>
              </a:rPr>
              <a:t> </a:t>
            </a:r>
            <a:r>
              <a:rPr sz="1100" spc="-7" dirty="0">
                <a:latin typeface="Times New Roman"/>
                <a:cs typeface="Times New Roman"/>
              </a:rPr>
              <a:t>for  </a:t>
            </a:r>
            <a:r>
              <a:rPr sz="1100" spc="-3" dirty="0">
                <a:latin typeface="Times New Roman"/>
                <a:cs typeface="Times New Roman"/>
              </a:rPr>
              <a:t>TB</a:t>
            </a:r>
            <a:r>
              <a:rPr sz="1100" spc="-27" dirty="0">
                <a:latin typeface="Times New Roman"/>
                <a:cs typeface="Times New Roman"/>
              </a:rPr>
              <a:t> </a:t>
            </a:r>
            <a:r>
              <a:rPr sz="1100" spc="-3" dirty="0">
                <a:latin typeface="Times New Roman"/>
                <a:cs typeface="Times New Roman"/>
              </a:rPr>
              <a:t>or</a:t>
            </a:r>
            <a:r>
              <a:rPr sz="1100" spc="-24" dirty="0">
                <a:latin typeface="Times New Roman"/>
                <a:cs typeface="Times New Roman"/>
              </a:rPr>
              <a:t> </a:t>
            </a:r>
            <a:r>
              <a:rPr sz="1100" spc="-3" dirty="0">
                <a:latin typeface="Times New Roman"/>
                <a:cs typeface="Times New Roman"/>
              </a:rPr>
              <a:t>an</a:t>
            </a:r>
            <a:r>
              <a:rPr sz="1100" spc="-24" dirty="0">
                <a:latin typeface="Times New Roman"/>
                <a:cs typeface="Times New Roman"/>
              </a:rPr>
              <a:t> </a:t>
            </a:r>
            <a:r>
              <a:rPr sz="1100" spc="-7" dirty="0">
                <a:latin typeface="Times New Roman"/>
                <a:cs typeface="Times New Roman"/>
              </a:rPr>
              <a:t>alternate</a:t>
            </a:r>
            <a:r>
              <a:rPr sz="1100" spc="-24" dirty="0">
                <a:latin typeface="Times New Roman"/>
                <a:cs typeface="Times New Roman"/>
              </a:rPr>
              <a:t> </a:t>
            </a:r>
            <a:r>
              <a:rPr sz="1100" spc="-7" dirty="0">
                <a:latin typeface="Times New Roman"/>
                <a:cs typeface="Times New Roman"/>
              </a:rPr>
              <a:t>cause</a:t>
            </a:r>
            <a:r>
              <a:rPr sz="1100" spc="-27" dirty="0">
                <a:latin typeface="Times New Roman"/>
                <a:cs typeface="Times New Roman"/>
              </a:rPr>
              <a:t> </a:t>
            </a:r>
            <a:r>
              <a:rPr sz="1100" spc="-7" dirty="0">
                <a:latin typeface="Times New Roman"/>
                <a:cs typeface="Times New Roman"/>
              </a:rPr>
              <a:t>for</a:t>
            </a:r>
            <a:r>
              <a:rPr sz="1100" spc="-24" dirty="0">
                <a:latin typeface="Times New Roman"/>
                <a:cs typeface="Times New Roman"/>
              </a:rPr>
              <a:t> </a:t>
            </a:r>
            <a:r>
              <a:rPr sz="1100" spc="-7" dirty="0">
                <a:latin typeface="Times New Roman"/>
                <a:cs typeface="Times New Roman"/>
              </a:rPr>
              <a:t>the  symptoms. May require CECT  chest </a:t>
            </a:r>
            <a:r>
              <a:rPr sz="1100" spc="-3" dirty="0">
                <a:latin typeface="Times New Roman"/>
                <a:cs typeface="Times New Roman"/>
              </a:rPr>
              <a:t>or </a:t>
            </a:r>
            <a:r>
              <a:rPr sz="1100" spc="-7" dirty="0">
                <a:latin typeface="Times New Roman"/>
                <a:cs typeface="Times New Roman"/>
              </a:rPr>
              <a:t>other investigations  </a:t>
            </a:r>
            <a:r>
              <a:rPr sz="1100" spc="-10" dirty="0">
                <a:latin typeface="Times New Roman"/>
                <a:cs typeface="Times New Roman"/>
              </a:rPr>
              <a:t>depending </a:t>
            </a:r>
            <a:r>
              <a:rPr sz="1100" spc="-7" dirty="0">
                <a:latin typeface="Times New Roman"/>
                <a:cs typeface="Times New Roman"/>
              </a:rPr>
              <a:t>on</a:t>
            </a:r>
            <a:r>
              <a:rPr sz="1100" spc="-119" dirty="0">
                <a:latin typeface="Times New Roman"/>
                <a:cs typeface="Times New Roman"/>
              </a:rPr>
              <a:t> </a:t>
            </a:r>
            <a:r>
              <a:rPr sz="1100" spc="-10" dirty="0">
                <a:latin typeface="Times New Roman"/>
                <a:cs typeface="Times New Roman"/>
              </a:rPr>
              <a:t>symptoms.</a:t>
            </a:r>
            <a:endParaRPr sz="1100">
              <a:latin typeface="Times New Roman"/>
              <a:cs typeface="Times New Roman"/>
            </a:endParaRPr>
          </a:p>
          <a:p>
            <a:pPr marL="170580" marR="60179" indent="-103906" algn="just">
              <a:spcBef>
                <a:spcPts val="205"/>
              </a:spcBef>
              <a:buChar char="•"/>
              <a:tabLst>
                <a:tab pos="171012" algn="l"/>
              </a:tabLst>
            </a:pPr>
            <a:r>
              <a:rPr sz="1100" dirty="0">
                <a:latin typeface="Times New Roman"/>
                <a:cs typeface="Times New Roman"/>
              </a:rPr>
              <a:t>Consider referral to a higher  </a:t>
            </a:r>
            <a:r>
              <a:rPr sz="1100" spc="-3" dirty="0">
                <a:latin typeface="Times New Roman"/>
                <a:cs typeface="Times New Roman"/>
              </a:rPr>
              <a:t>center</a:t>
            </a:r>
            <a:r>
              <a:rPr sz="1100" spc="-68" dirty="0">
                <a:latin typeface="Times New Roman"/>
                <a:cs typeface="Times New Roman"/>
              </a:rPr>
              <a:t> </a:t>
            </a:r>
            <a:r>
              <a:rPr sz="1100" spc="-3" dirty="0">
                <a:latin typeface="Times New Roman"/>
                <a:cs typeface="Times New Roman"/>
              </a:rPr>
              <a:t>for</a:t>
            </a:r>
            <a:r>
              <a:rPr sz="1100" spc="-72" dirty="0">
                <a:latin typeface="Times New Roman"/>
                <a:cs typeface="Times New Roman"/>
              </a:rPr>
              <a:t> </a:t>
            </a:r>
            <a:r>
              <a:rPr sz="1100" spc="-3" dirty="0">
                <a:latin typeface="Times New Roman"/>
                <a:cs typeface="Times New Roman"/>
              </a:rPr>
              <a:t>further</a:t>
            </a:r>
            <a:r>
              <a:rPr sz="1100" spc="-68" dirty="0">
                <a:latin typeface="Times New Roman"/>
                <a:cs typeface="Times New Roman"/>
              </a:rPr>
              <a:t> </a:t>
            </a:r>
            <a:r>
              <a:rPr sz="1100" spc="-3" dirty="0">
                <a:latin typeface="Times New Roman"/>
                <a:cs typeface="Times New Roman"/>
              </a:rPr>
              <a:t>investigations</a:t>
            </a:r>
            <a:endParaRPr sz="1100">
              <a:latin typeface="Times New Roman"/>
              <a:cs typeface="Times New Roman"/>
            </a:endParaRPr>
          </a:p>
        </p:txBody>
      </p:sp>
      <p:sp>
        <p:nvSpPr>
          <p:cNvPr id="31" name="object 31"/>
          <p:cNvSpPr txBox="1"/>
          <p:nvPr/>
        </p:nvSpPr>
        <p:spPr>
          <a:xfrm>
            <a:off x="4594946" y="3924761"/>
            <a:ext cx="80097"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32" name="object 32"/>
          <p:cNvSpPr txBox="1"/>
          <p:nvPr/>
        </p:nvSpPr>
        <p:spPr>
          <a:xfrm>
            <a:off x="4594946" y="4310957"/>
            <a:ext cx="80097"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33" name="object 33"/>
          <p:cNvSpPr txBox="1"/>
          <p:nvPr/>
        </p:nvSpPr>
        <p:spPr>
          <a:xfrm>
            <a:off x="3241565" y="1697354"/>
            <a:ext cx="71436" cy="13667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35" name="object 35"/>
          <p:cNvSpPr txBox="1"/>
          <p:nvPr/>
        </p:nvSpPr>
        <p:spPr>
          <a:xfrm>
            <a:off x="1605254" y="2258950"/>
            <a:ext cx="80097"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36" name="object 36"/>
          <p:cNvSpPr txBox="1"/>
          <p:nvPr/>
        </p:nvSpPr>
        <p:spPr>
          <a:xfrm>
            <a:off x="998930" y="2930801"/>
            <a:ext cx="80097"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37" name="object 37"/>
          <p:cNvSpPr txBox="1"/>
          <p:nvPr/>
        </p:nvSpPr>
        <p:spPr>
          <a:xfrm>
            <a:off x="2259519" y="2913731"/>
            <a:ext cx="80097"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46" name="object 46"/>
          <p:cNvSpPr txBox="1"/>
          <p:nvPr/>
        </p:nvSpPr>
        <p:spPr>
          <a:xfrm>
            <a:off x="3694938" y="1782926"/>
            <a:ext cx="119928"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47" name="object 47"/>
          <p:cNvSpPr txBox="1"/>
          <p:nvPr/>
        </p:nvSpPr>
        <p:spPr>
          <a:xfrm>
            <a:off x="3232903" y="1390675"/>
            <a:ext cx="80097"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endParaRPr sz="818">
              <a:latin typeface="Symbol"/>
              <a:cs typeface="Symbol"/>
            </a:endParaRPr>
          </a:p>
        </p:txBody>
      </p:sp>
      <p:grpSp>
        <p:nvGrpSpPr>
          <p:cNvPr id="48" name="object 48"/>
          <p:cNvGrpSpPr/>
          <p:nvPr/>
        </p:nvGrpSpPr>
        <p:grpSpPr>
          <a:xfrm>
            <a:off x="3271058" y="1307177"/>
            <a:ext cx="976745" cy="188335"/>
            <a:chOff x="3121151" y="1917192"/>
            <a:chExt cx="1432560" cy="276225"/>
          </a:xfrm>
        </p:grpSpPr>
        <p:sp>
          <p:nvSpPr>
            <p:cNvPr id="49" name="object 49"/>
            <p:cNvSpPr/>
            <p:nvPr/>
          </p:nvSpPr>
          <p:spPr>
            <a:xfrm>
              <a:off x="3127247" y="1927860"/>
              <a:ext cx="1426845" cy="0"/>
            </a:xfrm>
            <a:custGeom>
              <a:avLst/>
              <a:gdLst/>
              <a:ahLst/>
              <a:cxnLst/>
              <a:rect l="l" t="t" r="r" b="b"/>
              <a:pathLst>
                <a:path w="1426845">
                  <a:moveTo>
                    <a:pt x="1426464" y="0"/>
                  </a:moveTo>
                  <a:lnTo>
                    <a:pt x="0" y="0"/>
                  </a:lnTo>
                </a:path>
              </a:pathLst>
            </a:custGeom>
            <a:ln w="6096">
              <a:solidFill>
                <a:srgbClr val="000000"/>
              </a:solidFill>
            </a:ln>
          </p:spPr>
          <p:txBody>
            <a:bodyPr wrap="square" lIns="0" tIns="0" rIns="0" bIns="0" rtlCol="0"/>
            <a:lstStyle/>
            <a:p>
              <a:endParaRPr sz="1227"/>
            </a:p>
          </p:txBody>
        </p:sp>
        <p:sp>
          <p:nvSpPr>
            <p:cNvPr id="50" name="object 50"/>
            <p:cNvSpPr/>
            <p:nvPr/>
          </p:nvSpPr>
          <p:spPr>
            <a:xfrm>
              <a:off x="3124199" y="1917192"/>
              <a:ext cx="0" cy="276225"/>
            </a:xfrm>
            <a:custGeom>
              <a:avLst/>
              <a:gdLst/>
              <a:ahLst/>
              <a:cxnLst/>
              <a:rect l="l" t="t" r="r" b="b"/>
              <a:pathLst>
                <a:path h="276225">
                  <a:moveTo>
                    <a:pt x="0" y="0"/>
                  </a:moveTo>
                  <a:lnTo>
                    <a:pt x="0" y="275844"/>
                  </a:lnTo>
                </a:path>
              </a:pathLst>
            </a:custGeom>
            <a:ln w="6096">
              <a:solidFill>
                <a:srgbClr val="000000"/>
              </a:solidFill>
            </a:ln>
          </p:spPr>
          <p:txBody>
            <a:bodyPr wrap="square" lIns="0" tIns="0" rIns="0" bIns="0" rtlCol="0"/>
            <a:lstStyle/>
            <a:p>
              <a:endParaRPr sz="1227"/>
            </a:p>
          </p:txBody>
        </p:sp>
      </p:grpSp>
      <p:sp>
        <p:nvSpPr>
          <p:cNvPr id="51" name="object 51"/>
          <p:cNvSpPr txBox="1"/>
          <p:nvPr/>
        </p:nvSpPr>
        <p:spPr>
          <a:xfrm>
            <a:off x="7919793" y="1754518"/>
            <a:ext cx="80097"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53" name="object 53"/>
          <p:cNvSpPr txBox="1"/>
          <p:nvPr/>
        </p:nvSpPr>
        <p:spPr>
          <a:xfrm>
            <a:off x="3146613" y="6161640"/>
            <a:ext cx="732226" cy="179331"/>
          </a:xfrm>
          <a:prstGeom prst="rect">
            <a:avLst/>
          </a:prstGeom>
          <a:ln w="6096">
            <a:solidFill>
              <a:srgbClr val="000000"/>
            </a:solidFill>
          </a:ln>
        </p:spPr>
        <p:txBody>
          <a:bodyPr vert="horz" wrap="square" lIns="0" tIns="9957" rIns="0" bIns="0" rtlCol="0">
            <a:spAutoFit/>
          </a:bodyPr>
          <a:lstStyle/>
          <a:p>
            <a:pPr marL="34202">
              <a:spcBef>
                <a:spcPts val="78"/>
              </a:spcBef>
            </a:pPr>
            <a:r>
              <a:rPr sz="1100" spc="-24" dirty="0">
                <a:latin typeface="Times New Roman"/>
                <a:cs typeface="Times New Roman"/>
              </a:rPr>
              <a:t>NAAT</a:t>
            </a:r>
            <a:r>
              <a:rPr sz="1100" spc="-75" dirty="0">
                <a:latin typeface="Times New Roman"/>
                <a:cs typeface="Times New Roman"/>
              </a:rPr>
              <a:t> </a:t>
            </a:r>
            <a:r>
              <a:rPr sz="1100" spc="-7" dirty="0">
                <a:latin typeface="Times New Roman"/>
                <a:cs typeface="Times New Roman"/>
              </a:rPr>
              <a:t>+ve</a:t>
            </a:r>
            <a:endParaRPr sz="1100" dirty="0">
              <a:latin typeface="Times New Roman"/>
              <a:cs typeface="Times New Roman"/>
            </a:endParaRPr>
          </a:p>
        </p:txBody>
      </p:sp>
      <p:sp>
        <p:nvSpPr>
          <p:cNvPr id="54" name="object 54"/>
          <p:cNvSpPr txBox="1"/>
          <p:nvPr/>
        </p:nvSpPr>
        <p:spPr>
          <a:xfrm>
            <a:off x="3513452" y="5812171"/>
            <a:ext cx="1154690" cy="134612"/>
          </a:xfrm>
          <a:prstGeom prst="rect">
            <a:avLst/>
          </a:prstGeom>
        </p:spPr>
        <p:txBody>
          <a:bodyPr vert="horz" wrap="square" lIns="0" tIns="8659" rIns="0" bIns="0" rtlCol="0">
            <a:spAutoFit/>
          </a:bodyPr>
          <a:lstStyle/>
          <a:p>
            <a:pPr marL="8659">
              <a:spcBef>
                <a:spcPts val="68"/>
              </a:spcBef>
              <a:tabLst>
                <a:tab pos="1082790" algn="l"/>
              </a:tabLst>
            </a:pPr>
            <a:r>
              <a:rPr sz="1227" baseline="2314" dirty="0">
                <a:latin typeface="Symbol"/>
                <a:cs typeface="Symbol"/>
              </a:rPr>
              <a:t></a:t>
            </a:r>
            <a:r>
              <a:rPr sz="1227" spc="-5" baseline="2314" dirty="0">
                <a:latin typeface="Times New Roman"/>
                <a:cs typeface="Times New Roman"/>
              </a:rPr>
              <a:t>	</a:t>
            </a:r>
            <a:r>
              <a:rPr sz="818" dirty="0">
                <a:latin typeface="Symbol"/>
                <a:cs typeface="Symbol"/>
              </a:rPr>
              <a:t></a:t>
            </a:r>
          </a:p>
        </p:txBody>
      </p:sp>
      <p:sp>
        <p:nvSpPr>
          <p:cNvPr id="55" name="object 55"/>
          <p:cNvSpPr txBox="1"/>
          <p:nvPr/>
        </p:nvSpPr>
        <p:spPr>
          <a:xfrm>
            <a:off x="5506556" y="6155167"/>
            <a:ext cx="119928" cy="134612"/>
          </a:xfrm>
          <a:prstGeom prst="rect">
            <a:avLst/>
          </a:prstGeom>
        </p:spPr>
        <p:txBody>
          <a:bodyPr vert="horz" wrap="square" lIns="0" tIns="8659" rIns="0" bIns="0" rtlCol="0">
            <a:spAutoFit/>
          </a:bodyPr>
          <a:lstStyle/>
          <a:p>
            <a:pPr marL="8659">
              <a:spcBef>
                <a:spcPts val="68"/>
              </a:spcBef>
            </a:pPr>
            <a:r>
              <a:rPr sz="818" dirty="0">
                <a:latin typeface="Symbol"/>
                <a:cs typeface="Symbol"/>
              </a:rPr>
              <a:t></a:t>
            </a:r>
          </a:p>
        </p:txBody>
      </p:sp>
      <p:sp>
        <p:nvSpPr>
          <p:cNvPr id="58" name="object 58"/>
          <p:cNvSpPr txBox="1"/>
          <p:nvPr/>
        </p:nvSpPr>
        <p:spPr>
          <a:xfrm>
            <a:off x="4245032" y="1215886"/>
            <a:ext cx="1555133" cy="171900"/>
          </a:xfrm>
          <a:prstGeom prst="rect">
            <a:avLst/>
          </a:prstGeom>
          <a:ln w="6096">
            <a:solidFill>
              <a:srgbClr val="000000"/>
            </a:solidFill>
          </a:ln>
        </p:spPr>
        <p:txBody>
          <a:bodyPr vert="horz" wrap="square" lIns="0" tIns="2598" rIns="0" bIns="0" rtlCol="0">
            <a:spAutoFit/>
          </a:bodyPr>
          <a:lstStyle/>
          <a:p>
            <a:pPr marL="74466">
              <a:spcBef>
                <a:spcPts val="20"/>
              </a:spcBef>
            </a:pPr>
            <a:r>
              <a:rPr sz="1100" spc="-3" dirty="0">
                <a:latin typeface="Times New Roman"/>
                <a:cs typeface="Times New Roman"/>
              </a:rPr>
              <a:t>Chest </a:t>
            </a:r>
            <a:r>
              <a:rPr sz="1100" i="1" dirty="0">
                <a:latin typeface="Times New Roman"/>
                <a:cs typeface="Times New Roman"/>
              </a:rPr>
              <a:t>X</a:t>
            </a:r>
            <a:r>
              <a:rPr sz="1100" dirty="0">
                <a:latin typeface="Times New Roman"/>
                <a:cs typeface="Times New Roman"/>
              </a:rPr>
              <a:t>-ray</a:t>
            </a:r>
            <a:r>
              <a:rPr sz="1100" spc="-106" dirty="0">
                <a:latin typeface="Times New Roman"/>
                <a:cs typeface="Times New Roman"/>
              </a:rPr>
              <a:t> </a:t>
            </a:r>
            <a:r>
              <a:rPr sz="1100" dirty="0">
                <a:latin typeface="Times New Roman"/>
                <a:cs typeface="Times New Roman"/>
              </a:rPr>
              <a:t>(CXR)</a:t>
            </a:r>
          </a:p>
        </p:txBody>
      </p:sp>
      <p:cxnSp>
        <p:nvCxnSpPr>
          <p:cNvPr id="60" name="Straight Connector 59"/>
          <p:cNvCxnSpPr>
            <a:stCxn id="36" idx="0"/>
            <a:endCxn id="37" idx="0"/>
          </p:cNvCxnSpPr>
          <p:nvPr/>
        </p:nvCxnSpPr>
        <p:spPr>
          <a:xfrm flipV="1">
            <a:off x="1038979" y="2913731"/>
            <a:ext cx="1260589" cy="17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6" idx="2"/>
          </p:cNvCxnSpPr>
          <p:nvPr/>
        </p:nvCxnSpPr>
        <p:spPr>
          <a:xfrm flipH="1">
            <a:off x="1631576" y="2802251"/>
            <a:ext cx="11231" cy="11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6" idx="2"/>
          </p:cNvCxnSpPr>
          <p:nvPr/>
        </p:nvCxnSpPr>
        <p:spPr>
          <a:xfrm>
            <a:off x="1642807" y="2802251"/>
            <a:ext cx="0" cy="128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4" idx="1"/>
            <a:endCxn id="15" idx="3"/>
          </p:cNvCxnSpPr>
          <p:nvPr/>
        </p:nvCxnSpPr>
        <p:spPr>
          <a:xfrm flipH="1" flipV="1">
            <a:off x="2004997" y="2101455"/>
            <a:ext cx="332573" cy="4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668142" y="1664799"/>
            <a:ext cx="0" cy="1006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58" idx="3"/>
          </p:cNvCxnSpPr>
          <p:nvPr/>
        </p:nvCxnSpPr>
        <p:spPr>
          <a:xfrm>
            <a:off x="5800165" y="1301836"/>
            <a:ext cx="2164453" cy="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11" idx="0"/>
          </p:cNvCxnSpPr>
          <p:nvPr/>
        </p:nvCxnSpPr>
        <p:spPr>
          <a:xfrm flipH="1">
            <a:off x="7955716" y="1301836"/>
            <a:ext cx="8902" cy="174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25" idx="1"/>
          </p:cNvCxnSpPr>
          <p:nvPr/>
        </p:nvCxnSpPr>
        <p:spPr>
          <a:xfrm rot="10800000">
            <a:off x="3415553" y="2393562"/>
            <a:ext cx="545462" cy="14142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4" idx="2"/>
            <a:endCxn id="26" idx="1"/>
          </p:cNvCxnSpPr>
          <p:nvPr/>
        </p:nvCxnSpPr>
        <p:spPr>
          <a:xfrm rot="16200000" flipH="1">
            <a:off x="2922596" y="2679866"/>
            <a:ext cx="1820647" cy="120003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22727" y="5083006"/>
            <a:ext cx="2680447" cy="600164"/>
          </a:xfrm>
          <a:prstGeom prst="rect">
            <a:avLst/>
          </a:prstGeom>
        </p:spPr>
        <p:txBody>
          <a:bodyPr wrap="square">
            <a:spAutoFit/>
          </a:bodyPr>
          <a:lstStyle/>
          <a:p>
            <a:pPr marR="34925" lvl="0" algn="ctr"/>
            <a:r>
              <a:rPr lang="en-US" sz="1100" b="1" i="1" spc="-5" dirty="0">
                <a:solidFill>
                  <a:prstClr val="black"/>
                </a:solidFill>
                <a:latin typeface="Times New Roman"/>
                <a:cs typeface="Times New Roman"/>
              </a:rPr>
              <a:t>Algorithm</a:t>
            </a:r>
            <a:r>
              <a:rPr lang="en-US" sz="1100" b="1" i="1" spc="-65" dirty="0">
                <a:solidFill>
                  <a:prstClr val="black"/>
                </a:solidFill>
                <a:latin typeface="Times New Roman"/>
                <a:cs typeface="Times New Roman"/>
              </a:rPr>
              <a:t> </a:t>
            </a:r>
            <a:r>
              <a:rPr lang="en-US" sz="1100" b="1" i="1" spc="-5" dirty="0">
                <a:solidFill>
                  <a:prstClr val="black"/>
                </a:solidFill>
                <a:latin typeface="Times New Roman"/>
                <a:cs typeface="Times New Roman"/>
              </a:rPr>
              <a:t>for</a:t>
            </a:r>
            <a:r>
              <a:rPr lang="en-US" sz="1100" b="1" i="1" spc="-65" dirty="0">
                <a:solidFill>
                  <a:prstClr val="black"/>
                </a:solidFill>
                <a:latin typeface="Times New Roman"/>
                <a:cs typeface="Times New Roman"/>
              </a:rPr>
              <a:t> </a:t>
            </a:r>
            <a:r>
              <a:rPr lang="en-US" sz="1100" b="1" i="1" spc="-5" dirty="0">
                <a:solidFill>
                  <a:prstClr val="black"/>
                </a:solidFill>
                <a:latin typeface="Times New Roman"/>
                <a:cs typeface="Times New Roman"/>
              </a:rPr>
              <a:t>pediatric</a:t>
            </a:r>
            <a:r>
              <a:rPr lang="en-US" sz="1100" b="1" i="1" spc="-70" dirty="0">
                <a:solidFill>
                  <a:prstClr val="black"/>
                </a:solidFill>
                <a:latin typeface="Times New Roman"/>
                <a:cs typeface="Times New Roman"/>
              </a:rPr>
              <a:t> </a:t>
            </a:r>
            <a:r>
              <a:rPr lang="en-US" sz="1100" b="1" i="1" spc="-5" dirty="0">
                <a:solidFill>
                  <a:prstClr val="black"/>
                </a:solidFill>
                <a:latin typeface="Times New Roman"/>
                <a:cs typeface="Times New Roman"/>
              </a:rPr>
              <a:t>intrathoracic</a:t>
            </a:r>
            <a:r>
              <a:rPr lang="en-US" sz="1100" b="1" i="1" spc="-65" dirty="0">
                <a:solidFill>
                  <a:prstClr val="black"/>
                </a:solidFill>
                <a:latin typeface="Times New Roman"/>
                <a:cs typeface="Times New Roman"/>
              </a:rPr>
              <a:t> </a:t>
            </a:r>
            <a:r>
              <a:rPr lang="en-US" sz="1100" b="1" i="1" spc="-10" dirty="0">
                <a:solidFill>
                  <a:prstClr val="black"/>
                </a:solidFill>
                <a:latin typeface="Times New Roman"/>
                <a:cs typeface="Times New Roman"/>
              </a:rPr>
              <a:t>tuberculosis</a:t>
            </a:r>
            <a:r>
              <a:rPr lang="en-US" sz="1100" b="1" i="1" spc="-65" dirty="0">
                <a:solidFill>
                  <a:prstClr val="black"/>
                </a:solidFill>
                <a:latin typeface="Times New Roman"/>
                <a:cs typeface="Times New Roman"/>
              </a:rPr>
              <a:t> </a:t>
            </a:r>
            <a:r>
              <a:rPr lang="en-US" sz="1100" b="1" i="1" spc="-5" dirty="0">
                <a:solidFill>
                  <a:prstClr val="black"/>
                </a:solidFill>
                <a:latin typeface="Times New Roman"/>
                <a:cs typeface="Times New Roman"/>
              </a:rPr>
              <a:t>(TB)</a:t>
            </a:r>
            <a:r>
              <a:rPr lang="en-US" sz="1100" b="1" i="1" spc="-65" dirty="0">
                <a:solidFill>
                  <a:prstClr val="black"/>
                </a:solidFill>
                <a:latin typeface="Times New Roman"/>
                <a:cs typeface="Times New Roman"/>
              </a:rPr>
              <a:t> </a:t>
            </a:r>
            <a:r>
              <a:rPr lang="en-US" sz="1100" b="1" i="1" spc="-5" dirty="0">
                <a:solidFill>
                  <a:prstClr val="black"/>
                </a:solidFill>
                <a:latin typeface="Times New Roman"/>
                <a:cs typeface="Times New Roman"/>
              </a:rPr>
              <a:t>among</a:t>
            </a:r>
            <a:r>
              <a:rPr lang="en-US" sz="1100" b="1" i="1" spc="-70" dirty="0">
                <a:solidFill>
                  <a:prstClr val="black"/>
                </a:solidFill>
                <a:latin typeface="Times New Roman"/>
                <a:cs typeface="Times New Roman"/>
              </a:rPr>
              <a:t> </a:t>
            </a:r>
            <a:r>
              <a:rPr lang="en-US" sz="1100" b="1" i="1" spc="-10" dirty="0">
                <a:solidFill>
                  <a:prstClr val="black"/>
                </a:solidFill>
                <a:latin typeface="Times New Roman"/>
                <a:cs typeface="Times New Roman"/>
              </a:rPr>
              <a:t>children</a:t>
            </a:r>
            <a:r>
              <a:rPr lang="en-US" sz="1100" b="1" i="1" spc="-65" dirty="0">
                <a:solidFill>
                  <a:prstClr val="black"/>
                </a:solidFill>
                <a:latin typeface="Times New Roman"/>
                <a:cs typeface="Times New Roman"/>
              </a:rPr>
              <a:t> </a:t>
            </a:r>
            <a:r>
              <a:rPr lang="en-US" sz="1100" b="1" i="1" spc="-5" dirty="0">
                <a:solidFill>
                  <a:prstClr val="black"/>
                </a:solidFill>
                <a:latin typeface="Times New Roman"/>
                <a:cs typeface="Times New Roman"/>
              </a:rPr>
              <a:t>with</a:t>
            </a:r>
            <a:r>
              <a:rPr lang="en-US" sz="1100" b="1" i="1" spc="-70" dirty="0">
                <a:solidFill>
                  <a:prstClr val="black"/>
                </a:solidFill>
                <a:latin typeface="Times New Roman"/>
                <a:cs typeface="Times New Roman"/>
              </a:rPr>
              <a:t> </a:t>
            </a:r>
            <a:r>
              <a:rPr lang="en-US" sz="1100" b="1" i="1" spc="-5" dirty="0">
                <a:solidFill>
                  <a:prstClr val="black"/>
                </a:solidFill>
                <a:latin typeface="Times New Roman"/>
                <a:cs typeface="Times New Roman"/>
              </a:rPr>
              <a:t>no</a:t>
            </a:r>
            <a:r>
              <a:rPr lang="en-US" sz="1100" b="1" i="1" spc="-70" dirty="0">
                <a:solidFill>
                  <a:prstClr val="black"/>
                </a:solidFill>
                <a:latin typeface="Times New Roman"/>
                <a:cs typeface="Times New Roman"/>
              </a:rPr>
              <a:t> </a:t>
            </a:r>
            <a:r>
              <a:rPr lang="en-US" sz="1100" b="1" i="1" spc="-5" dirty="0">
                <a:solidFill>
                  <a:prstClr val="black"/>
                </a:solidFill>
                <a:latin typeface="Times New Roman"/>
                <a:cs typeface="Times New Roman"/>
              </a:rPr>
              <a:t>risk</a:t>
            </a:r>
            <a:r>
              <a:rPr lang="en-US" sz="1100" b="1" i="1" spc="-70" dirty="0">
                <a:solidFill>
                  <a:prstClr val="black"/>
                </a:solidFill>
                <a:latin typeface="Times New Roman"/>
                <a:cs typeface="Times New Roman"/>
              </a:rPr>
              <a:t> </a:t>
            </a:r>
            <a:r>
              <a:rPr lang="en-US" sz="1100" b="1" i="1" spc="-5" dirty="0">
                <a:solidFill>
                  <a:prstClr val="black"/>
                </a:solidFill>
                <a:latin typeface="Times New Roman"/>
                <a:cs typeface="Times New Roman"/>
              </a:rPr>
              <a:t>factors</a:t>
            </a:r>
            <a:r>
              <a:rPr lang="en-US" sz="1100" b="1" i="1" spc="-65" dirty="0">
                <a:solidFill>
                  <a:prstClr val="black"/>
                </a:solidFill>
                <a:latin typeface="Times New Roman"/>
                <a:cs typeface="Times New Roman"/>
              </a:rPr>
              <a:t> </a:t>
            </a:r>
            <a:r>
              <a:rPr lang="en-US" sz="1100" b="1" i="1" spc="-5" dirty="0">
                <a:solidFill>
                  <a:prstClr val="black"/>
                </a:solidFill>
                <a:latin typeface="Times New Roman"/>
                <a:cs typeface="Times New Roman"/>
              </a:rPr>
              <a:t>for</a:t>
            </a:r>
            <a:r>
              <a:rPr lang="en-US" sz="1100" b="1" i="1" spc="-65" dirty="0">
                <a:solidFill>
                  <a:prstClr val="black"/>
                </a:solidFill>
                <a:latin typeface="Times New Roman"/>
                <a:cs typeface="Times New Roman"/>
              </a:rPr>
              <a:t> </a:t>
            </a:r>
            <a:r>
              <a:rPr lang="en-US" sz="1100" b="1" i="1" spc="-5" dirty="0">
                <a:solidFill>
                  <a:prstClr val="black"/>
                </a:solidFill>
                <a:latin typeface="Times New Roman"/>
                <a:cs typeface="Times New Roman"/>
              </a:rPr>
              <a:t>drug</a:t>
            </a:r>
            <a:r>
              <a:rPr lang="en-US" sz="1100" b="1" i="1" spc="-70" dirty="0">
                <a:solidFill>
                  <a:prstClr val="black"/>
                </a:solidFill>
                <a:latin typeface="Times New Roman"/>
                <a:cs typeface="Times New Roman"/>
              </a:rPr>
              <a:t> </a:t>
            </a:r>
            <a:r>
              <a:rPr lang="en-US" sz="1100" b="1" i="1" spc="-10" dirty="0">
                <a:solidFill>
                  <a:prstClr val="black"/>
                </a:solidFill>
                <a:latin typeface="Times New Roman"/>
                <a:cs typeface="Times New Roman"/>
              </a:rPr>
              <a:t>resistance.</a:t>
            </a:r>
            <a:endParaRPr lang="en-US" sz="1100" b="1" dirty="0">
              <a:solidFill>
                <a:prstClr val="black"/>
              </a:solidFill>
              <a:latin typeface="Times New Roman"/>
              <a:cs typeface="Times New Roman"/>
            </a:endParaRPr>
          </a:p>
        </p:txBody>
      </p:sp>
    </p:spTree>
    <p:extLst>
      <p:ext uri="{BB962C8B-B14F-4D97-AF65-F5344CB8AC3E}">
        <p14:creationId xmlns:p14="http://schemas.microsoft.com/office/powerpoint/2010/main" val="380388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28650" y="923365"/>
            <a:ext cx="7886700" cy="5253598"/>
          </a:xfrm>
        </p:spPr>
        <p:txBody>
          <a:bodyPr>
            <a:noAutofit/>
          </a:bodyPr>
          <a:lstStyle/>
          <a:p>
            <a:r>
              <a:rPr lang="en-US" sz="1600" dirty="0">
                <a:latin typeface="Times New Roman"/>
                <a:cs typeface="Times New Roman"/>
              </a:rPr>
              <a:t>NTEP has introduced daily therapy with dispersible  tablets</a:t>
            </a:r>
            <a:r>
              <a:rPr lang="en-US" sz="1600" spc="90" dirty="0">
                <a:latin typeface="Times New Roman"/>
                <a:cs typeface="Times New Roman"/>
              </a:rPr>
              <a:t> </a:t>
            </a:r>
            <a:r>
              <a:rPr lang="en-US" sz="1600" dirty="0">
                <a:latin typeface="Times New Roman"/>
                <a:cs typeface="Times New Roman"/>
              </a:rPr>
              <a:t>in</a:t>
            </a:r>
            <a:r>
              <a:rPr lang="en-US" sz="1600" spc="90" dirty="0">
                <a:latin typeface="Times New Roman"/>
                <a:cs typeface="Times New Roman"/>
              </a:rPr>
              <a:t> </a:t>
            </a:r>
            <a:r>
              <a:rPr lang="en-US" sz="1600" dirty="0">
                <a:latin typeface="Times New Roman"/>
                <a:cs typeface="Times New Roman"/>
              </a:rPr>
              <a:t>fixed</a:t>
            </a:r>
            <a:r>
              <a:rPr lang="en-US" sz="1600" spc="90" dirty="0">
                <a:latin typeface="Times New Roman"/>
                <a:cs typeface="Times New Roman"/>
              </a:rPr>
              <a:t> </a:t>
            </a:r>
            <a:r>
              <a:rPr lang="en-US" sz="1600" dirty="0">
                <a:latin typeface="Times New Roman"/>
                <a:cs typeface="Times New Roman"/>
              </a:rPr>
              <a:t>dose</a:t>
            </a:r>
            <a:r>
              <a:rPr lang="en-US" sz="1600" spc="90" dirty="0">
                <a:latin typeface="Times New Roman"/>
                <a:cs typeface="Times New Roman"/>
              </a:rPr>
              <a:t> </a:t>
            </a:r>
            <a:r>
              <a:rPr lang="en-US" sz="1600" dirty="0">
                <a:latin typeface="Times New Roman"/>
                <a:cs typeface="Times New Roman"/>
              </a:rPr>
              <a:t>combinations</a:t>
            </a:r>
            <a:r>
              <a:rPr lang="en-US" sz="1600" spc="95" dirty="0">
                <a:latin typeface="Times New Roman"/>
                <a:cs typeface="Times New Roman"/>
              </a:rPr>
              <a:t> </a:t>
            </a:r>
            <a:r>
              <a:rPr lang="en-US" sz="1600" dirty="0">
                <a:latin typeface="Times New Roman"/>
                <a:cs typeface="Times New Roman"/>
              </a:rPr>
              <a:t>(FDC)</a:t>
            </a:r>
            <a:r>
              <a:rPr lang="en-US" sz="1600" spc="90" dirty="0">
                <a:latin typeface="Times New Roman"/>
                <a:cs typeface="Times New Roman"/>
              </a:rPr>
              <a:t> </a:t>
            </a:r>
            <a:r>
              <a:rPr lang="en-US" sz="1600" dirty="0">
                <a:latin typeface="Times New Roman"/>
                <a:cs typeface="Times New Roman"/>
              </a:rPr>
              <a:t>for</a:t>
            </a:r>
            <a:r>
              <a:rPr lang="en-US" sz="1600" spc="90" dirty="0">
                <a:latin typeface="Times New Roman"/>
                <a:cs typeface="Times New Roman"/>
              </a:rPr>
              <a:t> </a:t>
            </a:r>
            <a:r>
              <a:rPr lang="en-US" sz="1600" dirty="0">
                <a:latin typeface="Times New Roman"/>
                <a:cs typeface="Times New Roman"/>
              </a:rPr>
              <a:t>children</a:t>
            </a:r>
          </a:p>
          <a:p>
            <a:endParaRPr lang="en-US" sz="1600" dirty="0">
              <a:latin typeface="Times New Roman"/>
              <a:cs typeface="Times New Roman"/>
            </a:endParaRPr>
          </a:p>
          <a:p>
            <a:pPr marL="12700" marR="5080" algn="just">
              <a:lnSpc>
                <a:spcPct val="100000"/>
              </a:lnSpc>
              <a:spcBef>
                <a:spcPts val="100"/>
              </a:spcBef>
            </a:pPr>
            <a:r>
              <a:rPr lang="en-US" sz="1600" spc="-15" dirty="0">
                <a:latin typeface="Times New Roman"/>
                <a:cs typeface="Times New Roman"/>
              </a:rPr>
              <a:t>Younger</a:t>
            </a:r>
            <a:r>
              <a:rPr lang="en-US" sz="1600" spc="-90" dirty="0">
                <a:latin typeface="Times New Roman"/>
                <a:cs typeface="Times New Roman"/>
              </a:rPr>
              <a:t> </a:t>
            </a:r>
            <a:r>
              <a:rPr lang="en-US" sz="1600" dirty="0">
                <a:latin typeface="Times New Roman"/>
                <a:cs typeface="Times New Roman"/>
              </a:rPr>
              <a:t>children</a:t>
            </a:r>
            <a:r>
              <a:rPr lang="en-US" sz="1600" spc="-85" dirty="0">
                <a:latin typeface="Times New Roman"/>
                <a:cs typeface="Times New Roman"/>
              </a:rPr>
              <a:t> </a:t>
            </a:r>
            <a:r>
              <a:rPr lang="en-US" sz="1600" dirty="0">
                <a:latin typeface="Times New Roman"/>
                <a:cs typeface="Times New Roman"/>
              </a:rPr>
              <a:t>get</a:t>
            </a:r>
            <a:r>
              <a:rPr lang="en-US" sz="1600" spc="-85" dirty="0">
                <a:latin typeface="Times New Roman"/>
                <a:cs typeface="Times New Roman"/>
              </a:rPr>
              <a:t> </a:t>
            </a:r>
            <a:r>
              <a:rPr lang="en-US" sz="1600" dirty="0">
                <a:latin typeface="Times New Roman"/>
                <a:cs typeface="Times New Roman"/>
              </a:rPr>
              <a:t>3-drug</a:t>
            </a:r>
            <a:r>
              <a:rPr lang="en-US" sz="1600" spc="-90" dirty="0">
                <a:latin typeface="Times New Roman"/>
                <a:cs typeface="Times New Roman"/>
              </a:rPr>
              <a:t> </a:t>
            </a:r>
            <a:r>
              <a:rPr lang="en-US" sz="1600" dirty="0">
                <a:latin typeface="Times New Roman"/>
                <a:cs typeface="Times New Roman"/>
              </a:rPr>
              <a:t>FDCs</a:t>
            </a:r>
            <a:r>
              <a:rPr lang="en-US" sz="1600" spc="-85" dirty="0">
                <a:latin typeface="Times New Roman"/>
                <a:cs typeface="Times New Roman"/>
              </a:rPr>
              <a:t> </a:t>
            </a:r>
            <a:r>
              <a:rPr lang="en-US" sz="1600" dirty="0">
                <a:latin typeface="Times New Roman"/>
                <a:cs typeface="Times New Roman"/>
              </a:rPr>
              <a:t>(HRZ)</a:t>
            </a:r>
            <a:r>
              <a:rPr lang="en-US" sz="1600" spc="-85" dirty="0">
                <a:latin typeface="Times New Roman"/>
                <a:cs typeface="Times New Roman"/>
              </a:rPr>
              <a:t> </a:t>
            </a:r>
            <a:r>
              <a:rPr lang="en-US" sz="1600" dirty="0">
                <a:latin typeface="Times New Roman"/>
                <a:cs typeface="Times New Roman"/>
              </a:rPr>
              <a:t>along</a:t>
            </a:r>
            <a:r>
              <a:rPr lang="en-US" sz="1600" spc="-85" dirty="0">
                <a:latin typeface="Times New Roman"/>
                <a:cs typeface="Times New Roman"/>
              </a:rPr>
              <a:t> </a:t>
            </a:r>
            <a:r>
              <a:rPr lang="en-US" sz="1600" dirty="0">
                <a:latin typeface="Times New Roman"/>
                <a:cs typeface="Times New Roman"/>
              </a:rPr>
              <a:t>with</a:t>
            </a:r>
            <a:r>
              <a:rPr lang="en-US" sz="1600" spc="-90" dirty="0">
                <a:latin typeface="Times New Roman"/>
                <a:cs typeface="Times New Roman"/>
              </a:rPr>
              <a:t> </a:t>
            </a:r>
            <a:r>
              <a:rPr lang="en-US" sz="1600" dirty="0">
                <a:latin typeface="Times New Roman"/>
                <a:cs typeface="Times New Roman"/>
              </a:rPr>
              <a:t>100  mg ethambutol tablets. </a:t>
            </a:r>
          </a:p>
          <a:p>
            <a:pPr marL="12700" marR="5080" algn="just">
              <a:lnSpc>
                <a:spcPct val="100000"/>
              </a:lnSpc>
              <a:spcBef>
                <a:spcPts val="100"/>
              </a:spcBef>
            </a:pPr>
            <a:endParaRPr lang="en-US" sz="1600" dirty="0">
              <a:latin typeface="Times New Roman"/>
              <a:cs typeface="Times New Roman"/>
            </a:endParaRPr>
          </a:p>
          <a:p>
            <a:pPr marL="12700" marR="5080" algn="just">
              <a:lnSpc>
                <a:spcPct val="100000"/>
              </a:lnSpc>
              <a:spcBef>
                <a:spcPts val="100"/>
              </a:spcBef>
            </a:pPr>
            <a:r>
              <a:rPr lang="en-US" sz="1600" dirty="0">
                <a:latin typeface="Times New Roman"/>
                <a:cs typeface="Times New Roman"/>
              </a:rPr>
              <a:t>Older children can also get, in  addition, 4-drug FDCs (RHZE) to meet their drug  dosages.</a:t>
            </a:r>
          </a:p>
          <a:p>
            <a:pPr marL="0" marR="5080" indent="0" algn="just">
              <a:lnSpc>
                <a:spcPct val="100000"/>
              </a:lnSpc>
              <a:spcBef>
                <a:spcPts val="100"/>
              </a:spcBef>
              <a:buNone/>
            </a:pPr>
            <a:r>
              <a:rPr lang="en-US" sz="1600" dirty="0">
                <a:latin typeface="Times New Roman"/>
                <a:cs typeface="Times New Roman"/>
              </a:rPr>
              <a:t> </a:t>
            </a:r>
          </a:p>
          <a:p>
            <a:pPr marL="12700" marR="5080" algn="just">
              <a:lnSpc>
                <a:spcPct val="100000"/>
              </a:lnSpc>
              <a:spcBef>
                <a:spcPts val="100"/>
              </a:spcBef>
            </a:pPr>
            <a:r>
              <a:rPr lang="en-US" sz="1600" dirty="0">
                <a:latin typeface="Times New Roman"/>
                <a:cs typeface="Times New Roman"/>
              </a:rPr>
              <a:t>Isoniazid and rifampicin are in a  ratio</a:t>
            </a:r>
            <a:r>
              <a:rPr lang="en-US" sz="1600" spc="-75" dirty="0">
                <a:latin typeface="Times New Roman"/>
                <a:cs typeface="Times New Roman"/>
              </a:rPr>
              <a:t> </a:t>
            </a:r>
            <a:r>
              <a:rPr lang="en-US" sz="1600" dirty="0">
                <a:latin typeface="Times New Roman"/>
                <a:cs typeface="Times New Roman"/>
              </a:rPr>
              <a:t>of</a:t>
            </a:r>
            <a:r>
              <a:rPr lang="en-US" sz="1600" spc="-75" dirty="0">
                <a:latin typeface="Times New Roman"/>
                <a:cs typeface="Times New Roman"/>
              </a:rPr>
              <a:t> </a:t>
            </a:r>
            <a:r>
              <a:rPr lang="en-US" sz="1600" dirty="0">
                <a:latin typeface="Times New Roman"/>
                <a:cs typeface="Times New Roman"/>
              </a:rPr>
              <a:t>2:3</a:t>
            </a:r>
            <a:r>
              <a:rPr lang="en-US" sz="1600" spc="-75" dirty="0">
                <a:latin typeface="Times New Roman"/>
                <a:cs typeface="Times New Roman"/>
              </a:rPr>
              <a:t> </a:t>
            </a:r>
            <a:r>
              <a:rPr lang="en-US" sz="1600" dirty="0">
                <a:latin typeface="Times New Roman"/>
                <a:cs typeface="Times New Roman"/>
              </a:rPr>
              <a:t>and</a:t>
            </a:r>
            <a:r>
              <a:rPr lang="en-US" sz="1600" spc="-75" dirty="0">
                <a:latin typeface="Times New Roman"/>
                <a:cs typeface="Times New Roman"/>
              </a:rPr>
              <a:t> </a:t>
            </a:r>
            <a:r>
              <a:rPr lang="en-US" sz="1600" dirty="0">
                <a:latin typeface="Times New Roman"/>
                <a:cs typeface="Times New Roman"/>
              </a:rPr>
              <a:t>the</a:t>
            </a:r>
            <a:r>
              <a:rPr lang="en-US" sz="1600" spc="-70" dirty="0">
                <a:latin typeface="Times New Roman"/>
                <a:cs typeface="Times New Roman"/>
              </a:rPr>
              <a:t> </a:t>
            </a:r>
            <a:r>
              <a:rPr lang="en-US" sz="1600" dirty="0">
                <a:latin typeface="Times New Roman"/>
                <a:cs typeface="Times New Roman"/>
              </a:rPr>
              <a:t>average</a:t>
            </a:r>
            <a:r>
              <a:rPr lang="en-US" sz="1600" spc="-75" dirty="0">
                <a:latin typeface="Times New Roman"/>
                <a:cs typeface="Times New Roman"/>
              </a:rPr>
              <a:t> </a:t>
            </a:r>
            <a:r>
              <a:rPr lang="en-US" sz="1600" dirty="0">
                <a:latin typeface="Times New Roman"/>
                <a:cs typeface="Times New Roman"/>
              </a:rPr>
              <a:t>dose</a:t>
            </a:r>
            <a:r>
              <a:rPr lang="en-US" sz="1600" spc="-75" dirty="0">
                <a:latin typeface="Times New Roman"/>
                <a:cs typeface="Times New Roman"/>
              </a:rPr>
              <a:t> </a:t>
            </a:r>
            <a:r>
              <a:rPr lang="en-US" sz="1600" dirty="0">
                <a:latin typeface="Times New Roman"/>
                <a:cs typeface="Times New Roman"/>
              </a:rPr>
              <a:t>of</a:t>
            </a:r>
            <a:r>
              <a:rPr lang="en-US" sz="1600" spc="-75" dirty="0">
                <a:latin typeface="Times New Roman"/>
                <a:cs typeface="Times New Roman"/>
              </a:rPr>
              <a:t> </a:t>
            </a:r>
            <a:r>
              <a:rPr lang="en-US" sz="1600" dirty="0">
                <a:latin typeface="Times New Roman"/>
                <a:cs typeface="Times New Roman"/>
              </a:rPr>
              <a:t>isoniazid</a:t>
            </a:r>
            <a:r>
              <a:rPr lang="en-US" sz="1600" spc="-70" dirty="0">
                <a:latin typeface="Times New Roman"/>
                <a:cs typeface="Times New Roman"/>
              </a:rPr>
              <a:t> </a:t>
            </a:r>
            <a:r>
              <a:rPr lang="en-US" sz="1600" dirty="0">
                <a:latin typeface="Times New Roman"/>
                <a:cs typeface="Times New Roman"/>
              </a:rPr>
              <a:t>is</a:t>
            </a:r>
            <a:r>
              <a:rPr lang="en-US" sz="1600" spc="-75" dirty="0">
                <a:latin typeface="Times New Roman"/>
                <a:cs typeface="Times New Roman"/>
              </a:rPr>
              <a:t> </a:t>
            </a:r>
            <a:r>
              <a:rPr lang="en-US" sz="1600" dirty="0">
                <a:latin typeface="Times New Roman"/>
                <a:cs typeface="Times New Roman"/>
              </a:rPr>
              <a:t>around</a:t>
            </a:r>
            <a:r>
              <a:rPr lang="en-US" sz="1600" spc="-75" dirty="0">
                <a:latin typeface="Times New Roman"/>
                <a:cs typeface="Times New Roman"/>
              </a:rPr>
              <a:t> </a:t>
            </a:r>
            <a:r>
              <a:rPr lang="en-US" sz="1600" dirty="0">
                <a:latin typeface="Times New Roman"/>
                <a:cs typeface="Times New Roman"/>
              </a:rPr>
              <a:t>10  </a:t>
            </a:r>
            <a:r>
              <a:rPr lang="en-US" sz="1600" spc="-10" dirty="0">
                <a:latin typeface="Times New Roman"/>
                <a:cs typeface="Times New Roman"/>
              </a:rPr>
              <a:t>mg/kg/day. </a:t>
            </a:r>
            <a:r>
              <a:rPr lang="en-US" sz="1600" dirty="0">
                <a:latin typeface="Times New Roman"/>
                <a:cs typeface="Times New Roman"/>
              </a:rPr>
              <a:t>These drugs are given free of cost in public  sector and the private sector can also access these drugs  for free through various partnership schemes that the  </a:t>
            </a:r>
            <a:r>
              <a:rPr lang="en-US" sz="1600" spc="-5" dirty="0">
                <a:latin typeface="Times New Roman"/>
                <a:cs typeface="Times New Roman"/>
              </a:rPr>
              <a:t>program</a:t>
            </a:r>
            <a:r>
              <a:rPr lang="en-US" sz="1600" spc="-85" dirty="0">
                <a:latin typeface="Times New Roman"/>
                <a:cs typeface="Times New Roman"/>
              </a:rPr>
              <a:t> </a:t>
            </a:r>
            <a:r>
              <a:rPr lang="en-US" sz="1600" spc="-10" dirty="0">
                <a:latin typeface="Times New Roman"/>
                <a:cs typeface="Times New Roman"/>
              </a:rPr>
              <a:t>offers.</a:t>
            </a:r>
          </a:p>
          <a:p>
            <a:pPr marL="12700" marR="5080" algn="just">
              <a:lnSpc>
                <a:spcPct val="100000"/>
              </a:lnSpc>
              <a:spcBef>
                <a:spcPts val="100"/>
              </a:spcBef>
            </a:pPr>
            <a:endParaRPr lang="en-US" sz="1600" dirty="0">
              <a:latin typeface="Times New Roman"/>
              <a:cs typeface="Times New Roman"/>
            </a:endParaRPr>
          </a:p>
          <a:p>
            <a:pPr marL="12700" marR="5080" indent="190500" algn="just">
              <a:lnSpc>
                <a:spcPct val="100000"/>
              </a:lnSpc>
              <a:spcBef>
                <a:spcPts val="600"/>
              </a:spcBef>
            </a:pPr>
            <a:r>
              <a:rPr lang="en-US" sz="1600" dirty="0">
                <a:latin typeface="Times New Roman"/>
                <a:cs typeface="Times New Roman"/>
              </a:rPr>
              <a:t>Experts now also recommend addition of</a:t>
            </a:r>
            <a:r>
              <a:rPr lang="en-US" sz="1600" spc="-160" dirty="0">
                <a:latin typeface="Times New Roman"/>
                <a:cs typeface="Times New Roman"/>
              </a:rPr>
              <a:t> </a:t>
            </a:r>
            <a:r>
              <a:rPr lang="en-US" sz="1600" dirty="0">
                <a:latin typeface="Times New Roman"/>
                <a:cs typeface="Times New Roman"/>
              </a:rPr>
              <a:t>pyridoxine  (10</a:t>
            </a:r>
            <a:r>
              <a:rPr lang="en-US" sz="1600" spc="-45" dirty="0">
                <a:latin typeface="Times New Roman"/>
                <a:cs typeface="Times New Roman"/>
              </a:rPr>
              <a:t> </a:t>
            </a:r>
            <a:r>
              <a:rPr lang="en-US" sz="1600" dirty="0">
                <a:latin typeface="Times New Roman"/>
                <a:cs typeface="Times New Roman"/>
              </a:rPr>
              <a:t>mg/day)</a:t>
            </a:r>
            <a:r>
              <a:rPr lang="en-US" sz="1600" spc="-40" dirty="0">
                <a:latin typeface="Times New Roman"/>
                <a:cs typeface="Times New Roman"/>
              </a:rPr>
              <a:t> </a:t>
            </a:r>
            <a:r>
              <a:rPr lang="en-US" sz="1600" dirty="0">
                <a:latin typeface="Times New Roman"/>
                <a:cs typeface="Times New Roman"/>
              </a:rPr>
              <a:t>with</a:t>
            </a:r>
            <a:r>
              <a:rPr lang="en-US" sz="1600" spc="-40" dirty="0">
                <a:latin typeface="Times New Roman"/>
                <a:cs typeface="Times New Roman"/>
              </a:rPr>
              <a:t> </a:t>
            </a:r>
            <a:r>
              <a:rPr lang="en-US" sz="1600" dirty="0">
                <a:latin typeface="Times New Roman"/>
                <a:cs typeface="Times New Roman"/>
              </a:rPr>
              <a:t>isoniazid</a:t>
            </a:r>
            <a:r>
              <a:rPr lang="en-US" sz="1600" spc="-40" dirty="0">
                <a:latin typeface="Times New Roman"/>
                <a:cs typeface="Times New Roman"/>
              </a:rPr>
              <a:t> </a:t>
            </a:r>
            <a:r>
              <a:rPr lang="en-US" sz="1600" dirty="0">
                <a:latin typeface="Times New Roman"/>
                <a:cs typeface="Times New Roman"/>
              </a:rPr>
              <a:t>containing</a:t>
            </a:r>
            <a:r>
              <a:rPr lang="en-US" sz="1600" spc="-40" dirty="0">
                <a:latin typeface="Times New Roman"/>
                <a:cs typeface="Times New Roman"/>
              </a:rPr>
              <a:t> </a:t>
            </a:r>
            <a:r>
              <a:rPr lang="en-US" sz="1600" dirty="0">
                <a:latin typeface="Times New Roman"/>
                <a:cs typeface="Times New Roman"/>
              </a:rPr>
              <a:t>regimens</a:t>
            </a:r>
            <a:r>
              <a:rPr lang="en-US" sz="1600" spc="-45" dirty="0">
                <a:latin typeface="Times New Roman"/>
                <a:cs typeface="Times New Roman"/>
              </a:rPr>
              <a:t> </a:t>
            </a:r>
            <a:r>
              <a:rPr lang="en-US" sz="1600" dirty="0">
                <a:latin typeface="Times New Roman"/>
                <a:cs typeface="Times New Roman"/>
              </a:rPr>
              <a:t>because  of</a:t>
            </a:r>
            <a:r>
              <a:rPr lang="en-US" sz="1600" spc="-90" dirty="0">
                <a:latin typeface="Times New Roman"/>
                <a:cs typeface="Times New Roman"/>
              </a:rPr>
              <a:t> </a:t>
            </a:r>
            <a:r>
              <a:rPr lang="en-US" sz="1600" dirty="0">
                <a:latin typeface="Times New Roman"/>
                <a:cs typeface="Times New Roman"/>
              </a:rPr>
              <a:t>the</a:t>
            </a:r>
            <a:r>
              <a:rPr lang="en-US" sz="1600" spc="-85" dirty="0">
                <a:latin typeface="Times New Roman"/>
                <a:cs typeface="Times New Roman"/>
              </a:rPr>
              <a:t> </a:t>
            </a:r>
            <a:r>
              <a:rPr lang="en-US" sz="1600" dirty="0">
                <a:latin typeface="Times New Roman"/>
                <a:cs typeface="Times New Roman"/>
              </a:rPr>
              <a:t>risk</a:t>
            </a:r>
            <a:r>
              <a:rPr lang="en-US" sz="1600" spc="-85" dirty="0">
                <a:latin typeface="Times New Roman"/>
                <a:cs typeface="Times New Roman"/>
              </a:rPr>
              <a:t> </a:t>
            </a:r>
            <a:r>
              <a:rPr lang="en-US" sz="1600" dirty="0">
                <a:latin typeface="Times New Roman"/>
                <a:cs typeface="Times New Roman"/>
              </a:rPr>
              <a:t>of</a:t>
            </a:r>
            <a:r>
              <a:rPr lang="en-US" sz="1600" spc="-85" dirty="0">
                <a:latin typeface="Times New Roman"/>
                <a:cs typeface="Times New Roman"/>
              </a:rPr>
              <a:t> </a:t>
            </a:r>
            <a:r>
              <a:rPr lang="en-US" sz="1600" dirty="0">
                <a:latin typeface="Times New Roman"/>
                <a:cs typeface="Times New Roman"/>
              </a:rPr>
              <a:t>peripheral</a:t>
            </a:r>
            <a:r>
              <a:rPr lang="en-US" sz="1600" spc="-85" dirty="0">
                <a:latin typeface="Times New Roman"/>
                <a:cs typeface="Times New Roman"/>
              </a:rPr>
              <a:t> </a:t>
            </a:r>
            <a:r>
              <a:rPr lang="en-US" sz="1600" dirty="0">
                <a:latin typeface="Times New Roman"/>
                <a:cs typeface="Times New Roman"/>
              </a:rPr>
              <a:t>neuropathy</a:t>
            </a:r>
            <a:r>
              <a:rPr lang="en-US" sz="1600" spc="-85" dirty="0">
                <a:latin typeface="Times New Roman"/>
                <a:cs typeface="Times New Roman"/>
              </a:rPr>
              <a:t> </a:t>
            </a:r>
            <a:r>
              <a:rPr lang="en-US" sz="1600" dirty="0">
                <a:latin typeface="Times New Roman"/>
                <a:cs typeface="Times New Roman"/>
              </a:rPr>
              <a:t>due</a:t>
            </a:r>
            <a:r>
              <a:rPr lang="en-US" sz="1600" spc="-85" dirty="0">
                <a:latin typeface="Times New Roman"/>
                <a:cs typeface="Times New Roman"/>
              </a:rPr>
              <a:t> </a:t>
            </a:r>
            <a:r>
              <a:rPr lang="en-US" sz="1600" dirty="0">
                <a:latin typeface="Times New Roman"/>
                <a:cs typeface="Times New Roman"/>
              </a:rPr>
              <a:t>to</a:t>
            </a:r>
            <a:r>
              <a:rPr lang="en-US" sz="1600" spc="-90" dirty="0">
                <a:latin typeface="Times New Roman"/>
                <a:cs typeface="Times New Roman"/>
              </a:rPr>
              <a:t> </a:t>
            </a:r>
            <a:r>
              <a:rPr lang="en-US" sz="1600" dirty="0">
                <a:latin typeface="Times New Roman"/>
                <a:cs typeface="Times New Roman"/>
              </a:rPr>
              <a:t>higher</a:t>
            </a:r>
            <a:r>
              <a:rPr lang="en-US" sz="1600" spc="-85" dirty="0">
                <a:latin typeface="Times New Roman"/>
                <a:cs typeface="Times New Roman"/>
              </a:rPr>
              <a:t> </a:t>
            </a:r>
            <a:r>
              <a:rPr lang="en-US" sz="1600" dirty="0">
                <a:latin typeface="Times New Roman"/>
                <a:cs typeface="Times New Roman"/>
              </a:rPr>
              <a:t>dosages</a:t>
            </a:r>
          </a:p>
          <a:p>
            <a:endParaRPr lang="en-US" sz="1600" dirty="0"/>
          </a:p>
        </p:txBody>
      </p:sp>
      <p:sp>
        <p:nvSpPr>
          <p:cNvPr id="4" name="Slide Number Placeholder 3"/>
          <p:cNvSpPr>
            <a:spLocks noGrp="1"/>
          </p:cNvSpPr>
          <p:nvPr>
            <p:ph type="sldNum" sz="quarter" idx="12"/>
          </p:nvPr>
        </p:nvSpPr>
        <p:spPr/>
        <p:txBody>
          <a:bodyPr/>
          <a:lstStyle/>
          <a:p>
            <a:fld id="{12B5328F-5207-44D2-8ABB-E9C185FCB670}" type="slidenum">
              <a:rPr lang="en-US" smtClean="0"/>
              <a:pPr/>
              <a:t>17</a:t>
            </a:fld>
            <a:endParaRPr lang="en-US"/>
          </a:p>
        </p:txBody>
      </p:sp>
    </p:spTree>
    <p:extLst>
      <p:ext uri="{BB962C8B-B14F-4D97-AF65-F5344CB8AC3E}">
        <p14:creationId xmlns:p14="http://schemas.microsoft.com/office/powerpoint/2010/main" val="80809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spc="-10" dirty="0">
                <a:latin typeface="Times New Roman"/>
                <a:cs typeface="Times New Roman"/>
              </a:rPr>
              <a:t>Drug</a:t>
            </a:r>
            <a:r>
              <a:rPr lang="en-US" sz="2400" b="1" spc="-95" dirty="0">
                <a:latin typeface="Times New Roman"/>
                <a:cs typeface="Times New Roman"/>
              </a:rPr>
              <a:t> </a:t>
            </a:r>
            <a:r>
              <a:rPr lang="en-US" sz="2400" b="1" spc="-10" dirty="0">
                <a:latin typeface="Times New Roman"/>
                <a:cs typeface="Times New Roman"/>
              </a:rPr>
              <a:t>Regimen</a:t>
            </a:r>
            <a:r>
              <a:rPr lang="en-US" sz="2400" b="1" spc="-100" dirty="0">
                <a:latin typeface="Times New Roman"/>
                <a:cs typeface="Times New Roman"/>
              </a:rPr>
              <a:t> </a:t>
            </a:r>
            <a:r>
              <a:rPr lang="en-US" sz="2400" b="1" spc="-10" dirty="0">
                <a:latin typeface="Times New Roman"/>
                <a:cs typeface="Times New Roman"/>
              </a:rPr>
              <a:t>for</a:t>
            </a:r>
            <a:r>
              <a:rPr lang="en-US" sz="2400" b="1" spc="-110" dirty="0">
                <a:latin typeface="Times New Roman"/>
                <a:cs typeface="Times New Roman"/>
              </a:rPr>
              <a:t> </a:t>
            </a:r>
            <a:r>
              <a:rPr lang="en-US" sz="2400" b="1" spc="-10" dirty="0">
                <a:latin typeface="Times New Roman"/>
                <a:cs typeface="Times New Roman"/>
              </a:rPr>
              <a:t>Rifampicin-Sensitive</a:t>
            </a:r>
            <a:r>
              <a:rPr lang="en-US" sz="2400" b="1" spc="-110" dirty="0">
                <a:latin typeface="Times New Roman"/>
                <a:cs typeface="Times New Roman"/>
              </a:rPr>
              <a:t> </a:t>
            </a:r>
            <a:r>
              <a:rPr lang="en-US" sz="2400" b="1" spc="-20" dirty="0">
                <a:latin typeface="Times New Roman"/>
                <a:cs typeface="Times New Roman"/>
              </a:rPr>
              <a:t>Tuberculosis  </a:t>
            </a:r>
            <a:r>
              <a:rPr lang="en-US" sz="2400" b="1" spc="-5" dirty="0">
                <a:latin typeface="Times New Roman"/>
                <a:cs typeface="Times New Roman"/>
              </a:rPr>
              <a:t>as</a:t>
            </a:r>
            <a:r>
              <a:rPr lang="en-US" sz="2400" b="1" spc="-85" dirty="0">
                <a:latin typeface="Times New Roman"/>
                <a:cs typeface="Times New Roman"/>
              </a:rPr>
              <a:t> </a:t>
            </a:r>
            <a:r>
              <a:rPr lang="en-US" sz="2400" b="1" spc="-5" dirty="0">
                <a:latin typeface="Times New Roman"/>
                <a:cs typeface="Times New Roman"/>
              </a:rPr>
              <a:t>per</a:t>
            </a:r>
            <a:r>
              <a:rPr lang="en-US" sz="2400" b="1" spc="-80" dirty="0">
                <a:latin typeface="Times New Roman"/>
                <a:cs typeface="Times New Roman"/>
              </a:rPr>
              <a:t> </a:t>
            </a:r>
            <a:r>
              <a:rPr lang="en-US" sz="2400" b="1" spc="-5" dirty="0">
                <a:latin typeface="Times New Roman"/>
                <a:cs typeface="Times New Roman"/>
              </a:rPr>
              <a:t>IAP-NTEP</a:t>
            </a:r>
            <a:r>
              <a:rPr lang="en-US" sz="2400" b="1" spc="-80" dirty="0">
                <a:latin typeface="Times New Roman"/>
                <a:cs typeface="Times New Roman"/>
              </a:rPr>
              <a:t> </a:t>
            </a:r>
            <a:r>
              <a:rPr lang="en-US" sz="2400" b="1" spc="-5" dirty="0">
                <a:latin typeface="Times New Roman"/>
                <a:cs typeface="Times New Roman"/>
              </a:rPr>
              <a:t>Guidelines,</a:t>
            </a:r>
            <a:r>
              <a:rPr lang="en-US" sz="2400" b="1" spc="-80" dirty="0">
                <a:latin typeface="Times New Roman"/>
                <a:cs typeface="Times New Roman"/>
              </a:rPr>
              <a:t> </a:t>
            </a:r>
            <a:r>
              <a:rPr lang="en-US" sz="2400" b="1" spc="-5" dirty="0">
                <a:latin typeface="Times New Roman"/>
                <a:cs typeface="Times New Roman"/>
              </a:rPr>
              <a:t>2020</a:t>
            </a:r>
            <a:br>
              <a:rPr lang="en-US" sz="2400" dirty="0">
                <a:latin typeface="Times New Roman"/>
                <a:cs typeface="Times New Roman"/>
              </a:rPr>
            </a:br>
            <a:endParaRPr lang="en-US" sz="2400" dirty="0"/>
          </a:p>
        </p:txBody>
      </p:sp>
      <p:sp>
        <p:nvSpPr>
          <p:cNvPr id="4" name="Slide Number Placeholder 3"/>
          <p:cNvSpPr>
            <a:spLocks noGrp="1"/>
          </p:cNvSpPr>
          <p:nvPr>
            <p:ph type="sldNum" sz="quarter" idx="12"/>
          </p:nvPr>
        </p:nvSpPr>
        <p:spPr/>
        <p:txBody>
          <a:bodyPr/>
          <a:lstStyle/>
          <a:p>
            <a:fld id="{12B5328F-5207-44D2-8ABB-E9C185FCB670}" type="slidenum">
              <a:rPr lang="en-US" smtClean="0"/>
              <a:pPr/>
              <a:t>18</a:t>
            </a:fld>
            <a:endParaRPr lang="en-US"/>
          </a:p>
        </p:txBody>
      </p:sp>
      <p:sp>
        <p:nvSpPr>
          <p:cNvPr id="5" name="object 6"/>
          <p:cNvSpPr txBox="1">
            <a:spLocks noGrp="1"/>
          </p:cNvSpPr>
          <p:nvPr>
            <p:ph idx="1"/>
          </p:nvPr>
        </p:nvSpPr>
        <p:spPr>
          <a:xfrm>
            <a:off x="628650" y="1825625"/>
            <a:ext cx="7886700" cy="2390526"/>
          </a:xfrm>
          <a:prstGeom prst="rect">
            <a:avLst/>
          </a:prstGeom>
        </p:spPr>
        <p:txBody>
          <a:bodyPr vert="horz" wrap="square" lIns="0" tIns="12700" rIns="0" bIns="0" rtlCol="0">
            <a:spAutoFit/>
          </a:bodyPr>
          <a:lstStyle/>
          <a:p>
            <a:pPr marL="0" marR="7620" indent="0">
              <a:lnSpc>
                <a:spcPct val="100000"/>
              </a:lnSpc>
              <a:spcBef>
                <a:spcPts val="100"/>
              </a:spcBef>
              <a:buNone/>
            </a:pPr>
            <a:r>
              <a:rPr lang="en-US" sz="1400" b="1" spc="-30" dirty="0">
                <a:latin typeface="Times New Roman"/>
                <a:cs typeface="Times New Roman"/>
              </a:rPr>
              <a:t>                   </a:t>
            </a:r>
            <a:r>
              <a:rPr sz="1400" b="1" i="1" spc="-70" dirty="0">
                <a:latin typeface="Times New Roman"/>
                <a:cs typeface="Times New Roman"/>
              </a:rPr>
              <a:t>T</a:t>
            </a:r>
            <a:r>
              <a:rPr sz="1400" b="1" i="1" dirty="0">
                <a:latin typeface="Times New Roman"/>
                <a:cs typeface="Times New Roman"/>
              </a:rPr>
              <a:t>ype</a:t>
            </a:r>
            <a:r>
              <a:rPr sz="1400" b="1" i="1" spc="-55" dirty="0">
                <a:latin typeface="Times New Roman"/>
                <a:cs typeface="Times New Roman"/>
              </a:rPr>
              <a:t> </a:t>
            </a:r>
            <a:r>
              <a:rPr sz="1400" b="1" i="1" spc="-5" dirty="0">
                <a:latin typeface="Times New Roman"/>
                <a:cs typeface="Times New Roman"/>
              </a:rPr>
              <a:t>o</a:t>
            </a:r>
            <a:r>
              <a:rPr sz="1400" b="1" i="1" dirty="0">
                <a:latin typeface="Times New Roman"/>
                <a:cs typeface="Times New Roman"/>
              </a:rPr>
              <a:t>f</a:t>
            </a:r>
            <a:r>
              <a:rPr sz="1400" b="1" i="1" spc="-55" dirty="0">
                <a:latin typeface="Times New Roman"/>
                <a:cs typeface="Times New Roman"/>
              </a:rPr>
              <a:t> </a:t>
            </a:r>
            <a:r>
              <a:rPr sz="1400" b="1" i="1" spc="-5" dirty="0">
                <a:latin typeface="Times New Roman"/>
                <a:cs typeface="Times New Roman"/>
              </a:rPr>
              <a:t>patient</a:t>
            </a:r>
            <a:r>
              <a:rPr sz="1400" i="1" dirty="0">
                <a:latin typeface="Times New Roman"/>
                <a:cs typeface="Times New Roman"/>
              </a:rPr>
              <a:t>*	</a:t>
            </a:r>
            <a:r>
              <a:rPr lang="en-US" sz="1400" i="1" dirty="0">
                <a:latin typeface="Times New Roman"/>
                <a:cs typeface="Times New Roman"/>
              </a:rPr>
              <a:t>                                                                     </a:t>
            </a:r>
            <a:r>
              <a:rPr sz="1400" b="1" i="1" dirty="0">
                <a:latin typeface="Times New Roman"/>
                <a:cs typeface="Times New Roman"/>
              </a:rPr>
              <a:t>Regimens</a:t>
            </a:r>
            <a:endParaRPr lang="en-US" sz="1400" b="1" i="1" dirty="0">
              <a:latin typeface="Times New Roman"/>
              <a:cs typeface="Times New Roman"/>
            </a:endParaRPr>
          </a:p>
          <a:p>
            <a:pPr marL="12700">
              <a:lnSpc>
                <a:spcPct val="100000"/>
              </a:lnSpc>
              <a:spcBef>
                <a:spcPts val="600"/>
              </a:spcBef>
              <a:tabLst>
                <a:tab pos="2425700" algn="l"/>
              </a:tabLst>
            </a:pPr>
            <a:r>
              <a:rPr lang="en-US" sz="1400" spc="-5" dirty="0">
                <a:latin typeface="Times New Roman"/>
                <a:cs typeface="Times New Roman"/>
              </a:rPr>
              <a:t>New</a:t>
            </a:r>
            <a:r>
              <a:rPr lang="en-US" sz="1400" spc="-95" dirty="0">
                <a:latin typeface="Times New Roman"/>
                <a:cs typeface="Times New Roman"/>
              </a:rPr>
              <a:t> </a:t>
            </a:r>
            <a:r>
              <a:rPr lang="en-US" sz="1400" spc="-5" dirty="0">
                <a:latin typeface="Times New Roman"/>
                <a:cs typeface="Times New Roman"/>
              </a:rPr>
              <a:t>microbiologically</a:t>
            </a:r>
            <a:r>
              <a:rPr lang="en-US" sz="1400" spc="-90" dirty="0">
                <a:latin typeface="Times New Roman"/>
                <a:cs typeface="Times New Roman"/>
              </a:rPr>
              <a:t> </a:t>
            </a:r>
            <a:r>
              <a:rPr lang="en-US" sz="1400" spc="-5" dirty="0">
                <a:latin typeface="Times New Roman"/>
                <a:cs typeface="Times New Roman"/>
              </a:rPr>
              <a:t>confirmed</a:t>
            </a:r>
            <a:r>
              <a:rPr lang="en-US" sz="1400" spc="-95" dirty="0">
                <a:latin typeface="Times New Roman"/>
                <a:cs typeface="Times New Roman"/>
              </a:rPr>
              <a:t> </a:t>
            </a:r>
            <a:r>
              <a:rPr lang="en-US" sz="1400" spc="-5" dirty="0">
                <a:latin typeface="Times New Roman"/>
                <a:cs typeface="Times New Roman"/>
              </a:rPr>
              <a:t>pulmonary</a:t>
            </a:r>
            <a:r>
              <a:rPr lang="en-US" sz="1400" spc="-110" dirty="0">
                <a:latin typeface="Times New Roman"/>
                <a:cs typeface="Times New Roman"/>
              </a:rPr>
              <a:t> </a:t>
            </a:r>
            <a:r>
              <a:rPr lang="en-US" sz="1400" spc="-5" dirty="0">
                <a:latin typeface="Times New Roman"/>
                <a:cs typeface="Times New Roman"/>
              </a:rPr>
              <a:t>TB                                     </a:t>
            </a:r>
            <a:r>
              <a:rPr lang="en-US" sz="1400" b="1" spc="-5" dirty="0">
                <a:latin typeface="Times New Roman"/>
                <a:cs typeface="Times New Roman"/>
              </a:rPr>
              <a:t>2HRZE + 4HRE</a:t>
            </a:r>
            <a:r>
              <a:rPr lang="en-US" sz="1400" b="1" spc="22" baseline="25641" dirty="0">
                <a:latin typeface="Times New Roman"/>
                <a:cs typeface="Times New Roman"/>
              </a:rPr>
              <a:t>#</a:t>
            </a:r>
            <a:endParaRPr lang="en-US" sz="1400" b="1" baseline="25641" dirty="0">
              <a:latin typeface="Times New Roman"/>
              <a:cs typeface="Times New Roman"/>
            </a:endParaRPr>
          </a:p>
          <a:p>
            <a:pPr marL="12700">
              <a:lnSpc>
                <a:spcPct val="100000"/>
              </a:lnSpc>
              <a:spcBef>
                <a:spcPts val="600"/>
              </a:spcBef>
              <a:tabLst>
                <a:tab pos="2425700" algn="l"/>
              </a:tabLst>
            </a:pPr>
            <a:r>
              <a:rPr lang="en-US" sz="1400" spc="-5" dirty="0">
                <a:latin typeface="Times New Roman"/>
                <a:cs typeface="Times New Roman"/>
              </a:rPr>
              <a:t>New</a:t>
            </a:r>
            <a:r>
              <a:rPr lang="en-US" sz="1400" spc="-80" dirty="0">
                <a:latin typeface="Times New Roman"/>
                <a:cs typeface="Times New Roman"/>
              </a:rPr>
              <a:t> </a:t>
            </a:r>
            <a:r>
              <a:rPr lang="en-US" sz="1400" spc="-5" dirty="0">
                <a:latin typeface="Times New Roman"/>
                <a:cs typeface="Times New Roman"/>
              </a:rPr>
              <a:t>clinically</a:t>
            </a:r>
            <a:r>
              <a:rPr lang="en-US" sz="1400" spc="-80" dirty="0">
                <a:latin typeface="Times New Roman"/>
                <a:cs typeface="Times New Roman"/>
              </a:rPr>
              <a:t> </a:t>
            </a:r>
            <a:r>
              <a:rPr lang="en-US" sz="1400" spc="-5" dirty="0">
                <a:latin typeface="Times New Roman"/>
                <a:cs typeface="Times New Roman"/>
              </a:rPr>
              <a:t>diagnosed</a:t>
            </a:r>
            <a:r>
              <a:rPr lang="en-US" sz="1400" spc="-75" dirty="0">
                <a:latin typeface="Times New Roman"/>
                <a:cs typeface="Times New Roman"/>
              </a:rPr>
              <a:t> </a:t>
            </a:r>
            <a:r>
              <a:rPr lang="en-US" sz="1400" spc="-5" dirty="0">
                <a:latin typeface="Times New Roman"/>
                <a:cs typeface="Times New Roman"/>
              </a:rPr>
              <a:t>pulmonary</a:t>
            </a:r>
            <a:r>
              <a:rPr lang="en-US" sz="1400" spc="-100" dirty="0">
                <a:latin typeface="Times New Roman"/>
                <a:cs typeface="Times New Roman"/>
              </a:rPr>
              <a:t> </a:t>
            </a:r>
            <a:r>
              <a:rPr lang="en-US" sz="1400" spc="-5" dirty="0">
                <a:latin typeface="Times New Roman"/>
                <a:cs typeface="Times New Roman"/>
              </a:rPr>
              <a:t>TB</a:t>
            </a:r>
            <a:endParaRPr lang="en-US" sz="1400" dirty="0">
              <a:latin typeface="Times New Roman"/>
              <a:cs typeface="Times New Roman"/>
            </a:endParaRPr>
          </a:p>
          <a:p>
            <a:pPr marL="12700" marR="5080">
              <a:lnSpc>
                <a:spcPct val="127800"/>
              </a:lnSpc>
              <a:spcBef>
                <a:spcPts val="100"/>
              </a:spcBef>
            </a:pPr>
            <a:r>
              <a:rPr lang="en-US" sz="1400" spc="-5" dirty="0">
                <a:latin typeface="Times New Roman"/>
                <a:cs typeface="Times New Roman"/>
              </a:rPr>
              <a:t>New microbiologically confirmed extra-pulmonary TB </a:t>
            </a:r>
          </a:p>
          <a:p>
            <a:pPr marL="12700" marR="5080">
              <a:lnSpc>
                <a:spcPct val="127800"/>
              </a:lnSpc>
              <a:spcBef>
                <a:spcPts val="100"/>
              </a:spcBef>
            </a:pPr>
            <a:r>
              <a:rPr lang="en-US" sz="1400" spc="-5" dirty="0">
                <a:latin typeface="Times New Roman"/>
                <a:cs typeface="Times New Roman"/>
              </a:rPr>
              <a:t>New</a:t>
            </a:r>
            <a:r>
              <a:rPr lang="en-US" sz="1400" spc="-80" dirty="0">
                <a:latin typeface="Times New Roman"/>
                <a:cs typeface="Times New Roman"/>
              </a:rPr>
              <a:t> </a:t>
            </a:r>
            <a:r>
              <a:rPr lang="en-US" sz="1400" spc="-5" dirty="0">
                <a:latin typeface="Times New Roman"/>
                <a:cs typeface="Times New Roman"/>
              </a:rPr>
              <a:t>clinically</a:t>
            </a:r>
            <a:r>
              <a:rPr lang="en-US" sz="1400" spc="-80" dirty="0">
                <a:latin typeface="Times New Roman"/>
                <a:cs typeface="Times New Roman"/>
              </a:rPr>
              <a:t> </a:t>
            </a:r>
            <a:r>
              <a:rPr lang="en-US" sz="1400" spc="-5" dirty="0">
                <a:latin typeface="Times New Roman"/>
                <a:cs typeface="Times New Roman"/>
              </a:rPr>
              <a:t>diagnosed</a:t>
            </a:r>
            <a:r>
              <a:rPr lang="en-US" sz="1400" spc="-75" dirty="0">
                <a:latin typeface="Times New Roman"/>
                <a:cs typeface="Times New Roman"/>
              </a:rPr>
              <a:t> </a:t>
            </a:r>
            <a:r>
              <a:rPr lang="en-US" sz="1400" spc="-5" dirty="0">
                <a:latin typeface="Times New Roman"/>
                <a:cs typeface="Times New Roman"/>
              </a:rPr>
              <a:t>extra-pulmonary</a:t>
            </a:r>
            <a:r>
              <a:rPr lang="en-US" sz="1400" spc="-85" dirty="0">
                <a:latin typeface="Times New Roman"/>
                <a:cs typeface="Times New Roman"/>
              </a:rPr>
              <a:t> </a:t>
            </a:r>
            <a:r>
              <a:rPr lang="en-US" sz="1400" spc="-5" dirty="0">
                <a:latin typeface="Times New Roman"/>
                <a:cs typeface="Times New Roman"/>
              </a:rPr>
              <a:t>TB</a:t>
            </a:r>
            <a:endParaRPr lang="en-US" sz="1400" dirty="0">
              <a:latin typeface="Times New Roman"/>
              <a:cs typeface="Times New Roman"/>
            </a:endParaRPr>
          </a:p>
          <a:p>
            <a:pPr marL="12700" marR="5080">
              <a:lnSpc>
                <a:spcPct val="100000"/>
              </a:lnSpc>
              <a:spcBef>
                <a:spcPts val="300"/>
              </a:spcBef>
            </a:pPr>
            <a:r>
              <a:rPr lang="en-US" sz="1400" spc="-5" dirty="0">
                <a:latin typeface="Times New Roman"/>
                <a:cs typeface="Times New Roman"/>
              </a:rPr>
              <a:t>Previously</a:t>
            </a:r>
            <a:r>
              <a:rPr lang="en-US" sz="1400" spc="-80" dirty="0">
                <a:latin typeface="Times New Roman"/>
                <a:cs typeface="Times New Roman"/>
              </a:rPr>
              <a:t> </a:t>
            </a:r>
            <a:r>
              <a:rPr lang="en-US" sz="1400" spc="-5" dirty="0">
                <a:latin typeface="Times New Roman"/>
                <a:cs typeface="Times New Roman"/>
              </a:rPr>
              <a:t>treated</a:t>
            </a:r>
            <a:r>
              <a:rPr lang="en-US" sz="1400" spc="-85" dirty="0">
                <a:latin typeface="Times New Roman"/>
                <a:cs typeface="Times New Roman"/>
              </a:rPr>
              <a:t> </a:t>
            </a:r>
            <a:r>
              <a:rPr lang="en-US" sz="1400" spc="-5" dirty="0">
                <a:latin typeface="Times New Roman"/>
                <a:cs typeface="Times New Roman"/>
              </a:rPr>
              <a:t>TB</a:t>
            </a:r>
            <a:r>
              <a:rPr lang="en-US" sz="1400" spc="-80" dirty="0">
                <a:latin typeface="Times New Roman"/>
                <a:cs typeface="Times New Roman"/>
              </a:rPr>
              <a:t> </a:t>
            </a:r>
            <a:r>
              <a:rPr lang="en-US" sz="1400" i="1" dirty="0">
                <a:latin typeface="Times New Roman"/>
                <a:cs typeface="Times New Roman"/>
              </a:rPr>
              <a:t>^</a:t>
            </a:r>
            <a:r>
              <a:rPr lang="en-US" sz="1400" i="1" spc="-90" dirty="0">
                <a:latin typeface="Times New Roman"/>
                <a:cs typeface="Times New Roman"/>
              </a:rPr>
              <a:t> </a:t>
            </a:r>
          </a:p>
          <a:p>
            <a:pPr marL="0" marR="5080" indent="0">
              <a:lnSpc>
                <a:spcPct val="100000"/>
              </a:lnSpc>
              <a:spcBef>
                <a:spcPts val="300"/>
              </a:spcBef>
              <a:buNone/>
            </a:pPr>
            <a:r>
              <a:rPr lang="en-US" sz="1400" spc="-5" dirty="0">
                <a:latin typeface="Times New Roman"/>
                <a:cs typeface="Times New Roman"/>
              </a:rPr>
              <a:t>(recurrence,</a:t>
            </a:r>
            <a:r>
              <a:rPr lang="en-US" sz="1400" spc="-80" dirty="0">
                <a:latin typeface="Times New Roman"/>
                <a:cs typeface="Times New Roman"/>
              </a:rPr>
              <a:t> </a:t>
            </a:r>
            <a:r>
              <a:rPr lang="en-US" sz="1400" spc="-5" dirty="0">
                <a:latin typeface="Times New Roman"/>
                <a:cs typeface="Times New Roman"/>
              </a:rPr>
              <a:t>treatment</a:t>
            </a:r>
            <a:r>
              <a:rPr lang="en-US" sz="1400" spc="-85" dirty="0">
                <a:latin typeface="Times New Roman"/>
                <a:cs typeface="Times New Roman"/>
              </a:rPr>
              <a:t> </a:t>
            </a:r>
            <a:r>
              <a:rPr lang="en-US" sz="1400" spc="-5" dirty="0">
                <a:latin typeface="Times New Roman"/>
                <a:cs typeface="Times New Roman"/>
              </a:rPr>
              <a:t>after</a:t>
            </a:r>
            <a:r>
              <a:rPr lang="en-US" sz="1400" spc="-80" dirty="0">
                <a:latin typeface="Times New Roman"/>
                <a:cs typeface="Times New Roman"/>
              </a:rPr>
              <a:t> </a:t>
            </a:r>
            <a:r>
              <a:rPr lang="en-US" sz="1400" spc="-5" dirty="0">
                <a:latin typeface="Times New Roman"/>
                <a:cs typeface="Times New Roman"/>
              </a:rPr>
              <a:t>loss</a:t>
            </a:r>
            <a:r>
              <a:rPr lang="en-US" sz="1400" spc="-85" dirty="0">
                <a:latin typeface="Times New Roman"/>
                <a:cs typeface="Times New Roman"/>
              </a:rPr>
              <a:t> </a:t>
            </a:r>
            <a:r>
              <a:rPr lang="en-US" sz="1400" spc="-5" dirty="0">
                <a:latin typeface="Times New Roman"/>
                <a:cs typeface="Times New Roman"/>
              </a:rPr>
              <a:t>to  follow</a:t>
            </a:r>
            <a:r>
              <a:rPr lang="en-US" sz="1400" spc="-80" dirty="0">
                <a:latin typeface="Times New Roman"/>
                <a:cs typeface="Times New Roman"/>
              </a:rPr>
              <a:t> </a:t>
            </a:r>
            <a:r>
              <a:rPr lang="en-US" sz="1400" spc="-5" dirty="0">
                <a:latin typeface="Times New Roman"/>
                <a:cs typeface="Times New Roman"/>
              </a:rPr>
              <a:t>up,</a:t>
            </a:r>
            <a:r>
              <a:rPr lang="en-US" sz="1400" spc="-75" dirty="0">
                <a:latin typeface="Times New Roman"/>
                <a:cs typeface="Times New Roman"/>
              </a:rPr>
              <a:t> </a:t>
            </a:r>
            <a:r>
              <a:rPr lang="en-US" sz="1400" spc="-5" dirty="0">
                <a:latin typeface="Times New Roman"/>
                <a:cs typeface="Times New Roman"/>
              </a:rPr>
              <a:t>treatment</a:t>
            </a:r>
            <a:r>
              <a:rPr lang="en-US" sz="1400" spc="-75" dirty="0">
                <a:latin typeface="Times New Roman"/>
                <a:cs typeface="Times New Roman"/>
              </a:rPr>
              <a:t> </a:t>
            </a:r>
            <a:r>
              <a:rPr lang="en-US" sz="1400" spc="-5" dirty="0">
                <a:latin typeface="Times New Roman"/>
                <a:cs typeface="Times New Roman"/>
              </a:rPr>
              <a:t>after</a:t>
            </a:r>
            <a:r>
              <a:rPr lang="en-US" sz="1400" spc="-80" dirty="0">
                <a:latin typeface="Times New Roman"/>
                <a:cs typeface="Times New Roman"/>
              </a:rPr>
              <a:t> </a:t>
            </a:r>
            <a:r>
              <a:rPr lang="en-US" sz="1400" spc="-5" dirty="0">
                <a:latin typeface="Times New Roman"/>
                <a:cs typeface="Times New Roman"/>
              </a:rPr>
              <a:t>failure)</a:t>
            </a:r>
            <a:endParaRPr lang="en-US" sz="1400" dirty="0">
              <a:latin typeface="Times New Roman"/>
              <a:cs typeface="Times New Roman"/>
            </a:endParaRPr>
          </a:p>
          <a:p>
            <a:pPr marL="12700">
              <a:lnSpc>
                <a:spcPct val="100000"/>
              </a:lnSpc>
              <a:spcBef>
                <a:spcPts val="600"/>
              </a:spcBef>
              <a:tabLst>
                <a:tab pos="2425700" algn="l"/>
              </a:tabLst>
            </a:pPr>
            <a:endParaRPr lang="en-US" sz="1100" dirty="0">
              <a:latin typeface="Times New Roman"/>
              <a:cs typeface="Times New Roman"/>
            </a:endParaRPr>
          </a:p>
          <a:p>
            <a:pPr marL="12700">
              <a:lnSpc>
                <a:spcPct val="100000"/>
              </a:lnSpc>
              <a:spcBef>
                <a:spcPts val="600"/>
              </a:spcBef>
              <a:tabLst>
                <a:tab pos="2425700" algn="l"/>
              </a:tabLst>
            </a:pPr>
            <a:endParaRPr sz="1100" dirty="0">
              <a:latin typeface="Times New Roman"/>
              <a:cs typeface="Times New Roman"/>
            </a:endParaRPr>
          </a:p>
        </p:txBody>
      </p:sp>
    </p:spTree>
    <p:extLst>
      <p:ext uri="{BB962C8B-B14F-4D97-AF65-F5344CB8AC3E}">
        <p14:creationId xmlns:p14="http://schemas.microsoft.com/office/powerpoint/2010/main" val="250928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spc="-10" dirty="0">
                <a:latin typeface="Times New Roman"/>
                <a:cs typeface="Times New Roman"/>
              </a:rPr>
              <a:t>Tuberculosis </a:t>
            </a:r>
            <a:r>
              <a:rPr lang="en-US" sz="1800" b="1" spc="-5" dirty="0">
                <a:latin typeface="Times New Roman"/>
                <a:cs typeface="Times New Roman"/>
              </a:rPr>
              <a:t>Drug </a:t>
            </a:r>
            <a:r>
              <a:rPr lang="en-US" sz="1800" b="1" dirty="0">
                <a:latin typeface="Times New Roman"/>
                <a:cs typeface="Times New Roman"/>
              </a:rPr>
              <a:t>Formulations and </a:t>
            </a:r>
            <a:r>
              <a:rPr lang="en-US" sz="1800" b="1" spc="-5" dirty="0">
                <a:latin typeface="Times New Roman"/>
                <a:cs typeface="Times New Roman"/>
              </a:rPr>
              <a:t>Dosages </a:t>
            </a:r>
            <a:r>
              <a:rPr lang="en-US" sz="1800" b="1" dirty="0">
                <a:latin typeface="Times New Roman"/>
                <a:cs typeface="Times New Roman"/>
              </a:rPr>
              <a:t>for  </a:t>
            </a:r>
            <a:r>
              <a:rPr lang="en-US" sz="1800" b="1" spc="-10" dirty="0">
                <a:latin typeface="Times New Roman"/>
                <a:cs typeface="Times New Roman"/>
              </a:rPr>
              <a:t>Children</a:t>
            </a:r>
            <a:r>
              <a:rPr lang="en-US" sz="1800" b="1" spc="-125" dirty="0">
                <a:latin typeface="Times New Roman"/>
                <a:cs typeface="Times New Roman"/>
              </a:rPr>
              <a:t> </a:t>
            </a:r>
            <a:r>
              <a:rPr lang="en-US" sz="1800" b="1" spc="-5" dirty="0">
                <a:latin typeface="Times New Roman"/>
                <a:cs typeface="Times New Roman"/>
              </a:rPr>
              <a:t>As</a:t>
            </a:r>
            <a:r>
              <a:rPr lang="en-US" sz="1800" b="1" spc="-75" dirty="0">
                <a:latin typeface="Times New Roman"/>
                <a:cs typeface="Times New Roman"/>
              </a:rPr>
              <a:t> </a:t>
            </a:r>
            <a:r>
              <a:rPr lang="en-US" sz="1800" b="1" spc="-5" dirty="0">
                <a:latin typeface="Times New Roman"/>
                <a:cs typeface="Times New Roman"/>
              </a:rPr>
              <a:t>per</a:t>
            </a:r>
            <a:r>
              <a:rPr lang="en-US" sz="1800" b="1" spc="-95" dirty="0">
                <a:latin typeface="Times New Roman"/>
                <a:cs typeface="Times New Roman"/>
              </a:rPr>
              <a:t> </a:t>
            </a:r>
            <a:r>
              <a:rPr lang="en-US" sz="1800" b="1" spc="-5" dirty="0">
                <a:latin typeface="Times New Roman"/>
                <a:cs typeface="Times New Roman"/>
              </a:rPr>
              <a:t>IAP</a:t>
            </a:r>
            <a:r>
              <a:rPr lang="en-US" sz="1800" b="1" spc="-130" dirty="0">
                <a:latin typeface="Times New Roman"/>
                <a:cs typeface="Times New Roman"/>
              </a:rPr>
              <a:t> </a:t>
            </a:r>
            <a:r>
              <a:rPr lang="en-US" sz="1800" b="1" spc="-5" dirty="0">
                <a:latin typeface="Times New Roman"/>
                <a:cs typeface="Times New Roman"/>
              </a:rPr>
              <a:t>NTEP</a:t>
            </a:r>
            <a:r>
              <a:rPr lang="en-US" sz="1800" b="1" spc="-120" dirty="0">
                <a:latin typeface="Times New Roman"/>
                <a:cs typeface="Times New Roman"/>
              </a:rPr>
              <a:t> </a:t>
            </a:r>
            <a:r>
              <a:rPr lang="en-US" sz="1800" b="1" spc="-5" dirty="0">
                <a:latin typeface="Times New Roman"/>
                <a:cs typeface="Times New Roman"/>
              </a:rPr>
              <a:t>Guidelines,</a:t>
            </a:r>
            <a:r>
              <a:rPr lang="en-US" sz="1800" b="1" spc="-75" dirty="0">
                <a:latin typeface="Times New Roman"/>
                <a:cs typeface="Times New Roman"/>
              </a:rPr>
              <a:t> </a:t>
            </a:r>
            <a:r>
              <a:rPr lang="en-US" sz="1800" b="1" spc="-5" dirty="0">
                <a:latin typeface="Times New Roman"/>
                <a:cs typeface="Times New Roman"/>
              </a:rPr>
              <a:t>2020</a:t>
            </a:r>
            <a:br>
              <a:rPr lang="en-US" dirty="0">
                <a:latin typeface="Times New Roman"/>
                <a:cs typeface="Times New Roman"/>
              </a:rPr>
            </a:br>
            <a:endParaRPr lang="en-US" dirty="0"/>
          </a:p>
        </p:txBody>
      </p:sp>
      <p:sp>
        <p:nvSpPr>
          <p:cNvPr id="3" name="Content Placeholder 2"/>
          <p:cNvSpPr>
            <a:spLocks noGrp="1"/>
          </p:cNvSpPr>
          <p:nvPr>
            <p:ph idx="1"/>
          </p:nvPr>
        </p:nvSpPr>
        <p:spPr/>
        <p:txBody>
          <a:bodyPr>
            <a:normAutofit/>
          </a:bodyPr>
          <a:lstStyle/>
          <a:p>
            <a:pPr marL="0" indent="0">
              <a:buNone/>
            </a:pPr>
            <a:r>
              <a:rPr lang="en-US" sz="1600" i="1" spc="-20" dirty="0">
                <a:latin typeface="Times New Roman"/>
                <a:cs typeface="Times New Roman"/>
              </a:rPr>
              <a:t>Weight</a:t>
            </a:r>
            <a:r>
              <a:rPr lang="en-US" sz="1600" i="1" spc="-60" dirty="0">
                <a:latin typeface="Times New Roman"/>
                <a:cs typeface="Times New Roman"/>
              </a:rPr>
              <a:t> </a:t>
            </a:r>
            <a:r>
              <a:rPr lang="en-US" sz="1600" i="1" spc="-5" dirty="0">
                <a:latin typeface="Times New Roman"/>
                <a:cs typeface="Times New Roman"/>
              </a:rPr>
              <a:t>band</a:t>
            </a:r>
            <a:r>
              <a:rPr lang="en-US" sz="1600" i="1" spc="-55" dirty="0">
                <a:latin typeface="Times New Roman"/>
                <a:cs typeface="Times New Roman"/>
              </a:rPr>
              <a:t> </a:t>
            </a:r>
            <a:r>
              <a:rPr lang="en-US" sz="1600" i="1" spc="-5" dirty="0">
                <a:latin typeface="Times New Roman"/>
                <a:cs typeface="Times New Roman"/>
              </a:rPr>
              <a:t>(kg)	                     Dose</a:t>
            </a:r>
            <a:r>
              <a:rPr lang="en-US" sz="1600" i="1" spc="-90" dirty="0">
                <a:latin typeface="Times New Roman"/>
                <a:cs typeface="Times New Roman"/>
              </a:rPr>
              <a:t> </a:t>
            </a:r>
            <a:r>
              <a:rPr lang="en-US" sz="1600" i="1" spc="-10" dirty="0">
                <a:latin typeface="Times New Roman"/>
                <a:cs typeface="Times New Roman"/>
              </a:rPr>
              <a:t>from</a:t>
            </a:r>
            <a:r>
              <a:rPr lang="en-US" sz="1600" i="1" spc="-90" dirty="0">
                <a:latin typeface="Times New Roman"/>
                <a:cs typeface="Times New Roman"/>
              </a:rPr>
              <a:t> </a:t>
            </a:r>
            <a:r>
              <a:rPr lang="en-US" sz="1600" i="1" spc="-5" dirty="0">
                <a:latin typeface="Times New Roman"/>
                <a:cs typeface="Times New Roman"/>
              </a:rPr>
              <a:t>0-18</a:t>
            </a:r>
            <a:r>
              <a:rPr lang="en-US" sz="1600" i="1" spc="-95" dirty="0">
                <a:latin typeface="Times New Roman"/>
                <a:cs typeface="Times New Roman"/>
              </a:rPr>
              <a:t> </a:t>
            </a:r>
            <a:r>
              <a:rPr lang="en-US" sz="1600" i="1" spc="-5" dirty="0">
                <a:latin typeface="Times New Roman"/>
                <a:cs typeface="Times New Roman"/>
              </a:rPr>
              <a:t>y*</a:t>
            </a:r>
          </a:p>
          <a:p>
            <a:pPr marL="12700">
              <a:lnSpc>
                <a:spcPct val="100000"/>
              </a:lnSpc>
              <a:spcBef>
                <a:spcPts val="400"/>
              </a:spcBef>
            </a:pPr>
            <a:r>
              <a:rPr lang="en-US" sz="1400" dirty="0">
                <a:latin typeface="Times New Roman"/>
                <a:cs typeface="Times New Roman"/>
              </a:rPr>
              <a:t>4-7</a:t>
            </a:r>
          </a:p>
          <a:p>
            <a:pPr marL="12700">
              <a:lnSpc>
                <a:spcPct val="100000"/>
              </a:lnSpc>
              <a:spcBef>
                <a:spcPts val="300"/>
              </a:spcBef>
            </a:pPr>
            <a:r>
              <a:rPr lang="en-US" sz="1400" spc="-10" dirty="0">
                <a:latin typeface="Times New Roman"/>
                <a:cs typeface="Times New Roman"/>
              </a:rPr>
              <a:t>8-11</a:t>
            </a:r>
            <a:endParaRPr lang="en-US" sz="1400" dirty="0">
              <a:latin typeface="Times New Roman"/>
              <a:cs typeface="Times New Roman"/>
            </a:endParaRPr>
          </a:p>
          <a:p>
            <a:pPr marL="12700">
              <a:lnSpc>
                <a:spcPct val="100000"/>
              </a:lnSpc>
              <a:spcBef>
                <a:spcPts val="300"/>
              </a:spcBef>
            </a:pPr>
            <a:r>
              <a:rPr lang="en-US" sz="1400" spc="5" dirty="0">
                <a:latin typeface="Times New Roman"/>
                <a:cs typeface="Times New Roman"/>
              </a:rPr>
              <a:t>12-15</a:t>
            </a:r>
            <a:endParaRPr lang="en-US" sz="1400" dirty="0">
              <a:latin typeface="Times New Roman"/>
              <a:cs typeface="Times New Roman"/>
            </a:endParaRPr>
          </a:p>
          <a:p>
            <a:pPr marL="12700">
              <a:lnSpc>
                <a:spcPct val="100000"/>
              </a:lnSpc>
              <a:spcBef>
                <a:spcPts val="300"/>
              </a:spcBef>
            </a:pPr>
            <a:r>
              <a:rPr lang="en-US" sz="1400" spc="5" dirty="0">
                <a:latin typeface="Times New Roman"/>
                <a:cs typeface="Times New Roman"/>
              </a:rPr>
              <a:t>16-24</a:t>
            </a:r>
            <a:endParaRPr lang="en-US" sz="1400" dirty="0">
              <a:latin typeface="Times New Roman"/>
              <a:cs typeface="Times New Roman"/>
            </a:endParaRPr>
          </a:p>
          <a:p>
            <a:pPr marL="12700">
              <a:lnSpc>
                <a:spcPct val="100000"/>
              </a:lnSpc>
              <a:spcBef>
                <a:spcPts val="300"/>
              </a:spcBef>
            </a:pPr>
            <a:r>
              <a:rPr lang="en-US" sz="1400" dirty="0">
                <a:latin typeface="Times New Roman"/>
                <a:cs typeface="Times New Roman"/>
              </a:rPr>
              <a:t>25-29</a:t>
            </a:r>
          </a:p>
          <a:p>
            <a:r>
              <a:rPr lang="en-US" sz="1400" dirty="0">
                <a:latin typeface="Times New Roman"/>
                <a:cs typeface="Times New Roman"/>
              </a:rPr>
              <a:t>30-39	                                                          2P+2E+2A</a:t>
            </a:r>
          </a:p>
          <a:p>
            <a:pPr marL="0" indent="0">
              <a:buNone/>
            </a:pPr>
            <a:endParaRPr lang="en-US" sz="1600" dirty="0"/>
          </a:p>
        </p:txBody>
      </p:sp>
      <p:sp>
        <p:nvSpPr>
          <p:cNvPr id="4" name="Slide Number Placeholder 3"/>
          <p:cNvSpPr>
            <a:spLocks noGrp="1"/>
          </p:cNvSpPr>
          <p:nvPr>
            <p:ph type="sldNum" sz="quarter" idx="12"/>
          </p:nvPr>
        </p:nvSpPr>
        <p:spPr/>
        <p:txBody>
          <a:bodyPr/>
          <a:lstStyle/>
          <a:p>
            <a:fld id="{12B5328F-5207-44D2-8ABB-E9C185FCB670}" type="slidenum">
              <a:rPr lang="en-US" smtClean="0"/>
              <a:pPr/>
              <a:t>19</a:t>
            </a:fld>
            <a:endParaRPr lang="en-US"/>
          </a:p>
        </p:txBody>
      </p:sp>
      <p:sp>
        <p:nvSpPr>
          <p:cNvPr id="5" name="TextBox 4"/>
          <p:cNvSpPr txBox="1"/>
          <p:nvPr/>
        </p:nvSpPr>
        <p:spPr>
          <a:xfrm>
            <a:off x="2411506" y="2178423"/>
            <a:ext cx="2707341" cy="1323439"/>
          </a:xfrm>
          <a:prstGeom prst="rect">
            <a:avLst/>
          </a:prstGeom>
          <a:noFill/>
        </p:spPr>
        <p:txBody>
          <a:bodyPr wrap="square" rtlCol="0">
            <a:spAutoFit/>
          </a:bodyPr>
          <a:lstStyle/>
          <a:p>
            <a:pPr marR="6985" algn="r">
              <a:lnSpc>
                <a:spcPct val="100000"/>
              </a:lnSpc>
              <a:spcBef>
                <a:spcPts val="400"/>
              </a:spcBef>
            </a:pPr>
            <a:r>
              <a:rPr lang="en-US" sz="1400" spc="-5">
                <a:latin typeface="Times New Roman"/>
                <a:cs typeface="Times New Roman"/>
              </a:rPr>
              <a:t>1P</a:t>
            </a:r>
            <a:r>
              <a:rPr lang="en-US" sz="1400" spc="-125">
                <a:latin typeface="Times New Roman"/>
                <a:cs typeface="Times New Roman"/>
              </a:rPr>
              <a:t> </a:t>
            </a:r>
            <a:r>
              <a:rPr lang="en-US" sz="1400">
                <a:latin typeface="Times New Roman"/>
                <a:cs typeface="Times New Roman"/>
              </a:rPr>
              <a:t>+</a:t>
            </a:r>
            <a:r>
              <a:rPr lang="en-US" sz="1400" spc="-120">
                <a:latin typeface="Times New Roman"/>
                <a:cs typeface="Times New Roman"/>
              </a:rPr>
              <a:t> </a:t>
            </a:r>
            <a:r>
              <a:rPr lang="en-US" sz="1400" spc="-5">
                <a:latin typeface="Times New Roman"/>
                <a:cs typeface="Times New Roman"/>
              </a:rPr>
              <a:t>1E</a:t>
            </a:r>
            <a:endParaRPr lang="en-US" sz="1400">
              <a:latin typeface="Times New Roman"/>
              <a:cs typeface="Times New Roman"/>
            </a:endParaRPr>
          </a:p>
          <a:p>
            <a:pPr marR="6985" algn="r">
              <a:lnSpc>
                <a:spcPct val="100000"/>
              </a:lnSpc>
              <a:spcBef>
                <a:spcPts val="300"/>
              </a:spcBef>
            </a:pPr>
            <a:r>
              <a:rPr lang="en-US" sz="1400" spc="-5">
                <a:latin typeface="Times New Roman"/>
                <a:cs typeface="Times New Roman"/>
              </a:rPr>
              <a:t>2P</a:t>
            </a:r>
            <a:r>
              <a:rPr lang="en-US" sz="1400" spc="-125">
                <a:latin typeface="Times New Roman"/>
                <a:cs typeface="Times New Roman"/>
              </a:rPr>
              <a:t> </a:t>
            </a:r>
            <a:r>
              <a:rPr lang="en-US" sz="1400">
                <a:latin typeface="Times New Roman"/>
                <a:cs typeface="Times New Roman"/>
              </a:rPr>
              <a:t>+</a:t>
            </a:r>
            <a:r>
              <a:rPr lang="en-US" sz="1400" spc="-120">
                <a:latin typeface="Times New Roman"/>
                <a:cs typeface="Times New Roman"/>
              </a:rPr>
              <a:t> </a:t>
            </a:r>
            <a:r>
              <a:rPr lang="en-US" sz="1400" spc="-5">
                <a:latin typeface="Times New Roman"/>
                <a:cs typeface="Times New Roman"/>
              </a:rPr>
              <a:t>2E</a:t>
            </a:r>
            <a:endParaRPr lang="en-US" sz="1400">
              <a:latin typeface="Times New Roman"/>
              <a:cs typeface="Times New Roman"/>
            </a:endParaRPr>
          </a:p>
          <a:p>
            <a:pPr marR="6985" algn="r">
              <a:lnSpc>
                <a:spcPct val="100000"/>
              </a:lnSpc>
              <a:spcBef>
                <a:spcPts val="300"/>
              </a:spcBef>
            </a:pPr>
            <a:r>
              <a:rPr lang="en-US" sz="1400" spc="-5">
                <a:latin typeface="Times New Roman"/>
                <a:cs typeface="Times New Roman"/>
              </a:rPr>
              <a:t>3P</a:t>
            </a:r>
            <a:r>
              <a:rPr lang="en-US" sz="1400" spc="-120">
                <a:latin typeface="Times New Roman"/>
                <a:cs typeface="Times New Roman"/>
              </a:rPr>
              <a:t> </a:t>
            </a:r>
            <a:r>
              <a:rPr lang="en-US" sz="1400">
                <a:latin typeface="Times New Roman"/>
                <a:cs typeface="Times New Roman"/>
              </a:rPr>
              <a:t>+</a:t>
            </a:r>
            <a:r>
              <a:rPr lang="en-US" sz="1400" spc="-120">
                <a:latin typeface="Times New Roman"/>
                <a:cs typeface="Times New Roman"/>
              </a:rPr>
              <a:t> </a:t>
            </a:r>
            <a:r>
              <a:rPr lang="en-US" sz="1400" spc="-5">
                <a:latin typeface="Times New Roman"/>
                <a:cs typeface="Times New Roman"/>
              </a:rPr>
              <a:t>3E</a:t>
            </a:r>
            <a:endParaRPr lang="en-US" sz="1400">
              <a:latin typeface="Times New Roman"/>
              <a:cs typeface="Times New Roman"/>
            </a:endParaRPr>
          </a:p>
          <a:p>
            <a:pPr marR="6985" algn="r">
              <a:lnSpc>
                <a:spcPct val="100000"/>
              </a:lnSpc>
              <a:spcBef>
                <a:spcPts val="300"/>
              </a:spcBef>
            </a:pPr>
            <a:r>
              <a:rPr lang="en-US" sz="1400" spc="-5">
                <a:latin typeface="Times New Roman"/>
                <a:cs typeface="Times New Roman"/>
              </a:rPr>
              <a:t>4P</a:t>
            </a:r>
            <a:r>
              <a:rPr lang="en-US" sz="1400" spc="-120">
                <a:latin typeface="Times New Roman"/>
                <a:cs typeface="Times New Roman"/>
              </a:rPr>
              <a:t> </a:t>
            </a:r>
            <a:r>
              <a:rPr lang="en-US" sz="1400">
                <a:latin typeface="Times New Roman"/>
                <a:cs typeface="Times New Roman"/>
              </a:rPr>
              <a:t>+</a:t>
            </a:r>
            <a:r>
              <a:rPr lang="en-US" sz="1400" spc="-120">
                <a:latin typeface="Times New Roman"/>
                <a:cs typeface="Times New Roman"/>
              </a:rPr>
              <a:t> </a:t>
            </a:r>
            <a:r>
              <a:rPr lang="en-US" sz="1400" spc="-5">
                <a:latin typeface="Times New Roman"/>
                <a:cs typeface="Times New Roman"/>
              </a:rPr>
              <a:t>4E</a:t>
            </a:r>
            <a:endParaRPr lang="en-US" sz="1400">
              <a:latin typeface="Times New Roman"/>
              <a:cs typeface="Times New Roman"/>
            </a:endParaRPr>
          </a:p>
          <a:p>
            <a:pPr marR="5080" algn="r">
              <a:lnSpc>
                <a:spcPct val="100000"/>
              </a:lnSpc>
              <a:spcBef>
                <a:spcPts val="300"/>
              </a:spcBef>
            </a:pPr>
            <a:r>
              <a:rPr lang="en-US" sz="1400">
                <a:latin typeface="Times New Roman"/>
                <a:cs typeface="Times New Roman"/>
              </a:rPr>
              <a:t>3P+3E+1A</a:t>
            </a:r>
            <a:endParaRPr lang="en-US" sz="1400" dirty="0">
              <a:latin typeface="Times New Roman"/>
              <a:cs typeface="Times New Roman"/>
            </a:endParaRPr>
          </a:p>
        </p:txBody>
      </p:sp>
      <p:sp>
        <p:nvSpPr>
          <p:cNvPr id="6" name="Rectangle 5"/>
          <p:cNvSpPr/>
          <p:nvPr/>
        </p:nvSpPr>
        <p:spPr>
          <a:xfrm>
            <a:off x="367552" y="4134885"/>
            <a:ext cx="7718612" cy="1638910"/>
          </a:xfrm>
          <a:prstGeom prst="rect">
            <a:avLst/>
          </a:prstGeom>
        </p:spPr>
        <p:txBody>
          <a:bodyPr wrap="square">
            <a:spAutoFit/>
          </a:bodyPr>
          <a:lstStyle/>
          <a:p>
            <a:pPr marL="12700" marR="5080" algn="just">
              <a:lnSpc>
                <a:spcPct val="100000"/>
              </a:lnSpc>
              <a:spcBef>
                <a:spcPts val="100"/>
              </a:spcBef>
            </a:pPr>
            <a:r>
              <a:rPr lang="en-US" sz="1400" i="1" spc="-5" dirty="0">
                <a:latin typeface="Times New Roman"/>
                <a:cs typeface="Times New Roman"/>
              </a:rPr>
              <a:t>H-Isoniazid, R-Rifampicin; Z-Pyrazinamide, E-Ethambutol; *number  </a:t>
            </a:r>
            <a:r>
              <a:rPr lang="en-US" sz="1400" i="1" spc="-10" dirty="0">
                <a:latin typeface="Times New Roman"/>
                <a:cs typeface="Times New Roman"/>
              </a:rPr>
              <a:t>preceding </a:t>
            </a:r>
            <a:r>
              <a:rPr lang="en-US" sz="1400" i="1" spc="-5" dirty="0">
                <a:latin typeface="Times New Roman"/>
                <a:cs typeface="Times New Roman"/>
              </a:rPr>
              <a:t>the letter denotes number of pediatric or adult formulations; </a:t>
            </a:r>
          </a:p>
          <a:p>
            <a:pPr marL="12700" marR="5080" algn="just">
              <a:lnSpc>
                <a:spcPct val="100000"/>
              </a:lnSpc>
              <a:spcBef>
                <a:spcPts val="100"/>
              </a:spcBef>
            </a:pPr>
            <a:endParaRPr lang="en-US" sz="1400" i="1" spc="-5" dirty="0">
              <a:latin typeface="Times New Roman"/>
              <a:cs typeface="Times New Roman"/>
            </a:endParaRPr>
          </a:p>
          <a:p>
            <a:pPr marL="12700" marR="5080" algn="just">
              <a:lnSpc>
                <a:spcPct val="100000"/>
              </a:lnSpc>
              <a:spcBef>
                <a:spcPts val="100"/>
              </a:spcBef>
            </a:pPr>
            <a:r>
              <a:rPr lang="en-US" sz="1400" i="1" spc="-5" dirty="0">
                <a:latin typeface="Times New Roman"/>
                <a:cs typeface="Times New Roman"/>
              </a:rPr>
              <a:t>Pediatric formulation (P) H50, R75, Z150 </a:t>
            </a:r>
            <a:r>
              <a:rPr lang="en-US" sz="1400" i="1" dirty="0">
                <a:latin typeface="Times New Roman"/>
                <a:cs typeface="Times New Roman"/>
              </a:rPr>
              <a:t>+ E  </a:t>
            </a:r>
            <a:r>
              <a:rPr lang="en-US" sz="1400" i="1" spc="-5" dirty="0">
                <a:latin typeface="Times New Roman"/>
                <a:cs typeface="Times New Roman"/>
              </a:rPr>
              <a:t>100 (E separate tab); </a:t>
            </a:r>
          </a:p>
          <a:p>
            <a:pPr marL="12700" marR="5080" algn="just">
              <a:lnSpc>
                <a:spcPct val="100000"/>
              </a:lnSpc>
              <a:spcBef>
                <a:spcPts val="100"/>
              </a:spcBef>
            </a:pPr>
            <a:r>
              <a:rPr lang="en-US" sz="1400" i="1" spc="-5" dirty="0">
                <a:latin typeface="Times New Roman"/>
                <a:cs typeface="Times New Roman"/>
              </a:rPr>
              <a:t>adult formulation (A) H75, R150, Z400, E275;  </a:t>
            </a:r>
          </a:p>
          <a:p>
            <a:pPr marL="12700" marR="5080" algn="just">
              <a:lnSpc>
                <a:spcPct val="100000"/>
              </a:lnSpc>
              <a:spcBef>
                <a:spcPts val="100"/>
              </a:spcBef>
            </a:pPr>
            <a:r>
              <a:rPr lang="en-US" sz="1400" i="1" spc="-10" dirty="0">
                <a:latin typeface="Times New Roman"/>
                <a:cs typeface="Times New Roman"/>
              </a:rPr>
              <a:t>Children </a:t>
            </a:r>
            <a:r>
              <a:rPr lang="en-US" sz="1400" i="1" spc="-5" dirty="0">
                <a:latin typeface="Times New Roman"/>
                <a:cs typeface="Times New Roman"/>
              </a:rPr>
              <a:t>(aged 0-18 y) </a:t>
            </a:r>
            <a:r>
              <a:rPr lang="en-US" sz="1400" i="1" spc="-5" dirty="0" err="1">
                <a:latin typeface="Times New Roman"/>
                <a:cs typeface="Times New Roman"/>
              </a:rPr>
              <a:t>upto</a:t>
            </a:r>
            <a:r>
              <a:rPr lang="en-US" sz="1400" i="1" spc="-5" dirty="0">
                <a:latin typeface="Times New Roman"/>
                <a:cs typeface="Times New Roman"/>
              </a:rPr>
              <a:t> the weight of 39 kg should be managed as  per this table; </a:t>
            </a:r>
            <a:r>
              <a:rPr lang="en-US" sz="1400" i="1" spc="-10" dirty="0">
                <a:latin typeface="Times New Roman"/>
                <a:cs typeface="Times New Roman"/>
              </a:rPr>
              <a:t>children </a:t>
            </a:r>
            <a:r>
              <a:rPr lang="en-US" sz="1400" i="1" spc="-5" dirty="0">
                <a:latin typeface="Times New Roman"/>
                <a:cs typeface="Times New Roman"/>
              </a:rPr>
              <a:t>(aged 0-18 y) </a:t>
            </a:r>
            <a:r>
              <a:rPr lang="en-US" sz="1400" spc="-5" dirty="0">
                <a:latin typeface="Symbol"/>
                <a:cs typeface="Symbol"/>
              </a:rPr>
              <a:t></a:t>
            </a:r>
            <a:r>
              <a:rPr lang="en-US" sz="1400" i="1" spc="-5" dirty="0">
                <a:latin typeface="Times New Roman"/>
                <a:cs typeface="Times New Roman"/>
              </a:rPr>
              <a:t>40 </a:t>
            </a:r>
            <a:r>
              <a:rPr lang="en-US" sz="1400" i="1" dirty="0">
                <a:latin typeface="Times New Roman"/>
                <a:cs typeface="Times New Roman"/>
              </a:rPr>
              <a:t>kg </a:t>
            </a:r>
            <a:r>
              <a:rPr lang="en-US" sz="1400" i="1" spc="-5" dirty="0">
                <a:latin typeface="Times New Roman"/>
                <a:cs typeface="Times New Roman"/>
              </a:rPr>
              <a:t>would be managed as per  the</a:t>
            </a:r>
            <a:r>
              <a:rPr lang="en-US" sz="1400" i="1" spc="-35" dirty="0">
                <a:latin typeface="Times New Roman"/>
                <a:cs typeface="Times New Roman"/>
              </a:rPr>
              <a:t> </a:t>
            </a:r>
            <a:r>
              <a:rPr lang="en-US" sz="1400" i="1" spc="-5" dirty="0">
                <a:latin typeface="Times New Roman"/>
                <a:cs typeface="Times New Roman"/>
              </a:rPr>
              <a:t>various</a:t>
            </a:r>
            <a:r>
              <a:rPr lang="en-US" sz="1400" i="1" spc="-30" dirty="0">
                <a:latin typeface="Times New Roman"/>
                <a:cs typeface="Times New Roman"/>
              </a:rPr>
              <a:t> </a:t>
            </a:r>
            <a:r>
              <a:rPr lang="en-US" sz="1400" i="1" spc="-5" dirty="0">
                <a:latin typeface="Times New Roman"/>
                <a:cs typeface="Times New Roman"/>
              </a:rPr>
              <a:t>weight</a:t>
            </a:r>
            <a:r>
              <a:rPr lang="en-US" sz="1400" i="1" spc="-30" dirty="0">
                <a:latin typeface="Times New Roman"/>
                <a:cs typeface="Times New Roman"/>
              </a:rPr>
              <a:t> </a:t>
            </a:r>
            <a:r>
              <a:rPr lang="en-US" sz="1400" i="1" spc="-5" dirty="0">
                <a:latin typeface="Times New Roman"/>
                <a:cs typeface="Times New Roman"/>
              </a:rPr>
              <a:t>bands</a:t>
            </a:r>
            <a:r>
              <a:rPr lang="en-US" sz="1400" i="1" spc="-35" dirty="0">
                <a:latin typeface="Times New Roman"/>
                <a:cs typeface="Times New Roman"/>
              </a:rPr>
              <a:t> </a:t>
            </a:r>
            <a:r>
              <a:rPr lang="en-US" sz="1400" i="1" spc="-5" dirty="0">
                <a:latin typeface="Times New Roman"/>
                <a:cs typeface="Times New Roman"/>
              </a:rPr>
              <a:t>described</a:t>
            </a:r>
            <a:r>
              <a:rPr lang="en-US" sz="1400" i="1" spc="-30" dirty="0">
                <a:latin typeface="Times New Roman"/>
                <a:cs typeface="Times New Roman"/>
              </a:rPr>
              <a:t> </a:t>
            </a:r>
            <a:r>
              <a:rPr lang="en-US" sz="1400" i="1" spc="-5" dirty="0">
                <a:latin typeface="Times New Roman"/>
                <a:cs typeface="Times New Roman"/>
              </a:rPr>
              <a:t>for</a:t>
            </a:r>
            <a:r>
              <a:rPr lang="en-US" sz="1400" i="1" spc="-30" dirty="0">
                <a:latin typeface="Times New Roman"/>
                <a:cs typeface="Times New Roman"/>
              </a:rPr>
              <a:t> </a:t>
            </a:r>
            <a:r>
              <a:rPr lang="en-US" sz="1400" i="1" spc="-5" dirty="0">
                <a:latin typeface="Times New Roman"/>
                <a:cs typeface="Times New Roman"/>
              </a:rPr>
              <a:t>adults.</a:t>
            </a:r>
            <a:endParaRPr lang="en-US" sz="1400" dirty="0">
              <a:latin typeface="Times New Roman"/>
              <a:cs typeface="Times New Roman"/>
            </a:endParaRPr>
          </a:p>
        </p:txBody>
      </p:sp>
    </p:spTree>
    <p:extLst>
      <p:ext uri="{BB962C8B-B14F-4D97-AF65-F5344CB8AC3E}">
        <p14:creationId xmlns:p14="http://schemas.microsoft.com/office/powerpoint/2010/main" val="20491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996" y="1215100"/>
            <a:ext cx="8903004" cy="956888"/>
          </a:xfrm>
        </p:spPr>
        <p:txBody>
          <a:bodyPr>
            <a:normAutofit/>
          </a:bodyPr>
          <a:lstStyle/>
          <a:p>
            <a:pPr marL="0" indent="0" algn="just">
              <a:buNone/>
            </a:pPr>
            <a:r>
              <a:rPr lang="en-US" sz="2000" dirty="0"/>
              <a:t>Tuberculosis (TB) is an infectious disease caused by the bacterium </a:t>
            </a:r>
            <a:r>
              <a:rPr lang="en-US" sz="2000" b="1" dirty="0"/>
              <a:t>Mycobacterium tuberculosis </a:t>
            </a:r>
            <a:r>
              <a:rPr lang="en-US" sz="2000" dirty="0"/>
              <a:t>(MTB) which </a:t>
            </a:r>
            <a:r>
              <a:rPr lang="en-US" sz="2000" b="1" dirty="0">
                <a:solidFill>
                  <a:schemeClr val="accent4">
                    <a:lumMod val="10000"/>
                  </a:schemeClr>
                </a:solidFill>
              </a:rPr>
              <a:t>generally affects the lungs</a:t>
            </a:r>
            <a:r>
              <a:rPr lang="en-US" sz="2000" dirty="0">
                <a:solidFill>
                  <a:schemeClr val="accent4">
                    <a:lumMod val="10000"/>
                  </a:schemeClr>
                </a:solidFill>
              </a:rPr>
              <a:t>, but can also affect other organs of the body</a:t>
            </a:r>
          </a:p>
          <a:p>
            <a:pPr marL="0" indent="0" algn="just">
              <a:buNone/>
            </a:pPr>
            <a:endParaRPr lang="en-US" sz="2000" dirty="0"/>
          </a:p>
        </p:txBody>
      </p:sp>
      <p:sp>
        <p:nvSpPr>
          <p:cNvPr id="6" name="Rectangle 5">
            <a:extLst>
              <a:ext uri="{FF2B5EF4-FFF2-40B4-BE49-F238E27FC236}">
                <a16:creationId xmlns:a16="http://schemas.microsoft.com/office/drawing/2014/main" id="{3F0A18E6-6086-4C51-A8F6-B1AE1D1C5D3A}"/>
              </a:ext>
            </a:extLst>
          </p:cNvPr>
          <p:cNvSpPr/>
          <p:nvPr/>
        </p:nvSpPr>
        <p:spPr>
          <a:xfrm>
            <a:off x="3414879" y="5375874"/>
            <a:ext cx="4466296" cy="1477328"/>
          </a:xfrm>
          <a:prstGeom prst="rect">
            <a:avLst/>
          </a:prstGeom>
        </p:spPr>
        <p:txBody>
          <a:bodyPr wrap="square">
            <a:spAutoFit/>
          </a:bodyPr>
          <a:lstStyle/>
          <a:p>
            <a:pPr algn="just"/>
            <a:r>
              <a:rPr lang="en-US" sz="2400" b="1" dirty="0">
                <a:solidFill>
                  <a:srgbClr val="FF0000"/>
                </a:solidFill>
              </a:rPr>
              <a:t>One patient with infectious pulmonary TB if untreated can infect 10-15 persons in a year</a:t>
            </a:r>
          </a:p>
          <a:p>
            <a:pPr algn="just"/>
            <a:endParaRPr lang="en-US" dirty="0"/>
          </a:p>
        </p:txBody>
      </p:sp>
      <p:pic>
        <p:nvPicPr>
          <p:cNvPr id="9" name="Picture 2" descr="C:\Users\abc\Pictures\TB\images (1).png">
            <a:extLst>
              <a:ext uri="{FF2B5EF4-FFF2-40B4-BE49-F238E27FC236}">
                <a16:creationId xmlns:a16="http://schemas.microsoft.com/office/drawing/2014/main" id="{958A706B-8CA6-4A6A-8CFD-4ACDB9291E94}"/>
              </a:ext>
            </a:extLst>
          </p:cNvPr>
          <p:cNvPicPr>
            <a:picLocks noChangeAspect="1" noChangeArrowheads="1"/>
          </p:cNvPicPr>
          <p:nvPr/>
        </p:nvPicPr>
        <p:blipFill>
          <a:blip r:embed="rId2"/>
          <a:srcRect/>
          <a:stretch>
            <a:fillRect/>
          </a:stretch>
        </p:blipFill>
        <p:spPr bwMode="auto">
          <a:xfrm>
            <a:off x="742223" y="5146151"/>
            <a:ext cx="2569330" cy="1280160"/>
          </a:xfrm>
          <a:prstGeom prst="rect">
            <a:avLst/>
          </a:prstGeom>
          <a:noFill/>
        </p:spPr>
      </p:pic>
      <p:sp>
        <p:nvSpPr>
          <p:cNvPr id="16" name="Content Placeholder 2">
            <a:extLst>
              <a:ext uri="{FF2B5EF4-FFF2-40B4-BE49-F238E27FC236}">
                <a16:creationId xmlns:a16="http://schemas.microsoft.com/office/drawing/2014/main" id="{43BAE034-A23F-4BC4-ADC8-FBF25DAF211D}"/>
              </a:ext>
            </a:extLst>
          </p:cNvPr>
          <p:cNvSpPr txBox="1">
            <a:spLocks/>
          </p:cNvSpPr>
          <p:nvPr/>
        </p:nvSpPr>
        <p:spPr>
          <a:xfrm>
            <a:off x="0" y="2573124"/>
            <a:ext cx="3983421" cy="24016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70309020205020404" pitchFamily="49" charset="0"/>
              <a:buChar char="o"/>
            </a:pPr>
            <a:r>
              <a:rPr lang="en-US" sz="2000" dirty="0"/>
              <a:t>Malnutrition</a:t>
            </a:r>
          </a:p>
          <a:p>
            <a:pPr lvl="1">
              <a:buFont typeface="Courier New" panose="02070309020205020404" pitchFamily="49" charset="0"/>
              <a:buChar char="o"/>
            </a:pPr>
            <a:r>
              <a:rPr lang="en-US" sz="2000" dirty="0"/>
              <a:t>Diabetes</a:t>
            </a:r>
          </a:p>
          <a:p>
            <a:pPr lvl="1">
              <a:buFont typeface="Courier New" panose="02070309020205020404" pitchFamily="49" charset="0"/>
              <a:buChar char="o"/>
            </a:pPr>
            <a:r>
              <a:rPr lang="en-US" sz="2000" dirty="0"/>
              <a:t>HIV infection</a:t>
            </a:r>
          </a:p>
          <a:p>
            <a:pPr lvl="1">
              <a:buFont typeface="Courier New" panose="02070309020205020404" pitchFamily="49" charset="0"/>
              <a:buChar char="o"/>
            </a:pPr>
            <a:r>
              <a:rPr lang="en-US" sz="2000" dirty="0"/>
              <a:t>Poor immunity</a:t>
            </a:r>
          </a:p>
          <a:p>
            <a:pPr lvl="1">
              <a:buFont typeface="Courier New" panose="02070309020205020404" pitchFamily="49" charset="0"/>
              <a:buChar char="o"/>
            </a:pPr>
            <a:r>
              <a:rPr lang="en-US" sz="2000" dirty="0"/>
              <a:t>Severe kidney disease</a:t>
            </a:r>
          </a:p>
          <a:p>
            <a:pPr lvl="1">
              <a:buFont typeface="Courier New" panose="02070309020205020404" pitchFamily="49" charset="0"/>
              <a:buChar char="o"/>
            </a:pPr>
            <a:r>
              <a:rPr lang="en-US" sz="2000" dirty="0"/>
              <a:t>Other lung diseases </a:t>
            </a:r>
          </a:p>
          <a:p>
            <a:pPr marL="457200" lvl="1" indent="0">
              <a:buNone/>
            </a:pPr>
            <a:r>
              <a:rPr lang="en-US" sz="2000" dirty="0"/>
              <a:t>    e.g. silicosis</a:t>
            </a:r>
          </a:p>
          <a:p>
            <a:pPr lvl="1">
              <a:buFont typeface="Courier New" panose="02070309020205020404" pitchFamily="49" charset="0"/>
              <a:buChar char="o"/>
            </a:pPr>
            <a:r>
              <a:rPr lang="en-US" sz="2000" dirty="0"/>
              <a:t>Substance abuse etc.</a:t>
            </a:r>
          </a:p>
          <a:p>
            <a:endParaRPr lang="en-US" sz="2000" dirty="0"/>
          </a:p>
          <a:p>
            <a:endParaRPr lang="en-US" sz="2000" dirty="0"/>
          </a:p>
          <a:p>
            <a:endParaRPr lang="en-IN" sz="2000" dirty="0"/>
          </a:p>
        </p:txBody>
      </p:sp>
      <p:sp>
        <p:nvSpPr>
          <p:cNvPr id="13" name="TextBox 12">
            <a:extLst>
              <a:ext uri="{FF2B5EF4-FFF2-40B4-BE49-F238E27FC236}">
                <a16:creationId xmlns:a16="http://schemas.microsoft.com/office/drawing/2014/main" id="{AC5B009F-DCA2-4C7E-BAC8-FEED38F4767B}"/>
              </a:ext>
            </a:extLst>
          </p:cNvPr>
          <p:cNvSpPr txBox="1"/>
          <p:nvPr/>
        </p:nvSpPr>
        <p:spPr>
          <a:xfrm>
            <a:off x="2674882" y="2573124"/>
            <a:ext cx="3021725" cy="2010807"/>
          </a:xfrm>
          <a:prstGeom prst="rect">
            <a:avLst/>
          </a:prstGeom>
          <a:noFill/>
        </p:spPr>
        <p:txBody>
          <a:bodyPr wrap="square" rtlCol="0">
            <a:spAutoFit/>
          </a:bodyPr>
          <a:lstStyle/>
          <a:p>
            <a:pPr marL="685800" lvl="1" indent="-228600">
              <a:lnSpc>
                <a:spcPct val="90000"/>
              </a:lnSpc>
              <a:spcBef>
                <a:spcPts val="500"/>
              </a:spcBef>
              <a:buFont typeface="Courier New" panose="02070309020205020404" pitchFamily="49" charset="0"/>
              <a:buChar char="o"/>
            </a:pPr>
            <a:r>
              <a:rPr lang="en-IN" sz="2000" dirty="0"/>
              <a:t>Overcrowding</a:t>
            </a:r>
          </a:p>
          <a:p>
            <a:pPr marL="685800" lvl="1" indent="-228600">
              <a:lnSpc>
                <a:spcPct val="90000"/>
              </a:lnSpc>
              <a:spcBef>
                <a:spcPts val="500"/>
              </a:spcBef>
              <a:buFont typeface="Courier New" panose="02070309020205020404" pitchFamily="49" charset="0"/>
              <a:buChar char="o"/>
            </a:pPr>
            <a:r>
              <a:rPr lang="en-IN" sz="2000" dirty="0"/>
              <a:t>Inadequate ventilation</a:t>
            </a:r>
          </a:p>
          <a:p>
            <a:pPr marL="685800" lvl="1" indent="-228600">
              <a:lnSpc>
                <a:spcPct val="90000"/>
              </a:lnSpc>
              <a:spcBef>
                <a:spcPts val="500"/>
              </a:spcBef>
              <a:buFont typeface="Courier New" panose="02070309020205020404" pitchFamily="49" charset="0"/>
              <a:buChar char="o"/>
            </a:pPr>
            <a:r>
              <a:rPr lang="en-IN" sz="2000" dirty="0"/>
              <a:t>Enclosed living/ </a:t>
            </a:r>
          </a:p>
          <a:p>
            <a:pPr lvl="1">
              <a:lnSpc>
                <a:spcPct val="90000"/>
              </a:lnSpc>
              <a:spcBef>
                <a:spcPts val="500"/>
              </a:spcBef>
            </a:pPr>
            <a:r>
              <a:rPr lang="en-IN" sz="2000" dirty="0"/>
              <a:t>    working conditions</a:t>
            </a:r>
          </a:p>
          <a:p>
            <a:pPr marL="685800" lvl="1" indent="-228600">
              <a:lnSpc>
                <a:spcPct val="90000"/>
              </a:lnSpc>
              <a:spcBef>
                <a:spcPts val="500"/>
              </a:spcBef>
              <a:buFont typeface="Courier New" panose="02070309020205020404" pitchFamily="49" charset="0"/>
              <a:buChar char="o"/>
            </a:pPr>
            <a:r>
              <a:rPr lang="en-IN" sz="2000" dirty="0"/>
              <a:t>Occupational risks</a:t>
            </a:r>
          </a:p>
        </p:txBody>
      </p:sp>
      <p:sp>
        <p:nvSpPr>
          <p:cNvPr id="15" name="TextBox 14">
            <a:extLst>
              <a:ext uri="{FF2B5EF4-FFF2-40B4-BE49-F238E27FC236}">
                <a16:creationId xmlns:a16="http://schemas.microsoft.com/office/drawing/2014/main" id="{FD5D2B3E-3E54-4ED8-8C4E-66A3B4F7428A}"/>
              </a:ext>
            </a:extLst>
          </p:cNvPr>
          <p:cNvSpPr txBox="1"/>
          <p:nvPr/>
        </p:nvSpPr>
        <p:spPr>
          <a:xfrm>
            <a:off x="529788" y="2111459"/>
            <a:ext cx="4473135" cy="523220"/>
          </a:xfrm>
          <a:prstGeom prst="rect">
            <a:avLst/>
          </a:prstGeom>
          <a:noFill/>
        </p:spPr>
        <p:txBody>
          <a:bodyPr wrap="square" rtlCol="0">
            <a:spAutoFit/>
          </a:bodyPr>
          <a:lstStyle/>
          <a:p>
            <a:r>
              <a:rPr lang="en-IN" sz="2800" b="1" dirty="0">
                <a:solidFill>
                  <a:srgbClr val="C00000"/>
                </a:solidFill>
              </a:rPr>
              <a:t>Risk factors: </a:t>
            </a:r>
          </a:p>
        </p:txBody>
      </p:sp>
      <p:pic>
        <p:nvPicPr>
          <p:cNvPr id="18" name="Picture 4" descr="C:\Users\Muktai\Desktop\413180-dharavi.jpg">
            <a:extLst>
              <a:ext uri="{FF2B5EF4-FFF2-40B4-BE49-F238E27FC236}">
                <a16:creationId xmlns:a16="http://schemas.microsoft.com/office/drawing/2014/main" id="{977CAF9B-D2C5-4B54-A08C-CEAEEE32ED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663" y="3429000"/>
            <a:ext cx="3366337" cy="192864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D7B6623A-71DA-4C79-8963-CE60715CD7E3}"/>
              </a:ext>
            </a:extLst>
          </p:cNvPr>
          <p:cNvGrpSpPr/>
          <p:nvPr/>
        </p:nvGrpSpPr>
        <p:grpSpPr>
          <a:xfrm>
            <a:off x="5777663" y="1859807"/>
            <a:ext cx="3366337" cy="1928648"/>
            <a:chOff x="742223" y="2624787"/>
            <a:chExt cx="3097531" cy="2080064"/>
          </a:xfrm>
        </p:grpSpPr>
        <p:pic>
          <p:nvPicPr>
            <p:cNvPr id="24" name="Picture 2" descr="C:\Users\Muktai\Desktop\IndiaTv655b80_TB-rate-going-d46195.jpg">
              <a:extLst>
                <a:ext uri="{FF2B5EF4-FFF2-40B4-BE49-F238E27FC236}">
                  <a16:creationId xmlns:a16="http://schemas.microsoft.com/office/drawing/2014/main" id="{899D0690-47BB-42E6-B3CD-16FACDD774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35"/>
            <a:stretch/>
          </p:blipFill>
          <p:spPr bwMode="auto">
            <a:xfrm>
              <a:off x="742223" y="2624787"/>
              <a:ext cx="3097531" cy="208006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B74F29C7-C42D-43D2-97F0-34067A919C17}"/>
                </a:ext>
              </a:extLst>
            </p:cNvPr>
            <p:cNvSpPr/>
            <p:nvPr/>
          </p:nvSpPr>
          <p:spPr>
            <a:xfrm rot="18756395">
              <a:off x="1950425" y="3181074"/>
              <a:ext cx="773723" cy="7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itle 3"/>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32048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12902" y="1867949"/>
            <a:ext cx="7886700" cy="4351338"/>
          </a:xfrm>
        </p:spPr>
        <p:txBody>
          <a:bodyPr/>
          <a:lstStyle/>
          <a:p>
            <a:pPr marL="0" indent="0">
              <a:buNone/>
            </a:pPr>
            <a:r>
              <a:rPr lang="en-US" dirty="0"/>
              <a:t> </a:t>
            </a:r>
          </a:p>
        </p:txBody>
      </p:sp>
      <p:sp>
        <p:nvSpPr>
          <p:cNvPr id="4" name="Slide Number Placeholder 3"/>
          <p:cNvSpPr>
            <a:spLocks noGrp="1"/>
          </p:cNvSpPr>
          <p:nvPr>
            <p:ph type="sldNum" sz="quarter" idx="12"/>
          </p:nvPr>
        </p:nvSpPr>
        <p:spPr/>
        <p:txBody>
          <a:bodyPr/>
          <a:lstStyle/>
          <a:p>
            <a:fld id="{12B5328F-5207-44D2-8ABB-E9C185FCB670}" type="slidenum">
              <a:rPr lang="en-US" smtClean="0"/>
              <a:pPr/>
              <a:t>20</a:t>
            </a:fld>
            <a:endParaRPr lang="en-US"/>
          </a:p>
        </p:txBody>
      </p:sp>
      <p:sp>
        <p:nvSpPr>
          <p:cNvPr id="5" name="object 14"/>
          <p:cNvSpPr txBox="1"/>
          <p:nvPr/>
        </p:nvSpPr>
        <p:spPr>
          <a:xfrm>
            <a:off x="3048507" y="1104089"/>
            <a:ext cx="1936115" cy="174407"/>
          </a:xfrm>
          <a:prstGeom prst="rect">
            <a:avLst/>
          </a:prstGeom>
          <a:ln w="6096">
            <a:solidFill>
              <a:srgbClr val="000000"/>
            </a:solidFill>
          </a:ln>
        </p:spPr>
        <p:txBody>
          <a:bodyPr vert="horz" wrap="square" lIns="0" tIns="5080" rIns="0" bIns="0" rtlCol="0">
            <a:spAutoFit/>
          </a:bodyPr>
          <a:lstStyle/>
          <a:p>
            <a:pPr marL="128905">
              <a:lnSpc>
                <a:spcPct val="100000"/>
              </a:lnSpc>
              <a:spcBef>
                <a:spcPts val="40"/>
              </a:spcBef>
            </a:pPr>
            <a:r>
              <a:rPr sz="1100" spc="-5" dirty="0">
                <a:latin typeface="Times New Roman"/>
                <a:cs typeface="Times New Roman"/>
              </a:rPr>
              <a:t>All</a:t>
            </a:r>
            <a:r>
              <a:rPr sz="1100" spc="-85" dirty="0">
                <a:latin typeface="Times New Roman"/>
                <a:cs typeface="Times New Roman"/>
              </a:rPr>
              <a:t> </a:t>
            </a:r>
            <a:r>
              <a:rPr sz="1100" spc="-5" dirty="0">
                <a:latin typeface="Times New Roman"/>
                <a:cs typeface="Times New Roman"/>
              </a:rPr>
              <a:t>presumed</a:t>
            </a:r>
            <a:r>
              <a:rPr sz="1100" spc="-80" dirty="0">
                <a:latin typeface="Times New Roman"/>
                <a:cs typeface="Times New Roman"/>
              </a:rPr>
              <a:t> </a:t>
            </a:r>
            <a:r>
              <a:rPr sz="1100" spc="-5" dirty="0">
                <a:latin typeface="Times New Roman"/>
                <a:cs typeface="Times New Roman"/>
              </a:rPr>
              <a:t>cases</a:t>
            </a:r>
            <a:r>
              <a:rPr sz="1100" spc="-80" dirty="0">
                <a:latin typeface="Times New Roman"/>
                <a:cs typeface="Times New Roman"/>
              </a:rPr>
              <a:t> </a:t>
            </a:r>
            <a:r>
              <a:rPr sz="1100" spc="-5" dirty="0">
                <a:latin typeface="Times New Roman"/>
                <a:cs typeface="Times New Roman"/>
              </a:rPr>
              <a:t>with</a:t>
            </a:r>
            <a:r>
              <a:rPr sz="1100" spc="-80" dirty="0">
                <a:latin typeface="Times New Roman"/>
                <a:cs typeface="Times New Roman"/>
              </a:rPr>
              <a:t> </a:t>
            </a:r>
            <a:r>
              <a:rPr sz="1100" spc="-20" dirty="0">
                <a:latin typeface="Times New Roman"/>
                <a:cs typeface="Times New Roman"/>
              </a:rPr>
              <a:t>DRTB</a:t>
            </a:r>
            <a:endParaRPr sz="1100" dirty="0">
              <a:latin typeface="Times New Roman"/>
              <a:cs typeface="Times New Roman"/>
            </a:endParaRPr>
          </a:p>
        </p:txBody>
      </p:sp>
      <p:sp>
        <p:nvSpPr>
          <p:cNvPr id="6" name="object 15"/>
          <p:cNvSpPr txBox="1"/>
          <p:nvPr/>
        </p:nvSpPr>
        <p:spPr>
          <a:xfrm>
            <a:off x="1485902" y="5339884"/>
            <a:ext cx="6922994" cy="228268"/>
          </a:xfrm>
          <a:prstGeom prst="rect">
            <a:avLst/>
          </a:prstGeom>
        </p:spPr>
        <p:txBody>
          <a:bodyPr vert="horz" wrap="square" lIns="0" tIns="12700" rIns="0" bIns="0" rtlCol="0">
            <a:spAutoFit/>
          </a:bodyPr>
          <a:lstStyle/>
          <a:p>
            <a:pPr marL="38100" marR="30480" algn="just">
              <a:lnSpc>
                <a:spcPct val="100000"/>
              </a:lnSpc>
              <a:spcBef>
                <a:spcPts val="100"/>
              </a:spcBef>
            </a:pPr>
            <a:r>
              <a:rPr sz="1400" b="1" i="1" dirty="0">
                <a:latin typeface="Times New Roman"/>
                <a:cs typeface="Times New Roman"/>
              </a:rPr>
              <a:t>Algorithm</a:t>
            </a:r>
            <a:r>
              <a:rPr sz="1400" b="1" i="1" spc="-65" dirty="0">
                <a:latin typeface="Times New Roman"/>
                <a:cs typeface="Times New Roman"/>
              </a:rPr>
              <a:t> </a:t>
            </a:r>
            <a:r>
              <a:rPr sz="1400" b="1" i="1" dirty="0">
                <a:latin typeface="Times New Roman"/>
                <a:cs typeface="Times New Roman"/>
              </a:rPr>
              <a:t>for</a:t>
            </a:r>
            <a:r>
              <a:rPr sz="1400" b="1" i="1" spc="-65" dirty="0">
                <a:latin typeface="Times New Roman"/>
                <a:cs typeface="Times New Roman"/>
              </a:rPr>
              <a:t> </a:t>
            </a:r>
            <a:r>
              <a:rPr sz="1400" b="1" i="1" dirty="0">
                <a:latin typeface="Times New Roman"/>
                <a:cs typeface="Times New Roman"/>
              </a:rPr>
              <a:t>evaluation</a:t>
            </a:r>
            <a:r>
              <a:rPr sz="1400" b="1" i="1" spc="-65" dirty="0">
                <a:latin typeface="Times New Roman"/>
                <a:cs typeface="Times New Roman"/>
              </a:rPr>
              <a:t> </a:t>
            </a:r>
            <a:r>
              <a:rPr sz="1400" b="1" i="1" spc="-5" dirty="0">
                <a:latin typeface="Times New Roman"/>
                <a:cs typeface="Times New Roman"/>
              </a:rPr>
              <a:t>of</a:t>
            </a:r>
            <a:r>
              <a:rPr sz="1400" b="1" i="1" spc="-65" dirty="0">
                <a:latin typeface="Times New Roman"/>
                <a:cs typeface="Times New Roman"/>
              </a:rPr>
              <a:t> </a:t>
            </a:r>
            <a:r>
              <a:rPr sz="1400" b="1" i="1" spc="-10" dirty="0">
                <a:latin typeface="Times New Roman"/>
                <a:cs typeface="Times New Roman"/>
              </a:rPr>
              <a:t>children</a:t>
            </a:r>
            <a:r>
              <a:rPr sz="1400" b="1" i="1" spc="-65" dirty="0">
                <a:latin typeface="Times New Roman"/>
                <a:cs typeface="Times New Roman"/>
              </a:rPr>
              <a:t> </a:t>
            </a:r>
            <a:r>
              <a:rPr sz="1400" b="1" i="1" spc="-5" dirty="0">
                <a:latin typeface="Times New Roman"/>
                <a:cs typeface="Times New Roman"/>
              </a:rPr>
              <a:t>with</a:t>
            </a:r>
            <a:r>
              <a:rPr sz="1400" b="1" i="1" spc="-65" dirty="0">
                <a:latin typeface="Times New Roman"/>
                <a:cs typeface="Times New Roman"/>
              </a:rPr>
              <a:t> </a:t>
            </a:r>
            <a:r>
              <a:rPr sz="1400" b="1" i="1" spc="-5" dirty="0">
                <a:latin typeface="Times New Roman"/>
                <a:cs typeface="Times New Roman"/>
              </a:rPr>
              <a:t>suspected</a:t>
            </a:r>
            <a:r>
              <a:rPr sz="1400" b="1" i="1" spc="-65" dirty="0">
                <a:latin typeface="Times New Roman"/>
                <a:cs typeface="Times New Roman"/>
              </a:rPr>
              <a:t> </a:t>
            </a:r>
            <a:r>
              <a:rPr sz="1400" b="1" i="1" spc="-5" dirty="0">
                <a:latin typeface="Times New Roman"/>
                <a:cs typeface="Times New Roman"/>
              </a:rPr>
              <a:t>drug</a:t>
            </a:r>
            <a:r>
              <a:rPr sz="1400" b="1" i="1" spc="-65" dirty="0">
                <a:latin typeface="Times New Roman"/>
                <a:cs typeface="Times New Roman"/>
              </a:rPr>
              <a:t> </a:t>
            </a:r>
            <a:r>
              <a:rPr sz="1400" b="1" i="1" spc="-5" dirty="0">
                <a:latin typeface="Times New Roman"/>
                <a:cs typeface="Times New Roman"/>
              </a:rPr>
              <a:t>resistant</a:t>
            </a:r>
            <a:r>
              <a:rPr sz="1400" b="1" i="1" spc="-65" dirty="0">
                <a:latin typeface="Times New Roman"/>
                <a:cs typeface="Times New Roman"/>
              </a:rPr>
              <a:t> </a:t>
            </a:r>
            <a:r>
              <a:rPr sz="1400" b="1" i="1" spc="-5" dirty="0">
                <a:latin typeface="Times New Roman"/>
                <a:cs typeface="Times New Roman"/>
              </a:rPr>
              <a:t>tuberculosis</a:t>
            </a:r>
            <a:r>
              <a:rPr sz="1400" b="1" i="1" spc="-65" dirty="0">
                <a:latin typeface="Times New Roman"/>
                <a:cs typeface="Times New Roman"/>
              </a:rPr>
              <a:t> </a:t>
            </a:r>
            <a:r>
              <a:rPr sz="1400" b="1" i="1" spc="-5" dirty="0">
                <a:latin typeface="Times New Roman"/>
                <a:cs typeface="Times New Roman"/>
              </a:rPr>
              <a:t>(DR</a:t>
            </a:r>
            <a:r>
              <a:rPr sz="1400" b="1" i="1" spc="-65" dirty="0">
                <a:latin typeface="Times New Roman"/>
                <a:cs typeface="Times New Roman"/>
              </a:rPr>
              <a:t> </a:t>
            </a:r>
            <a:r>
              <a:rPr sz="1400" b="1" i="1" spc="-5" dirty="0">
                <a:latin typeface="Times New Roman"/>
                <a:cs typeface="Times New Roman"/>
              </a:rPr>
              <a:t>TB)</a:t>
            </a:r>
            <a:endParaRPr sz="1400" b="1" dirty="0">
              <a:latin typeface="Times New Roman"/>
              <a:cs typeface="Times New Roman"/>
            </a:endParaRPr>
          </a:p>
        </p:txBody>
      </p:sp>
      <p:sp>
        <p:nvSpPr>
          <p:cNvPr id="7" name="object 16"/>
          <p:cNvSpPr txBox="1"/>
          <p:nvPr/>
        </p:nvSpPr>
        <p:spPr>
          <a:xfrm>
            <a:off x="3201653" y="1532896"/>
            <a:ext cx="1332992" cy="169918"/>
          </a:xfrm>
          <a:prstGeom prst="rect">
            <a:avLst/>
          </a:prstGeom>
          <a:ln w="6096">
            <a:solidFill>
              <a:srgbClr val="000000"/>
            </a:solidFill>
          </a:ln>
        </p:spPr>
        <p:txBody>
          <a:bodyPr vert="horz" wrap="square" lIns="0" tIns="635" rIns="0" bIns="0" rtlCol="0">
            <a:spAutoFit/>
          </a:bodyPr>
          <a:lstStyle/>
          <a:p>
            <a:pPr marL="129539">
              <a:lnSpc>
                <a:spcPct val="100000"/>
              </a:lnSpc>
              <a:spcBef>
                <a:spcPts val="5"/>
              </a:spcBef>
            </a:pPr>
            <a:r>
              <a:rPr sz="1100" spc="-20" dirty="0">
                <a:latin typeface="Times New Roman"/>
                <a:cs typeface="Times New Roman"/>
              </a:rPr>
              <a:t>NAAT/MGIT</a:t>
            </a:r>
            <a:r>
              <a:rPr sz="1100" spc="-105" dirty="0">
                <a:latin typeface="Times New Roman"/>
                <a:cs typeface="Times New Roman"/>
              </a:rPr>
              <a:t> </a:t>
            </a:r>
            <a:r>
              <a:rPr sz="1100" spc="-5" dirty="0">
                <a:latin typeface="Times New Roman"/>
                <a:cs typeface="Times New Roman"/>
              </a:rPr>
              <a:t>culture</a:t>
            </a:r>
            <a:endParaRPr sz="1100" dirty="0">
              <a:latin typeface="Times New Roman"/>
              <a:cs typeface="Times New Roman"/>
            </a:endParaRPr>
          </a:p>
        </p:txBody>
      </p:sp>
      <p:sp>
        <p:nvSpPr>
          <p:cNvPr id="8" name="object 17"/>
          <p:cNvSpPr txBox="1"/>
          <p:nvPr/>
        </p:nvSpPr>
        <p:spPr>
          <a:xfrm>
            <a:off x="6091950" y="1360327"/>
            <a:ext cx="1588135" cy="699550"/>
          </a:xfrm>
          <a:prstGeom prst="rect">
            <a:avLst/>
          </a:prstGeom>
          <a:ln w="6096">
            <a:solidFill>
              <a:srgbClr val="000000"/>
            </a:solidFill>
          </a:ln>
        </p:spPr>
        <p:txBody>
          <a:bodyPr vert="horz" wrap="square" lIns="0" tIns="22225" rIns="0" bIns="0" rtlCol="0">
            <a:spAutoFit/>
          </a:bodyPr>
          <a:lstStyle/>
          <a:p>
            <a:pPr marL="173355" marR="165100" algn="ctr">
              <a:lnSpc>
                <a:spcPct val="100000"/>
              </a:lnSpc>
              <a:spcBef>
                <a:spcPts val="175"/>
              </a:spcBef>
            </a:pPr>
            <a:r>
              <a:rPr sz="1100" spc="-10" dirty="0">
                <a:latin typeface="Times New Roman"/>
                <a:cs typeface="Times New Roman"/>
              </a:rPr>
              <a:t>Source’s</a:t>
            </a:r>
            <a:r>
              <a:rPr sz="1100" spc="-105" dirty="0">
                <a:latin typeface="Times New Roman"/>
                <a:cs typeface="Times New Roman"/>
              </a:rPr>
              <a:t> </a:t>
            </a:r>
            <a:r>
              <a:rPr sz="1100" spc="-5" dirty="0">
                <a:latin typeface="Times New Roman"/>
                <a:cs typeface="Times New Roman"/>
              </a:rPr>
              <a:t>sample</a:t>
            </a:r>
            <a:r>
              <a:rPr sz="1100" spc="-100" dirty="0">
                <a:latin typeface="Times New Roman"/>
                <a:cs typeface="Times New Roman"/>
              </a:rPr>
              <a:t> </a:t>
            </a:r>
            <a:r>
              <a:rPr sz="1100" spc="-5" dirty="0">
                <a:latin typeface="Times New Roman"/>
                <a:cs typeface="Times New Roman"/>
              </a:rPr>
              <a:t>of</a:t>
            </a:r>
            <a:r>
              <a:rPr sz="1100" spc="-100" dirty="0">
                <a:latin typeface="Times New Roman"/>
                <a:cs typeface="Times New Roman"/>
              </a:rPr>
              <a:t> </a:t>
            </a:r>
            <a:r>
              <a:rPr sz="1100" spc="-5" dirty="0">
                <a:latin typeface="Times New Roman"/>
                <a:cs typeface="Times New Roman"/>
              </a:rPr>
              <a:t>contacts  subjected</a:t>
            </a:r>
            <a:r>
              <a:rPr sz="1100" spc="-80" dirty="0">
                <a:latin typeface="Times New Roman"/>
                <a:cs typeface="Times New Roman"/>
              </a:rPr>
              <a:t> </a:t>
            </a:r>
            <a:r>
              <a:rPr sz="1100" spc="-5" dirty="0">
                <a:latin typeface="Times New Roman"/>
                <a:cs typeface="Times New Roman"/>
              </a:rPr>
              <a:t>to</a:t>
            </a:r>
            <a:r>
              <a:rPr sz="1100" spc="-80" dirty="0">
                <a:latin typeface="Times New Roman"/>
                <a:cs typeface="Times New Roman"/>
              </a:rPr>
              <a:t> </a:t>
            </a:r>
            <a:r>
              <a:rPr sz="1100" spc="-20" dirty="0">
                <a:latin typeface="Times New Roman"/>
                <a:cs typeface="Times New Roman"/>
              </a:rPr>
              <a:t>DST,</a:t>
            </a:r>
            <a:r>
              <a:rPr sz="1100" spc="-80" dirty="0">
                <a:latin typeface="Times New Roman"/>
                <a:cs typeface="Times New Roman"/>
              </a:rPr>
              <a:t> </a:t>
            </a:r>
            <a:r>
              <a:rPr sz="1100" spc="-5" dirty="0">
                <a:latin typeface="Times New Roman"/>
                <a:cs typeface="Times New Roman"/>
              </a:rPr>
              <a:t>if</a:t>
            </a:r>
            <a:r>
              <a:rPr sz="1100" spc="-80" dirty="0">
                <a:latin typeface="Times New Roman"/>
                <a:cs typeface="Times New Roman"/>
              </a:rPr>
              <a:t> </a:t>
            </a:r>
            <a:r>
              <a:rPr sz="1100" spc="-15" dirty="0">
                <a:latin typeface="Times New Roman"/>
                <a:cs typeface="Times New Roman"/>
              </a:rPr>
              <a:t>child’s  </a:t>
            </a:r>
            <a:r>
              <a:rPr sz="1100" spc="-5" dirty="0">
                <a:latin typeface="Times New Roman"/>
                <a:cs typeface="Times New Roman"/>
              </a:rPr>
              <a:t>specimen not</a:t>
            </a:r>
            <a:r>
              <a:rPr sz="1100" spc="-170" dirty="0">
                <a:latin typeface="Times New Roman"/>
                <a:cs typeface="Times New Roman"/>
              </a:rPr>
              <a:t> </a:t>
            </a:r>
            <a:r>
              <a:rPr sz="1100" spc="-5" dirty="0">
                <a:latin typeface="Times New Roman"/>
                <a:cs typeface="Times New Roman"/>
              </a:rPr>
              <a:t>available</a:t>
            </a:r>
            <a:endParaRPr sz="1100" dirty="0">
              <a:latin typeface="Times New Roman"/>
              <a:cs typeface="Times New Roman"/>
            </a:endParaRPr>
          </a:p>
        </p:txBody>
      </p:sp>
      <p:sp>
        <p:nvSpPr>
          <p:cNvPr id="9" name="object 18"/>
          <p:cNvSpPr txBox="1"/>
          <p:nvPr/>
        </p:nvSpPr>
        <p:spPr>
          <a:xfrm>
            <a:off x="3817111" y="1319243"/>
            <a:ext cx="1174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ymbol"/>
                <a:cs typeface="Symbol"/>
              </a:rPr>
              <a:t></a:t>
            </a:r>
          </a:p>
        </p:txBody>
      </p:sp>
      <p:sp>
        <p:nvSpPr>
          <p:cNvPr id="11" name="object 20"/>
          <p:cNvSpPr/>
          <p:nvPr/>
        </p:nvSpPr>
        <p:spPr>
          <a:xfrm>
            <a:off x="2388107" y="2472066"/>
            <a:ext cx="2971800" cy="0"/>
          </a:xfrm>
          <a:custGeom>
            <a:avLst/>
            <a:gdLst/>
            <a:ahLst/>
            <a:cxnLst/>
            <a:rect l="l" t="t" r="r" b="b"/>
            <a:pathLst>
              <a:path w="2971800">
                <a:moveTo>
                  <a:pt x="0" y="0"/>
                </a:moveTo>
                <a:lnTo>
                  <a:pt x="2971800" y="0"/>
                </a:lnTo>
              </a:path>
            </a:pathLst>
          </a:custGeom>
          <a:ln w="6096">
            <a:solidFill>
              <a:srgbClr val="000000"/>
            </a:solidFill>
          </a:ln>
        </p:spPr>
        <p:txBody>
          <a:bodyPr wrap="square" lIns="0" tIns="0" rIns="0" bIns="0" rtlCol="0"/>
          <a:lstStyle/>
          <a:p>
            <a:endParaRPr/>
          </a:p>
        </p:txBody>
      </p:sp>
      <p:sp>
        <p:nvSpPr>
          <p:cNvPr id="12" name="object 21"/>
          <p:cNvSpPr txBox="1"/>
          <p:nvPr/>
        </p:nvSpPr>
        <p:spPr>
          <a:xfrm>
            <a:off x="1969787" y="2723415"/>
            <a:ext cx="643745" cy="169918"/>
          </a:xfrm>
          <a:prstGeom prst="rect">
            <a:avLst/>
          </a:prstGeom>
          <a:ln w="6096">
            <a:solidFill>
              <a:srgbClr val="000000"/>
            </a:solidFill>
          </a:ln>
        </p:spPr>
        <p:txBody>
          <a:bodyPr vert="horz" wrap="square" lIns="0" tIns="635" rIns="0" bIns="0" rtlCol="0">
            <a:spAutoFit/>
          </a:bodyPr>
          <a:lstStyle/>
          <a:p>
            <a:pPr marL="67310">
              <a:lnSpc>
                <a:spcPct val="100000"/>
              </a:lnSpc>
              <a:spcBef>
                <a:spcPts val="5"/>
              </a:spcBef>
            </a:pPr>
            <a:r>
              <a:rPr sz="1100" spc="-5" dirty="0">
                <a:latin typeface="Times New Roman"/>
                <a:cs typeface="Times New Roman"/>
              </a:rPr>
              <a:t>RR</a:t>
            </a:r>
            <a:r>
              <a:rPr sz="1100" spc="-100" dirty="0">
                <a:latin typeface="Times New Roman"/>
                <a:cs typeface="Times New Roman"/>
              </a:rPr>
              <a:t> </a:t>
            </a:r>
            <a:r>
              <a:rPr sz="1100" dirty="0">
                <a:latin typeface="Times New Roman"/>
                <a:cs typeface="Times New Roman"/>
              </a:rPr>
              <a:t>TB</a:t>
            </a:r>
          </a:p>
        </p:txBody>
      </p:sp>
      <p:sp>
        <p:nvSpPr>
          <p:cNvPr id="13" name="object 22"/>
          <p:cNvSpPr txBox="1"/>
          <p:nvPr/>
        </p:nvSpPr>
        <p:spPr>
          <a:xfrm>
            <a:off x="6406838" y="2707950"/>
            <a:ext cx="451484" cy="169277"/>
          </a:xfrm>
          <a:prstGeom prst="rect">
            <a:avLst/>
          </a:prstGeom>
          <a:ln w="6096">
            <a:solidFill>
              <a:srgbClr val="000000"/>
            </a:solidFill>
          </a:ln>
        </p:spPr>
        <p:txBody>
          <a:bodyPr vert="horz" wrap="square" lIns="0" tIns="0" rIns="0" bIns="0" rtlCol="0">
            <a:spAutoFit/>
          </a:bodyPr>
          <a:lstStyle/>
          <a:p>
            <a:pPr marL="58419">
              <a:lnSpc>
                <a:spcPct val="100000"/>
              </a:lnSpc>
            </a:pPr>
            <a:r>
              <a:rPr sz="1100" dirty="0">
                <a:latin typeface="Times New Roman"/>
                <a:cs typeface="Times New Roman"/>
              </a:rPr>
              <a:t>RS</a:t>
            </a:r>
            <a:r>
              <a:rPr sz="1100" spc="-110" dirty="0">
                <a:latin typeface="Times New Roman"/>
                <a:cs typeface="Times New Roman"/>
              </a:rPr>
              <a:t> </a:t>
            </a:r>
            <a:r>
              <a:rPr sz="1100" dirty="0">
                <a:latin typeface="Times New Roman"/>
                <a:cs typeface="Times New Roman"/>
              </a:rPr>
              <a:t>TB</a:t>
            </a:r>
          </a:p>
        </p:txBody>
      </p:sp>
      <p:sp>
        <p:nvSpPr>
          <p:cNvPr id="14" name="object 23"/>
          <p:cNvSpPr txBox="1"/>
          <p:nvPr/>
        </p:nvSpPr>
        <p:spPr>
          <a:xfrm>
            <a:off x="1969787" y="3133027"/>
            <a:ext cx="710421" cy="178254"/>
          </a:xfrm>
          <a:prstGeom prst="rect">
            <a:avLst/>
          </a:prstGeom>
          <a:ln w="6096">
            <a:solidFill>
              <a:srgbClr val="000000"/>
            </a:solidFill>
          </a:ln>
        </p:spPr>
        <p:txBody>
          <a:bodyPr vert="horz" wrap="square" lIns="0" tIns="8890" rIns="0" bIns="0" rtlCol="0">
            <a:spAutoFit/>
          </a:bodyPr>
          <a:lstStyle/>
          <a:p>
            <a:pPr marL="66040">
              <a:lnSpc>
                <a:spcPct val="100000"/>
              </a:lnSpc>
              <a:spcBef>
                <a:spcPts val="70"/>
              </a:spcBef>
            </a:pPr>
            <a:r>
              <a:rPr sz="1100" spc="-5" dirty="0">
                <a:latin typeface="Times New Roman"/>
                <a:cs typeface="Times New Roman"/>
              </a:rPr>
              <a:t>SL</a:t>
            </a:r>
            <a:r>
              <a:rPr sz="1100" spc="-114" dirty="0">
                <a:latin typeface="Times New Roman"/>
                <a:cs typeface="Times New Roman"/>
              </a:rPr>
              <a:t> </a:t>
            </a:r>
            <a:r>
              <a:rPr sz="1100" dirty="0">
                <a:latin typeface="Times New Roman"/>
                <a:cs typeface="Times New Roman"/>
              </a:rPr>
              <a:t>–</a:t>
            </a:r>
            <a:r>
              <a:rPr sz="1100" spc="-90" dirty="0">
                <a:latin typeface="Times New Roman"/>
                <a:cs typeface="Times New Roman"/>
              </a:rPr>
              <a:t> </a:t>
            </a:r>
            <a:r>
              <a:rPr sz="1100" spc="-20" dirty="0">
                <a:latin typeface="Times New Roman"/>
                <a:cs typeface="Times New Roman"/>
              </a:rPr>
              <a:t>LPA</a:t>
            </a:r>
            <a:r>
              <a:rPr sz="1100" spc="-30" baseline="25641" dirty="0">
                <a:latin typeface="Times New Roman"/>
                <a:cs typeface="Times New Roman"/>
              </a:rPr>
              <a:t>#</a:t>
            </a:r>
            <a:endParaRPr sz="1100" baseline="25641" dirty="0">
              <a:latin typeface="Times New Roman"/>
              <a:cs typeface="Times New Roman"/>
            </a:endParaRPr>
          </a:p>
        </p:txBody>
      </p:sp>
      <p:sp>
        <p:nvSpPr>
          <p:cNvPr id="15" name="object 24"/>
          <p:cNvSpPr txBox="1"/>
          <p:nvPr/>
        </p:nvSpPr>
        <p:spPr>
          <a:xfrm>
            <a:off x="6322009" y="3127798"/>
            <a:ext cx="630555" cy="169918"/>
          </a:xfrm>
          <a:prstGeom prst="rect">
            <a:avLst/>
          </a:prstGeom>
          <a:ln w="6096">
            <a:solidFill>
              <a:srgbClr val="000000"/>
            </a:solidFill>
          </a:ln>
        </p:spPr>
        <p:txBody>
          <a:bodyPr vert="horz" wrap="square" lIns="0" tIns="635" rIns="0" bIns="0" rtlCol="0">
            <a:spAutoFit/>
          </a:bodyPr>
          <a:lstStyle/>
          <a:p>
            <a:pPr marL="87630">
              <a:lnSpc>
                <a:spcPct val="100000"/>
              </a:lnSpc>
              <a:spcBef>
                <a:spcPts val="5"/>
              </a:spcBef>
            </a:pPr>
            <a:r>
              <a:rPr sz="1100" spc="-25" dirty="0">
                <a:latin typeface="Times New Roman"/>
                <a:cs typeface="Times New Roman"/>
              </a:rPr>
              <a:t>FL-LPA*</a:t>
            </a:r>
            <a:endParaRPr sz="1100" dirty="0">
              <a:latin typeface="Times New Roman"/>
              <a:cs typeface="Times New Roman"/>
            </a:endParaRPr>
          </a:p>
        </p:txBody>
      </p:sp>
      <p:sp>
        <p:nvSpPr>
          <p:cNvPr id="16" name="object 25"/>
          <p:cNvSpPr txBox="1"/>
          <p:nvPr/>
        </p:nvSpPr>
        <p:spPr>
          <a:xfrm>
            <a:off x="998519" y="4222687"/>
            <a:ext cx="1024463" cy="355225"/>
          </a:xfrm>
          <a:prstGeom prst="rect">
            <a:avLst/>
          </a:prstGeom>
          <a:ln w="6096">
            <a:solidFill>
              <a:srgbClr val="000000"/>
            </a:solidFill>
          </a:ln>
        </p:spPr>
        <p:txBody>
          <a:bodyPr vert="horz" wrap="square" lIns="0" tIns="16510" rIns="0" bIns="0" rtlCol="0">
            <a:spAutoFit/>
          </a:bodyPr>
          <a:lstStyle/>
          <a:p>
            <a:pPr marL="168275" marR="107950" indent="-52069">
              <a:lnSpc>
                <a:spcPct val="100000"/>
              </a:lnSpc>
              <a:spcBef>
                <a:spcPts val="130"/>
              </a:spcBef>
            </a:pPr>
            <a:r>
              <a:rPr sz="1100" spc="-5" dirty="0">
                <a:latin typeface="Times New Roman"/>
                <a:cs typeface="Times New Roman"/>
              </a:rPr>
              <a:t>FQ</a:t>
            </a:r>
            <a:r>
              <a:rPr sz="1100" spc="-110" dirty="0">
                <a:latin typeface="Times New Roman"/>
                <a:cs typeface="Times New Roman"/>
              </a:rPr>
              <a:t> </a:t>
            </a:r>
            <a:r>
              <a:rPr sz="1100" spc="-5" dirty="0">
                <a:latin typeface="Times New Roman"/>
                <a:cs typeface="Times New Roman"/>
              </a:rPr>
              <a:t>and</a:t>
            </a:r>
            <a:r>
              <a:rPr sz="1100" spc="-110" dirty="0">
                <a:latin typeface="Times New Roman"/>
                <a:cs typeface="Times New Roman"/>
              </a:rPr>
              <a:t> </a:t>
            </a:r>
            <a:r>
              <a:rPr sz="1100" spc="-5" dirty="0">
                <a:latin typeface="Times New Roman"/>
                <a:cs typeface="Times New Roman"/>
              </a:rPr>
              <a:t>SLI  Sensitive</a:t>
            </a:r>
            <a:endParaRPr sz="1100" dirty="0">
              <a:latin typeface="Times New Roman"/>
              <a:cs typeface="Times New Roman"/>
            </a:endParaRPr>
          </a:p>
        </p:txBody>
      </p:sp>
      <p:sp>
        <p:nvSpPr>
          <p:cNvPr id="17" name="object 26"/>
          <p:cNvSpPr txBox="1"/>
          <p:nvPr/>
        </p:nvSpPr>
        <p:spPr>
          <a:xfrm>
            <a:off x="2756407" y="4213797"/>
            <a:ext cx="981875" cy="359714"/>
          </a:xfrm>
          <a:prstGeom prst="rect">
            <a:avLst/>
          </a:prstGeom>
          <a:ln w="6096">
            <a:solidFill>
              <a:srgbClr val="000000"/>
            </a:solidFill>
          </a:ln>
        </p:spPr>
        <p:txBody>
          <a:bodyPr vert="horz" wrap="square" lIns="0" tIns="20955" rIns="0" bIns="0" rtlCol="0">
            <a:spAutoFit/>
          </a:bodyPr>
          <a:lstStyle/>
          <a:p>
            <a:pPr marL="135890" marR="45085" indent="-83820">
              <a:lnSpc>
                <a:spcPct val="100000"/>
              </a:lnSpc>
              <a:spcBef>
                <a:spcPts val="165"/>
              </a:spcBef>
            </a:pPr>
            <a:r>
              <a:rPr sz="1100" spc="-5" dirty="0">
                <a:latin typeface="Times New Roman"/>
                <a:cs typeface="Times New Roman"/>
              </a:rPr>
              <a:t>FQ</a:t>
            </a:r>
            <a:r>
              <a:rPr sz="1100" spc="-110" dirty="0">
                <a:latin typeface="Times New Roman"/>
                <a:cs typeface="Times New Roman"/>
              </a:rPr>
              <a:t> </a:t>
            </a:r>
            <a:r>
              <a:rPr sz="1100" dirty="0">
                <a:latin typeface="Times New Roman"/>
                <a:cs typeface="Times New Roman"/>
              </a:rPr>
              <a:t>and/or</a:t>
            </a:r>
            <a:r>
              <a:rPr sz="1100" spc="-105" dirty="0">
                <a:latin typeface="Times New Roman"/>
                <a:cs typeface="Times New Roman"/>
              </a:rPr>
              <a:t> </a:t>
            </a:r>
            <a:r>
              <a:rPr sz="1100" spc="-5" dirty="0">
                <a:latin typeface="Times New Roman"/>
                <a:cs typeface="Times New Roman"/>
              </a:rPr>
              <a:t>SLI  Resistance</a:t>
            </a:r>
            <a:endParaRPr sz="1100" dirty="0">
              <a:latin typeface="Times New Roman"/>
              <a:cs typeface="Times New Roman"/>
            </a:endParaRPr>
          </a:p>
        </p:txBody>
      </p:sp>
      <p:sp>
        <p:nvSpPr>
          <p:cNvPr id="18" name="object 27"/>
          <p:cNvSpPr txBox="1"/>
          <p:nvPr/>
        </p:nvSpPr>
        <p:spPr>
          <a:xfrm>
            <a:off x="5496170" y="4231578"/>
            <a:ext cx="752475" cy="169277"/>
          </a:xfrm>
          <a:prstGeom prst="rect">
            <a:avLst/>
          </a:prstGeom>
          <a:ln w="6096">
            <a:solidFill>
              <a:srgbClr val="000000"/>
            </a:solidFill>
          </a:ln>
        </p:spPr>
        <p:txBody>
          <a:bodyPr vert="horz" wrap="square" lIns="0" tIns="0" rIns="0" bIns="0" rtlCol="0">
            <a:spAutoFit/>
          </a:bodyPr>
          <a:lstStyle/>
          <a:p>
            <a:pPr marL="115570">
              <a:lnSpc>
                <a:spcPct val="100000"/>
              </a:lnSpc>
            </a:pPr>
            <a:r>
              <a:rPr sz="1100" dirty="0">
                <a:latin typeface="Times New Roman"/>
                <a:cs typeface="Times New Roman"/>
              </a:rPr>
              <a:t>H</a:t>
            </a:r>
            <a:r>
              <a:rPr sz="1100" spc="-85" dirty="0">
                <a:latin typeface="Times New Roman"/>
                <a:cs typeface="Times New Roman"/>
              </a:rPr>
              <a:t> </a:t>
            </a:r>
            <a:r>
              <a:rPr sz="1100" spc="-5" dirty="0">
                <a:latin typeface="Times New Roman"/>
                <a:cs typeface="Times New Roman"/>
              </a:rPr>
              <a:t>Sensitive</a:t>
            </a:r>
            <a:endParaRPr sz="1100" dirty="0">
              <a:latin typeface="Times New Roman"/>
              <a:cs typeface="Times New Roman"/>
            </a:endParaRPr>
          </a:p>
        </p:txBody>
      </p:sp>
      <p:sp>
        <p:nvSpPr>
          <p:cNvPr id="19" name="object 28"/>
          <p:cNvSpPr txBox="1"/>
          <p:nvPr/>
        </p:nvSpPr>
        <p:spPr>
          <a:xfrm>
            <a:off x="7149787" y="4235387"/>
            <a:ext cx="909484" cy="141064"/>
          </a:xfrm>
          <a:prstGeom prst="rect">
            <a:avLst/>
          </a:prstGeom>
          <a:ln w="6096">
            <a:solidFill>
              <a:srgbClr val="000000"/>
            </a:solidFill>
          </a:ln>
        </p:spPr>
        <p:txBody>
          <a:bodyPr vert="horz" wrap="square" lIns="0" tIns="0" rIns="0" bIns="0" rtlCol="0">
            <a:spAutoFit/>
          </a:bodyPr>
          <a:lstStyle/>
          <a:p>
            <a:pPr marL="124460">
              <a:lnSpc>
                <a:spcPts val="1050"/>
              </a:lnSpc>
            </a:pPr>
            <a:r>
              <a:rPr sz="1100" dirty="0">
                <a:latin typeface="Times New Roman"/>
                <a:cs typeface="Times New Roman"/>
              </a:rPr>
              <a:t>H</a:t>
            </a:r>
            <a:r>
              <a:rPr sz="1100" spc="-85" dirty="0">
                <a:latin typeface="Times New Roman"/>
                <a:cs typeface="Times New Roman"/>
              </a:rPr>
              <a:t> </a:t>
            </a:r>
            <a:r>
              <a:rPr sz="1100" spc="-5" dirty="0">
                <a:latin typeface="Times New Roman"/>
                <a:cs typeface="Times New Roman"/>
              </a:rPr>
              <a:t>Resistant</a:t>
            </a:r>
            <a:endParaRPr sz="1100" dirty="0">
              <a:latin typeface="Times New Roman"/>
              <a:cs typeface="Times New Roman"/>
            </a:endParaRPr>
          </a:p>
        </p:txBody>
      </p:sp>
      <p:sp>
        <p:nvSpPr>
          <p:cNvPr id="20" name="object 29"/>
          <p:cNvSpPr txBox="1"/>
          <p:nvPr/>
        </p:nvSpPr>
        <p:spPr>
          <a:xfrm>
            <a:off x="3048507" y="2708323"/>
            <a:ext cx="1936115" cy="297517"/>
          </a:xfrm>
          <a:prstGeom prst="rect">
            <a:avLst/>
          </a:prstGeom>
          <a:ln w="6096">
            <a:solidFill>
              <a:srgbClr val="000000"/>
            </a:solidFill>
          </a:ln>
        </p:spPr>
        <p:txBody>
          <a:bodyPr vert="horz" wrap="square" lIns="0" tIns="0" rIns="0" bIns="0" rtlCol="0">
            <a:spAutoFit/>
          </a:bodyPr>
          <a:lstStyle/>
          <a:p>
            <a:pPr marL="77470">
              <a:lnSpc>
                <a:spcPts val="990"/>
              </a:lnSpc>
            </a:pPr>
            <a:r>
              <a:rPr sz="1100" spc="-5" dirty="0">
                <a:latin typeface="Times New Roman"/>
                <a:cs typeface="Times New Roman"/>
              </a:rPr>
              <a:t>For</a:t>
            </a:r>
            <a:r>
              <a:rPr sz="1100" spc="-90" dirty="0">
                <a:latin typeface="Times New Roman"/>
                <a:cs typeface="Times New Roman"/>
              </a:rPr>
              <a:t> </a:t>
            </a:r>
            <a:r>
              <a:rPr sz="1100" dirty="0">
                <a:latin typeface="Times New Roman"/>
                <a:cs typeface="Times New Roman"/>
              </a:rPr>
              <a:t>discordance</a:t>
            </a:r>
            <a:r>
              <a:rPr sz="1100" spc="-90" dirty="0">
                <a:latin typeface="Times New Roman"/>
                <a:cs typeface="Times New Roman"/>
              </a:rPr>
              <a:t> </a:t>
            </a:r>
            <a:r>
              <a:rPr sz="1100" dirty="0">
                <a:latin typeface="Times New Roman"/>
                <a:cs typeface="Times New Roman"/>
              </a:rPr>
              <a:t>on</a:t>
            </a:r>
            <a:r>
              <a:rPr sz="1100" spc="-90" dirty="0">
                <a:latin typeface="Times New Roman"/>
                <a:cs typeface="Times New Roman"/>
              </a:rPr>
              <a:t> </a:t>
            </a:r>
            <a:r>
              <a:rPr sz="1100" spc="-35" dirty="0">
                <a:latin typeface="Times New Roman"/>
                <a:cs typeface="Times New Roman"/>
              </a:rPr>
              <a:t>LPA</a:t>
            </a:r>
            <a:r>
              <a:rPr sz="1100" spc="-135" dirty="0">
                <a:latin typeface="Times New Roman"/>
                <a:cs typeface="Times New Roman"/>
              </a:rPr>
              <a:t> </a:t>
            </a:r>
            <a:r>
              <a:rPr sz="1100" dirty="0">
                <a:latin typeface="Times New Roman"/>
                <a:cs typeface="Times New Roman"/>
              </a:rPr>
              <a:t>for</a:t>
            </a:r>
            <a:r>
              <a:rPr sz="1100" spc="-85" dirty="0">
                <a:latin typeface="Times New Roman"/>
                <a:cs typeface="Times New Roman"/>
              </a:rPr>
              <a:t> </a:t>
            </a:r>
            <a:r>
              <a:rPr sz="1100" dirty="0">
                <a:latin typeface="Times New Roman"/>
                <a:cs typeface="Times New Roman"/>
              </a:rPr>
              <a:t>RR-</a:t>
            </a:r>
          </a:p>
          <a:p>
            <a:pPr marL="62230">
              <a:lnSpc>
                <a:spcPct val="100000"/>
              </a:lnSpc>
            </a:pPr>
            <a:r>
              <a:rPr sz="1100" spc="-5" dirty="0">
                <a:latin typeface="Times New Roman"/>
                <a:cs typeface="Times New Roman"/>
              </a:rPr>
              <a:t>TB</a:t>
            </a:r>
            <a:r>
              <a:rPr sz="1100" spc="-95" dirty="0">
                <a:latin typeface="Times New Roman"/>
                <a:cs typeface="Times New Roman"/>
              </a:rPr>
              <a:t> </a:t>
            </a:r>
            <a:r>
              <a:rPr sz="1100" dirty="0">
                <a:latin typeface="Times New Roman"/>
                <a:cs typeface="Times New Roman"/>
              </a:rPr>
              <a:t>–</a:t>
            </a:r>
            <a:r>
              <a:rPr sz="1100" spc="-90" dirty="0">
                <a:latin typeface="Times New Roman"/>
                <a:cs typeface="Times New Roman"/>
              </a:rPr>
              <a:t> </a:t>
            </a:r>
            <a:r>
              <a:rPr sz="1100" spc="-5" dirty="0">
                <a:latin typeface="Times New Roman"/>
                <a:cs typeface="Times New Roman"/>
              </a:rPr>
              <a:t>repeat</a:t>
            </a:r>
            <a:r>
              <a:rPr sz="1100" spc="-90" dirty="0">
                <a:latin typeface="Times New Roman"/>
                <a:cs typeface="Times New Roman"/>
              </a:rPr>
              <a:t> </a:t>
            </a:r>
            <a:r>
              <a:rPr sz="1100" spc="-20" dirty="0">
                <a:latin typeface="Times New Roman"/>
                <a:cs typeface="Times New Roman"/>
              </a:rPr>
              <a:t>CBNAAT</a:t>
            </a:r>
            <a:r>
              <a:rPr sz="1100" spc="-95" dirty="0">
                <a:latin typeface="Times New Roman"/>
                <a:cs typeface="Times New Roman"/>
              </a:rPr>
              <a:t> </a:t>
            </a:r>
            <a:r>
              <a:rPr sz="1100" spc="-5" dirty="0">
                <a:latin typeface="Times New Roman"/>
                <a:cs typeface="Times New Roman"/>
              </a:rPr>
              <a:t>at</a:t>
            </a:r>
            <a:r>
              <a:rPr sz="1100" spc="-90" dirty="0">
                <a:latin typeface="Times New Roman"/>
                <a:cs typeface="Times New Roman"/>
              </a:rPr>
              <a:t> </a:t>
            </a:r>
            <a:r>
              <a:rPr sz="1100" spc="-30" dirty="0">
                <a:latin typeface="Times New Roman"/>
                <a:cs typeface="Times New Roman"/>
              </a:rPr>
              <a:t>LPA</a:t>
            </a:r>
            <a:r>
              <a:rPr sz="1100" spc="-140" dirty="0">
                <a:latin typeface="Times New Roman"/>
                <a:cs typeface="Times New Roman"/>
              </a:rPr>
              <a:t> </a:t>
            </a:r>
            <a:r>
              <a:rPr sz="1100" spc="-5" dirty="0">
                <a:latin typeface="Times New Roman"/>
                <a:cs typeface="Times New Roman"/>
              </a:rPr>
              <a:t>lab</a:t>
            </a:r>
            <a:endParaRPr sz="1100" dirty="0">
              <a:latin typeface="Times New Roman"/>
              <a:cs typeface="Times New Roman"/>
            </a:endParaRPr>
          </a:p>
        </p:txBody>
      </p:sp>
      <p:sp>
        <p:nvSpPr>
          <p:cNvPr id="21" name="object 30"/>
          <p:cNvSpPr txBox="1"/>
          <p:nvPr/>
        </p:nvSpPr>
        <p:spPr>
          <a:xfrm>
            <a:off x="3265916" y="3519711"/>
            <a:ext cx="1609487" cy="182101"/>
          </a:xfrm>
          <a:prstGeom prst="rect">
            <a:avLst/>
          </a:prstGeom>
        </p:spPr>
        <p:txBody>
          <a:bodyPr vert="horz" wrap="square" lIns="0" tIns="12700" rIns="0" bIns="0" rtlCol="0">
            <a:spAutoFit/>
          </a:bodyPr>
          <a:lstStyle/>
          <a:p>
            <a:pPr marL="38100">
              <a:lnSpc>
                <a:spcPct val="100000"/>
              </a:lnSpc>
              <a:spcBef>
                <a:spcPts val="100"/>
              </a:spcBef>
            </a:pPr>
            <a:r>
              <a:rPr sz="1100" spc="-20" dirty="0">
                <a:latin typeface="Times New Roman"/>
                <a:cs typeface="Times New Roman"/>
              </a:rPr>
              <a:t>CBNAAT</a:t>
            </a:r>
            <a:r>
              <a:rPr sz="1100" spc="-110" dirty="0">
                <a:latin typeface="Times New Roman"/>
                <a:cs typeface="Times New Roman"/>
              </a:rPr>
              <a:t> </a:t>
            </a:r>
            <a:r>
              <a:rPr sz="1100" spc="-5" dirty="0">
                <a:latin typeface="Times New Roman"/>
                <a:cs typeface="Times New Roman"/>
              </a:rPr>
              <a:t>in</a:t>
            </a:r>
            <a:r>
              <a:rPr sz="1100" spc="-90" dirty="0">
                <a:latin typeface="Times New Roman"/>
                <a:cs typeface="Times New Roman"/>
              </a:rPr>
              <a:t> </a:t>
            </a:r>
            <a:r>
              <a:rPr sz="1100" spc="-5" dirty="0">
                <a:latin typeface="Times New Roman"/>
                <a:cs typeface="Times New Roman"/>
              </a:rPr>
              <a:t>fresh</a:t>
            </a:r>
            <a:r>
              <a:rPr sz="1100" spc="-95" dirty="0">
                <a:latin typeface="Times New Roman"/>
                <a:cs typeface="Times New Roman"/>
              </a:rPr>
              <a:t> </a:t>
            </a:r>
            <a:r>
              <a:rPr sz="1100" spc="-5" dirty="0">
                <a:latin typeface="Times New Roman"/>
                <a:cs typeface="Times New Roman"/>
              </a:rPr>
              <a:t>sample</a:t>
            </a:r>
            <a:r>
              <a:rPr sz="1100" spc="-7" baseline="25641" dirty="0">
                <a:latin typeface="Times New Roman"/>
                <a:cs typeface="Times New Roman"/>
              </a:rPr>
              <a:t>‡</a:t>
            </a:r>
            <a:endParaRPr sz="1100" baseline="25641" dirty="0">
              <a:latin typeface="Times New Roman"/>
              <a:cs typeface="Times New Roman"/>
            </a:endParaRPr>
          </a:p>
        </p:txBody>
      </p:sp>
      <p:sp>
        <p:nvSpPr>
          <p:cNvPr id="22" name="object 31"/>
          <p:cNvSpPr txBox="1"/>
          <p:nvPr/>
        </p:nvSpPr>
        <p:spPr>
          <a:xfrm>
            <a:off x="2331211" y="2457489"/>
            <a:ext cx="1174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ymbol"/>
                <a:cs typeface="Symbol"/>
              </a:rPr>
              <a:t></a:t>
            </a:r>
          </a:p>
        </p:txBody>
      </p:sp>
      <p:sp>
        <p:nvSpPr>
          <p:cNvPr id="23" name="object 32"/>
          <p:cNvSpPr txBox="1"/>
          <p:nvPr/>
        </p:nvSpPr>
        <p:spPr>
          <a:xfrm>
            <a:off x="2329688" y="2922670"/>
            <a:ext cx="1174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ymbol"/>
                <a:cs typeface="Symbol"/>
              </a:rPr>
              <a:t></a:t>
            </a:r>
          </a:p>
        </p:txBody>
      </p:sp>
      <p:sp>
        <p:nvSpPr>
          <p:cNvPr id="24" name="object 33"/>
          <p:cNvSpPr txBox="1"/>
          <p:nvPr/>
        </p:nvSpPr>
        <p:spPr>
          <a:xfrm>
            <a:off x="1625600" y="3904933"/>
            <a:ext cx="1529715" cy="208279"/>
          </a:xfrm>
          <a:prstGeom prst="rect">
            <a:avLst/>
          </a:prstGeom>
        </p:spPr>
        <p:txBody>
          <a:bodyPr vert="horz" wrap="square" lIns="0" tIns="12700" rIns="0" bIns="0" rtlCol="0">
            <a:spAutoFit/>
          </a:bodyPr>
          <a:lstStyle/>
          <a:p>
            <a:pPr marL="12700">
              <a:lnSpc>
                <a:spcPct val="100000"/>
              </a:lnSpc>
              <a:spcBef>
                <a:spcPts val="100"/>
              </a:spcBef>
              <a:tabLst>
                <a:tab pos="718185" algn="l"/>
                <a:tab pos="1516380" algn="l"/>
              </a:tabLst>
            </a:pPr>
            <a:r>
              <a:rPr sz="1200" u="sng" dirty="0">
                <a:uFill>
                  <a:solidFill>
                    <a:srgbClr val="000000"/>
                  </a:solidFill>
                </a:uFill>
                <a:latin typeface="Symbol"/>
                <a:cs typeface="Symbol"/>
              </a:rPr>
              <a:t></a:t>
            </a:r>
            <a:r>
              <a:rPr sz="1200" u="sng" dirty="0">
                <a:uFill>
                  <a:solidFill>
                    <a:srgbClr val="000000"/>
                  </a:solidFill>
                </a:uFill>
                <a:latin typeface="Times New Roman"/>
                <a:cs typeface="Times New Roman"/>
              </a:rPr>
              <a:t>	</a:t>
            </a:r>
            <a:r>
              <a:rPr sz="1200" u="sng" dirty="0">
                <a:uFill>
                  <a:solidFill>
                    <a:srgbClr val="000000"/>
                  </a:solidFill>
                </a:uFill>
                <a:latin typeface="Symbol"/>
                <a:cs typeface="Symbol"/>
              </a:rPr>
              <a:t></a:t>
            </a:r>
            <a:r>
              <a:rPr sz="1200" u="sng" dirty="0">
                <a:uFill>
                  <a:solidFill>
                    <a:srgbClr val="000000"/>
                  </a:solidFill>
                </a:uFill>
                <a:latin typeface="Times New Roman"/>
                <a:cs typeface="Times New Roman"/>
              </a:rPr>
              <a:t>	</a:t>
            </a:r>
            <a:endParaRPr sz="1200" dirty="0">
              <a:latin typeface="Times New Roman"/>
              <a:cs typeface="Times New Roman"/>
            </a:endParaRPr>
          </a:p>
        </p:txBody>
      </p:sp>
      <p:sp>
        <p:nvSpPr>
          <p:cNvPr id="25" name="object 34"/>
          <p:cNvSpPr txBox="1"/>
          <p:nvPr/>
        </p:nvSpPr>
        <p:spPr>
          <a:xfrm>
            <a:off x="6589356" y="2463585"/>
            <a:ext cx="1174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ymbol"/>
                <a:cs typeface="Symbol"/>
              </a:rPr>
              <a:t></a:t>
            </a:r>
          </a:p>
        </p:txBody>
      </p:sp>
      <p:sp>
        <p:nvSpPr>
          <p:cNvPr id="26" name="object 35"/>
          <p:cNvSpPr txBox="1"/>
          <p:nvPr/>
        </p:nvSpPr>
        <p:spPr>
          <a:xfrm>
            <a:off x="5301488" y="2897477"/>
            <a:ext cx="1174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ymbol"/>
                <a:cs typeface="Symbol"/>
              </a:rPr>
              <a:t></a:t>
            </a:r>
          </a:p>
        </p:txBody>
      </p:sp>
      <p:sp>
        <p:nvSpPr>
          <p:cNvPr id="27" name="object 36"/>
          <p:cNvSpPr txBox="1"/>
          <p:nvPr/>
        </p:nvSpPr>
        <p:spPr>
          <a:xfrm>
            <a:off x="5879353" y="3873646"/>
            <a:ext cx="1529715" cy="208279"/>
          </a:xfrm>
          <a:prstGeom prst="rect">
            <a:avLst/>
          </a:prstGeom>
        </p:spPr>
        <p:txBody>
          <a:bodyPr vert="horz" wrap="square" lIns="0" tIns="12700" rIns="0" bIns="0" rtlCol="0">
            <a:spAutoFit/>
          </a:bodyPr>
          <a:lstStyle/>
          <a:p>
            <a:pPr marL="12700">
              <a:lnSpc>
                <a:spcPct val="100000"/>
              </a:lnSpc>
              <a:spcBef>
                <a:spcPts val="100"/>
              </a:spcBef>
              <a:tabLst>
                <a:tab pos="718185" algn="l"/>
                <a:tab pos="1516380" algn="l"/>
              </a:tabLst>
            </a:pPr>
            <a:r>
              <a:rPr sz="1200" u="sng" dirty="0">
                <a:uFill>
                  <a:solidFill>
                    <a:srgbClr val="000000"/>
                  </a:solidFill>
                </a:uFill>
                <a:latin typeface="Symbol"/>
                <a:cs typeface="Symbol"/>
              </a:rPr>
              <a:t></a:t>
            </a:r>
            <a:r>
              <a:rPr sz="1200" u="sng" dirty="0">
                <a:uFill>
                  <a:solidFill>
                    <a:srgbClr val="000000"/>
                  </a:solidFill>
                </a:uFill>
                <a:latin typeface="Times New Roman"/>
                <a:cs typeface="Times New Roman"/>
              </a:rPr>
              <a:t>	</a:t>
            </a:r>
            <a:r>
              <a:rPr sz="1200" u="sng" dirty="0">
                <a:uFill>
                  <a:solidFill>
                    <a:srgbClr val="000000"/>
                  </a:solidFill>
                </a:uFill>
                <a:latin typeface="Symbol"/>
                <a:cs typeface="Symbol"/>
              </a:rPr>
              <a:t></a:t>
            </a:r>
            <a:r>
              <a:rPr sz="1200" u="sng" dirty="0">
                <a:uFill>
                  <a:solidFill>
                    <a:srgbClr val="000000"/>
                  </a:solidFill>
                </a:uFill>
                <a:latin typeface="Times New Roman"/>
                <a:cs typeface="Times New Roman"/>
              </a:rPr>
              <a:t>	</a:t>
            </a:r>
            <a:endParaRPr sz="1200" dirty="0">
              <a:latin typeface="Times New Roman"/>
              <a:cs typeface="Times New Roman"/>
            </a:endParaRPr>
          </a:p>
        </p:txBody>
      </p:sp>
      <p:sp>
        <p:nvSpPr>
          <p:cNvPr id="28" name="object 37"/>
          <p:cNvSpPr txBox="1"/>
          <p:nvPr/>
        </p:nvSpPr>
        <p:spPr>
          <a:xfrm>
            <a:off x="1585975" y="4070513"/>
            <a:ext cx="1609725" cy="208279"/>
          </a:xfrm>
          <a:prstGeom prst="rect">
            <a:avLst/>
          </a:prstGeom>
        </p:spPr>
        <p:txBody>
          <a:bodyPr vert="horz" wrap="square" lIns="0" tIns="12700" rIns="0" bIns="0" rtlCol="0">
            <a:spAutoFit/>
          </a:bodyPr>
          <a:lstStyle/>
          <a:p>
            <a:pPr marL="12700">
              <a:lnSpc>
                <a:spcPct val="100000"/>
              </a:lnSpc>
              <a:spcBef>
                <a:spcPts val="100"/>
              </a:spcBef>
              <a:tabLst>
                <a:tab pos="1504315" algn="l"/>
              </a:tabLst>
            </a:pPr>
            <a:r>
              <a:rPr sz="1200" dirty="0">
                <a:latin typeface="Symbol"/>
                <a:cs typeface="Symbol"/>
              </a:rPr>
              <a:t></a:t>
            </a:r>
            <a:r>
              <a:rPr sz="1200" spc="-5" dirty="0">
                <a:latin typeface="Times New Roman"/>
                <a:cs typeface="Times New Roman"/>
              </a:rPr>
              <a:t>	</a:t>
            </a:r>
            <a:r>
              <a:rPr sz="1800" baseline="2314" dirty="0">
                <a:latin typeface="Symbol"/>
                <a:cs typeface="Symbol"/>
              </a:rPr>
              <a:t></a:t>
            </a:r>
          </a:p>
        </p:txBody>
      </p:sp>
      <p:sp>
        <p:nvSpPr>
          <p:cNvPr id="29" name="object 38"/>
          <p:cNvSpPr txBox="1"/>
          <p:nvPr/>
        </p:nvSpPr>
        <p:spPr>
          <a:xfrm>
            <a:off x="5838207" y="4048368"/>
            <a:ext cx="1610995" cy="208279"/>
          </a:xfrm>
          <a:prstGeom prst="rect">
            <a:avLst/>
          </a:prstGeom>
        </p:spPr>
        <p:txBody>
          <a:bodyPr vert="horz" wrap="square" lIns="0" tIns="12700" rIns="0" bIns="0" rtlCol="0">
            <a:spAutoFit/>
          </a:bodyPr>
          <a:lstStyle/>
          <a:p>
            <a:pPr marL="12700">
              <a:lnSpc>
                <a:spcPct val="100000"/>
              </a:lnSpc>
              <a:spcBef>
                <a:spcPts val="100"/>
              </a:spcBef>
              <a:tabLst>
                <a:tab pos="1505585" algn="l"/>
              </a:tabLst>
            </a:pPr>
            <a:r>
              <a:rPr sz="1200" dirty="0">
                <a:latin typeface="Symbol"/>
                <a:cs typeface="Symbol"/>
              </a:rPr>
              <a:t></a:t>
            </a:r>
            <a:r>
              <a:rPr sz="1200" spc="-5" dirty="0">
                <a:latin typeface="Times New Roman"/>
                <a:cs typeface="Times New Roman"/>
              </a:rPr>
              <a:t>	</a:t>
            </a:r>
            <a:r>
              <a:rPr sz="1200" dirty="0">
                <a:latin typeface="Symbol"/>
                <a:cs typeface="Symbol"/>
              </a:rPr>
              <a:t></a:t>
            </a:r>
          </a:p>
        </p:txBody>
      </p:sp>
      <p:sp>
        <p:nvSpPr>
          <p:cNvPr id="30" name="object 39"/>
          <p:cNvSpPr/>
          <p:nvPr/>
        </p:nvSpPr>
        <p:spPr>
          <a:xfrm>
            <a:off x="2992992" y="3293784"/>
            <a:ext cx="2124345" cy="535042"/>
          </a:xfrm>
          <a:custGeom>
            <a:avLst/>
            <a:gdLst/>
            <a:ahLst/>
            <a:cxnLst/>
            <a:rect l="l" t="t" r="r" b="b"/>
            <a:pathLst>
              <a:path w="1746885" h="296545">
                <a:moveTo>
                  <a:pt x="0" y="0"/>
                </a:moveTo>
                <a:lnTo>
                  <a:pt x="1746503" y="0"/>
                </a:lnTo>
                <a:lnTo>
                  <a:pt x="1746503" y="296163"/>
                </a:lnTo>
                <a:lnTo>
                  <a:pt x="0" y="296163"/>
                </a:lnTo>
                <a:lnTo>
                  <a:pt x="0" y="0"/>
                </a:lnTo>
                <a:close/>
              </a:path>
            </a:pathLst>
          </a:custGeom>
          <a:ln w="6095">
            <a:solidFill>
              <a:srgbClr val="000000"/>
            </a:solidFill>
          </a:ln>
        </p:spPr>
        <p:txBody>
          <a:bodyPr wrap="square" lIns="0" tIns="0" rIns="0" bIns="0" rtlCol="0"/>
          <a:lstStyle/>
          <a:p>
            <a:endParaRPr/>
          </a:p>
        </p:txBody>
      </p:sp>
      <p:sp>
        <p:nvSpPr>
          <p:cNvPr id="34" name="object 43"/>
          <p:cNvSpPr txBox="1"/>
          <p:nvPr/>
        </p:nvSpPr>
        <p:spPr>
          <a:xfrm>
            <a:off x="2843783" y="3281700"/>
            <a:ext cx="2290064" cy="182101"/>
          </a:xfrm>
          <a:prstGeom prst="rect">
            <a:avLst/>
          </a:prstGeom>
        </p:spPr>
        <p:txBody>
          <a:bodyPr vert="horz" wrap="square" lIns="0" tIns="12700" rIns="0" bIns="0" rtlCol="0">
            <a:spAutoFit/>
          </a:bodyPr>
          <a:lstStyle/>
          <a:p>
            <a:pPr marL="38100">
              <a:lnSpc>
                <a:spcPct val="100000"/>
              </a:lnSpc>
              <a:spcBef>
                <a:spcPts val="100"/>
              </a:spcBef>
            </a:pPr>
            <a:r>
              <a:rPr lang="en-US" sz="1100" baseline="-32407" dirty="0">
                <a:latin typeface="Symbol"/>
                <a:cs typeface="Times New Roman"/>
              </a:rPr>
              <a:t> </a:t>
            </a:r>
            <a:r>
              <a:rPr lang="en-US" sz="1100" dirty="0">
                <a:latin typeface="Symbol"/>
                <a:cs typeface="Times New Roman"/>
              </a:rPr>
              <a:t>   </a:t>
            </a:r>
            <a:r>
              <a:rPr sz="1100" spc="142" baseline="-32407" dirty="0">
                <a:latin typeface="Times New Roman"/>
                <a:cs typeface="Times New Roman"/>
              </a:rPr>
              <a:t> </a:t>
            </a:r>
            <a:r>
              <a:rPr sz="1100" spc="-5" dirty="0">
                <a:latin typeface="Times New Roman"/>
                <a:cs typeface="Times New Roman"/>
              </a:rPr>
              <a:t>RR-TB</a:t>
            </a:r>
            <a:r>
              <a:rPr sz="1100" spc="-75" dirty="0">
                <a:latin typeface="Times New Roman"/>
                <a:cs typeface="Times New Roman"/>
              </a:rPr>
              <a:t> </a:t>
            </a:r>
            <a:r>
              <a:rPr sz="1100" spc="-5" dirty="0">
                <a:latin typeface="Times New Roman"/>
                <a:cs typeface="Times New Roman"/>
              </a:rPr>
              <a:t>among</a:t>
            </a:r>
            <a:r>
              <a:rPr sz="1100" spc="-80" dirty="0">
                <a:latin typeface="Times New Roman"/>
                <a:cs typeface="Times New Roman"/>
              </a:rPr>
              <a:t> </a:t>
            </a:r>
            <a:r>
              <a:rPr sz="1100" spc="-5" dirty="0">
                <a:latin typeface="Times New Roman"/>
                <a:cs typeface="Times New Roman"/>
              </a:rPr>
              <a:t>new</a:t>
            </a:r>
            <a:r>
              <a:rPr sz="1100" spc="-75" dirty="0">
                <a:latin typeface="Times New Roman"/>
                <a:cs typeface="Times New Roman"/>
              </a:rPr>
              <a:t> </a:t>
            </a:r>
            <a:r>
              <a:rPr sz="1100" spc="-5" dirty="0">
                <a:latin typeface="Times New Roman"/>
                <a:cs typeface="Times New Roman"/>
              </a:rPr>
              <a:t>patients</a:t>
            </a:r>
            <a:r>
              <a:rPr sz="1100" spc="-80" dirty="0">
                <a:latin typeface="Times New Roman"/>
                <a:cs typeface="Times New Roman"/>
              </a:rPr>
              <a:t> </a:t>
            </a:r>
            <a:r>
              <a:rPr sz="1100" dirty="0">
                <a:latin typeface="Times New Roman"/>
                <a:cs typeface="Times New Roman"/>
              </a:rPr>
              <a:t>–</a:t>
            </a:r>
            <a:r>
              <a:rPr sz="1100" spc="-80" dirty="0">
                <a:latin typeface="Times New Roman"/>
                <a:cs typeface="Times New Roman"/>
              </a:rPr>
              <a:t> </a:t>
            </a:r>
            <a:r>
              <a:rPr sz="1100" spc="-5" dirty="0">
                <a:latin typeface="Times New Roman"/>
                <a:cs typeface="Times New Roman"/>
              </a:rPr>
              <a:t>repeat</a:t>
            </a:r>
            <a:endParaRPr sz="1100" dirty="0">
              <a:latin typeface="Times New Roman"/>
              <a:cs typeface="Times New Roman"/>
            </a:endParaRPr>
          </a:p>
        </p:txBody>
      </p:sp>
      <p:sp>
        <p:nvSpPr>
          <p:cNvPr id="35" name="object 44"/>
          <p:cNvSpPr txBox="1"/>
          <p:nvPr/>
        </p:nvSpPr>
        <p:spPr>
          <a:xfrm>
            <a:off x="3824732" y="2466815"/>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Symbol"/>
                <a:cs typeface="Symbol"/>
              </a:rPr>
              <a:t></a:t>
            </a:r>
          </a:p>
        </p:txBody>
      </p:sp>
      <p:cxnSp>
        <p:nvCxnSpPr>
          <p:cNvPr id="90" name="Elbow Connector 89"/>
          <p:cNvCxnSpPr>
            <a:stCxn id="15" idx="1"/>
            <a:endCxn id="20" idx="3"/>
          </p:cNvCxnSpPr>
          <p:nvPr/>
        </p:nvCxnSpPr>
        <p:spPr>
          <a:xfrm rot="10800000">
            <a:off x="4984623" y="2857083"/>
            <a:ext cx="1337387" cy="35567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27" idx="0"/>
            <a:endCxn id="15" idx="2"/>
          </p:cNvCxnSpPr>
          <p:nvPr/>
        </p:nvCxnSpPr>
        <p:spPr>
          <a:xfrm flipH="1" flipV="1">
            <a:off x="6637287" y="3297716"/>
            <a:ext cx="6924" cy="575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25" idx="0"/>
          </p:cNvCxnSpPr>
          <p:nvPr/>
        </p:nvCxnSpPr>
        <p:spPr>
          <a:xfrm flipV="1">
            <a:off x="5359907" y="2463585"/>
            <a:ext cx="1288187" cy="3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7" idx="2"/>
            <a:endCxn id="35" idx="0"/>
          </p:cNvCxnSpPr>
          <p:nvPr/>
        </p:nvCxnSpPr>
        <p:spPr>
          <a:xfrm>
            <a:off x="3868149" y="1702814"/>
            <a:ext cx="3891" cy="7640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3" idx="2"/>
            <a:endCxn id="15" idx="0"/>
          </p:cNvCxnSpPr>
          <p:nvPr/>
        </p:nvCxnSpPr>
        <p:spPr>
          <a:xfrm>
            <a:off x="6632580" y="2877227"/>
            <a:ext cx="4707" cy="250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8" idx="1"/>
            <a:endCxn id="5" idx="3"/>
          </p:cNvCxnSpPr>
          <p:nvPr/>
        </p:nvCxnSpPr>
        <p:spPr>
          <a:xfrm rot="10800000">
            <a:off x="4984622" y="1191294"/>
            <a:ext cx="1107328" cy="51880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12" idx="3"/>
            <a:endCxn id="34" idx="1"/>
          </p:cNvCxnSpPr>
          <p:nvPr/>
        </p:nvCxnSpPr>
        <p:spPr>
          <a:xfrm>
            <a:off x="2613532" y="2808374"/>
            <a:ext cx="230251" cy="56437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24" idx="0"/>
          </p:cNvCxnSpPr>
          <p:nvPr/>
        </p:nvCxnSpPr>
        <p:spPr>
          <a:xfrm flipH="1" flipV="1">
            <a:off x="2388107" y="3409996"/>
            <a:ext cx="2351" cy="494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5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7796" y="157189"/>
            <a:ext cx="6695922" cy="347298"/>
          </a:xfrm>
          <a:prstGeom prst="rect">
            <a:avLst/>
          </a:prstGeom>
        </p:spPr>
        <p:txBody>
          <a:bodyPr vert="horz" wrap="square" lIns="0" tIns="8659" rIns="0" bIns="0" rtlCol="0">
            <a:spAutoFit/>
          </a:bodyPr>
          <a:lstStyle/>
          <a:p>
            <a:pPr>
              <a:spcBef>
                <a:spcPts val="3"/>
              </a:spcBef>
            </a:pPr>
            <a:endParaRPr sz="1100" dirty="0">
              <a:latin typeface="Times New Roman"/>
              <a:cs typeface="Times New Roman"/>
            </a:endParaRPr>
          </a:p>
          <a:p>
            <a:pPr algn="ctr">
              <a:lnSpc>
                <a:spcPct val="100000"/>
              </a:lnSpc>
            </a:pPr>
            <a:r>
              <a:rPr sz="1100" b="1" spc="-17" dirty="0">
                <a:latin typeface="Times New Roman"/>
                <a:cs typeface="Times New Roman"/>
              </a:rPr>
              <a:t>Table</a:t>
            </a:r>
            <a:r>
              <a:rPr sz="1100" b="1" spc="-51" dirty="0">
                <a:latin typeface="Times New Roman"/>
                <a:cs typeface="Times New Roman"/>
              </a:rPr>
              <a:t> </a:t>
            </a:r>
            <a:r>
              <a:rPr sz="1100" b="1" spc="-3" dirty="0">
                <a:latin typeface="Times New Roman"/>
                <a:cs typeface="Times New Roman"/>
              </a:rPr>
              <a:t>II</a:t>
            </a:r>
            <a:r>
              <a:rPr sz="1100" b="1" spc="-48" dirty="0">
                <a:latin typeface="Times New Roman"/>
                <a:cs typeface="Times New Roman"/>
              </a:rPr>
              <a:t> </a:t>
            </a:r>
            <a:r>
              <a:rPr sz="1100" b="1" spc="-3" dirty="0">
                <a:latin typeface="Times New Roman"/>
                <a:cs typeface="Times New Roman"/>
              </a:rPr>
              <a:t>Drug</a:t>
            </a:r>
            <a:r>
              <a:rPr sz="1100" b="1" spc="-51" dirty="0">
                <a:latin typeface="Times New Roman"/>
                <a:cs typeface="Times New Roman"/>
              </a:rPr>
              <a:t> </a:t>
            </a:r>
            <a:r>
              <a:rPr sz="1100" b="1" spc="-3" dirty="0">
                <a:latin typeface="Times New Roman"/>
                <a:cs typeface="Times New Roman"/>
              </a:rPr>
              <a:t>Regimen</a:t>
            </a:r>
            <a:r>
              <a:rPr sz="1100" b="1" spc="-51" dirty="0">
                <a:latin typeface="Times New Roman"/>
                <a:cs typeface="Times New Roman"/>
              </a:rPr>
              <a:t> </a:t>
            </a:r>
            <a:r>
              <a:rPr sz="1100" b="1" spc="-3" dirty="0">
                <a:latin typeface="Times New Roman"/>
                <a:cs typeface="Times New Roman"/>
              </a:rPr>
              <a:t>for</a:t>
            </a:r>
            <a:r>
              <a:rPr sz="1100" b="1" spc="-58" dirty="0">
                <a:latin typeface="Times New Roman"/>
                <a:cs typeface="Times New Roman"/>
              </a:rPr>
              <a:t> </a:t>
            </a:r>
            <a:r>
              <a:rPr sz="1100" b="1" spc="-3" dirty="0">
                <a:latin typeface="Times New Roman"/>
                <a:cs typeface="Times New Roman"/>
              </a:rPr>
              <a:t>Pediatric</a:t>
            </a:r>
            <a:r>
              <a:rPr sz="1100" b="1" spc="-51" dirty="0">
                <a:latin typeface="Times New Roman"/>
                <a:cs typeface="Times New Roman"/>
              </a:rPr>
              <a:t> </a:t>
            </a:r>
            <a:r>
              <a:rPr sz="1100" b="1" spc="-3" dirty="0">
                <a:latin typeface="Times New Roman"/>
                <a:cs typeface="Times New Roman"/>
              </a:rPr>
              <a:t>Drug-Resistant</a:t>
            </a:r>
            <a:r>
              <a:rPr sz="1100" b="1" spc="-65" dirty="0">
                <a:latin typeface="Times New Roman"/>
                <a:cs typeface="Times New Roman"/>
              </a:rPr>
              <a:t> </a:t>
            </a:r>
            <a:r>
              <a:rPr sz="1100" b="1" spc="-10" dirty="0">
                <a:latin typeface="Times New Roman"/>
                <a:cs typeface="Times New Roman"/>
              </a:rPr>
              <a:t>Tuberculosis</a:t>
            </a:r>
            <a:r>
              <a:rPr sz="1100" b="1" spc="-51" dirty="0">
                <a:latin typeface="Times New Roman"/>
                <a:cs typeface="Times New Roman"/>
              </a:rPr>
              <a:t> </a:t>
            </a:r>
            <a:r>
              <a:rPr sz="1100" b="1" spc="-3" dirty="0">
                <a:latin typeface="Times New Roman"/>
                <a:cs typeface="Times New Roman"/>
              </a:rPr>
              <a:t>as</a:t>
            </a:r>
            <a:r>
              <a:rPr sz="1100" b="1" spc="-51" dirty="0">
                <a:latin typeface="Times New Roman"/>
                <a:cs typeface="Times New Roman"/>
              </a:rPr>
              <a:t> </a:t>
            </a:r>
            <a:r>
              <a:rPr sz="1100" b="1" spc="-3" dirty="0">
                <a:latin typeface="Times New Roman"/>
                <a:cs typeface="Times New Roman"/>
              </a:rPr>
              <a:t>per</a:t>
            </a:r>
            <a:r>
              <a:rPr sz="1100" b="1" spc="-51" dirty="0">
                <a:latin typeface="Times New Roman"/>
                <a:cs typeface="Times New Roman"/>
              </a:rPr>
              <a:t> </a:t>
            </a:r>
            <a:r>
              <a:rPr sz="1100" b="1" spc="-3" dirty="0">
                <a:latin typeface="Times New Roman"/>
                <a:cs typeface="Times New Roman"/>
              </a:rPr>
              <a:t>IAP</a:t>
            </a:r>
            <a:r>
              <a:rPr sz="1100" b="1" spc="-92" dirty="0">
                <a:latin typeface="Times New Roman"/>
                <a:cs typeface="Times New Roman"/>
              </a:rPr>
              <a:t> </a:t>
            </a:r>
            <a:r>
              <a:rPr sz="1100" b="1" spc="-3" dirty="0">
                <a:latin typeface="Times New Roman"/>
                <a:cs typeface="Times New Roman"/>
              </a:rPr>
              <a:t>NTEP</a:t>
            </a:r>
            <a:r>
              <a:rPr sz="1100" b="1" spc="-82" dirty="0">
                <a:latin typeface="Times New Roman"/>
                <a:cs typeface="Times New Roman"/>
              </a:rPr>
              <a:t> </a:t>
            </a:r>
            <a:r>
              <a:rPr sz="1100" b="1" spc="-3" dirty="0">
                <a:latin typeface="Times New Roman"/>
                <a:cs typeface="Times New Roman"/>
              </a:rPr>
              <a:t>Guidelines,</a:t>
            </a:r>
            <a:r>
              <a:rPr sz="1100" b="1" spc="-51" dirty="0">
                <a:latin typeface="Times New Roman"/>
                <a:cs typeface="Times New Roman"/>
              </a:rPr>
              <a:t> </a:t>
            </a:r>
            <a:r>
              <a:rPr sz="1100" b="1" spc="-3" dirty="0">
                <a:latin typeface="Times New Roman"/>
                <a:cs typeface="Times New Roman"/>
              </a:rPr>
              <a:t>2020</a:t>
            </a:r>
            <a:endParaRPr sz="1100" dirty="0">
              <a:latin typeface="Times New Roman"/>
              <a:cs typeface="Times New Roman"/>
            </a:endParaRPr>
          </a:p>
        </p:txBody>
      </p:sp>
      <p:graphicFrame>
        <p:nvGraphicFramePr>
          <p:cNvPr id="12" name="object 12"/>
          <p:cNvGraphicFramePr>
            <a:graphicFrameLocks noGrp="1"/>
          </p:cNvGraphicFramePr>
          <p:nvPr>
            <p:extLst>
              <p:ext uri="{D42A27DB-BD31-4B8C-83A1-F6EECF244321}">
                <p14:modId xmlns:p14="http://schemas.microsoft.com/office/powerpoint/2010/main" val="2987308482"/>
              </p:ext>
            </p:extLst>
          </p:nvPr>
        </p:nvGraphicFramePr>
        <p:xfrm>
          <a:off x="1097279" y="735676"/>
          <a:ext cx="7472979" cy="4144541"/>
        </p:xfrm>
        <a:graphic>
          <a:graphicData uri="http://schemas.openxmlformats.org/drawingml/2006/table">
            <a:tbl>
              <a:tblPr firstRow="1" bandRow="1">
                <a:tableStyleId>{2D5ABB26-0587-4C30-8999-92F81FD0307C}</a:tableStyleId>
              </a:tblPr>
              <a:tblGrid>
                <a:gridCol w="2433822">
                  <a:extLst>
                    <a:ext uri="{9D8B030D-6E8A-4147-A177-3AD203B41FA5}">
                      <a16:colId xmlns:a16="http://schemas.microsoft.com/office/drawing/2014/main" val="20000"/>
                    </a:ext>
                  </a:extLst>
                </a:gridCol>
                <a:gridCol w="2330121">
                  <a:extLst>
                    <a:ext uri="{9D8B030D-6E8A-4147-A177-3AD203B41FA5}">
                      <a16:colId xmlns:a16="http://schemas.microsoft.com/office/drawing/2014/main" val="20001"/>
                    </a:ext>
                  </a:extLst>
                </a:gridCol>
                <a:gridCol w="2709036">
                  <a:extLst>
                    <a:ext uri="{9D8B030D-6E8A-4147-A177-3AD203B41FA5}">
                      <a16:colId xmlns:a16="http://schemas.microsoft.com/office/drawing/2014/main" val="20002"/>
                    </a:ext>
                  </a:extLst>
                </a:gridCol>
              </a:tblGrid>
              <a:tr h="147827">
                <a:tc>
                  <a:txBody>
                    <a:bodyPr/>
                    <a:lstStyle/>
                    <a:p>
                      <a:pPr>
                        <a:lnSpc>
                          <a:spcPct val="100000"/>
                        </a:lnSpc>
                        <a:spcBef>
                          <a:spcPts val="225"/>
                        </a:spcBef>
                      </a:pPr>
                      <a:r>
                        <a:rPr sz="1100" i="1" spc="-20" dirty="0">
                          <a:latin typeface="Times New Roman"/>
                          <a:cs typeface="Times New Roman"/>
                        </a:rPr>
                        <a:t>Type </a:t>
                      </a:r>
                      <a:r>
                        <a:rPr sz="1100" i="1" dirty="0">
                          <a:latin typeface="Times New Roman"/>
                          <a:cs typeface="Times New Roman"/>
                        </a:rPr>
                        <a:t>of</a:t>
                      </a:r>
                      <a:r>
                        <a:rPr sz="1100" i="1" spc="-105" dirty="0">
                          <a:latin typeface="Times New Roman"/>
                          <a:cs typeface="Times New Roman"/>
                        </a:rPr>
                        <a:t> </a:t>
                      </a:r>
                      <a:r>
                        <a:rPr sz="1100" i="1" spc="-5" dirty="0">
                          <a:latin typeface="Times New Roman"/>
                          <a:cs typeface="Times New Roman"/>
                        </a:rPr>
                        <a:t>tuberculosis</a:t>
                      </a:r>
                      <a:endParaRPr sz="1100">
                        <a:latin typeface="Times New Roman"/>
                        <a:cs typeface="Times New Roman"/>
                      </a:endParaRPr>
                    </a:p>
                  </a:txBody>
                  <a:tcPr marL="0" marR="0" marT="19483" marB="0">
                    <a:lnT w="6350">
                      <a:solidFill>
                        <a:srgbClr val="000000"/>
                      </a:solidFill>
                      <a:prstDash val="solid"/>
                    </a:lnT>
                    <a:lnB w="6350">
                      <a:solidFill>
                        <a:srgbClr val="000000"/>
                      </a:solidFill>
                      <a:prstDash val="solid"/>
                    </a:lnB>
                  </a:tcPr>
                </a:tc>
                <a:tc>
                  <a:txBody>
                    <a:bodyPr/>
                    <a:lstStyle/>
                    <a:p>
                      <a:pPr marL="53340">
                        <a:lnSpc>
                          <a:spcPct val="100000"/>
                        </a:lnSpc>
                        <a:spcBef>
                          <a:spcPts val="225"/>
                        </a:spcBef>
                      </a:pPr>
                      <a:r>
                        <a:rPr sz="1100" i="1" spc="-10" dirty="0">
                          <a:latin typeface="Times New Roman"/>
                          <a:cs typeface="Times New Roman"/>
                        </a:rPr>
                        <a:t>Treatment</a:t>
                      </a:r>
                      <a:r>
                        <a:rPr sz="1100" i="1" spc="-65" dirty="0">
                          <a:latin typeface="Times New Roman"/>
                          <a:cs typeface="Times New Roman"/>
                        </a:rPr>
                        <a:t> </a:t>
                      </a:r>
                      <a:r>
                        <a:rPr sz="1100" i="1" spc="-5" dirty="0">
                          <a:latin typeface="Times New Roman"/>
                          <a:cs typeface="Times New Roman"/>
                        </a:rPr>
                        <a:t>regimen</a:t>
                      </a:r>
                      <a:endParaRPr sz="1100">
                        <a:latin typeface="Times New Roman"/>
                        <a:cs typeface="Times New Roman"/>
                      </a:endParaRPr>
                    </a:p>
                  </a:txBody>
                  <a:tcPr marL="0" marR="0" marT="19483" marB="0">
                    <a:lnT w="6350">
                      <a:solidFill>
                        <a:srgbClr val="000000"/>
                      </a:solidFill>
                      <a:prstDash val="solid"/>
                    </a:lnT>
                    <a:lnB w="6350">
                      <a:solidFill>
                        <a:srgbClr val="000000"/>
                      </a:solidFill>
                      <a:prstDash val="solid"/>
                    </a:lnB>
                  </a:tcPr>
                </a:tc>
                <a:tc>
                  <a:txBody>
                    <a:bodyPr/>
                    <a:lstStyle/>
                    <a:p>
                      <a:pPr marL="104139">
                        <a:lnSpc>
                          <a:spcPct val="100000"/>
                        </a:lnSpc>
                        <a:spcBef>
                          <a:spcPts val="225"/>
                        </a:spcBef>
                      </a:pPr>
                      <a:r>
                        <a:rPr sz="1100" i="1" dirty="0">
                          <a:latin typeface="Times New Roman"/>
                          <a:cs typeface="Times New Roman"/>
                        </a:rPr>
                        <a:t>Special</a:t>
                      </a:r>
                      <a:r>
                        <a:rPr sz="1100" i="1" spc="-45" dirty="0">
                          <a:latin typeface="Times New Roman"/>
                          <a:cs typeface="Times New Roman"/>
                        </a:rPr>
                        <a:t> </a:t>
                      </a:r>
                      <a:r>
                        <a:rPr sz="1100" i="1" dirty="0">
                          <a:latin typeface="Times New Roman"/>
                          <a:cs typeface="Times New Roman"/>
                        </a:rPr>
                        <a:t>considerations</a:t>
                      </a:r>
                      <a:endParaRPr sz="1100">
                        <a:latin typeface="Times New Roman"/>
                        <a:cs typeface="Times New Roman"/>
                      </a:endParaRPr>
                    </a:p>
                  </a:txBody>
                  <a:tcPr marL="0" marR="0" marT="19483"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70895">
                <a:tc>
                  <a:txBody>
                    <a:bodyPr/>
                    <a:lstStyle/>
                    <a:p>
                      <a:pPr>
                        <a:lnSpc>
                          <a:spcPct val="100000"/>
                        </a:lnSpc>
                        <a:spcBef>
                          <a:spcPts val="310"/>
                        </a:spcBef>
                      </a:pPr>
                      <a:r>
                        <a:rPr sz="1100" dirty="0">
                          <a:latin typeface="Times New Roman"/>
                          <a:cs typeface="Times New Roman"/>
                        </a:rPr>
                        <a:t>RR/MDR-TB</a:t>
                      </a:r>
                      <a:r>
                        <a:rPr sz="1100" spc="-75" dirty="0">
                          <a:latin typeface="Times New Roman"/>
                          <a:cs typeface="Times New Roman"/>
                        </a:rPr>
                        <a:t> </a:t>
                      </a:r>
                      <a:r>
                        <a:rPr sz="1100" spc="-5" dirty="0">
                          <a:latin typeface="Times New Roman"/>
                          <a:cs typeface="Times New Roman"/>
                        </a:rPr>
                        <a:t>without</a:t>
                      </a:r>
                      <a:r>
                        <a:rPr sz="1100" spc="-70" dirty="0">
                          <a:latin typeface="Times New Roman"/>
                          <a:cs typeface="Times New Roman"/>
                        </a:rPr>
                        <a:t> </a:t>
                      </a:r>
                      <a:r>
                        <a:rPr sz="1100" dirty="0">
                          <a:latin typeface="Times New Roman"/>
                          <a:cs typeface="Times New Roman"/>
                        </a:rPr>
                        <a:t>additional</a:t>
                      </a:r>
                      <a:r>
                        <a:rPr sz="1100" spc="-70" dirty="0">
                          <a:latin typeface="Times New Roman"/>
                          <a:cs typeface="Times New Roman"/>
                        </a:rPr>
                        <a:t> </a:t>
                      </a:r>
                      <a:r>
                        <a:rPr sz="1100" dirty="0">
                          <a:latin typeface="Times New Roman"/>
                          <a:cs typeface="Times New Roman"/>
                        </a:rPr>
                        <a:t>drug</a:t>
                      </a:r>
                      <a:endParaRPr sz="1100">
                        <a:latin typeface="Times New Roman"/>
                        <a:cs typeface="Times New Roman"/>
                      </a:endParaRPr>
                    </a:p>
                  </a:txBody>
                  <a:tcPr marL="0" marR="0" marT="26843" marB="0">
                    <a:lnT w="6350">
                      <a:solidFill>
                        <a:srgbClr val="000000"/>
                      </a:solidFill>
                      <a:prstDash val="solid"/>
                    </a:lnT>
                  </a:tcPr>
                </a:tc>
                <a:tc>
                  <a:txBody>
                    <a:bodyPr/>
                    <a:lstStyle/>
                    <a:p>
                      <a:pPr marL="53340">
                        <a:lnSpc>
                          <a:spcPct val="100000"/>
                        </a:lnSpc>
                        <a:spcBef>
                          <a:spcPts val="310"/>
                        </a:spcBef>
                      </a:pPr>
                      <a:r>
                        <a:rPr sz="1100" b="1" i="1" dirty="0">
                          <a:latin typeface="Times New Roman"/>
                          <a:cs typeface="Times New Roman"/>
                        </a:rPr>
                        <a:t>Intensive</a:t>
                      </a:r>
                      <a:r>
                        <a:rPr sz="1100" b="1" i="1" spc="-65" dirty="0">
                          <a:latin typeface="Times New Roman"/>
                          <a:cs typeface="Times New Roman"/>
                        </a:rPr>
                        <a:t> </a:t>
                      </a:r>
                      <a:r>
                        <a:rPr sz="1100" b="1" i="1" dirty="0">
                          <a:latin typeface="Times New Roman"/>
                          <a:cs typeface="Times New Roman"/>
                        </a:rPr>
                        <a:t>phase</a:t>
                      </a:r>
                      <a:endParaRPr sz="1100" b="1" dirty="0">
                        <a:latin typeface="Times New Roman"/>
                        <a:cs typeface="Times New Roman"/>
                      </a:endParaRPr>
                    </a:p>
                  </a:txBody>
                  <a:tcPr marL="0" marR="0" marT="26843" marB="0">
                    <a:lnT w="6350">
                      <a:solidFill>
                        <a:srgbClr val="000000"/>
                      </a:solidFill>
                      <a:prstDash val="solid"/>
                    </a:lnT>
                  </a:tcPr>
                </a:tc>
                <a:tc>
                  <a:txBody>
                    <a:bodyPr/>
                    <a:lstStyle/>
                    <a:p>
                      <a:pPr marL="231140" indent="-128905">
                        <a:lnSpc>
                          <a:spcPct val="100000"/>
                        </a:lnSpc>
                        <a:spcBef>
                          <a:spcPts val="310"/>
                        </a:spcBef>
                        <a:buChar char="•"/>
                        <a:tabLst>
                          <a:tab pos="231775" algn="l"/>
                        </a:tabLst>
                      </a:pPr>
                      <a:r>
                        <a:rPr sz="1100" spc="-5" dirty="0">
                          <a:latin typeface="Times New Roman"/>
                          <a:cs typeface="Times New Roman"/>
                        </a:rPr>
                        <a:t>Recommended</a:t>
                      </a:r>
                      <a:r>
                        <a:rPr sz="1100" spc="-85" dirty="0">
                          <a:latin typeface="Times New Roman"/>
                          <a:cs typeface="Times New Roman"/>
                        </a:rPr>
                        <a:t> </a:t>
                      </a:r>
                      <a:r>
                        <a:rPr sz="1100" spc="-5" dirty="0">
                          <a:latin typeface="Times New Roman"/>
                          <a:cs typeface="Times New Roman"/>
                        </a:rPr>
                        <a:t>for</a:t>
                      </a:r>
                      <a:r>
                        <a:rPr sz="1100" spc="-80" dirty="0">
                          <a:latin typeface="Times New Roman"/>
                          <a:cs typeface="Times New Roman"/>
                        </a:rPr>
                        <a:t> </a:t>
                      </a:r>
                      <a:r>
                        <a:rPr sz="1100" spc="-5" dirty="0">
                          <a:latin typeface="Times New Roman"/>
                          <a:cs typeface="Times New Roman"/>
                        </a:rPr>
                        <a:t>pulmonary</a:t>
                      </a:r>
                      <a:r>
                        <a:rPr sz="1100" spc="-80" dirty="0">
                          <a:latin typeface="Times New Roman"/>
                          <a:cs typeface="Times New Roman"/>
                        </a:rPr>
                        <a:t> </a:t>
                      </a:r>
                      <a:r>
                        <a:rPr sz="1100" spc="-5" dirty="0">
                          <a:latin typeface="Times New Roman"/>
                          <a:cs typeface="Times New Roman"/>
                        </a:rPr>
                        <a:t>cases</a:t>
                      </a:r>
                      <a:r>
                        <a:rPr sz="1100" spc="-80" dirty="0">
                          <a:latin typeface="Times New Roman"/>
                          <a:cs typeface="Times New Roman"/>
                        </a:rPr>
                        <a:t> </a:t>
                      </a:r>
                      <a:r>
                        <a:rPr sz="1100" spc="-5" dirty="0">
                          <a:latin typeface="Times New Roman"/>
                          <a:cs typeface="Times New Roman"/>
                        </a:rPr>
                        <a:t>or</a:t>
                      </a:r>
                      <a:endParaRPr sz="1100">
                        <a:latin typeface="Times New Roman"/>
                        <a:cs typeface="Times New Roman"/>
                      </a:endParaRPr>
                    </a:p>
                  </a:txBody>
                  <a:tcPr marL="0" marR="0" marT="26843" marB="0">
                    <a:lnT w="6350">
                      <a:solidFill>
                        <a:srgbClr val="000000"/>
                      </a:solidFill>
                      <a:prstDash val="solid"/>
                    </a:lnT>
                  </a:tcPr>
                </a:tc>
                <a:extLst>
                  <a:ext uri="{0D108BD9-81ED-4DB2-BD59-A6C34878D82A}">
                    <a16:rowId xmlns:a16="http://schemas.microsoft.com/office/drawing/2014/main" val="10001"/>
                  </a:ext>
                </a:extLst>
              </a:tr>
              <a:tr h="124472">
                <a:tc>
                  <a:txBody>
                    <a:bodyPr/>
                    <a:lstStyle/>
                    <a:p>
                      <a:pPr>
                        <a:lnSpc>
                          <a:spcPct val="100000"/>
                        </a:lnSpc>
                      </a:pPr>
                      <a:r>
                        <a:rPr sz="1100" spc="-5" dirty="0">
                          <a:latin typeface="Times New Roman"/>
                          <a:cs typeface="Times New Roman"/>
                        </a:rPr>
                        <a:t>resistance</a:t>
                      </a:r>
                      <a:r>
                        <a:rPr sz="1100" spc="-75" dirty="0">
                          <a:latin typeface="Times New Roman"/>
                          <a:cs typeface="Times New Roman"/>
                        </a:rPr>
                        <a:t> </a:t>
                      </a:r>
                      <a:r>
                        <a:rPr sz="1100" spc="-5" dirty="0">
                          <a:latin typeface="Times New Roman"/>
                          <a:cs typeface="Times New Roman"/>
                        </a:rPr>
                        <a:t>to</a:t>
                      </a:r>
                      <a:r>
                        <a:rPr sz="1100" spc="-70" dirty="0">
                          <a:latin typeface="Times New Roman"/>
                          <a:cs typeface="Times New Roman"/>
                        </a:rPr>
                        <a:t> </a:t>
                      </a:r>
                      <a:r>
                        <a:rPr sz="1100" spc="-5" dirty="0">
                          <a:latin typeface="Times New Roman"/>
                          <a:cs typeface="Times New Roman"/>
                        </a:rPr>
                        <a:t>FQ</a:t>
                      </a:r>
                      <a:r>
                        <a:rPr sz="1100" spc="-75" dirty="0">
                          <a:latin typeface="Times New Roman"/>
                          <a:cs typeface="Times New Roman"/>
                        </a:rPr>
                        <a:t> </a:t>
                      </a:r>
                      <a:r>
                        <a:rPr sz="1100" spc="-5" dirty="0">
                          <a:latin typeface="Times New Roman"/>
                          <a:cs typeface="Times New Roman"/>
                        </a:rPr>
                        <a:t>and/or</a:t>
                      </a:r>
                      <a:r>
                        <a:rPr sz="1100" spc="-70" dirty="0">
                          <a:latin typeface="Times New Roman"/>
                          <a:cs typeface="Times New Roman"/>
                        </a:rPr>
                        <a:t> </a:t>
                      </a:r>
                      <a:r>
                        <a:rPr sz="1100" dirty="0">
                          <a:latin typeface="Times New Roman"/>
                          <a:cs typeface="Times New Roman"/>
                        </a:rPr>
                        <a:t>SLI</a:t>
                      </a:r>
                      <a:r>
                        <a:rPr sz="1100" baseline="25641" dirty="0">
                          <a:latin typeface="Times New Roman"/>
                          <a:cs typeface="Times New Roman"/>
                        </a:rPr>
                        <a:t>*</a:t>
                      </a:r>
                      <a:endParaRPr sz="1100" baseline="25641">
                        <a:latin typeface="Times New Roman"/>
                        <a:cs typeface="Times New Roman"/>
                      </a:endParaRPr>
                    </a:p>
                  </a:txBody>
                  <a:tcPr marL="0" marR="0" marT="0" marB="0"/>
                </a:tc>
                <a:tc>
                  <a:txBody>
                    <a:bodyPr/>
                    <a:lstStyle/>
                    <a:p>
                      <a:pPr marL="53340">
                        <a:lnSpc>
                          <a:spcPct val="100000"/>
                        </a:lnSpc>
                      </a:pPr>
                      <a:r>
                        <a:rPr sz="1100" spc="-5" dirty="0">
                          <a:latin typeface="Times New Roman"/>
                          <a:cs typeface="Times New Roman"/>
                        </a:rPr>
                        <a:t>(4-6)</a:t>
                      </a:r>
                      <a:r>
                        <a:rPr sz="1100" spc="-75" dirty="0">
                          <a:latin typeface="Times New Roman"/>
                          <a:cs typeface="Times New Roman"/>
                        </a:rPr>
                        <a:t> </a:t>
                      </a:r>
                      <a:r>
                        <a:rPr sz="1100" dirty="0">
                          <a:latin typeface="Times New Roman"/>
                          <a:cs typeface="Times New Roman"/>
                        </a:rPr>
                        <a:t>Mfx</a:t>
                      </a:r>
                      <a:r>
                        <a:rPr sz="1100" baseline="25641" dirty="0">
                          <a:latin typeface="Times New Roman"/>
                          <a:cs typeface="Times New Roman"/>
                        </a:rPr>
                        <a:t>h</a:t>
                      </a:r>
                      <a:r>
                        <a:rPr sz="1100" spc="-22" baseline="25641" dirty="0">
                          <a:latin typeface="Times New Roman"/>
                          <a:cs typeface="Times New Roman"/>
                        </a:rPr>
                        <a:t> </a:t>
                      </a:r>
                      <a:r>
                        <a:rPr sz="1100" spc="-5" dirty="0">
                          <a:latin typeface="Times New Roman"/>
                          <a:cs typeface="Times New Roman"/>
                        </a:rPr>
                        <a:t>Km</a:t>
                      </a:r>
                      <a:r>
                        <a:rPr sz="1100" spc="-80" dirty="0">
                          <a:latin typeface="Times New Roman"/>
                          <a:cs typeface="Times New Roman"/>
                        </a:rPr>
                        <a:t> </a:t>
                      </a:r>
                      <a:r>
                        <a:rPr sz="1100" spc="-5" dirty="0">
                          <a:latin typeface="Times New Roman"/>
                          <a:cs typeface="Times New Roman"/>
                        </a:rPr>
                        <a:t>Eto</a:t>
                      </a:r>
                      <a:r>
                        <a:rPr sz="1100" spc="-75" dirty="0">
                          <a:latin typeface="Times New Roman"/>
                          <a:cs typeface="Times New Roman"/>
                        </a:rPr>
                        <a:t> </a:t>
                      </a:r>
                      <a:r>
                        <a:rPr sz="1100" spc="-5" dirty="0">
                          <a:latin typeface="Times New Roman"/>
                          <a:cs typeface="Times New Roman"/>
                        </a:rPr>
                        <a:t>Cfz</a:t>
                      </a:r>
                      <a:r>
                        <a:rPr sz="1100" spc="-80" dirty="0">
                          <a:latin typeface="Times New Roman"/>
                          <a:cs typeface="Times New Roman"/>
                        </a:rPr>
                        <a:t> </a:t>
                      </a:r>
                      <a:r>
                        <a:rPr sz="1100" dirty="0">
                          <a:latin typeface="Times New Roman"/>
                          <a:cs typeface="Times New Roman"/>
                        </a:rPr>
                        <a:t>Z</a:t>
                      </a:r>
                      <a:r>
                        <a:rPr sz="1100" spc="-75" dirty="0">
                          <a:latin typeface="Times New Roman"/>
                          <a:cs typeface="Times New Roman"/>
                        </a:rPr>
                        <a:t> </a:t>
                      </a:r>
                      <a:r>
                        <a:rPr sz="1100" spc="5" dirty="0">
                          <a:latin typeface="Times New Roman"/>
                          <a:cs typeface="Times New Roman"/>
                        </a:rPr>
                        <a:t>H</a:t>
                      </a:r>
                      <a:r>
                        <a:rPr sz="1100" spc="7" baseline="25641" dirty="0">
                          <a:latin typeface="Times New Roman"/>
                          <a:cs typeface="Times New Roman"/>
                        </a:rPr>
                        <a:t>h</a:t>
                      </a:r>
                      <a:r>
                        <a:rPr sz="1100" spc="-15" baseline="25641" dirty="0">
                          <a:latin typeface="Times New Roman"/>
                          <a:cs typeface="Times New Roman"/>
                        </a:rPr>
                        <a:t> </a:t>
                      </a:r>
                      <a:r>
                        <a:rPr sz="1100" dirty="0">
                          <a:latin typeface="Times New Roman"/>
                          <a:cs typeface="Times New Roman"/>
                        </a:rPr>
                        <a:t>E</a:t>
                      </a:r>
                      <a:endParaRPr sz="1100">
                        <a:latin typeface="Times New Roman"/>
                        <a:cs typeface="Times New Roman"/>
                      </a:endParaRPr>
                    </a:p>
                  </a:txBody>
                  <a:tcPr marL="0" marR="0" marT="0" marB="0"/>
                </a:tc>
                <a:tc>
                  <a:txBody>
                    <a:bodyPr/>
                    <a:lstStyle/>
                    <a:p>
                      <a:pPr marL="231140">
                        <a:lnSpc>
                          <a:spcPct val="100000"/>
                        </a:lnSpc>
                      </a:pPr>
                      <a:r>
                        <a:rPr sz="1100" spc="-5" dirty="0">
                          <a:latin typeface="Times New Roman"/>
                          <a:cs typeface="Times New Roman"/>
                        </a:rPr>
                        <a:t>non</a:t>
                      </a:r>
                      <a:r>
                        <a:rPr sz="1100" spc="-80" dirty="0">
                          <a:latin typeface="Times New Roman"/>
                          <a:cs typeface="Times New Roman"/>
                        </a:rPr>
                        <a:t> </a:t>
                      </a:r>
                      <a:r>
                        <a:rPr sz="1100" spc="-5" dirty="0">
                          <a:latin typeface="Times New Roman"/>
                          <a:cs typeface="Times New Roman"/>
                        </a:rPr>
                        <a:t>severe</a:t>
                      </a:r>
                      <a:r>
                        <a:rPr sz="1100" spc="-80" dirty="0">
                          <a:latin typeface="Times New Roman"/>
                          <a:cs typeface="Times New Roman"/>
                        </a:rPr>
                        <a:t> </a:t>
                      </a:r>
                      <a:r>
                        <a:rPr sz="1100" spc="-5" dirty="0">
                          <a:latin typeface="Times New Roman"/>
                          <a:cs typeface="Times New Roman"/>
                        </a:rPr>
                        <a:t>forms</a:t>
                      </a:r>
                      <a:r>
                        <a:rPr sz="1100" spc="-80" dirty="0">
                          <a:latin typeface="Times New Roman"/>
                          <a:cs typeface="Times New Roman"/>
                        </a:rPr>
                        <a:t> </a:t>
                      </a:r>
                      <a:r>
                        <a:rPr sz="1100" spc="-5" dirty="0">
                          <a:latin typeface="Times New Roman"/>
                          <a:cs typeface="Times New Roman"/>
                        </a:rPr>
                        <a:t>of</a:t>
                      </a:r>
                      <a:r>
                        <a:rPr sz="1100" spc="-80" dirty="0">
                          <a:latin typeface="Times New Roman"/>
                          <a:cs typeface="Times New Roman"/>
                        </a:rPr>
                        <a:t> </a:t>
                      </a:r>
                      <a:r>
                        <a:rPr sz="1100" spc="-5" dirty="0">
                          <a:latin typeface="Times New Roman"/>
                          <a:cs typeface="Times New Roman"/>
                        </a:rPr>
                        <a:t>EPTB</a:t>
                      </a:r>
                      <a:r>
                        <a:rPr sz="1100" spc="-80" dirty="0">
                          <a:latin typeface="Times New Roman"/>
                          <a:cs typeface="Times New Roman"/>
                        </a:rPr>
                        <a:t> </a:t>
                      </a:r>
                      <a:r>
                        <a:rPr sz="1100" spc="-5" dirty="0">
                          <a:latin typeface="Times New Roman"/>
                          <a:cs typeface="Times New Roman"/>
                        </a:rPr>
                        <a:t>like</a:t>
                      </a:r>
                      <a:r>
                        <a:rPr sz="1100" spc="-80" dirty="0">
                          <a:latin typeface="Times New Roman"/>
                          <a:cs typeface="Times New Roman"/>
                        </a:rPr>
                        <a:t> </a:t>
                      </a:r>
                      <a:r>
                        <a:rPr sz="1100" spc="-5" dirty="0">
                          <a:latin typeface="Times New Roman"/>
                          <a:cs typeface="Times New Roman"/>
                        </a:rPr>
                        <a:t>isolated</a:t>
                      </a:r>
                      <a:endParaRPr sz="1100">
                        <a:latin typeface="Times New Roman"/>
                        <a:cs typeface="Times New Roman"/>
                      </a:endParaRPr>
                    </a:p>
                  </a:txBody>
                  <a:tcPr marL="0" marR="0" marT="0" marB="0"/>
                </a:tc>
                <a:extLst>
                  <a:ext uri="{0D108BD9-81ED-4DB2-BD59-A6C34878D82A}">
                    <a16:rowId xmlns:a16="http://schemas.microsoft.com/office/drawing/2014/main" val="10002"/>
                  </a:ext>
                </a:extLst>
              </a:tr>
              <a:tr h="119493">
                <a:tc>
                  <a:txBody>
                    <a:bodyPr/>
                    <a:lstStyle/>
                    <a:p>
                      <a:pPr>
                        <a:lnSpc>
                          <a:spcPct val="100000"/>
                        </a:lnSpc>
                      </a:pPr>
                      <a:r>
                        <a:rPr sz="1100" spc="-5" dirty="0">
                          <a:latin typeface="Times New Roman"/>
                          <a:cs typeface="Times New Roman"/>
                        </a:rPr>
                        <a:t>(Conventional</a:t>
                      </a:r>
                      <a:r>
                        <a:rPr sz="1100" spc="-75" dirty="0">
                          <a:latin typeface="Times New Roman"/>
                          <a:cs typeface="Times New Roman"/>
                        </a:rPr>
                        <a:t> </a:t>
                      </a:r>
                      <a:r>
                        <a:rPr sz="1100" spc="-5" dirty="0">
                          <a:latin typeface="Times New Roman"/>
                          <a:cs typeface="Times New Roman"/>
                        </a:rPr>
                        <a:t>Short</a:t>
                      </a:r>
                      <a:r>
                        <a:rPr sz="1100" spc="-70" dirty="0">
                          <a:latin typeface="Times New Roman"/>
                          <a:cs typeface="Times New Roman"/>
                        </a:rPr>
                        <a:t> </a:t>
                      </a:r>
                      <a:r>
                        <a:rPr sz="1100" spc="-5" dirty="0">
                          <a:latin typeface="Times New Roman"/>
                          <a:cs typeface="Times New Roman"/>
                        </a:rPr>
                        <a:t>Regimen</a:t>
                      </a:r>
                      <a:r>
                        <a:rPr sz="1100" spc="-70" dirty="0">
                          <a:latin typeface="Times New Roman"/>
                          <a:cs typeface="Times New Roman"/>
                        </a:rPr>
                        <a:t> </a:t>
                      </a:r>
                      <a:r>
                        <a:rPr sz="1100" dirty="0">
                          <a:latin typeface="Times New Roman"/>
                          <a:cs typeface="Times New Roman"/>
                        </a:rPr>
                        <a:t>–</a:t>
                      </a:r>
                      <a:r>
                        <a:rPr sz="1100" spc="-70" dirty="0">
                          <a:latin typeface="Times New Roman"/>
                          <a:cs typeface="Times New Roman"/>
                        </a:rPr>
                        <a:t> </a:t>
                      </a:r>
                      <a:r>
                        <a:rPr sz="1100" spc="-5" dirty="0">
                          <a:latin typeface="Times New Roman"/>
                          <a:cs typeface="Times New Roman"/>
                        </a:rPr>
                        <a:t>Initial</a:t>
                      </a:r>
                      <a:endParaRPr sz="1100">
                        <a:latin typeface="Times New Roman"/>
                        <a:cs typeface="Times New Roman"/>
                      </a:endParaRPr>
                    </a:p>
                  </a:txBody>
                  <a:tcPr marL="0" marR="0" marT="0" marB="0"/>
                </a:tc>
                <a:tc>
                  <a:txBody>
                    <a:bodyPr/>
                    <a:lstStyle/>
                    <a:p>
                      <a:pPr marL="53340">
                        <a:lnSpc>
                          <a:spcPct val="100000"/>
                        </a:lnSpc>
                      </a:pPr>
                      <a:r>
                        <a:rPr sz="1100" b="1" i="1" spc="-5" dirty="0">
                          <a:latin typeface="Times New Roman"/>
                          <a:cs typeface="Times New Roman"/>
                        </a:rPr>
                        <a:t>Continuation</a:t>
                      </a:r>
                      <a:r>
                        <a:rPr sz="1100" b="1" i="1" spc="-35" dirty="0">
                          <a:latin typeface="Times New Roman"/>
                          <a:cs typeface="Times New Roman"/>
                        </a:rPr>
                        <a:t> </a:t>
                      </a:r>
                      <a:r>
                        <a:rPr sz="1100" b="1" i="1" spc="-5" dirty="0">
                          <a:latin typeface="Times New Roman"/>
                          <a:cs typeface="Times New Roman"/>
                        </a:rPr>
                        <a:t>phase</a:t>
                      </a:r>
                      <a:endParaRPr sz="1100" b="1" dirty="0">
                        <a:latin typeface="Times New Roman"/>
                        <a:cs typeface="Times New Roman"/>
                      </a:endParaRPr>
                    </a:p>
                  </a:txBody>
                  <a:tcPr marL="0" marR="0" marT="0" marB="0"/>
                </a:tc>
                <a:tc>
                  <a:txBody>
                    <a:bodyPr/>
                    <a:lstStyle/>
                    <a:p>
                      <a:pPr marL="231140">
                        <a:lnSpc>
                          <a:spcPct val="100000"/>
                        </a:lnSpc>
                      </a:pPr>
                      <a:r>
                        <a:rPr sz="1100" spc="-5" dirty="0">
                          <a:latin typeface="Times New Roman"/>
                          <a:cs typeface="Times New Roman"/>
                        </a:rPr>
                        <a:t>lymph</a:t>
                      </a:r>
                      <a:r>
                        <a:rPr sz="1100" spc="-75" dirty="0">
                          <a:latin typeface="Times New Roman"/>
                          <a:cs typeface="Times New Roman"/>
                        </a:rPr>
                        <a:t> </a:t>
                      </a:r>
                      <a:r>
                        <a:rPr sz="1100" spc="-5" dirty="0">
                          <a:latin typeface="Times New Roman"/>
                          <a:cs typeface="Times New Roman"/>
                        </a:rPr>
                        <a:t>node</a:t>
                      </a:r>
                      <a:r>
                        <a:rPr sz="1100" spc="-75" dirty="0">
                          <a:latin typeface="Times New Roman"/>
                          <a:cs typeface="Times New Roman"/>
                        </a:rPr>
                        <a:t> </a:t>
                      </a:r>
                      <a:r>
                        <a:rPr sz="1100" spc="-5" dirty="0">
                          <a:latin typeface="Times New Roman"/>
                          <a:cs typeface="Times New Roman"/>
                        </a:rPr>
                        <a:t>disease</a:t>
                      </a:r>
                      <a:r>
                        <a:rPr sz="1100" spc="-75" dirty="0">
                          <a:latin typeface="Times New Roman"/>
                          <a:cs typeface="Times New Roman"/>
                        </a:rPr>
                        <a:t> </a:t>
                      </a:r>
                      <a:r>
                        <a:rPr sz="1100" spc="-5" dirty="0">
                          <a:latin typeface="Times New Roman"/>
                          <a:cs typeface="Times New Roman"/>
                        </a:rPr>
                        <a:t>or</a:t>
                      </a:r>
                      <a:r>
                        <a:rPr sz="1100" spc="-70" dirty="0">
                          <a:latin typeface="Times New Roman"/>
                          <a:cs typeface="Times New Roman"/>
                        </a:rPr>
                        <a:t> </a:t>
                      </a:r>
                      <a:r>
                        <a:rPr sz="1100" spc="-5" dirty="0">
                          <a:latin typeface="Times New Roman"/>
                          <a:cs typeface="Times New Roman"/>
                        </a:rPr>
                        <a:t>pleural</a:t>
                      </a:r>
                      <a:r>
                        <a:rPr sz="1100" spc="-75" dirty="0">
                          <a:latin typeface="Times New Roman"/>
                          <a:cs typeface="Times New Roman"/>
                        </a:rPr>
                        <a:t> </a:t>
                      </a:r>
                      <a:r>
                        <a:rPr sz="1100" spc="-10" dirty="0">
                          <a:latin typeface="Times New Roman"/>
                          <a:cs typeface="Times New Roman"/>
                        </a:rPr>
                        <a:t>effusion,</a:t>
                      </a:r>
                      <a:endParaRPr sz="1100">
                        <a:latin typeface="Times New Roman"/>
                        <a:cs typeface="Times New Roman"/>
                      </a:endParaRPr>
                    </a:p>
                  </a:txBody>
                  <a:tcPr marL="0" marR="0" marT="0" marB="0"/>
                </a:tc>
                <a:extLst>
                  <a:ext uri="{0D108BD9-81ED-4DB2-BD59-A6C34878D82A}">
                    <a16:rowId xmlns:a16="http://schemas.microsoft.com/office/drawing/2014/main" val="10003"/>
                  </a:ext>
                </a:extLst>
              </a:tr>
              <a:tr h="124472">
                <a:tc>
                  <a:txBody>
                    <a:bodyPr/>
                    <a:lstStyle/>
                    <a:p>
                      <a:pPr>
                        <a:lnSpc>
                          <a:spcPct val="100000"/>
                        </a:lnSpc>
                      </a:pPr>
                      <a:r>
                        <a:rPr sz="1100" spc="-5" dirty="0">
                          <a:latin typeface="Times New Roman"/>
                          <a:cs typeface="Times New Roman"/>
                        </a:rPr>
                        <a:t>regime</a:t>
                      </a:r>
                      <a:r>
                        <a:rPr sz="1100" spc="-80" dirty="0">
                          <a:latin typeface="Times New Roman"/>
                          <a:cs typeface="Times New Roman"/>
                        </a:rPr>
                        <a:t> </a:t>
                      </a:r>
                      <a:r>
                        <a:rPr sz="1100" spc="-5" dirty="0">
                          <a:latin typeface="Times New Roman"/>
                          <a:cs typeface="Times New Roman"/>
                        </a:rPr>
                        <a:t>for</a:t>
                      </a:r>
                      <a:r>
                        <a:rPr sz="1100" spc="-80" dirty="0">
                          <a:latin typeface="Times New Roman"/>
                          <a:cs typeface="Times New Roman"/>
                        </a:rPr>
                        <a:t> </a:t>
                      </a:r>
                      <a:r>
                        <a:rPr sz="1100" spc="-5" dirty="0">
                          <a:latin typeface="Times New Roman"/>
                          <a:cs typeface="Times New Roman"/>
                        </a:rPr>
                        <a:t>pulmonary</a:t>
                      </a:r>
                      <a:r>
                        <a:rPr sz="1100" spc="-100" dirty="0">
                          <a:latin typeface="Times New Roman"/>
                          <a:cs typeface="Times New Roman"/>
                        </a:rPr>
                        <a:t> </a:t>
                      </a:r>
                      <a:r>
                        <a:rPr sz="1100" spc="-5" dirty="0">
                          <a:latin typeface="Times New Roman"/>
                          <a:cs typeface="Times New Roman"/>
                        </a:rPr>
                        <a:t>TB</a:t>
                      </a:r>
                      <a:r>
                        <a:rPr sz="1100" spc="-75" dirty="0">
                          <a:latin typeface="Times New Roman"/>
                          <a:cs typeface="Times New Roman"/>
                        </a:rPr>
                        <a:t> </a:t>
                      </a:r>
                      <a:r>
                        <a:rPr sz="1100" dirty="0">
                          <a:latin typeface="Times New Roman"/>
                          <a:cs typeface="Times New Roman"/>
                        </a:rPr>
                        <a:t>&amp;</a:t>
                      </a:r>
                      <a:r>
                        <a:rPr sz="1100" spc="-80" dirty="0">
                          <a:latin typeface="Times New Roman"/>
                          <a:cs typeface="Times New Roman"/>
                        </a:rPr>
                        <a:t> </a:t>
                      </a:r>
                      <a:r>
                        <a:rPr sz="1100" spc="-5" dirty="0">
                          <a:latin typeface="Times New Roman"/>
                          <a:cs typeface="Times New Roman"/>
                        </a:rPr>
                        <a:t>isolated</a:t>
                      </a:r>
                      <a:endParaRPr sz="1100">
                        <a:latin typeface="Times New Roman"/>
                        <a:cs typeface="Times New Roman"/>
                      </a:endParaRPr>
                    </a:p>
                  </a:txBody>
                  <a:tcPr marL="0" marR="0" marT="0" marB="0"/>
                </a:tc>
                <a:tc>
                  <a:txBody>
                    <a:bodyPr/>
                    <a:lstStyle/>
                    <a:p>
                      <a:pPr marL="53975">
                        <a:lnSpc>
                          <a:spcPct val="100000"/>
                        </a:lnSpc>
                      </a:pPr>
                      <a:r>
                        <a:rPr sz="1100" spc="-5" dirty="0">
                          <a:latin typeface="Times New Roman"/>
                          <a:cs typeface="Times New Roman"/>
                        </a:rPr>
                        <a:t>(5)</a:t>
                      </a:r>
                      <a:r>
                        <a:rPr sz="1100" spc="-80" dirty="0">
                          <a:latin typeface="Times New Roman"/>
                          <a:cs typeface="Times New Roman"/>
                        </a:rPr>
                        <a:t> </a:t>
                      </a:r>
                      <a:r>
                        <a:rPr sz="1100" dirty="0">
                          <a:latin typeface="Times New Roman"/>
                          <a:cs typeface="Times New Roman"/>
                        </a:rPr>
                        <a:t>Mfx</a:t>
                      </a:r>
                      <a:r>
                        <a:rPr sz="1100" baseline="25641" dirty="0">
                          <a:latin typeface="Times New Roman"/>
                          <a:cs typeface="Times New Roman"/>
                        </a:rPr>
                        <a:t>h</a:t>
                      </a:r>
                      <a:r>
                        <a:rPr sz="1100" spc="-22" baseline="25641" dirty="0">
                          <a:latin typeface="Times New Roman"/>
                          <a:cs typeface="Times New Roman"/>
                        </a:rPr>
                        <a:t> </a:t>
                      </a:r>
                      <a:r>
                        <a:rPr sz="1100" spc="-5" dirty="0">
                          <a:latin typeface="Times New Roman"/>
                          <a:cs typeface="Times New Roman"/>
                        </a:rPr>
                        <a:t>Cfz</a:t>
                      </a:r>
                      <a:r>
                        <a:rPr sz="1100" spc="-75" dirty="0">
                          <a:latin typeface="Times New Roman"/>
                          <a:cs typeface="Times New Roman"/>
                        </a:rPr>
                        <a:t> </a:t>
                      </a:r>
                      <a:r>
                        <a:rPr sz="1100" dirty="0">
                          <a:latin typeface="Times New Roman"/>
                          <a:cs typeface="Times New Roman"/>
                        </a:rPr>
                        <a:t>Z</a:t>
                      </a:r>
                      <a:r>
                        <a:rPr sz="1100" spc="-80" dirty="0">
                          <a:latin typeface="Times New Roman"/>
                          <a:cs typeface="Times New Roman"/>
                        </a:rPr>
                        <a:t> </a:t>
                      </a:r>
                      <a:r>
                        <a:rPr sz="1100" dirty="0">
                          <a:latin typeface="Times New Roman"/>
                          <a:cs typeface="Times New Roman"/>
                        </a:rPr>
                        <a:t>E</a:t>
                      </a:r>
                      <a:endParaRPr sz="1100">
                        <a:latin typeface="Times New Roman"/>
                        <a:cs typeface="Times New Roman"/>
                      </a:endParaRPr>
                    </a:p>
                  </a:txBody>
                  <a:tcPr marL="0" marR="0" marT="0" marB="0"/>
                </a:tc>
                <a:tc>
                  <a:txBody>
                    <a:bodyPr/>
                    <a:lstStyle/>
                    <a:p>
                      <a:pPr marL="230504">
                        <a:lnSpc>
                          <a:spcPct val="100000"/>
                        </a:lnSpc>
                      </a:pPr>
                      <a:r>
                        <a:rPr sz="1100" spc="-5" dirty="0">
                          <a:latin typeface="Times New Roman"/>
                          <a:cs typeface="Times New Roman"/>
                        </a:rPr>
                        <a:t>etc.</a:t>
                      </a:r>
                      <a:endParaRPr sz="1100">
                        <a:latin typeface="Times New Roman"/>
                        <a:cs typeface="Times New Roman"/>
                      </a:endParaRPr>
                    </a:p>
                  </a:txBody>
                  <a:tcPr marL="0" marR="0" marT="0" marB="0"/>
                </a:tc>
                <a:extLst>
                  <a:ext uri="{0D108BD9-81ED-4DB2-BD59-A6C34878D82A}">
                    <a16:rowId xmlns:a16="http://schemas.microsoft.com/office/drawing/2014/main" val="10004"/>
                  </a:ext>
                </a:extLst>
              </a:tr>
              <a:tr h="127459">
                <a:tc>
                  <a:txBody>
                    <a:bodyPr/>
                    <a:lstStyle/>
                    <a:p>
                      <a:pPr>
                        <a:lnSpc>
                          <a:spcPct val="100000"/>
                        </a:lnSpc>
                      </a:pPr>
                      <a:r>
                        <a:rPr sz="1100" spc="-5" dirty="0">
                          <a:latin typeface="Times New Roman"/>
                          <a:cs typeface="Times New Roman"/>
                        </a:rPr>
                        <a:t>pleural</a:t>
                      </a:r>
                      <a:r>
                        <a:rPr sz="1100" spc="-75" dirty="0">
                          <a:latin typeface="Times New Roman"/>
                          <a:cs typeface="Times New Roman"/>
                        </a:rPr>
                        <a:t> </a:t>
                      </a:r>
                      <a:r>
                        <a:rPr sz="1100" spc="-10" dirty="0">
                          <a:latin typeface="Times New Roman"/>
                          <a:cs typeface="Times New Roman"/>
                        </a:rPr>
                        <a:t>effusion</a:t>
                      </a:r>
                      <a:r>
                        <a:rPr sz="1100" spc="-70" dirty="0">
                          <a:latin typeface="Times New Roman"/>
                          <a:cs typeface="Times New Roman"/>
                        </a:rPr>
                        <a:t> </a:t>
                      </a:r>
                      <a:r>
                        <a:rPr sz="1100" spc="-5" dirty="0">
                          <a:latin typeface="Times New Roman"/>
                          <a:cs typeface="Times New Roman"/>
                        </a:rPr>
                        <a:t>or</a:t>
                      </a:r>
                      <a:r>
                        <a:rPr sz="1100" spc="-75" dirty="0">
                          <a:latin typeface="Times New Roman"/>
                          <a:cs typeface="Times New Roman"/>
                        </a:rPr>
                        <a:t> </a:t>
                      </a:r>
                      <a:r>
                        <a:rPr sz="1100" spc="-5" dirty="0">
                          <a:latin typeface="Times New Roman"/>
                          <a:cs typeface="Times New Roman"/>
                        </a:rPr>
                        <a:t>lymph</a:t>
                      </a:r>
                      <a:r>
                        <a:rPr sz="1100" spc="-70" dirty="0">
                          <a:latin typeface="Times New Roman"/>
                          <a:cs typeface="Times New Roman"/>
                        </a:rPr>
                        <a:t> </a:t>
                      </a:r>
                      <a:r>
                        <a:rPr sz="1100" spc="-5" dirty="0">
                          <a:latin typeface="Times New Roman"/>
                          <a:cs typeface="Times New Roman"/>
                        </a:rPr>
                        <a:t>node</a:t>
                      </a:r>
                      <a:r>
                        <a:rPr sz="1100" spc="-85" dirty="0">
                          <a:latin typeface="Times New Roman"/>
                          <a:cs typeface="Times New Roman"/>
                        </a:rPr>
                        <a:t> </a:t>
                      </a:r>
                      <a:r>
                        <a:rPr sz="1100" spc="-5" dirty="0">
                          <a:latin typeface="Times New Roman"/>
                          <a:cs typeface="Times New Roman"/>
                        </a:rPr>
                        <a:t>TB)</a:t>
                      </a: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232410" indent="-128270">
                        <a:lnSpc>
                          <a:spcPct val="100000"/>
                        </a:lnSpc>
                        <a:buChar char="•"/>
                        <a:tabLst>
                          <a:tab pos="233045" algn="l"/>
                        </a:tabLst>
                      </a:pPr>
                      <a:r>
                        <a:rPr sz="1100" spc="-5" dirty="0">
                          <a:latin typeface="Times New Roman"/>
                          <a:cs typeface="Times New Roman"/>
                        </a:rPr>
                        <a:t>Not</a:t>
                      </a:r>
                      <a:r>
                        <a:rPr sz="1100" spc="-75" dirty="0">
                          <a:latin typeface="Times New Roman"/>
                          <a:cs typeface="Times New Roman"/>
                        </a:rPr>
                        <a:t> </a:t>
                      </a:r>
                      <a:r>
                        <a:rPr sz="1100" spc="-5" dirty="0">
                          <a:latin typeface="Times New Roman"/>
                          <a:cs typeface="Times New Roman"/>
                        </a:rPr>
                        <a:t>exposed</a:t>
                      </a:r>
                      <a:r>
                        <a:rPr sz="1100" spc="-70" dirty="0">
                          <a:latin typeface="Times New Roman"/>
                          <a:cs typeface="Times New Roman"/>
                        </a:rPr>
                        <a:t> </a:t>
                      </a:r>
                      <a:r>
                        <a:rPr sz="1100" spc="-5" dirty="0">
                          <a:latin typeface="Times New Roman"/>
                          <a:cs typeface="Times New Roman"/>
                        </a:rPr>
                        <a:t>to</a:t>
                      </a:r>
                      <a:r>
                        <a:rPr sz="1100" spc="-75" dirty="0">
                          <a:latin typeface="Times New Roman"/>
                          <a:cs typeface="Times New Roman"/>
                        </a:rPr>
                        <a:t> </a:t>
                      </a:r>
                      <a:r>
                        <a:rPr sz="1100" spc="-5" dirty="0">
                          <a:latin typeface="Times New Roman"/>
                          <a:cs typeface="Times New Roman"/>
                        </a:rPr>
                        <a:t>reserve</a:t>
                      </a:r>
                      <a:r>
                        <a:rPr sz="1100" spc="-70" dirty="0">
                          <a:latin typeface="Times New Roman"/>
                          <a:cs typeface="Times New Roman"/>
                        </a:rPr>
                        <a:t> </a:t>
                      </a:r>
                      <a:r>
                        <a:rPr sz="1100" spc="-5" dirty="0">
                          <a:latin typeface="Times New Roman"/>
                          <a:cs typeface="Times New Roman"/>
                        </a:rPr>
                        <a:t>drugs</a:t>
                      </a:r>
                      <a:endParaRPr sz="1100">
                        <a:latin typeface="Times New Roman"/>
                        <a:cs typeface="Times New Roman"/>
                      </a:endParaRPr>
                    </a:p>
                  </a:txBody>
                  <a:tcPr marL="0" marR="0" marT="0" marB="0"/>
                </a:tc>
                <a:extLst>
                  <a:ext uri="{0D108BD9-81ED-4DB2-BD59-A6C34878D82A}">
                    <a16:rowId xmlns:a16="http://schemas.microsoft.com/office/drawing/2014/main" val="10005"/>
                  </a:ext>
                </a:extLst>
              </a:tr>
              <a:tr h="127459">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231140" indent="-128905">
                        <a:lnSpc>
                          <a:spcPct val="100000"/>
                        </a:lnSpc>
                        <a:buChar char="•"/>
                        <a:tabLst>
                          <a:tab pos="231775" algn="l"/>
                        </a:tabLst>
                      </a:pPr>
                      <a:r>
                        <a:rPr sz="1100" spc="-5" dirty="0">
                          <a:latin typeface="Times New Roman"/>
                          <a:cs typeface="Times New Roman"/>
                        </a:rPr>
                        <a:t>Send</a:t>
                      </a:r>
                      <a:r>
                        <a:rPr sz="1100" spc="-75" dirty="0">
                          <a:latin typeface="Times New Roman"/>
                          <a:cs typeface="Times New Roman"/>
                        </a:rPr>
                        <a:t> </a:t>
                      </a:r>
                      <a:r>
                        <a:rPr sz="1100" spc="-5" dirty="0">
                          <a:latin typeface="Times New Roman"/>
                          <a:cs typeface="Times New Roman"/>
                        </a:rPr>
                        <a:t>tests</a:t>
                      </a:r>
                      <a:r>
                        <a:rPr sz="1100" spc="-70" dirty="0">
                          <a:latin typeface="Times New Roman"/>
                          <a:cs typeface="Times New Roman"/>
                        </a:rPr>
                        <a:t> </a:t>
                      </a:r>
                      <a:r>
                        <a:rPr sz="1100" spc="-5" dirty="0">
                          <a:latin typeface="Times New Roman"/>
                          <a:cs typeface="Times New Roman"/>
                        </a:rPr>
                        <a:t>for</a:t>
                      </a:r>
                      <a:r>
                        <a:rPr sz="1100" spc="-75" dirty="0">
                          <a:latin typeface="Times New Roman"/>
                          <a:cs typeface="Times New Roman"/>
                        </a:rPr>
                        <a:t> </a:t>
                      </a:r>
                      <a:r>
                        <a:rPr sz="1100" spc="-5" dirty="0">
                          <a:latin typeface="Times New Roman"/>
                          <a:cs typeface="Times New Roman"/>
                        </a:rPr>
                        <a:t>SLI</a:t>
                      </a:r>
                      <a:r>
                        <a:rPr sz="1100" spc="-70" dirty="0">
                          <a:latin typeface="Times New Roman"/>
                          <a:cs typeface="Times New Roman"/>
                        </a:rPr>
                        <a:t> </a:t>
                      </a:r>
                      <a:r>
                        <a:rPr sz="1100" spc="-5" dirty="0">
                          <a:latin typeface="Times New Roman"/>
                          <a:cs typeface="Times New Roman"/>
                        </a:rPr>
                        <a:t>and</a:t>
                      </a:r>
                      <a:r>
                        <a:rPr sz="1100" spc="-75" dirty="0">
                          <a:latin typeface="Times New Roman"/>
                          <a:cs typeface="Times New Roman"/>
                        </a:rPr>
                        <a:t> </a:t>
                      </a:r>
                      <a:r>
                        <a:rPr sz="1100" spc="-5" dirty="0">
                          <a:latin typeface="Times New Roman"/>
                          <a:cs typeface="Times New Roman"/>
                        </a:rPr>
                        <a:t>FQ</a:t>
                      </a:r>
                      <a:r>
                        <a:rPr sz="1100" spc="-70" dirty="0">
                          <a:latin typeface="Times New Roman"/>
                          <a:cs typeface="Times New Roman"/>
                        </a:rPr>
                        <a:t> </a:t>
                      </a:r>
                      <a:r>
                        <a:rPr sz="1100" spc="-5" dirty="0">
                          <a:latin typeface="Times New Roman"/>
                          <a:cs typeface="Times New Roman"/>
                        </a:rPr>
                        <a:t>class</a:t>
                      </a:r>
                      <a:endParaRPr sz="1100">
                        <a:latin typeface="Times New Roman"/>
                        <a:cs typeface="Times New Roman"/>
                      </a:endParaRPr>
                    </a:p>
                  </a:txBody>
                  <a:tcPr marL="0" marR="0" marT="0" marB="0"/>
                </a:tc>
                <a:extLst>
                  <a:ext uri="{0D108BD9-81ED-4DB2-BD59-A6C34878D82A}">
                    <a16:rowId xmlns:a16="http://schemas.microsoft.com/office/drawing/2014/main" val="10006"/>
                  </a:ext>
                </a:extLst>
              </a:tr>
              <a:tr h="127459">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231140">
                        <a:lnSpc>
                          <a:spcPct val="100000"/>
                        </a:lnSpc>
                      </a:pPr>
                      <a:r>
                        <a:rPr sz="1100" spc="-5" dirty="0">
                          <a:latin typeface="Times New Roman"/>
                          <a:cs typeface="Times New Roman"/>
                        </a:rPr>
                        <a:t>resistance,</a:t>
                      </a:r>
                      <a:r>
                        <a:rPr sz="1100" spc="-80" dirty="0">
                          <a:latin typeface="Times New Roman"/>
                          <a:cs typeface="Times New Roman"/>
                        </a:rPr>
                        <a:t> </a:t>
                      </a:r>
                      <a:r>
                        <a:rPr sz="1100" spc="-5" dirty="0">
                          <a:latin typeface="Times New Roman"/>
                          <a:cs typeface="Times New Roman"/>
                        </a:rPr>
                        <a:t>continue</a:t>
                      </a:r>
                      <a:r>
                        <a:rPr sz="1100" spc="-75" dirty="0">
                          <a:latin typeface="Times New Roman"/>
                          <a:cs typeface="Times New Roman"/>
                        </a:rPr>
                        <a:t> </a:t>
                      </a:r>
                      <a:r>
                        <a:rPr sz="1100" spc="-5" dirty="0">
                          <a:latin typeface="Times New Roman"/>
                          <a:cs typeface="Times New Roman"/>
                        </a:rPr>
                        <a:t>this</a:t>
                      </a:r>
                      <a:r>
                        <a:rPr sz="1100" spc="-75" dirty="0">
                          <a:latin typeface="Times New Roman"/>
                          <a:cs typeface="Times New Roman"/>
                        </a:rPr>
                        <a:t> </a:t>
                      </a:r>
                      <a:r>
                        <a:rPr sz="1100" spc="-5" dirty="0">
                          <a:latin typeface="Times New Roman"/>
                          <a:cs typeface="Times New Roman"/>
                        </a:rPr>
                        <a:t>regimen</a:t>
                      </a:r>
                      <a:r>
                        <a:rPr sz="1100" spc="-75" dirty="0">
                          <a:latin typeface="Times New Roman"/>
                          <a:cs typeface="Times New Roman"/>
                        </a:rPr>
                        <a:t> </a:t>
                      </a:r>
                      <a:r>
                        <a:rPr sz="1100" spc="-5" dirty="0">
                          <a:latin typeface="Times New Roman"/>
                          <a:cs typeface="Times New Roman"/>
                        </a:rPr>
                        <a:t>only</a:t>
                      </a:r>
                      <a:r>
                        <a:rPr sz="1100" spc="-75" dirty="0">
                          <a:latin typeface="Times New Roman"/>
                          <a:cs typeface="Times New Roman"/>
                        </a:rPr>
                        <a:t> </a:t>
                      </a:r>
                      <a:r>
                        <a:rPr sz="1100" spc="-5" dirty="0">
                          <a:latin typeface="Times New Roman"/>
                          <a:cs typeface="Times New Roman"/>
                        </a:rPr>
                        <a:t>if</a:t>
                      </a:r>
                      <a:endParaRPr sz="1100">
                        <a:latin typeface="Times New Roman"/>
                        <a:cs typeface="Times New Roman"/>
                      </a:endParaRPr>
                    </a:p>
                  </a:txBody>
                  <a:tcPr marL="0" marR="0" marT="0" marB="0"/>
                </a:tc>
                <a:extLst>
                  <a:ext uri="{0D108BD9-81ED-4DB2-BD59-A6C34878D82A}">
                    <a16:rowId xmlns:a16="http://schemas.microsoft.com/office/drawing/2014/main" val="10007"/>
                  </a:ext>
                </a:extLst>
              </a:tr>
              <a:tr h="127459">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231140">
                        <a:lnSpc>
                          <a:spcPct val="100000"/>
                        </a:lnSpc>
                      </a:pPr>
                      <a:r>
                        <a:rPr sz="1100" spc="-5" dirty="0">
                          <a:latin typeface="Times New Roman"/>
                          <a:cs typeface="Times New Roman"/>
                        </a:rPr>
                        <a:t>sensitive</a:t>
                      </a:r>
                      <a:r>
                        <a:rPr sz="1100" spc="-80" dirty="0">
                          <a:latin typeface="Times New Roman"/>
                          <a:cs typeface="Times New Roman"/>
                        </a:rPr>
                        <a:t> </a:t>
                      </a:r>
                      <a:r>
                        <a:rPr sz="1100" spc="-5" dirty="0">
                          <a:latin typeface="Times New Roman"/>
                          <a:cs typeface="Times New Roman"/>
                        </a:rPr>
                        <a:t>to</a:t>
                      </a:r>
                      <a:r>
                        <a:rPr sz="1100" spc="-75" dirty="0">
                          <a:latin typeface="Times New Roman"/>
                          <a:cs typeface="Times New Roman"/>
                        </a:rPr>
                        <a:t> </a:t>
                      </a:r>
                      <a:r>
                        <a:rPr sz="1100" spc="-5" dirty="0">
                          <a:latin typeface="Times New Roman"/>
                          <a:cs typeface="Times New Roman"/>
                        </a:rPr>
                        <a:t>these</a:t>
                      </a:r>
                      <a:r>
                        <a:rPr sz="1100" spc="-70" dirty="0">
                          <a:latin typeface="Times New Roman"/>
                          <a:cs typeface="Times New Roman"/>
                        </a:rPr>
                        <a:t> </a:t>
                      </a:r>
                      <a:r>
                        <a:rPr sz="1100" spc="-5" dirty="0">
                          <a:latin typeface="Times New Roman"/>
                          <a:cs typeface="Times New Roman"/>
                        </a:rPr>
                        <a:t>two</a:t>
                      </a:r>
                      <a:r>
                        <a:rPr sz="1100" spc="-75" dirty="0">
                          <a:latin typeface="Times New Roman"/>
                          <a:cs typeface="Times New Roman"/>
                        </a:rPr>
                        <a:t> </a:t>
                      </a:r>
                      <a:r>
                        <a:rPr sz="1100" spc="-5" dirty="0">
                          <a:latin typeface="Times New Roman"/>
                          <a:cs typeface="Times New Roman"/>
                        </a:rPr>
                        <a:t>drug</a:t>
                      </a:r>
                      <a:r>
                        <a:rPr sz="1100" spc="-70" dirty="0">
                          <a:latin typeface="Times New Roman"/>
                          <a:cs typeface="Times New Roman"/>
                        </a:rPr>
                        <a:t> </a:t>
                      </a:r>
                      <a:r>
                        <a:rPr sz="1100" spc="-5" dirty="0">
                          <a:latin typeface="Times New Roman"/>
                          <a:cs typeface="Times New Roman"/>
                        </a:rPr>
                        <a:t>classes</a:t>
                      </a:r>
                      <a:endParaRPr sz="1100">
                        <a:latin typeface="Times New Roman"/>
                        <a:cs typeface="Times New Roman"/>
                      </a:endParaRPr>
                    </a:p>
                  </a:txBody>
                  <a:tcPr marL="0" marR="0" marT="0" marB="0"/>
                </a:tc>
                <a:extLst>
                  <a:ext uri="{0D108BD9-81ED-4DB2-BD59-A6C34878D82A}">
                    <a16:rowId xmlns:a16="http://schemas.microsoft.com/office/drawing/2014/main" val="10008"/>
                  </a:ext>
                </a:extLst>
              </a:tr>
              <a:tr h="278969">
                <a:tc>
                  <a:txBody>
                    <a:bodyPr/>
                    <a:lstStyle/>
                    <a:p>
                      <a:pPr>
                        <a:lnSpc>
                          <a:spcPct val="100000"/>
                        </a:lnSpc>
                        <a:spcBef>
                          <a:spcPts val="240"/>
                        </a:spcBef>
                      </a:pPr>
                      <a:r>
                        <a:rPr sz="1100" spc="-5" dirty="0">
                          <a:latin typeface="Times New Roman"/>
                          <a:cs typeface="Times New Roman"/>
                        </a:rPr>
                        <a:t>MDR</a:t>
                      </a:r>
                      <a:r>
                        <a:rPr sz="1100" spc="-90" dirty="0">
                          <a:latin typeface="Times New Roman"/>
                          <a:cs typeface="Times New Roman"/>
                        </a:rPr>
                        <a:t> </a:t>
                      </a:r>
                      <a:r>
                        <a:rPr sz="1100" spc="-5" dirty="0">
                          <a:latin typeface="Times New Roman"/>
                          <a:cs typeface="Times New Roman"/>
                        </a:rPr>
                        <a:t>TB</a:t>
                      </a:r>
                      <a:r>
                        <a:rPr sz="1100" spc="-80" dirty="0">
                          <a:latin typeface="Times New Roman"/>
                          <a:cs typeface="Times New Roman"/>
                        </a:rPr>
                        <a:t> </a:t>
                      </a:r>
                      <a:r>
                        <a:rPr sz="1100" dirty="0">
                          <a:latin typeface="Times New Roman"/>
                          <a:cs typeface="Times New Roman"/>
                        </a:rPr>
                        <a:t>/</a:t>
                      </a:r>
                      <a:r>
                        <a:rPr sz="1100" spc="-75" dirty="0">
                          <a:latin typeface="Times New Roman"/>
                          <a:cs typeface="Times New Roman"/>
                        </a:rPr>
                        <a:t> </a:t>
                      </a:r>
                      <a:r>
                        <a:rPr sz="1100" spc="-5" dirty="0">
                          <a:latin typeface="Times New Roman"/>
                          <a:cs typeface="Times New Roman"/>
                        </a:rPr>
                        <a:t>MDR</a:t>
                      </a:r>
                      <a:r>
                        <a:rPr sz="1100" spc="-90" dirty="0">
                          <a:latin typeface="Times New Roman"/>
                          <a:cs typeface="Times New Roman"/>
                        </a:rPr>
                        <a:t> </a:t>
                      </a:r>
                      <a:r>
                        <a:rPr sz="1100" spc="-5" dirty="0">
                          <a:latin typeface="Times New Roman"/>
                          <a:cs typeface="Times New Roman"/>
                        </a:rPr>
                        <a:t>TB</a:t>
                      </a:r>
                      <a:r>
                        <a:rPr sz="1100" spc="-80" dirty="0">
                          <a:latin typeface="Times New Roman"/>
                          <a:cs typeface="Times New Roman"/>
                        </a:rPr>
                        <a:t> </a:t>
                      </a:r>
                      <a:r>
                        <a:rPr sz="1100" dirty="0">
                          <a:latin typeface="Times New Roman"/>
                          <a:cs typeface="Times New Roman"/>
                        </a:rPr>
                        <a:t>+</a:t>
                      </a:r>
                      <a:r>
                        <a:rPr sz="1100" spc="-75" dirty="0">
                          <a:latin typeface="Times New Roman"/>
                          <a:cs typeface="Times New Roman"/>
                        </a:rPr>
                        <a:t> </a:t>
                      </a:r>
                      <a:r>
                        <a:rPr sz="1100" spc="-5" dirty="0">
                          <a:latin typeface="Times New Roman"/>
                          <a:cs typeface="Times New Roman"/>
                        </a:rPr>
                        <a:t>FQ</a:t>
                      </a:r>
                      <a:r>
                        <a:rPr sz="1100" spc="-80" dirty="0">
                          <a:latin typeface="Times New Roman"/>
                          <a:cs typeface="Times New Roman"/>
                        </a:rPr>
                        <a:t> </a:t>
                      </a:r>
                      <a:r>
                        <a:rPr sz="1100" spc="-5" dirty="0">
                          <a:latin typeface="Times New Roman"/>
                          <a:cs typeface="Times New Roman"/>
                        </a:rPr>
                        <a:t>resistance</a:t>
                      </a:r>
                      <a:r>
                        <a:rPr sz="1100" spc="-80" dirty="0">
                          <a:latin typeface="Times New Roman"/>
                          <a:cs typeface="Times New Roman"/>
                        </a:rPr>
                        <a:t> </a:t>
                      </a:r>
                      <a:r>
                        <a:rPr sz="1100" dirty="0">
                          <a:latin typeface="Times New Roman"/>
                          <a:cs typeface="Times New Roman"/>
                        </a:rPr>
                        <a:t>/</a:t>
                      </a:r>
                      <a:endParaRPr sz="1100">
                        <a:latin typeface="Times New Roman"/>
                        <a:cs typeface="Times New Roman"/>
                      </a:endParaRPr>
                    </a:p>
                  </a:txBody>
                  <a:tcPr marL="0" marR="0" marT="20782" marB="0"/>
                </a:tc>
                <a:tc>
                  <a:txBody>
                    <a:bodyPr/>
                    <a:lstStyle/>
                    <a:p>
                      <a:pPr marL="53340">
                        <a:lnSpc>
                          <a:spcPct val="100000"/>
                        </a:lnSpc>
                        <a:spcBef>
                          <a:spcPts val="240"/>
                        </a:spcBef>
                      </a:pPr>
                      <a:r>
                        <a:rPr sz="1100" b="1" i="1" dirty="0">
                          <a:latin typeface="Times New Roman"/>
                          <a:cs typeface="Times New Roman"/>
                        </a:rPr>
                        <a:t>Intensive</a:t>
                      </a:r>
                      <a:r>
                        <a:rPr sz="1100" b="1" i="1" spc="-70" dirty="0">
                          <a:latin typeface="Times New Roman"/>
                          <a:cs typeface="Times New Roman"/>
                        </a:rPr>
                        <a:t> </a:t>
                      </a:r>
                      <a:r>
                        <a:rPr sz="1100" b="1" i="1" dirty="0">
                          <a:latin typeface="Times New Roman"/>
                          <a:cs typeface="Times New Roman"/>
                        </a:rPr>
                        <a:t>phase</a:t>
                      </a:r>
                      <a:endParaRPr sz="1100" b="1" dirty="0">
                        <a:latin typeface="Times New Roman"/>
                        <a:cs typeface="Times New Roman"/>
                      </a:endParaRPr>
                    </a:p>
                  </a:txBody>
                  <a:tcPr marL="0" marR="0" marT="20782" marB="0"/>
                </a:tc>
                <a:tc>
                  <a:txBody>
                    <a:bodyPr/>
                    <a:lstStyle/>
                    <a:p>
                      <a:pPr marL="231140" indent="-128905">
                        <a:lnSpc>
                          <a:spcPct val="100000"/>
                        </a:lnSpc>
                        <a:spcBef>
                          <a:spcPts val="240"/>
                        </a:spcBef>
                        <a:buChar char="•"/>
                        <a:tabLst>
                          <a:tab pos="231775" algn="l"/>
                        </a:tabLst>
                      </a:pPr>
                      <a:r>
                        <a:rPr sz="1100" spc="-5" dirty="0">
                          <a:latin typeface="Times New Roman"/>
                          <a:cs typeface="Times New Roman"/>
                        </a:rPr>
                        <a:t>Not</a:t>
                      </a:r>
                      <a:r>
                        <a:rPr sz="1100" spc="-80" dirty="0">
                          <a:latin typeface="Times New Roman"/>
                          <a:cs typeface="Times New Roman"/>
                        </a:rPr>
                        <a:t> </a:t>
                      </a:r>
                      <a:r>
                        <a:rPr sz="1100" spc="-5" dirty="0">
                          <a:latin typeface="Times New Roman"/>
                          <a:cs typeface="Times New Roman"/>
                        </a:rPr>
                        <a:t>for</a:t>
                      </a:r>
                      <a:r>
                        <a:rPr sz="1100" spc="-75" dirty="0">
                          <a:latin typeface="Times New Roman"/>
                          <a:cs typeface="Times New Roman"/>
                        </a:rPr>
                        <a:t> </a:t>
                      </a:r>
                      <a:r>
                        <a:rPr sz="1100" spc="-5" dirty="0">
                          <a:latin typeface="Times New Roman"/>
                          <a:cs typeface="Times New Roman"/>
                        </a:rPr>
                        <a:t>severe</a:t>
                      </a:r>
                      <a:r>
                        <a:rPr sz="1100" spc="-75" dirty="0">
                          <a:latin typeface="Times New Roman"/>
                          <a:cs typeface="Times New Roman"/>
                        </a:rPr>
                        <a:t> </a:t>
                      </a:r>
                      <a:r>
                        <a:rPr sz="1100" spc="-5" dirty="0">
                          <a:latin typeface="Times New Roman"/>
                          <a:cs typeface="Times New Roman"/>
                        </a:rPr>
                        <a:t>EPTB</a:t>
                      </a:r>
                      <a:r>
                        <a:rPr sz="1100" spc="-75" dirty="0">
                          <a:latin typeface="Times New Roman"/>
                          <a:cs typeface="Times New Roman"/>
                        </a:rPr>
                        <a:t> </a:t>
                      </a:r>
                      <a:r>
                        <a:rPr sz="1100" spc="-5" dirty="0">
                          <a:latin typeface="Times New Roman"/>
                          <a:cs typeface="Times New Roman"/>
                        </a:rPr>
                        <a:t>like</a:t>
                      </a:r>
                      <a:r>
                        <a:rPr sz="1100" spc="-80" dirty="0">
                          <a:latin typeface="Times New Roman"/>
                          <a:cs typeface="Times New Roman"/>
                        </a:rPr>
                        <a:t> </a:t>
                      </a:r>
                      <a:r>
                        <a:rPr sz="1100" spc="-5" dirty="0">
                          <a:latin typeface="Times New Roman"/>
                          <a:cs typeface="Times New Roman"/>
                        </a:rPr>
                        <a:t>intracranial</a:t>
                      </a:r>
                      <a:r>
                        <a:rPr sz="1100" spc="-100" dirty="0">
                          <a:latin typeface="Times New Roman"/>
                          <a:cs typeface="Times New Roman"/>
                        </a:rPr>
                        <a:t> </a:t>
                      </a:r>
                      <a:r>
                        <a:rPr sz="1100" spc="-5" dirty="0">
                          <a:latin typeface="Times New Roman"/>
                          <a:cs typeface="Times New Roman"/>
                        </a:rPr>
                        <a:t>TB</a:t>
                      </a:r>
                      <a:endParaRPr sz="1100">
                        <a:latin typeface="Times New Roman"/>
                        <a:cs typeface="Times New Roman"/>
                      </a:endParaRPr>
                    </a:p>
                  </a:txBody>
                  <a:tcPr marL="0" marR="0" marT="20782" marB="0"/>
                </a:tc>
                <a:extLst>
                  <a:ext uri="{0D108BD9-81ED-4DB2-BD59-A6C34878D82A}">
                    <a16:rowId xmlns:a16="http://schemas.microsoft.com/office/drawing/2014/main" val="10009"/>
                  </a:ext>
                </a:extLst>
              </a:tr>
              <a:tr h="124472">
                <a:tc>
                  <a:txBody>
                    <a:bodyPr/>
                    <a:lstStyle/>
                    <a:p>
                      <a:pPr>
                        <a:lnSpc>
                          <a:spcPct val="100000"/>
                        </a:lnSpc>
                      </a:pPr>
                      <a:r>
                        <a:rPr sz="1100" spc="-5" dirty="0">
                          <a:latin typeface="Times New Roman"/>
                          <a:cs typeface="Times New Roman"/>
                        </a:rPr>
                        <a:t>XDR</a:t>
                      </a:r>
                      <a:r>
                        <a:rPr sz="1100" spc="-70" dirty="0">
                          <a:latin typeface="Times New Roman"/>
                          <a:cs typeface="Times New Roman"/>
                        </a:rPr>
                        <a:t> </a:t>
                      </a:r>
                      <a:r>
                        <a:rPr sz="1100" dirty="0">
                          <a:latin typeface="Times New Roman"/>
                          <a:cs typeface="Times New Roman"/>
                        </a:rPr>
                        <a:t>–</a:t>
                      </a:r>
                      <a:r>
                        <a:rPr sz="1100" spc="-75" dirty="0">
                          <a:latin typeface="Times New Roman"/>
                          <a:cs typeface="Times New Roman"/>
                        </a:rPr>
                        <a:t> </a:t>
                      </a:r>
                      <a:r>
                        <a:rPr sz="1100" dirty="0">
                          <a:latin typeface="Times New Roman"/>
                          <a:cs typeface="Times New Roman"/>
                        </a:rPr>
                        <a:t>TB</a:t>
                      </a:r>
                      <a:r>
                        <a:rPr sz="1100" baseline="25641" dirty="0">
                          <a:latin typeface="Times New Roman"/>
                          <a:cs typeface="Times New Roman"/>
                        </a:rPr>
                        <a:t>#,</a:t>
                      </a:r>
                      <a:r>
                        <a:rPr sz="1100" spc="-60" baseline="25641" dirty="0">
                          <a:latin typeface="Times New Roman"/>
                          <a:cs typeface="Times New Roman"/>
                        </a:rPr>
                        <a:t> </a:t>
                      </a:r>
                      <a:r>
                        <a:rPr sz="1100" spc="15" baseline="25641" dirty="0">
                          <a:latin typeface="Times New Roman"/>
                          <a:cs typeface="Times New Roman"/>
                        </a:rPr>
                        <a:t>$,</a:t>
                      </a:r>
                      <a:r>
                        <a:rPr sz="1100" spc="-60" baseline="25641" dirty="0">
                          <a:latin typeface="Times New Roman"/>
                          <a:cs typeface="Times New Roman"/>
                        </a:rPr>
                        <a:t> </a:t>
                      </a:r>
                      <a:r>
                        <a:rPr sz="1100" spc="22" baseline="25641" dirty="0">
                          <a:latin typeface="Times New Roman"/>
                          <a:cs typeface="Times New Roman"/>
                        </a:rPr>
                        <a:t>‡</a:t>
                      </a:r>
                      <a:endParaRPr sz="1100" baseline="25641">
                        <a:latin typeface="Times New Roman"/>
                        <a:cs typeface="Times New Roman"/>
                      </a:endParaRPr>
                    </a:p>
                  </a:txBody>
                  <a:tcPr marL="0" marR="0" marT="0" marB="0"/>
                </a:tc>
                <a:tc>
                  <a:txBody>
                    <a:bodyPr/>
                    <a:lstStyle/>
                    <a:p>
                      <a:pPr marL="53340">
                        <a:lnSpc>
                          <a:spcPct val="100000"/>
                        </a:lnSpc>
                      </a:pPr>
                      <a:r>
                        <a:rPr sz="1100" spc="-5" dirty="0">
                          <a:latin typeface="Times New Roman"/>
                          <a:cs typeface="Times New Roman"/>
                        </a:rPr>
                        <a:t>6-8</a:t>
                      </a:r>
                      <a:r>
                        <a:rPr sz="1100" spc="-80" dirty="0">
                          <a:latin typeface="Times New Roman"/>
                          <a:cs typeface="Times New Roman"/>
                        </a:rPr>
                        <a:t> </a:t>
                      </a:r>
                      <a:r>
                        <a:rPr sz="1100" spc="-5" dirty="0">
                          <a:latin typeface="Times New Roman"/>
                          <a:cs typeface="Times New Roman"/>
                        </a:rPr>
                        <a:t>Dlm</a:t>
                      </a:r>
                      <a:r>
                        <a:rPr sz="1100" spc="-80" dirty="0">
                          <a:latin typeface="Times New Roman"/>
                          <a:cs typeface="Times New Roman"/>
                        </a:rPr>
                        <a:t> </a:t>
                      </a:r>
                      <a:r>
                        <a:rPr sz="1100" spc="-5" dirty="0">
                          <a:latin typeface="Times New Roman"/>
                          <a:cs typeface="Times New Roman"/>
                        </a:rPr>
                        <a:t>(Bdq)</a:t>
                      </a:r>
                      <a:r>
                        <a:rPr sz="1100" spc="-80" dirty="0">
                          <a:latin typeface="Times New Roman"/>
                          <a:cs typeface="Times New Roman"/>
                        </a:rPr>
                        <a:t> </a:t>
                      </a:r>
                      <a:r>
                        <a:rPr sz="1100" spc="-5" dirty="0">
                          <a:latin typeface="Times New Roman"/>
                          <a:cs typeface="Times New Roman"/>
                        </a:rPr>
                        <a:t>Lfx</a:t>
                      </a:r>
                      <a:r>
                        <a:rPr sz="1100" spc="-75" dirty="0">
                          <a:latin typeface="Times New Roman"/>
                          <a:cs typeface="Times New Roman"/>
                        </a:rPr>
                        <a:t> </a:t>
                      </a:r>
                      <a:r>
                        <a:rPr sz="1100" spc="-5" dirty="0">
                          <a:latin typeface="Times New Roman"/>
                          <a:cs typeface="Times New Roman"/>
                        </a:rPr>
                        <a:t>(Mfx</a:t>
                      </a:r>
                      <a:r>
                        <a:rPr sz="1100" spc="-7" baseline="25641" dirty="0">
                          <a:latin typeface="Times New Roman"/>
                          <a:cs typeface="Times New Roman"/>
                        </a:rPr>
                        <a:t>h</a:t>
                      </a:r>
                      <a:r>
                        <a:rPr sz="1100" spc="-5" dirty="0">
                          <a:latin typeface="Times New Roman"/>
                          <a:cs typeface="Times New Roman"/>
                        </a:rPr>
                        <a:t>)</a:t>
                      </a:r>
                      <a:r>
                        <a:rPr sz="1100" spc="-80" dirty="0">
                          <a:latin typeface="Times New Roman"/>
                          <a:cs typeface="Times New Roman"/>
                        </a:rPr>
                        <a:t> </a:t>
                      </a:r>
                      <a:r>
                        <a:rPr sz="1100" spc="-5" dirty="0">
                          <a:latin typeface="Times New Roman"/>
                          <a:cs typeface="Times New Roman"/>
                        </a:rPr>
                        <a:t>Lzd</a:t>
                      </a:r>
                      <a:r>
                        <a:rPr sz="1100" spc="-80" dirty="0">
                          <a:latin typeface="Times New Roman"/>
                          <a:cs typeface="Times New Roman"/>
                        </a:rPr>
                        <a:t> </a:t>
                      </a:r>
                      <a:r>
                        <a:rPr sz="1100" spc="-5" dirty="0">
                          <a:latin typeface="Times New Roman"/>
                          <a:cs typeface="Times New Roman"/>
                        </a:rPr>
                        <a:t>Cfz</a:t>
                      </a:r>
                      <a:r>
                        <a:rPr sz="1100" spc="-75" dirty="0">
                          <a:latin typeface="Times New Roman"/>
                          <a:cs typeface="Times New Roman"/>
                        </a:rPr>
                        <a:t> </a:t>
                      </a:r>
                      <a:r>
                        <a:rPr sz="1100" spc="-5" dirty="0">
                          <a:latin typeface="Times New Roman"/>
                          <a:cs typeface="Times New Roman"/>
                        </a:rPr>
                        <a:t>Cs</a:t>
                      </a:r>
                      <a:endParaRPr sz="1100">
                        <a:latin typeface="Times New Roman"/>
                        <a:cs typeface="Times New Roman"/>
                      </a:endParaRPr>
                    </a:p>
                  </a:txBody>
                  <a:tcPr marL="0" marR="0" marT="0" marB="0"/>
                </a:tc>
                <a:tc>
                  <a:txBody>
                    <a:bodyPr/>
                    <a:lstStyle/>
                    <a:p>
                      <a:pPr marL="231775">
                        <a:lnSpc>
                          <a:spcPct val="100000"/>
                        </a:lnSpc>
                      </a:pPr>
                      <a:r>
                        <a:rPr sz="1100" spc="-5" dirty="0">
                          <a:latin typeface="Times New Roman"/>
                          <a:cs typeface="Times New Roman"/>
                        </a:rPr>
                        <a:t>or disseminated</a:t>
                      </a:r>
                      <a:r>
                        <a:rPr sz="1100" spc="-170" dirty="0">
                          <a:latin typeface="Times New Roman"/>
                          <a:cs typeface="Times New Roman"/>
                        </a:rPr>
                        <a:t> </a:t>
                      </a:r>
                      <a:r>
                        <a:rPr sz="1100" spc="-5" dirty="0">
                          <a:latin typeface="Times New Roman"/>
                          <a:cs typeface="Times New Roman"/>
                        </a:rPr>
                        <a:t>TB</a:t>
                      </a:r>
                      <a:endParaRPr sz="1100">
                        <a:latin typeface="Times New Roman"/>
                        <a:cs typeface="Times New Roman"/>
                      </a:endParaRPr>
                    </a:p>
                  </a:txBody>
                  <a:tcPr marL="0" marR="0" marT="0" marB="0"/>
                </a:tc>
                <a:extLst>
                  <a:ext uri="{0D108BD9-81ED-4DB2-BD59-A6C34878D82A}">
                    <a16:rowId xmlns:a16="http://schemas.microsoft.com/office/drawing/2014/main" val="10010"/>
                  </a:ext>
                </a:extLst>
              </a:tr>
              <a:tr h="384702">
                <a:tc>
                  <a:txBody>
                    <a:bodyPr/>
                    <a:lstStyle/>
                    <a:p>
                      <a:pPr>
                        <a:lnSpc>
                          <a:spcPct val="100000"/>
                        </a:lnSpc>
                      </a:pPr>
                      <a:r>
                        <a:rPr sz="1100" spc="-5" dirty="0">
                          <a:latin typeface="Times New Roman"/>
                          <a:cs typeface="Times New Roman"/>
                        </a:rPr>
                        <a:t>(All</a:t>
                      </a:r>
                      <a:r>
                        <a:rPr sz="1100" spc="-80" dirty="0">
                          <a:latin typeface="Times New Roman"/>
                          <a:cs typeface="Times New Roman"/>
                        </a:rPr>
                        <a:t> </a:t>
                      </a:r>
                      <a:r>
                        <a:rPr sz="1100" spc="-5" dirty="0">
                          <a:latin typeface="Times New Roman"/>
                          <a:cs typeface="Times New Roman"/>
                        </a:rPr>
                        <a:t>oral</a:t>
                      </a:r>
                      <a:r>
                        <a:rPr sz="1100" spc="-80" dirty="0">
                          <a:latin typeface="Times New Roman"/>
                          <a:cs typeface="Times New Roman"/>
                        </a:rPr>
                        <a:t> </a:t>
                      </a:r>
                      <a:r>
                        <a:rPr sz="1100" spc="-5" dirty="0">
                          <a:latin typeface="Times New Roman"/>
                          <a:cs typeface="Times New Roman"/>
                        </a:rPr>
                        <a:t>regime</a:t>
                      </a:r>
                      <a:r>
                        <a:rPr sz="1100" spc="-80" dirty="0">
                          <a:latin typeface="Times New Roman"/>
                          <a:cs typeface="Times New Roman"/>
                        </a:rPr>
                        <a:t> </a:t>
                      </a:r>
                      <a:r>
                        <a:rPr sz="1100" spc="-5" dirty="0">
                          <a:latin typeface="Times New Roman"/>
                          <a:cs typeface="Times New Roman"/>
                        </a:rPr>
                        <a:t>for</a:t>
                      </a:r>
                      <a:r>
                        <a:rPr sz="1100" spc="-80" dirty="0">
                          <a:latin typeface="Times New Roman"/>
                          <a:cs typeface="Times New Roman"/>
                        </a:rPr>
                        <a:t> </a:t>
                      </a:r>
                      <a:r>
                        <a:rPr sz="1100" spc="-5" dirty="0">
                          <a:latin typeface="Times New Roman"/>
                          <a:cs typeface="Times New Roman"/>
                        </a:rPr>
                        <a:t>children</a:t>
                      </a:r>
                      <a:r>
                        <a:rPr sz="1100" spc="-70" dirty="0">
                          <a:latin typeface="Times New Roman"/>
                          <a:cs typeface="Times New Roman"/>
                        </a:rPr>
                        <a:t> </a:t>
                      </a:r>
                      <a:r>
                        <a:rPr sz="1100" spc="-5" dirty="0">
                          <a:latin typeface="Times New Roman"/>
                          <a:cs typeface="Times New Roman"/>
                        </a:rPr>
                        <a:t>above</a:t>
                      </a:r>
                      <a:r>
                        <a:rPr sz="1100" spc="-75" dirty="0">
                          <a:latin typeface="Times New Roman"/>
                          <a:cs typeface="Times New Roman"/>
                        </a:rPr>
                        <a:t> </a:t>
                      </a:r>
                      <a:r>
                        <a:rPr sz="1100" dirty="0">
                          <a:latin typeface="Times New Roman"/>
                          <a:cs typeface="Times New Roman"/>
                        </a:rPr>
                        <a:t>6</a:t>
                      </a:r>
                      <a:r>
                        <a:rPr sz="1100" spc="-80" dirty="0">
                          <a:latin typeface="Times New Roman"/>
                          <a:cs typeface="Times New Roman"/>
                        </a:rPr>
                        <a:t> </a:t>
                      </a:r>
                      <a:r>
                        <a:rPr sz="1100" spc="-5" dirty="0">
                          <a:latin typeface="Times New Roman"/>
                          <a:cs typeface="Times New Roman"/>
                        </a:rPr>
                        <a:t>y)</a:t>
                      </a:r>
                      <a:endParaRPr sz="1100" dirty="0">
                        <a:latin typeface="Times New Roman"/>
                        <a:cs typeface="Times New Roman"/>
                      </a:endParaRPr>
                    </a:p>
                  </a:txBody>
                  <a:tcPr marL="0" marR="0" marT="0" marB="0"/>
                </a:tc>
                <a:tc>
                  <a:txBody>
                    <a:bodyPr/>
                    <a:lstStyle/>
                    <a:p>
                      <a:pPr marL="53340">
                        <a:lnSpc>
                          <a:spcPct val="100000"/>
                        </a:lnSpc>
                      </a:pPr>
                      <a:r>
                        <a:rPr sz="1100" b="1" i="1" spc="-5" dirty="0">
                          <a:latin typeface="Times New Roman"/>
                          <a:cs typeface="Times New Roman"/>
                        </a:rPr>
                        <a:t>Continuation</a:t>
                      </a:r>
                      <a:r>
                        <a:rPr sz="1100" b="1" i="1" spc="-35" dirty="0">
                          <a:latin typeface="Times New Roman"/>
                          <a:cs typeface="Times New Roman"/>
                        </a:rPr>
                        <a:t> </a:t>
                      </a:r>
                      <a:r>
                        <a:rPr sz="1100" b="1" i="1" spc="-5" dirty="0">
                          <a:latin typeface="Times New Roman"/>
                          <a:cs typeface="Times New Roman"/>
                        </a:rPr>
                        <a:t>phase</a:t>
                      </a:r>
                      <a:endParaRPr sz="1100" b="1" dirty="0">
                        <a:latin typeface="Times New Roman"/>
                        <a:cs typeface="Times New Roman"/>
                      </a:endParaRPr>
                    </a:p>
                    <a:p>
                      <a:pPr marL="53340">
                        <a:lnSpc>
                          <a:spcPct val="100000"/>
                        </a:lnSpc>
                      </a:pPr>
                      <a:r>
                        <a:rPr sz="1100" spc="-5" dirty="0">
                          <a:latin typeface="Times New Roman"/>
                          <a:cs typeface="Times New Roman"/>
                        </a:rPr>
                        <a:t>12</a:t>
                      </a:r>
                      <a:r>
                        <a:rPr sz="1100" spc="-75" dirty="0">
                          <a:latin typeface="Times New Roman"/>
                          <a:cs typeface="Times New Roman"/>
                        </a:rPr>
                        <a:t> </a:t>
                      </a:r>
                      <a:r>
                        <a:rPr sz="1100" spc="-5" dirty="0">
                          <a:latin typeface="Times New Roman"/>
                          <a:cs typeface="Times New Roman"/>
                        </a:rPr>
                        <a:t>Lfx</a:t>
                      </a:r>
                      <a:r>
                        <a:rPr sz="1100" spc="-70" dirty="0">
                          <a:latin typeface="Times New Roman"/>
                          <a:cs typeface="Times New Roman"/>
                        </a:rPr>
                        <a:t> </a:t>
                      </a:r>
                      <a:r>
                        <a:rPr sz="1100" spc="-5" dirty="0">
                          <a:latin typeface="Times New Roman"/>
                          <a:cs typeface="Times New Roman"/>
                        </a:rPr>
                        <a:t>(Mfx</a:t>
                      </a:r>
                      <a:r>
                        <a:rPr sz="1100" spc="-7" baseline="25641" dirty="0">
                          <a:latin typeface="Times New Roman"/>
                          <a:cs typeface="Times New Roman"/>
                        </a:rPr>
                        <a:t>h</a:t>
                      </a:r>
                      <a:r>
                        <a:rPr sz="1100" spc="-5" dirty="0">
                          <a:latin typeface="Times New Roman"/>
                          <a:cs typeface="Times New Roman"/>
                        </a:rPr>
                        <a:t>)</a:t>
                      </a:r>
                      <a:r>
                        <a:rPr sz="1100" spc="-105" dirty="0">
                          <a:latin typeface="Times New Roman"/>
                          <a:cs typeface="Times New Roman"/>
                        </a:rPr>
                        <a:t> </a:t>
                      </a:r>
                      <a:r>
                        <a:rPr sz="1100" spc="-5" dirty="0">
                          <a:latin typeface="Times New Roman"/>
                          <a:cs typeface="Times New Roman"/>
                        </a:rPr>
                        <a:t>Lzd</a:t>
                      </a:r>
                      <a:r>
                        <a:rPr sz="1100" spc="-75" dirty="0">
                          <a:latin typeface="Times New Roman"/>
                          <a:cs typeface="Times New Roman"/>
                        </a:rPr>
                        <a:t> </a:t>
                      </a:r>
                      <a:r>
                        <a:rPr sz="1100" spc="-5" dirty="0">
                          <a:latin typeface="Times New Roman"/>
                          <a:cs typeface="Times New Roman"/>
                        </a:rPr>
                        <a:t>(l)</a:t>
                      </a:r>
                      <a:r>
                        <a:rPr sz="1100" spc="-75" dirty="0">
                          <a:latin typeface="Times New Roman"/>
                          <a:cs typeface="Times New Roman"/>
                        </a:rPr>
                        <a:t> </a:t>
                      </a:r>
                      <a:r>
                        <a:rPr sz="1100" spc="-5" dirty="0">
                          <a:latin typeface="Times New Roman"/>
                          <a:cs typeface="Times New Roman"/>
                        </a:rPr>
                        <a:t>Cfz</a:t>
                      </a:r>
                      <a:r>
                        <a:rPr sz="1100" spc="-75" dirty="0">
                          <a:latin typeface="Times New Roman"/>
                          <a:cs typeface="Times New Roman"/>
                        </a:rPr>
                        <a:t> </a:t>
                      </a:r>
                      <a:r>
                        <a:rPr sz="1100" spc="-5" dirty="0">
                          <a:latin typeface="Times New Roman"/>
                          <a:cs typeface="Times New Roman"/>
                        </a:rPr>
                        <a:t>Cs</a:t>
                      </a:r>
                      <a:endParaRPr sz="1100" dirty="0">
                        <a:latin typeface="Times New Roman"/>
                        <a:cs typeface="Times New Roman"/>
                      </a:endParaRPr>
                    </a:p>
                  </a:txBody>
                  <a:tcPr marL="0" marR="0" marT="0" marB="0"/>
                </a:tc>
                <a:tc>
                  <a:txBody>
                    <a:bodyPr/>
                    <a:lstStyle/>
                    <a:p>
                      <a:pPr marL="231140" indent="-128905">
                        <a:lnSpc>
                          <a:spcPct val="100000"/>
                        </a:lnSpc>
                        <a:buChar char="•"/>
                        <a:tabLst>
                          <a:tab pos="231775" algn="l"/>
                        </a:tabLst>
                      </a:pPr>
                      <a:r>
                        <a:rPr sz="1100" spc="-5" dirty="0">
                          <a:latin typeface="Times New Roman"/>
                          <a:cs typeface="Times New Roman"/>
                        </a:rPr>
                        <a:t>Not</a:t>
                      </a:r>
                      <a:r>
                        <a:rPr sz="1100" spc="-75" dirty="0">
                          <a:latin typeface="Times New Roman"/>
                          <a:cs typeface="Times New Roman"/>
                        </a:rPr>
                        <a:t> </a:t>
                      </a:r>
                      <a:r>
                        <a:rPr sz="1100" spc="-5" dirty="0">
                          <a:latin typeface="Times New Roman"/>
                          <a:cs typeface="Times New Roman"/>
                        </a:rPr>
                        <a:t>for</a:t>
                      </a:r>
                      <a:r>
                        <a:rPr sz="1100" spc="-70" dirty="0">
                          <a:latin typeface="Times New Roman"/>
                          <a:cs typeface="Times New Roman"/>
                        </a:rPr>
                        <a:t> </a:t>
                      </a:r>
                      <a:r>
                        <a:rPr sz="1100" spc="-5" dirty="0">
                          <a:latin typeface="Times New Roman"/>
                          <a:cs typeface="Times New Roman"/>
                        </a:rPr>
                        <a:t>children</a:t>
                      </a:r>
                      <a:r>
                        <a:rPr sz="1100" spc="-70" dirty="0">
                          <a:latin typeface="Times New Roman"/>
                          <a:cs typeface="Times New Roman"/>
                        </a:rPr>
                        <a:t> </a:t>
                      </a:r>
                      <a:r>
                        <a:rPr sz="1100" spc="-5" dirty="0">
                          <a:latin typeface="Times New Roman"/>
                          <a:cs typeface="Times New Roman"/>
                        </a:rPr>
                        <a:t>&lt;6</a:t>
                      </a:r>
                      <a:r>
                        <a:rPr sz="1100" spc="-75" dirty="0">
                          <a:latin typeface="Times New Roman"/>
                          <a:cs typeface="Times New Roman"/>
                        </a:rPr>
                        <a:t> </a:t>
                      </a:r>
                      <a:r>
                        <a:rPr sz="1100" dirty="0">
                          <a:latin typeface="Times New Roman"/>
                          <a:cs typeface="Times New Roman"/>
                        </a:rPr>
                        <a:t>y</a:t>
                      </a:r>
                      <a:endParaRPr sz="1100">
                        <a:latin typeface="Times New Roman"/>
                        <a:cs typeface="Times New Roman"/>
                      </a:endParaRPr>
                    </a:p>
                    <a:p>
                      <a:pPr marL="234315" indent="-128905">
                        <a:lnSpc>
                          <a:spcPct val="100000"/>
                        </a:lnSpc>
                        <a:buChar char="•"/>
                        <a:tabLst>
                          <a:tab pos="234950" algn="l"/>
                        </a:tabLst>
                      </a:pPr>
                      <a:r>
                        <a:rPr sz="1100" spc="-5" dirty="0">
                          <a:latin typeface="Times New Roman"/>
                          <a:cs typeface="Times New Roman"/>
                        </a:rPr>
                        <a:t>Bdq</a:t>
                      </a:r>
                      <a:r>
                        <a:rPr sz="1100" spc="-80" dirty="0">
                          <a:latin typeface="Times New Roman"/>
                          <a:cs typeface="Times New Roman"/>
                        </a:rPr>
                        <a:t> </a:t>
                      </a:r>
                      <a:r>
                        <a:rPr sz="1100" spc="-5" dirty="0">
                          <a:latin typeface="Times New Roman"/>
                          <a:cs typeface="Times New Roman"/>
                        </a:rPr>
                        <a:t>to</a:t>
                      </a:r>
                      <a:r>
                        <a:rPr sz="1100" spc="-75" dirty="0">
                          <a:latin typeface="Times New Roman"/>
                          <a:cs typeface="Times New Roman"/>
                        </a:rPr>
                        <a:t> </a:t>
                      </a:r>
                      <a:r>
                        <a:rPr sz="1100" spc="-5" dirty="0">
                          <a:latin typeface="Times New Roman"/>
                          <a:cs typeface="Times New Roman"/>
                        </a:rPr>
                        <a:t>be</a:t>
                      </a:r>
                      <a:r>
                        <a:rPr sz="1100" spc="-80" dirty="0">
                          <a:latin typeface="Times New Roman"/>
                          <a:cs typeface="Times New Roman"/>
                        </a:rPr>
                        <a:t> </a:t>
                      </a:r>
                      <a:r>
                        <a:rPr sz="1100" spc="-5" dirty="0">
                          <a:latin typeface="Times New Roman"/>
                          <a:cs typeface="Times New Roman"/>
                        </a:rPr>
                        <a:t>replaced</a:t>
                      </a:r>
                      <a:r>
                        <a:rPr sz="1100" spc="-75" dirty="0">
                          <a:latin typeface="Times New Roman"/>
                          <a:cs typeface="Times New Roman"/>
                        </a:rPr>
                        <a:t> </a:t>
                      </a:r>
                      <a:r>
                        <a:rPr sz="1100" spc="-5" dirty="0">
                          <a:latin typeface="Times New Roman"/>
                          <a:cs typeface="Times New Roman"/>
                        </a:rPr>
                        <a:t>by</a:t>
                      </a:r>
                      <a:r>
                        <a:rPr sz="1100" spc="-80" dirty="0">
                          <a:latin typeface="Times New Roman"/>
                          <a:cs typeface="Times New Roman"/>
                        </a:rPr>
                        <a:t> </a:t>
                      </a:r>
                      <a:r>
                        <a:rPr sz="1100" spc="-5" dirty="0">
                          <a:latin typeface="Times New Roman"/>
                          <a:cs typeface="Times New Roman"/>
                        </a:rPr>
                        <a:t>Dlm</a:t>
                      </a:r>
                      <a:r>
                        <a:rPr sz="1100" spc="-80" dirty="0">
                          <a:latin typeface="Times New Roman"/>
                          <a:cs typeface="Times New Roman"/>
                        </a:rPr>
                        <a:t> </a:t>
                      </a:r>
                      <a:r>
                        <a:rPr sz="1100" spc="-5" dirty="0">
                          <a:latin typeface="Times New Roman"/>
                          <a:cs typeface="Times New Roman"/>
                        </a:rPr>
                        <a:t>in</a:t>
                      </a:r>
                      <a:r>
                        <a:rPr sz="1100" spc="-70" dirty="0">
                          <a:latin typeface="Times New Roman"/>
                          <a:cs typeface="Times New Roman"/>
                        </a:rPr>
                        <a:t> </a:t>
                      </a:r>
                      <a:r>
                        <a:rPr sz="1100" spc="-5" dirty="0">
                          <a:latin typeface="Times New Roman"/>
                          <a:cs typeface="Times New Roman"/>
                        </a:rPr>
                        <a:t>6-17y</a:t>
                      </a:r>
                      <a:r>
                        <a:rPr sz="1100" spc="-80" dirty="0">
                          <a:latin typeface="Times New Roman"/>
                          <a:cs typeface="Times New Roman"/>
                        </a:rPr>
                        <a:t> </a:t>
                      </a:r>
                      <a:r>
                        <a:rPr sz="1100" spc="-5" dirty="0">
                          <a:latin typeface="Times New Roman"/>
                          <a:cs typeface="Times New Roman"/>
                        </a:rPr>
                        <a:t>age</a:t>
                      </a:r>
                      <a:endParaRPr sz="1100">
                        <a:latin typeface="Times New Roman"/>
                        <a:cs typeface="Times New Roman"/>
                      </a:endParaRPr>
                    </a:p>
                    <a:p>
                      <a:pPr marL="231140" indent="-128905">
                        <a:lnSpc>
                          <a:spcPct val="100000"/>
                        </a:lnSpc>
                        <a:buChar char="•"/>
                        <a:tabLst>
                          <a:tab pos="231775" algn="l"/>
                        </a:tabLst>
                      </a:pPr>
                      <a:r>
                        <a:rPr sz="1100" spc="-5" dirty="0">
                          <a:latin typeface="Times New Roman"/>
                          <a:cs typeface="Times New Roman"/>
                        </a:rPr>
                        <a:t>Lfx</a:t>
                      </a:r>
                      <a:r>
                        <a:rPr sz="1100" spc="-80" dirty="0">
                          <a:latin typeface="Times New Roman"/>
                          <a:cs typeface="Times New Roman"/>
                        </a:rPr>
                        <a:t> </a:t>
                      </a:r>
                      <a:r>
                        <a:rPr sz="1100" spc="-5" dirty="0">
                          <a:latin typeface="Times New Roman"/>
                          <a:cs typeface="Times New Roman"/>
                        </a:rPr>
                        <a:t>to</a:t>
                      </a:r>
                      <a:r>
                        <a:rPr sz="1100" spc="75" dirty="0">
                          <a:latin typeface="Times New Roman"/>
                          <a:cs typeface="Times New Roman"/>
                        </a:rPr>
                        <a:t> </a:t>
                      </a:r>
                      <a:r>
                        <a:rPr sz="1100" spc="-5" dirty="0">
                          <a:latin typeface="Times New Roman"/>
                          <a:cs typeface="Times New Roman"/>
                        </a:rPr>
                        <a:t>be</a:t>
                      </a:r>
                      <a:r>
                        <a:rPr sz="1100" spc="-80" dirty="0">
                          <a:latin typeface="Times New Roman"/>
                          <a:cs typeface="Times New Roman"/>
                        </a:rPr>
                        <a:t> </a:t>
                      </a:r>
                      <a:r>
                        <a:rPr sz="1100" spc="-5" dirty="0">
                          <a:latin typeface="Times New Roman"/>
                          <a:cs typeface="Times New Roman"/>
                        </a:rPr>
                        <a:t>replaced</a:t>
                      </a:r>
                      <a:r>
                        <a:rPr sz="1100" spc="-80" dirty="0">
                          <a:latin typeface="Times New Roman"/>
                          <a:cs typeface="Times New Roman"/>
                        </a:rPr>
                        <a:t> </a:t>
                      </a:r>
                      <a:r>
                        <a:rPr sz="1100" spc="-5" dirty="0">
                          <a:latin typeface="Times New Roman"/>
                          <a:cs typeface="Times New Roman"/>
                        </a:rPr>
                        <a:t>by</a:t>
                      </a:r>
                      <a:r>
                        <a:rPr sz="1100" spc="-75" dirty="0">
                          <a:latin typeface="Times New Roman"/>
                          <a:cs typeface="Times New Roman"/>
                        </a:rPr>
                        <a:t> </a:t>
                      </a:r>
                      <a:r>
                        <a:rPr sz="1100" dirty="0">
                          <a:latin typeface="Times New Roman"/>
                          <a:cs typeface="Times New Roman"/>
                        </a:rPr>
                        <a:t>Mfx</a:t>
                      </a:r>
                      <a:r>
                        <a:rPr sz="1100" baseline="25641" dirty="0">
                          <a:latin typeface="Times New Roman"/>
                          <a:cs typeface="Times New Roman"/>
                        </a:rPr>
                        <a:t>h</a:t>
                      </a:r>
                      <a:r>
                        <a:rPr sz="1100" spc="202" baseline="25641" dirty="0">
                          <a:latin typeface="Times New Roman"/>
                          <a:cs typeface="Times New Roman"/>
                        </a:rPr>
                        <a:t> </a:t>
                      </a:r>
                      <a:r>
                        <a:rPr sz="1100" spc="-5" dirty="0">
                          <a:latin typeface="Times New Roman"/>
                          <a:cs typeface="Times New Roman"/>
                        </a:rPr>
                        <a:t>if</a:t>
                      </a:r>
                      <a:r>
                        <a:rPr sz="1100" spc="-80" dirty="0">
                          <a:latin typeface="Times New Roman"/>
                          <a:cs typeface="Times New Roman"/>
                        </a:rPr>
                        <a:t> </a:t>
                      </a:r>
                      <a:r>
                        <a:rPr sz="1100" spc="-5" dirty="0">
                          <a:latin typeface="Times New Roman"/>
                          <a:cs typeface="Times New Roman"/>
                        </a:rPr>
                        <a:t>FQ</a:t>
                      </a:r>
                      <a:r>
                        <a:rPr sz="1100" spc="-75" dirty="0">
                          <a:latin typeface="Times New Roman"/>
                          <a:cs typeface="Times New Roman"/>
                        </a:rPr>
                        <a:t> </a:t>
                      </a:r>
                      <a:r>
                        <a:rPr sz="1100" spc="-5" dirty="0">
                          <a:latin typeface="Times New Roman"/>
                          <a:cs typeface="Times New Roman"/>
                        </a:rPr>
                        <a:t>class</a:t>
                      </a:r>
                      <a:endParaRPr sz="1100">
                        <a:latin typeface="Times New Roman"/>
                        <a:cs typeface="Times New Roman"/>
                      </a:endParaRPr>
                    </a:p>
                  </a:txBody>
                  <a:tcPr marL="0" marR="0" marT="0" marB="0"/>
                </a:tc>
                <a:extLst>
                  <a:ext uri="{0D108BD9-81ED-4DB2-BD59-A6C34878D82A}">
                    <a16:rowId xmlns:a16="http://schemas.microsoft.com/office/drawing/2014/main" val="10011"/>
                  </a:ext>
                </a:extLst>
              </a:tr>
              <a:tr h="127459">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231140">
                        <a:lnSpc>
                          <a:spcPct val="100000"/>
                        </a:lnSpc>
                      </a:pPr>
                      <a:r>
                        <a:rPr sz="1100" spc="-5" dirty="0">
                          <a:latin typeface="Times New Roman"/>
                          <a:cs typeface="Times New Roman"/>
                        </a:rPr>
                        <a:t>resistance</a:t>
                      </a:r>
                      <a:endParaRPr sz="1100">
                        <a:latin typeface="Times New Roman"/>
                        <a:cs typeface="Times New Roman"/>
                      </a:endParaRPr>
                    </a:p>
                  </a:txBody>
                  <a:tcPr marL="0" marR="0" marT="0" marB="0"/>
                </a:tc>
                <a:extLst>
                  <a:ext uri="{0D108BD9-81ED-4DB2-BD59-A6C34878D82A}">
                    <a16:rowId xmlns:a16="http://schemas.microsoft.com/office/drawing/2014/main" val="10012"/>
                  </a:ext>
                </a:extLst>
              </a:tr>
              <a:tr h="146199">
                <a:tc>
                  <a:txBody>
                    <a:bodyPr/>
                    <a:lstStyle/>
                    <a:p>
                      <a:pPr>
                        <a:lnSpc>
                          <a:spcPct val="100000"/>
                        </a:lnSpc>
                        <a:spcBef>
                          <a:spcPts val="240"/>
                        </a:spcBef>
                      </a:pPr>
                      <a:r>
                        <a:rPr sz="1100" spc="-5" dirty="0">
                          <a:latin typeface="Times New Roman"/>
                          <a:cs typeface="Times New Roman"/>
                        </a:rPr>
                        <a:t>MDR</a:t>
                      </a:r>
                      <a:r>
                        <a:rPr sz="1100" spc="-85" dirty="0">
                          <a:latin typeface="Times New Roman"/>
                          <a:cs typeface="Times New Roman"/>
                        </a:rPr>
                        <a:t> </a:t>
                      </a:r>
                      <a:r>
                        <a:rPr sz="1100" spc="-5" dirty="0">
                          <a:latin typeface="Times New Roman"/>
                          <a:cs typeface="Times New Roman"/>
                        </a:rPr>
                        <a:t>TB(EP)/</a:t>
                      </a:r>
                      <a:endParaRPr sz="1100">
                        <a:latin typeface="Times New Roman"/>
                        <a:cs typeface="Times New Roman"/>
                      </a:endParaRPr>
                    </a:p>
                  </a:txBody>
                  <a:tcPr marL="0" marR="0" marT="20782" marB="0"/>
                </a:tc>
                <a:tc>
                  <a:txBody>
                    <a:bodyPr/>
                    <a:lstStyle/>
                    <a:p>
                      <a:pPr marL="53340">
                        <a:lnSpc>
                          <a:spcPct val="100000"/>
                        </a:lnSpc>
                        <a:spcBef>
                          <a:spcPts val="240"/>
                        </a:spcBef>
                      </a:pPr>
                      <a:r>
                        <a:rPr sz="1100" b="1" i="1" dirty="0">
                          <a:latin typeface="Times New Roman"/>
                          <a:cs typeface="Times New Roman"/>
                        </a:rPr>
                        <a:t>Intensive</a:t>
                      </a:r>
                      <a:r>
                        <a:rPr sz="1100" b="1" i="1" spc="-70" dirty="0">
                          <a:latin typeface="Times New Roman"/>
                          <a:cs typeface="Times New Roman"/>
                        </a:rPr>
                        <a:t> </a:t>
                      </a:r>
                      <a:r>
                        <a:rPr sz="1100" b="1" i="1" dirty="0">
                          <a:latin typeface="Times New Roman"/>
                          <a:cs typeface="Times New Roman"/>
                        </a:rPr>
                        <a:t>phase</a:t>
                      </a:r>
                      <a:endParaRPr sz="1100" b="1" dirty="0">
                        <a:latin typeface="Times New Roman"/>
                        <a:cs typeface="Times New Roman"/>
                      </a:endParaRPr>
                    </a:p>
                  </a:txBody>
                  <a:tcPr marL="0" marR="0" marT="20782" marB="0"/>
                </a:tc>
                <a:tc>
                  <a:txBody>
                    <a:bodyPr/>
                    <a:lstStyle/>
                    <a:p>
                      <a:pPr marL="102870">
                        <a:lnSpc>
                          <a:spcPct val="100000"/>
                        </a:lnSpc>
                        <a:spcBef>
                          <a:spcPts val="240"/>
                        </a:spcBef>
                      </a:pPr>
                      <a:r>
                        <a:rPr sz="1100" spc="-5" dirty="0">
                          <a:latin typeface="Times New Roman"/>
                          <a:cs typeface="Times New Roman"/>
                        </a:rPr>
                        <a:t>Disseminated</a:t>
                      </a:r>
                      <a:r>
                        <a:rPr sz="1100" spc="-85" dirty="0">
                          <a:latin typeface="Times New Roman"/>
                          <a:cs typeface="Times New Roman"/>
                        </a:rPr>
                        <a:t> </a:t>
                      </a:r>
                      <a:r>
                        <a:rPr sz="1100" spc="-5" dirty="0">
                          <a:latin typeface="Times New Roman"/>
                          <a:cs typeface="Times New Roman"/>
                        </a:rPr>
                        <a:t>or</a:t>
                      </a:r>
                      <a:r>
                        <a:rPr sz="1100" spc="-80" dirty="0">
                          <a:latin typeface="Times New Roman"/>
                          <a:cs typeface="Times New Roman"/>
                        </a:rPr>
                        <a:t> </a:t>
                      </a:r>
                      <a:r>
                        <a:rPr sz="1100" spc="-5" dirty="0">
                          <a:latin typeface="Times New Roman"/>
                          <a:cs typeface="Times New Roman"/>
                        </a:rPr>
                        <a:t>severe</a:t>
                      </a:r>
                      <a:r>
                        <a:rPr sz="1100" spc="-80" dirty="0">
                          <a:latin typeface="Times New Roman"/>
                          <a:cs typeface="Times New Roman"/>
                        </a:rPr>
                        <a:t> </a:t>
                      </a:r>
                      <a:r>
                        <a:rPr sz="1100" spc="-5" dirty="0">
                          <a:latin typeface="Times New Roman"/>
                          <a:cs typeface="Times New Roman"/>
                        </a:rPr>
                        <a:t>extra-pulmonary</a:t>
                      </a:r>
                      <a:endParaRPr sz="1100">
                        <a:latin typeface="Times New Roman"/>
                        <a:cs typeface="Times New Roman"/>
                      </a:endParaRPr>
                    </a:p>
                  </a:txBody>
                  <a:tcPr marL="0" marR="0" marT="20782" marB="0"/>
                </a:tc>
                <a:extLst>
                  <a:ext uri="{0D108BD9-81ED-4DB2-BD59-A6C34878D82A}">
                    <a16:rowId xmlns:a16="http://schemas.microsoft.com/office/drawing/2014/main" val="10013"/>
                  </a:ext>
                </a:extLst>
              </a:tr>
              <a:tr h="124472">
                <a:tc>
                  <a:txBody>
                    <a:bodyPr/>
                    <a:lstStyle/>
                    <a:p>
                      <a:pPr>
                        <a:lnSpc>
                          <a:spcPct val="100000"/>
                        </a:lnSpc>
                      </a:pPr>
                      <a:r>
                        <a:rPr sz="1100" spc="-5" dirty="0">
                          <a:latin typeface="Times New Roman"/>
                          <a:cs typeface="Times New Roman"/>
                        </a:rPr>
                        <a:t>Or</a:t>
                      </a:r>
                      <a:endParaRPr sz="1100">
                        <a:latin typeface="Times New Roman"/>
                        <a:cs typeface="Times New Roman"/>
                      </a:endParaRPr>
                    </a:p>
                  </a:txBody>
                  <a:tcPr marL="0" marR="0" marT="0" marB="0"/>
                </a:tc>
                <a:tc>
                  <a:txBody>
                    <a:bodyPr/>
                    <a:lstStyle/>
                    <a:p>
                      <a:pPr marL="53340">
                        <a:lnSpc>
                          <a:spcPct val="100000"/>
                        </a:lnSpc>
                      </a:pPr>
                      <a:r>
                        <a:rPr sz="1100" spc="-5" dirty="0">
                          <a:latin typeface="Times New Roman"/>
                          <a:cs typeface="Times New Roman"/>
                        </a:rPr>
                        <a:t>(6-9)</a:t>
                      </a:r>
                      <a:r>
                        <a:rPr sz="1100" spc="-125" dirty="0">
                          <a:latin typeface="Times New Roman"/>
                          <a:cs typeface="Times New Roman"/>
                        </a:rPr>
                        <a:t> </a:t>
                      </a:r>
                      <a:r>
                        <a:rPr sz="1100" spc="-5" dirty="0">
                          <a:latin typeface="Times New Roman"/>
                          <a:cs typeface="Times New Roman"/>
                        </a:rPr>
                        <a:t>Amika</a:t>
                      </a:r>
                      <a:r>
                        <a:rPr sz="1100" spc="-75" dirty="0">
                          <a:latin typeface="Times New Roman"/>
                          <a:cs typeface="Times New Roman"/>
                        </a:rPr>
                        <a:t> </a:t>
                      </a:r>
                      <a:r>
                        <a:rPr sz="1100" spc="-5" dirty="0">
                          <a:latin typeface="Times New Roman"/>
                          <a:cs typeface="Times New Roman"/>
                        </a:rPr>
                        <a:t>Mfx</a:t>
                      </a:r>
                      <a:r>
                        <a:rPr sz="1100" spc="-7" baseline="25641" dirty="0">
                          <a:latin typeface="Times New Roman"/>
                          <a:cs typeface="Times New Roman"/>
                        </a:rPr>
                        <a:t>h </a:t>
                      </a:r>
                      <a:r>
                        <a:rPr sz="1100" spc="-5" dirty="0">
                          <a:latin typeface="Times New Roman"/>
                          <a:cs typeface="Times New Roman"/>
                        </a:rPr>
                        <a:t>Lzd</a:t>
                      </a:r>
                      <a:r>
                        <a:rPr sz="1100" spc="-80" dirty="0">
                          <a:latin typeface="Times New Roman"/>
                          <a:cs typeface="Times New Roman"/>
                        </a:rPr>
                        <a:t> </a:t>
                      </a:r>
                      <a:r>
                        <a:rPr sz="1100" spc="-5" dirty="0">
                          <a:latin typeface="Times New Roman"/>
                          <a:cs typeface="Times New Roman"/>
                        </a:rPr>
                        <a:t>Cfz</a:t>
                      </a:r>
                      <a:r>
                        <a:rPr sz="1100" spc="-75" dirty="0">
                          <a:latin typeface="Times New Roman"/>
                          <a:cs typeface="Times New Roman"/>
                        </a:rPr>
                        <a:t> </a:t>
                      </a:r>
                      <a:r>
                        <a:rPr sz="1100" spc="-5" dirty="0">
                          <a:latin typeface="Times New Roman"/>
                          <a:cs typeface="Times New Roman"/>
                        </a:rPr>
                        <a:t>Eto</a:t>
                      </a:r>
                      <a:r>
                        <a:rPr sz="1100" spc="-80" dirty="0">
                          <a:latin typeface="Times New Roman"/>
                          <a:cs typeface="Times New Roman"/>
                        </a:rPr>
                        <a:t> </a:t>
                      </a:r>
                      <a:r>
                        <a:rPr sz="1100" spc="-5" dirty="0">
                          <a:latin typeface="Times New Roman"/>
                          <a:cs typeface="Times New Roman"/>
                        </a:rPr>
                        <a:t>Cs</a:t>
                      </a:r>
                      <a:endParaRPr sz="1100">
                        <a:latin typeface="Times New Roman"/>
                        <a:cs typeface="Times New Roman"/>
                      </a:endParaRPr>
                    </a:p>
                  </a:txBody>
                  <a:tcPr marL="0" marR="0" marT="0" marB="0"/>
                </a:tc>
                <a:tc>
                  <a:txBody>
                    <a:bodyPr/>
                    <a:lstStyle/>
                    <a:p>
                      <a:pPr marL="102870">
                        <a:lnSpc>
                          <a:spcPct val="100000"/>
                        </a:lnSpc>
                      </a:pPr>
                      <a:r>
                        <a:rPr sz="1100" spc="-5" dirty="0">
                          <a:latin typeface="Times New Roman"/>
                          <a:cs typeface="Times New Roman"/>
                        </a:rPr>
                        <a:t>disease</a:t>
                      </a:r>
                      <a:endParaRPr sz="1100">
                        <a:latin typeface="Times New Roman"/>
                        <a:cs typeface="Times New Roman"/>
                      </a:endParaRPr>
                    </a:p>
                  </a:txBody>
                  <a:tcPr marL="0" marR="0" marT="0" marB="0"/>
                </a:tc>
                <a:extLst>
                  <a:ext uri="{0D108BD9-81ED-4DB2-BD59-A6C34878D82A}">
                    <a16:rowId xmlns:a16="http://schemas.microsoft.com/office/drawing/2014/main" val="10014"/>
                  </a:ext>
                </a:extLst>
              </a:tr>
              <a:tr h="257242">
                <a:tc>
                  <a:txBody>
                    <a:bodyPr/>
                    <a:lstStyle/>
                    <a:p>
                      <a:pPr>
                        <a:lnSpc>
                          <a:spcPct val="100000"/>
                        </a:lnSpc>
                      </a:pPr>
                      <a:r>
                        <a:rPr sz="1100" spc="-5" dirty="0">
                          <a:latin typeface="Times New Roman"/>
                          <a:cs typeface="Times New Roman"/>
                        </a:rPr>
                        <a:t>MDR</a:t>
                      </a:r>
                      <a:r>
                        <a:rPr sz="1100" spc="-100" dirty="0">
                          <a:latin typeface="Times New Roman"/>
                          <a:cs typeface="Times New Roman"/>
                        </a:rPr>
                        <a:t> </a:t>
                      </a:r>
                      <a:r>
                        <a:rPr sz="1100" spc="-5" dirty="0">
                          <a:latin typeface="Times New Roman"/>
                          <a:cs typeface="Times New Roman"/>
                        </a:rPr>
                        <a:t>TB</a:t>
                      </a:r>
                      <a:r>
                        <a:rPr sz="1100" spc="-75" dirty="0">
                          <a:latin typeface="Times New Roman"/>
                          <a:cs typeface="Times New Roman"/>
                        </a:rPr>
                        <a:t> </a:t>
                      </a:r>
                      <a:r>
                        <a:rPr sz="1100" dirty="0">
                          <a:latin typeface="Times New Roman"/>
                          <a:cs typeface="Times New Roman"/>
                        </a:rPr>
                        <a:t>+</a:t>
                      </a:r>
                      <a:r>
                        <a:rPr sz="1100" spc="-75" dirty="0">
                          <a:latin typeface="Times New Roman"/>
                          <a:cs typeface="Times New Roman"/>
                        </a:rPr>
                        <a:t> </a:t>
                      </a:r>
                      <a:r>
                        <a:rPr sz="1100" spc="-5" dirty="0">
                          <a:latin typeface="Times New Roman"/>
                          <a:cs typeface="Times New Roman"/>
                        </a:rPr>
                        <a:t>FQ</a:t>
                      </a:r>
                      <a:r>
                        <a:rPr sz="1100" spc="-70" dirty="0">
                          <a:latin typeface="Times New Roman"/>
                          <a:cs typeface="Times New Roman"/>
                        </a:rPr>
                        <a:t> </a:t>
                      </a:r>
                      <a:r>
                        <a:rPr sz="1100" spc="-5" dirty="0">
                          <a:latin typeface="Times New Roman"/>
                          <a:cs typeface="Times New Roman"/>
                        </a:rPr>
                        <a:t>resistance/XDR</a:t>
                      </a:r>
                      <a:r>
                        <a:rPr sz="1100" spc="-75" dirty="0">
                          <a:latin typeface="Times New Roman"/>
                          <a:cs typeface="Times New Roman"/>
                        </a:rPr>
                        <a:t> </a:t>
                      </a:r>
                      <a:r>
                        <a:rPr sz="1100" dirty="0">
                          <a:latin typeface="Times New Roman"/>
                          <a:cs typeface="Times New Roman"/>
                        </a:rPr>
                        <a:t>-</a:t>
                      </a:r>
                      <a:r>
                        <a:rPr sz="1100" spc="-100" dirty="0">
                          <a:latin typeface="Times New Roman"/>
                          <a:cs typeface="Times New Roman"/>
                        </a:rPr>
                        <a:t> </a:t>
                      </a:r>
                      <a:r>
                        <a:rPr sz="1100" spc="-5" dirty="0">
                          <a:latin typeface="Times New Roman"/>
                          <a:cs typeface="Times New Roman"/>
                        </a:rPr>
                        <a:t>TB</a:t>
                      </a:r>
                      <a:endParaRPr sz="1100">
                        <a:latin typeface="Times New Roman"/>
                        <a:cs typeface="Times New Roman"/>
                      </a:endParaRPr>
                    </a:p>
                    <a:p>
                      <a:pPr>
                        <a:lnSpc>
                          <a:spcPct val="100000"/>
                        </a:lnSpc>
                      </a:pPr>
                      <a:r>
                        <a:rPr sz="1100" spc="-5" dirty="0">
                          <a:latin typeface="Times New Roman"/>
                          <a:cs typeface="Times New Roman"/>
                        </a:rPr>
                        <a:t>And</a:t>
                      </a:r>
                      <a:endParaRPr sz="1100">
                        <a:latin typeface="Times New Roman"/>
                        <a:cs typeface="Times New Roman"/>
                      </a:endParaRPr>
                    </a:p>
                  </a:txBody>
                  <a:tcPr marL="0" marR="0" marT="0" marB="0"/>
                </a:tc>
                <a:tc>
                  <a:txBody>
                    <a:bodyPr/>
                    <a:lstStyle/>
                    <a:p>
                      <a:pPr marL="53340">
                        <a:lnSpc>
                          <a:spcPct val="100000"/>
                        </a:lnSpc>
                      </a:pPr>
                      <a:r>
                        <a:rPr sz="1100" b="1" i="1" spc="-5" dirty="0">
                          <a:latin typeface="Times New Roman"/>
                          <a:cs typeface="Times New Roman"/>
                        </a:rPr>
                        <a:t>Continuation</a:t>
                      </a:r>
                      <a:r>
                        <a:rPr sz="1100" b="1" i="1" spc="-35" dirty="0">
                          <a:latin typeface="Times New Roman"/>
                          <a:cs typeface="Times New Roman"/>
                        </a:rPr>
                        <a:t> </a:t>
                      </a:r>
                      <a:r>
                        <a:rPr sz="1100" b="1" i="1" spc="-5" dirty="0">
                          <a:latin typeface="Times New Roman"/>
                          <a:cs typeface="Times New Roman"/>
                        </a:rPr>
                        <a:t>phase</a:t>
                      </a:r>
                      <a:endParaRPr sz="1100" b="1" dirty="0">
                        <a:latin typeface="Times New Roman"/>
                        <a:cs typeface="Times New Roman"/>
                      </a:endParaRPr>
                    </a:p>
                    <a:p>
                      <a:pPr marL="53340">
                        <a:lnSpc>
                          <a:spcPct val="100000"/>
                        </a:lnSpc>
                      </a:pPr>
                      <a:r>
                        <a:rPr sz="1100" spc="-5" dirty="0">
                          <a:latin typeface="Times New Roman"/>
                          <a:cs typeface="Times New Roman"/>
                        </a:rPr>
                        <a:t>(18)</a:t>
                      </a:r>
                      <a:r>
                        <a:rPr sz="1100" spc="-75" dirty="0">
                          <a:latin typeface="Times New Roman"/>
                          <a:cs typeface="Times New Roman"/>
                        </a:rPr>
                        <a:t> </a:t>
                      </a:r>
                      <a:r>
                        <a:rPr sz="1100" dirty="0">
                          <a:latin typeface="Times New Roman"/>
                          <a:cs typeface="Times New Roman"/>
                        </a:rPr>
                        <a:t>Mfx</a:t>
                      </a:r>
                      <a:r>
                        <a:rPr sz="1100" baseline="25641" dirty="0">
                          <a:latin typeface="Times New Roman"/>
                          <a:cs typeface="Times New Roman"/>
                        </a:rPr>
                        <a:t>h</a:t>
                      </a:r>
                      <a:r>
                        <a:rPr sz="1100" spc="37" baseline="25641" dirty="0">
                          <a:latin typeface="Times New Roman"/>
                          <a:cs typeface="Times New Roman"/>
                        </a:rPr>
                        <a:t> </a:t>
                      </a:r>
                      <a:r>
                        <a:rPr sz="1100" spc="-5" dirty="0">
                          <a:latin typeface="Times New Roman"/>
                          <a:cs typeface="Times New Roman"/>
                        </a:rPr>
                        <a:t>Lzd</a:t>
                      </a:r>
                      <a:r>
                        <a:rPr sz="1100" spc="-75" dirty="0">
                          <a:latin typeface="Times New Roman"/>
                          <a:cs typeface="Times New Roman"/>
                        </a:rPr>
                        <a:t> </a:t>
                      </a:r>
                      <a:r>
                        <a:rPr sz="1100" spc="-5" dirty="0">
                          <a:latin typeface="Times New Roman"/>
                          <a:cs typeface="Times New Roman"/>
                        </a:rPr>
                        <a:t>(l)</a:t>
                      </a:r>
                      <a:r>
                        <a:rPr sz="1100" spc="-75" dirty="0">
                          <a:latin typeface="Times New Roman"/>
                          <a:cs typeface="Times New Roman"/>
                        </a:rPr>
                        <a:t> </a:t>
                      </a:r>
                      <a:r>
                        <a:rPr sz="1100" spc="-5" dirty="0">
                          <a:latin typeface="Times New Roman"/>
                          <a:cs typeface="Times New Roman"/>
                        </a:rPr>
                        <a:t>Cfz</a:t>
                      </a:r>
                      <a:r>
                        <a:rPr sz="1100" spc="-80" dirty="0">
                          <a:latin typeface="Times New Roman"/>
                          <a:cs typeface="Times New Roman"/>
                        </a:rPr>
                        <a:t> </a:t>
                      </a:r>
                      <a:r>
                        <a:rPr sz="1100" spc="-5" dirty="0">
                          <a:latin typeface="Times New Roman"/>
                          <a:cs typeface="Times New Roman"/>
                        </a:rPr>
                        <a:t>Cs</a:t>
                      </a:r>
                      <a:endParaRPr sz="1100" dirty="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15"/>
                  </a:ext>
                </a:extLst>
              </a:tr>
              <a:tr h="127459">
                <a:tc>
                  <a:txBody>
                    <a:bodyPr/>
                    <a:lstStyle/>
                    <a:p>
                      <a:pPr>
                        <a:lnSpc>
                          <a:spcPct val="100000"/>
                        </a:lnSpc>
                      </a:pPr>
                      <a:r>
                        <a:rPr sz="1100" spc="-5" dirty="0">
                          <a:latin typeface="Times New Roman"/>
                          <a:cs typeface="Times New Roman"/>
                        </a:rPr>
                        <a:t>Not</a:t>
                      </a:r>
                      <a:r>
                        <a:rPr sz="1100" spc="-75" dirty="0">
                          <a:latin typeface="Times New Roman"/>
                          <a:cs typeface="Times New Roman"/>
                        </a:rPr>
                        <a:t> </a:t>
                      </a:r>
                      <a:r>
                        <a:rPr sz="1100" spc="-5" dirty="0">
                          <a:latin typeface="Times New Roman"/>
                          <a:cs typeface="Times New Roman"/>
                        </a:rPr>
                        <a:t>eligible</a:t>
                      </a:r>
                      <a:r>
                        <a:rPr sz="1100" spc="-75" dirty="0">
                          <a:latin typeface="Times New Roman"/>
                          <a:cs typeface="Times New Roman"/>
                        </a:rPr>
                        <a:t> </a:t>
                      </a:r>
                      <a:r>
                        <a:rPr sz="1100" spc="-5" dirty="0">
                          <a:latin typeface="Times New Roman"/>
                          <a:cs typeface="Times New Roman"/>
                        </a:rPr>
                        <a:t>for</a:t>
                      </a:r>
                      <a:r>
                        <a:rPr sz="1100" spc="-70" dirty="0">
                          <a:latin typeface="Times New Roman"/>
                          <a:cs typeface="Times New Roman"/>
                        </a:rPr>
                        <a:t> </a:t>
                      </a:r>
                      <a:r>
                        <a:rPr sz="1100" spc="-5" dirty="0">
                          <a:latin typeface="Times New Roman"/>
                          <a:cs typeface="Times New Roman"/>
                        </a:rPr>
                        <a:t>all</a:t>
                      </a:r>
                      <a:r>
                        <a:rPr sz="1100" spc="-75" dirty="0">
                          <a:latin typeface="Times New Roman"/>
                          <a:cs typeface="Times New Roman"/>
                        </a:rPr>
                        <a:t> </a:t>
                      </a:r>
                      <a:r>
                        <a:rPr sz="1100" spc="-5" dirty="0">
                          <a:latin typeface="Times New Roman"/>
                          <a:cs typeface="Times New Roman"/>
                        </a:rPr>
                        <a:t>oral</a:t>
                      </a:r>
                      <a:r>
                        <a:rPr sz="1100" spc="-75" dirty="0">
                          <a:latin typeface="Times New Roman"/>
                          <a:cs typeface="Times New Roman"/>
                        </a:rPr>
                        <a:t> </a:t>
                      </a:r>
                      <a:r>
                        <a:rPr sz="1100" spc="-5" dirty="0">
                          <a:latin typeface="Times New Roman"/>
                          <a:cs typeface="Times New Roman"/>
                        </a:rPr>
                        <a:t>regime</a:t>
                      </a:r>
                      <a:r>
                        <a:rPr sz="1100" spc="-70" dirty="0">
                          <a:latin typeface="Times New Roman"/>
                          <a:cs typeface="Times New Roman"/>
                        </a:rPr>
                        <a:t> </a:t>
                      </a:r>
                      <a:r>
                        <a:rPr sz="1100" spc="-5" dirty="0">
                          <a:latin typeface="Times New Roman"/>
                          <a:cs typeface="Times New Roman"/>
                        </a:rPr>
                        <a:t>above</a:t>
                      </a: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16"/>
                  </a:ext>
                </a:extLst>
              </a:tr>
              <a:tr h="146199">
                <a:tc>
                  <a:txBody>
                    <a:bodyPr/>
                    <a:lstStyle/>
                    <a:p>
                      <a:pPr>
                        <a:lnSpc>
                          <a:spcPct val="100000"/>
                        </a:lnSpc>
                        <a:spcBef>
                          <a:spcPts val="240"/>
                        </a:spcBef>
                      </a:pPr>
                      <a:r>
                        <a:rPr sz="1100" spc="-5" dirty="0">
                          <a:latin typeface="Times New Roman"/>
                          <a:cs typeface="Times New Roman"/>
                        </a:rPr>
                        <a:t>Resistance</a:t>
                      </a:r>
                      <a:r>
                        <a:rPr sz="1100" spc="-75" dirty="0">
                          <a:latin typeface="Times New Roman"/>
                          <a:cs typeface="Times New Roman"/>
                        </a:rPr>
                        <a:t> </a:t>
                      </a:r>
                      <a:r>
                        <a:rPr sz="1100" spc="-5" dirty="0">
                          <a:latin typeface="Times New Roman"/>
                          <a:cs typeface="Times New Roman"/>
                        </a:rPr>
                        <a:t>to</a:t>
                      </a:r>
                      <a:r>
                        <a:rPr sz="1100" spc="-75" dirty="0">
                          <a:latin typeface="Times New Roman"/>
                          <a:cs typeface="Times New Roman"/>
                        </a:rPr>
                        <a:t> </a:t>
                      </a:r>
                      <a:r>
                        <a:rPr sz="1100" spc="-5" dirty="0">
                          <a:latin typeface="Times New Roman"/>
                          <a:cs typeface="Times New Roman"/>
                        </a:rPr>
                        <a:t>INH</a:t>
                      </a:r>
                      <a:r>
                        <a:rPr sz="1100" spc="-75" dirty="0">
                          <a:latin typeface="Times New Roman"/>
                          <a:cs typeface="Times New Roman"/>
                        </a:rPr>
                        <a:t> </a:t>
                      </a:r>
                      <a:r>
                        <a:rPr sz="1100" spc="-5" dirty="0">
                          <a:latin typeface="Times New Roman"/>
                          <a:cs typeface="Times New Roman"/>
                        </a:rPr>
                        <a:t>(with</a:t>
                      </a:r>
                      <a:r>
                        <a:rPr sz="1100" spc="-75" dirty="0">
                          <a:latin typeface="Times New Roman"/>
                          <a:cs typeface="Times New Roman"/>
                        </a:rPr>
                        <a:t> </a:t>
                      </a:r>
                      <a:r>
                        <a:rPr sz="1100" spc="-5" dirty="0">
                          <a:latin typeface="Times New Roman"/>
                          <a:cs typeface="Times New Roman"/>
                        </a:rPr>
                        <a:t>or</a:t>
                      </a:r>
                      <a:r>
                        <a:rPr sz="1100" spc="-75" dirty="0">
                          <a:latin typeface="Times New Roman"/>
                          <a:cs typeface="Times New Roman"/>
                        </a:rPr>
                        <a:t> </a:t>
                      </a:r>
                      <a:r>
                        <a:rPr sz="1100" spc="-5" dirty="0">
                          <a:latin typeface="Times New Roman"/>
                          <a:cs typeface="Times New Roman"/>
                        </a:rPr>
                        <a:t>without</a:t>
                      </a:r>
                      <a:r>
                        <a:rPr sz="1100" spc="-75" dirty="0">
                          <a:latin typeface="Times New Roman"/>
                          <a:cs typeface="Times New Roman"/>
                        </a:rPr>
                        <a:t> </a:t>
                      </a:r>
                      <a:r>
                        <a:rPr sz="1100" spc="-5" dirty="0">
                          <a:latin typeface="Times New Roman"/>
                          <a:cs typeface="Times New Roman"/>
                        </a:rPr>
                        <a:t>any</a:t>
                      </a:r>
                      <a:endParaRPr sz="1100">
                        <a:latin typeface="Times New Roman"/>
                        <a:cs typeface="Times New Roman"/>
                      </a:endParaRPr>
                    </a:p>
                  </a:txBody>
                  <a:tcPr marL="0" marR="0" marT="20782" marB="0"/>
                </a:tc>
                <a:tc>
                  <a:txBody>
                    <a:bodyPr/>
                    <a:lstStyle/>
                    <a:p>
                      <a:pPr marL="53340">
                        <a:lnSpc>
                          <a:spcPct val="100000"/>
                        </a:lnSpc>
                        <a:spcBef>
                          <a:spcPts val="240"/>
                        </a:spcBef>
                      </a:pPr>
                      <a:r>
                        <a:rPr sz="1100" b="1" i="1" spc="-5" dirty="0">
                          <a:latin typeface="Times New Roman"/>
                          <a:cs typeface="Times New Roman"/>
                        </a:rPr>
                        <a:t>Uniphasic</a:t>
                      </a:r>
                      <a:r>
                        <a:rPr sz="1100" b="1" i="1" spc="-60" dirty="0">
                          <a:latin typeface="Times New Roman"/>
                          <a:cs typeface="Times New Roman"/>
                        </a:rPr>
                        <a:t> </a:t>
                      </a:r>
                      <a:r>
                        <a:rPr sz="1100" b="1" i="1" spc="-10" dirty="0">
                          <a:latin typeface="Times New Roman"/>
                          <a:cs typeface="Times New Roman"/>
                        </a:rPr>
                        <a:t>regime</a:t>
                      </a:r>
                      <a:endParaRPr sz="1100" b="1" dirty="0">
                        <a:latin typeface="Times New Roman"/>
                        <a:cs typeface="Times New Roman"/>
                      </a:endParaRPr>
                    </a:p>
                  </a:txBody>
                  <a:tcPr marL="0" marR="0" marT="20782" marB="0"/>
                </a:tc>
                <a:tc>
                  <a:txBody>
                    <a:bodyPr/>
                    <a:lstStyle/>
                    <a:p>
                      <a:pPr marL="102870">
                        <a:lnSpc>
                          <a:spcPct val="100000"/>
                        </a:lnSpc>
                        <a:spcBef>
                          <a:spcPts val="240"/>
                        </a:spcBef>
                      </a:pPr>
                      <a:r>
                        <a:rPr sz="1100" spc="-5" dirty="0">
                          <a:latin typeface="Times New Roman"/>
                          <a:cs typeface="Times New Roman"/>
                        </a:rPr>
                        <a:t>Can</a:t>
                      </a:r>
                      <a:r>
                        <a:rPr sz="1100" spc="-75" dirty="0">
                          <a:latin typeface="Times New Roman"/>
                          <a:cs typeface="Times New Roman"/>
                        </a:rPr>
                        <a:t> </a:t>
                      </a:r>
                      <a:r>
                        <a:rPr sz="1100" spc="-5" dirty="0">
                          <a:latin typeface="Times New Roman"/>
                          <a:cs typeface="Times New Roman"/>
                        </a:rPr>
                        <a:t>be</a:t>
                      </a:r>
                      <a:r>
                        <a:rPr sz="1100" spc="-75" dirty="0">
                          <a:latin typeface="Times New Roman"/>
                          <a:cs typeface="Times New Roman"/>
                        </a:rPr>
                        <a:t> </a:t>
                      </a:r>
                      <a:r>
                        <a:rPr sz="1100" dirty="0">
                          <a:latin typeface="Times New Roman"/>
                          <a:cs typeface="Times New Roman"/>
                        </a:rPr>
                        <a:t>extended</a:t>
                      </a:r>
                      <a:r>
                        <a:rPr sz="1100" spc="-75" dirty="0">
                          <a:latin typeface="Times New Roman"/>
                          <a:cs typeface="Times New Roman"/>
                        </a:rPr>
                        <a:t> </a:t>
                      </a:r>
                      <a:r>
                        <a:rPr sz="1100" dirty="0">
                          <a:latin typeface="Times New Roman"/>
                          <a:cs typeface="Times New Roman"/>
                        </a:rPr>
                        <a:t>to</a:t>
                      </a:r>
                      <a:r>
                        <a:rPr sz="1100" spc="-75" dirty="0">
                          <a:latin typeface="Times New Roman"/>
                          <a:cs typeface="Times New Roman"/>
                        </a:rPr>
                        <a:t> </a:t>
                      </a:r>
                      <a:r>
                        <a:rPr sz="1100" spc="-5" dirty="0">
                          <a:latin typeface="Times New Roman"/>
                          <a:cs typeface="Times New Roman"/>
                        </a:rPr>
                        <a:t>9-12</a:t>
                      </a:r>
                      <a:r>
                        <a:rPr sz="1100" spc="-75" dirty="0">
                          <a:latin typeface="Times New Roman"/>
                          <a:cs typeface="Times New Roman"/>
                        </a:rPr>
                        <a:t> </a:t>
                      </a:r>
                      <a:r>
                        <a:rPr sz="1100" dirty="0">
                          <a:latin typeface="Times New Roman"/>
                          <a:cs typeface="Times New Roman"/>
                        </a:rPr>
                        <a:t>mo</a:t>
                      </a:r>
                      <a:r>
                        <a:rPr sz="1100" spc="-75" dirty="0">
                          <a:latin typeface="Times New Roman"/>
                          <a:cs typeface="Times New Roman"/>
                        </a:rPr>
                        <a:t> </a:t>
                      </a:r>
                      <a:r>
                        <a:rPr sz="1100" dirty="0">
                          <a:latin typeface="Times New Roman"/>
                          <a:cs typeface="Times New Roman"/>
                        </a:rPr>
                        <a:t>in</a:t>
                      </a:r>
                      <a:r>
                        <a:rPr sz="1100" spc="-75" dirty="0">
                          <a:latin typeface="Times New Roman"/>
                          <a:cs typeface="Times New Roman"/>
                        </a:rPr>
                        <a:t> </a:t>
                      </a:r>
                      <a:r>
                        <a:rPr sz="1100" dirty="0">
                          <a:latin typeface="Times New Roman"/>
                          <a:cs typeface="Times New Roman"/>
                        </a:rPr>
                        <a:t>extensive</a:t>
                      </a:r>
                      <a:endParaRPr sz="1100">
                        <a:latin typeface="Times New Roman"/>
                        <a:cs typeface="Times New Roman"/>
                      </a:endParaRPr>
                    </a:p>
                  </a:txBody>
                  <a:tcPr marL="0" marR="0" marT="20782" marB="0"/>
                </a:tc>
                <a:extLst>
                  <a:ext uri="{0D108BD9-81ED-4DB2-BD59-A6C34878D82A}">
                    <a16:rowId xmlns:a16="http://schemas.microsoft.com/office/drawing/2014/main" val="10017"/>
                  </a:ext>
                </a:extLst>
              </a:tr>
              <a:tr h="257242">
                <a:tc>
                  <a:txBody>
                    <a:bodyPr/>
                    <a:lstStyle/>
                    <a:p>
                      <a:pPr>
                        <a:lnSpc>
                          <a:spcPct val="100000"/>
                        </a:lnSpc>
                      </a:pPr>
                      <a:r>
                        <a:rPr sz="1100" spc="-5" dirty="0">
                          <a:latin typeface="Times New Roman"/>
                          <a:cs typeface="Times New Roman"/>
                        </a:rPr>
                        <a:t>non-rifampicin</a:t>
                      </a:r>
                      <a:r>
                        <a:rPr sz="1100" spc="-80" dirty="0">
                          <a:latin typeface="Times New Roman"/>
                          <a:cs typeface="Times New Roman"/>
                        </a:rPr>
                        <a:t> </a:t>
                      </a:r>
                      <a:r>
                        <a:rPr sz="1100" spc="-5" dirty="0">
                          <a:latin typeface="Times New Roman"/>
                          <a:cs typeface="Times New Roman"/>
                        </a:rPr>
                        <a:t>first</a:t>
                      </a:r>
                      <a:r>
                        <a:rPr sz="1100" spc="-80" dirty="0">
                          <a:latin typeface="Times New Roman"/>
                          <a:cs typeface="Times New Roman"/>
                        </a:rPr>
                        <a:t> </a:t>
                      </a:r>
                      <a:r>
                        <a:rPr sz="1100" spc="-5" dirty="0">
                          <a:latin typeface="Times New Roman"/>
                          <a:cs typeface="Times New Roman"/>
                        </a:rPr>
                        <a:t>line</a:t>
                      </a:r>
                      <a:r>
                        <a:rPr sz="1100" spc="-80" dirty="0">
                          <a:latin typeface="Times New Roman"/>
                          <a:cs typeface="Times New Roman"/>
                        </a:rPr>
                        <a:t> </a:t>
                      </a:r>
                      <a:r>
                        <a:rPr sz="1100" spc="-5" dirty="0">
                          <a:latin typeface="Times New Roman"/>
                          <a:cs typeface="Times New Roman"/>
                        </a:rPr>
                        <a:t>drug</a:t>
                      </a:r>
                      <a:r>
                        <a:rPr sz="1100" spc="-80" dirty="0">
                          <a:latin typeface="Times New Roman"/>
                          <a:cs typeface="Times New Roman"/>
                        </a:rPr>
                        <a:t> </a:t>
                      </a:r>
                      <a:r>
                        <a:rPr sz="1100" spc="-5" dirty="0">
                          <a:latin typeface="Times New Roman"/>
                          <a:cs typeface="Times New Roman"/>
                        </a:rPr>
                        <a:t>resistance)</a:t>
                      </a:r>
                      <a:r>
                        <a:rPr sz="1100" spc="-75" dirty="0">
                          <a:latin typeface="Times New Roman"/>
                          <a:cs typeface="Times New Roman"/>
                        </a:rPr>
                        <a:t> </a:t>
                      </a:r>
                      <a:r>
                        <a:rPr sz="1100" dirty="0">
                          <a:latin typeface="Times New Roman"/>
                          <a:cs typeface="Times New Roman"/>
                        </a:rPr>
                        <a:t>^</a:t>
                      </a:r>
                      <a:endParaRPr sz="1100">
                        <a:latin typeface="Times New Roman"/>
                        <a:cs typeface="Times New Roman"/>
                      </a:endParaRPr>
                    </a:p>
                  </a:txBody>
                  <a:tcPr marL="0" marR="0" marT="0" marB="0"/>
                </a:tc>
                <a:tc>
                  <a:txBody>
                    <a:bodyPr/>
                    <a:lstStyle/>
                    <a:p>
                      <a:pPr marL="50800">
                        <a:lnSpc>
                          <a:spcPct val="100000"/>
                        </a:lnSpc>
                      </a:pPr>
                      <a:r>
                        <a:rPr sz="1100" spc="-5" dirty="0">
                          <a:latin typeface="Times New Roman"/>
                          <a:cs typeface="Times New Roman"/>
                        </a:rPr>
                        <a:t>(6)</a:t>
                      </a:r>
                      <a:r>
                        <a:rPr sz="1100" spc="-75" dirty="0">
                          <a:latin typeface="Times New Roman"/>
                          <a:cs typeface="Times New Roman"/>
                        </a:rPr>
                        <a:t> </a:t>
                      </a:r>
                      <a:r>
                        <a:rPr sz="1100" spc="-5" dirty="0">
                          <a:latin typeface="Times New Roman"/>
                          <a:cs typeface="Times New Roman"/>
                        </a:rPr>
                        <a:t>Lfx</a:t>
                      </a:r>
                      <a:r>
                        <a:rPr sz="1100" spc="-70" dirty="0">
                          <a:latin typeface="Times New Roman"/>
                          <a:cs typeface="Times New Roman"/>
                        </a:rPr>
                        <a:t> </a:t>
                      </a:r>
                      <a:r>
                        <a:rPr sz="1100" dirty="0">
                          <a:latin typeface="Times New Roman"/>
                          <a:cs typeface="Times New Roman"/>
                        </a:rPr>
                        <a:t>R</a:t>
                      </a:r>
                      <a:r>
                        <a:rPr sz="1100" spc="-70" dirty="0">
                          <a:latin typeface="Times New Roman"/>
                          <a:cs typeface="Times New Roman"/>
                        </a:rPr>
                        <a:t> </a:t>
                      </a:r>
                      <a:r>
                        <a:rPr sz="1100" dirty="0">
                          <a:latin typeface="Times New Roman"/>
                          <a:cs typeface="Times New Roman"/>
                        </a:rPr>
                        <a:t>E</a:t>
                      </a:r>
                      <a:r>
                        <a:rPr sz="1100" spc="-75" dirty="0">
                          <a:latin typeface="Times New Roman"/>
                          <a:cs typeface="Times New Roman"/>
                        </a:rPr>
                        <a:t> </a:t>
                      </a:r>
                      <a:r>
                        <a:rPr sz="1100" dirty="0">
                          <a:latin typeface="Times New Roman"/>
                          <a:cs typeface="Times New Roman"/>
                        </a:rPr>
                        <a:t>Z</a:t>
                      </a:r>
                      <a:endParaRPr sz="1100">
                        <a:latin typeface="Times New Roman"/>
                        <a:cs typeface="Times New Roman"/>
                      </a:endParaRPr>
                    </a:p>
                  </a:txBody>
                  <a:tcPr marL="0" marR="0" marT="0" marB="0"/>
                </a:tc>
                <a:tc>
                  <a:txBody>
                    <a:bodyPr/>
                    <a:lstStyle/>
                    <a:p>
                      <a:pPr marL="120650">
                        <a:lnSpc>
                          <a:spcPct val="100000"/>
                        </a:lnSpc>
                      </a:pPr>
                      <a:r>
                        <a:rPr sz="1100" spc="-5" dirty="0">
                          <a:latin typeface="Times New Roman"/>
                          <a:cs typeface="Times New Roman"/>
                        </a:rPr>
                        <a:t>pulmonary</a:t>
                      </a:r>
                      <a:r>
                        <a:rPr sz="1100" spc="-75" dirty="0">
                          <a:latin typeface="Times New Roman"/>
                          <a:cs typeface="Times New Roman"/>
                        </a:rPr>
                        <a:t> </a:t>
                      </a:r>
                      <a:r>
                        <a:rPr sz="1100" spc="-5" dirty="0">
                          <a:latin typeface="Times New Roman"/>
                          <a:cs typeface="Times New Roman"/>
                        </a:rPr>
                        <a:t>disease</a:t>
                      </a:r>
                      <a:r>
                        <a:rPr sz="1100" spc="-75" dirty="0">
                          <a:latin typeface="Times New Roman"/>
                          <a:cs typeface="Times New Roman"/>
                        </a:rPr>
                        <a:t> </a:t>
                      </a:r>
                      <a:r>
                        <a:rPr sz="1100" spc="-5" dirty="0">
                          <a:latin typeface="Times New Roman"/>
                          <a:cs typeface="Times New Roman"/>
                        </a:rPr>
                        <a:t>and</a:t>
                      </a:r>
                      <a:r>
                        <a:rPr sz="1100" spc="-75" dirty="0">
                          <a:latin typeface="Times New Roman"/>
                          <a:cs typeface="Times New Roman"/>
                        </a:rPr>
                        <a:t> </a:t>
                      </a:r>
                      <a:r>
                        <a:rPr sz="1100" spc="-5" dirty="0">
                          <a:latin typeface="Times New Roman"/>
                          <a:cs typeface="Times New Roman"/>
                        </a:rPr>
                        <a:t>extrapulmonary</a:t>
                      </a:r>
                      <a:endParaRPr sz="1100">
                        <a:latin typeface="Times New Roman"/>
                        <a:cs typeface="Times New Roman"/>
                      </a:endParaRPr>
                    </a:p>
                  </a:txBody>
                  <a:tcPr marL="0" marR="0" marT="0" marB="0"/>
                </a:tc>
                <a:extLst>
                  <a:ext uri="{0D108BD9-81ED-4DB2-BD59-A6C34878D82A}">
                    <a16:rowId xmlns:a16="http://schemas.microsoft.com/office/drawing/2014/main" val="10018"/>
                  </a:ext>
                </a:extLst>
              </a:tr>
              <a:tr h="127459">
                <a:tc>
                  <a:txBody>
                    <a:bodyPr/>
                    <a:lstStyle/>
                    <a:p>
                      <a:pPr>
                        <a:lnSpc>
                          <a:spcPct val="100000"/>
                        </a:lnSpc>
                      </a:pPr>
                      <a:endParaRPr sz="1100">
                        <a:latin typeface="Times New Roman"/>
                        <a:cs typeface="Times New Roman"/>
                      </a:endParaRPr>
                    </a:p>
                  </a:txBody>
                  <a:tcPr marL="0" marR="0" marT="0" marB="0">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B w="6350">
                      <a:solidFill>
                        <a:srgbClr val="000000"/>
                      </a:solidFill>
                      <a:prstDash val="solid"/>
                    </a:lnB>
                  </a:tcPr>
                </a:tc>
                <a:tc>
                  <a:txBody>
                    <a:bodyPr/>
                    <a:lstStyle/>
                    <a:p>
                      <a:pPr marL="102870">
                        <a:lnSpc>
                          <a:spcPct val="100000"/>
                        </a:lnSpc>
                      </a:pPr>
                      <a:r>
                        <a:rPr sz="1100" spc="-5" dirty="0">
                          <a:latin typeface="Times New Roman"/>
                          <a:cs typeface="Times New Roman"/>
                        </a:rPr>
                        <a:t>disease</a:t>
                      </a:r>
                      <a:r>
                        <a:rPr sz="1100" spc="-75" dirty="0">
                          <a:latin typeface="Times New Roman"/>
                          <a:cs typeface="Times New Roman"/>
                        </a:rPr>
                        <a:t> </a:t>
                      </a:r>
                      <a:r>
                        <a:rPr sz="1100" spc="-5" dirty="0">
                          <a:latin typeface="Times New Roman"/>
                          <a:cs typeface="Times New Roman"/>
                        </a:rPr>
                        <a:t>like</a:t>
                      </a:r>
                      <a:r>
                        <a:rPr sz="1100" spc="-70" dirty="0">
                          <a:latin typeface="Times New Roman"/>
                          <a:cs typeface="Times New Roman"/>
                        </a:rPr>
                        <a:t> </a:t>
                      </a:r>
                      <a:r>
                        <a:rPr sz="1100" spc="-5" dirty="0">
                          <a:latin typeface="Times New Roman"/>
                          <a:cs typeface="Times New Roman"/>
                        </a:rPr>
                        <a:t>bone</a:t>
                      </a:r>
                      <a:r>
                        <a:rPr sz="1100" spc="-75" dirty="0">
                          <a:latin typeface="Times New Roman"/>
                          <a:cs typeface="Times New Roman"/>
                        </a:rPr>
                        <a:t> </a:t>
                      </a:r>
                      <a:r>
                        <a:rPr sz="1100" spc="-5" dirty="0">
                          <a:latin typeface="Times New Roman"/>
                          <a:cs typeface="Times New Roman"/>
                        </a:rPr>
                        <a:t>or</a:t>
                      </a:r>
                      <a:r>
                        <a:rPr sz="1100" spc="-70" dirty="0">
                          <a:latin typeface="Times New Roman"/>
                          <a:cs typeface="Times New Roman"/>
                        </a:rPr>
                        <a:t> </a:t>
                      </a:r>
                      <a:r>
                        <a:rPr sz="1100" spc="-5" dirty="0">
                          <a:latin typeface="Times New Roman"/>
                          <a:cs typeface="Times New Roman"/>
                        </a:rPr>
                        <a:t>intracranial</a:t>
                      </a:r>
                      <a:endParaRPr sz="1100" dirty="0">
                        <a:latin typeface="Times New Roman"/>
                        <a:cs typeface="Times New Roman"/>
                      </a:endParaRPr>
                    </a:p>
                  </a:txBody>
                  <a:tcPr marL="0" marR="0" marT="0" marB="0">
                    <a:lnB w="6350">
                      <a:solidFill>
                        <a:srgbClr val="000000"/>
                      </a:solidFill>
                      <a:prstDash val="solid"/>
                    </a:lnB>
                  </a:tcPr>
                </a:tc>
                <a:extLst>
                  <a:ext uri="{0D108BD9-81ED-4DB2-BD59-A6C34878D82A}">
                    <a16:rowId xmlns:a16="http://schemas.microsoft.com/office/drawing/2014/main" val="10019"/>
                  </a:ext>
                </a:extLst>
              </a:tr>
            </a:tbl>
          </a:graphicData>
        </a:graphic>
      </p:graphicFrame>
      <p:sp>
        <p:nvSpPr>
          <p:cNvPr id="13" name="object 13"/>
          <p:cNvSpPr txBox="1"/>
          <p:nvPr/>
        </p:nvSpPr>
        <p:spPr>
          <a:xfrm>
            <a:off x="1165412" y="4926079"/>
            <a:ext cx="7216588" cy="1362960"/>
          </a:xfrm>
          <a:prstGeom prst="rect">
            <a:avLst/>
          </a:prstGeom>
        </p:spPr>
        <p:txBody>
          <a:bodyPr vert="horz" wrap="square" lIns="0" tIns="8659" rIns="0" bIns="0" rtlCol="0">
            <a:spAutoFit/>
          </a:bodyPr>
          <a:lstStyle/>
          <a:p>
            <a:pPr marL="25977" marR="20781" algn="just">
              <a:spcBef>
                <a:spcPts val="68"/>
              </a:spcBef>
            </a:pPr>
            <a:r>
              <a:rPr sz="1100" i="1" spc="-3" dirty="0">
                <a:latin typeface="Times New Roman"/>
                <a:cs typeface="Times New Roman"/>
              </a:rPr>
              <a:t>RR: Rifampicin </a:t>
            </a:r>
            <a:r>
              <a:rPr sz="1100" i="1" spc="-7" dirty="0">
                <a:latin typeface="Times New Roman"/>
                <a:cs typeface="Times New Roman"/>
              </a:rPr>
              <a:t>resistant; </a:t>
            </a:r>
            <a:r>
              <a:rPr sz="1100" i="1" spc="-3" dirty="0">
                <a:latin typeface="Times New Roman"/>
                <a:cs typeface="Times New Roman"/>
              </a:rPr>
              <a:t>MDR: Multidrug </a:t>
            </a:r>
            <a:r>
              <a:rPr sz="1100" i="1" spc="-7" dirty="0">
                <a:latin typeface="Times New Roman"/>
                <a:cs typeface="Times New Roman"/>
              </a:rPr>
              <a:t>resistant; </a:t>
            </a:r>
            <a:r>
              <a:rPr sz="1100" i="1" spc="-3" dirty="0">
                <a:latin typeface="Times New Roman"/>
                <a:cs typeface="Times New Roman"/>
              </a:rPr>
              <a:t>XDR: Extensively drug </a:t>
            </a:r>
            <a:r>
              <a:rPr sz="1100" i="1" spc="-7" dirty="0">
                <a:latin typeface="Times New Roman"/>
                <a:cs typeface="Times New Roman"/>
              </a:rPr>
              <a:t>resistant; </a:t>
            </a:r>
            <a:r>
              <a:rPr sz="1100" i="1" spc="-3" dirty="0">
                <a:latin typeface="Times New Roman"/>
                <a:cs typeface="Times New Roman"/>
              </a:rPr>
              <a:t>EPTB: </a:t>
            </a:r>
            <a:r>
              <a:rPr sz="1100" i="1" spc="-7" dirty="0">
                <a:latin typeface="Times New Roman"/>
                <a:cs typeface="Times New Roman"/>
              </a:rPr>
              <a:t>Extrapulmonary </a:t>
            </a:r>
            <a:r>
              <a:rPr sz="1100" i="1" spc="-3" dirty="0">
                <a:latin typeface="Times New Roman"/>
                <a:cs typeface="Times New Roman"/>
              </a:rPr>
              <a:t>TB; FQ: </a:t>
            </a:r>
            <a:r>
              <a:rPr sz="1100" i="1" spc="-7" dirty="0">
                <a:latin typeface="Times New Roman"/>
                <a:cs typeface="Times New Roman"/>
              </a:rPr>
              <a:t>Flouroquinolones; </a:t>
            </a:r>
            <a:r>
              <a:rPr sz="1100" i="1" spc="-3" dirty="0">
                <a:latin typeface="Times New Roman"/>
                <a:cs typeface="Times New Roman"/>
              </a:rPr>
              <a:t>SLI:  Second line injectables; Mfxh: High dose moxifloxacin; Km: Kanamycin; Eto: Ethionamide; Cfz: Clofazimine; Z: Pyrazinamide; Hh: High dose  isoniazid;</a:t>
            </a:r>
            <a:r>
              <a:rPr sz="1100" i="1" spc="-34" dirty="0">
                <a:latin typeface="Times New Roman"/>
                <a:cs typeface="Times New Roman"/>
              </a:rPr>
              <a:t> </a:t>
            </a:r>
            <a:r>
              <a:rPr sz="1100" i="1" spc="-3" dirty="0">
                <a:latin typeface="Times New Roman"/>
                <a:cs typeface="Times New Roman"/>
              </a:rPr>
              <a:t>E:</a:t>
            </a:r>
            <a:r>
              <a:rPr sz="1100" i="1" spc="-34" dirty="0">
                <a:latin typeface="Times New Roman"/>
                <a:cs typeface="Times New Roman"/>
              </a:rPr>
              <a:t> </a:t>
            </a:r>
            <a:r>
              <a:rPr sz="1100" i="1" spc="-3" dirty="0">
                <a:latin typeface="Times New Roman"/>
                <a:cs typeface="Times New Roman"/>
              </a:rPr>
              <a:t>Ethambutol;</a:t>
            </a:r>
            <a:r>
              <a:rPr sz="1100" i="1" spc="-34" dirty="0">
                <a:latin typeface="Times New Roman"/>
                <a:cs typeface="Times New Roman"/>
              </a:rPr>
              <a:t> </a:t>
            </a:r>
            <a:r>
              <a:rPr sz="1100" i="1" spc="-3" dirty="0">
                <a:latin typeface="Times New Roman"/>
                <a:cs typeface="Times New Roman"/>
              </a:rPr>
              <a:t>Dlm:</a:t>
            </a:r>
            <a:r>
              <a:rPr sz="1100" i="1" spc="-37" dirty="0">
                <a:latin typeface="Times New Roman"/>
                <a:cs typeface="Times New Roman"/>
              </a:rPr>
              <a:t> </a:t>
            </a:r>
            <a:r>
              <a:rPr sz="1100" i="1" spc="-3" dirty="0">
                <a:latin typeface="Times New Roman"/>
                <a:cs typeface="Times New Roman"/>
              </a:rPr>
              <a:t>Delaminid;</a:t>
            </a:r>
            <a:r>
              <a:rPr sz="1100" i="1" spc="-37" dirty="0">
                <a:latin typeface="Times New Roman"/>
                <a:cs typeface="Times New Roman"/>
              </a:rPr>
              <a:t> </a:t>
            </a:r>
            <a:r>
              <a:rPr sz="1100" i="1" spc="-3" dirty="0">
                <a:latin typeface="Times New Roman"/>
                <a:cs typeface="Times New Roman"/>
              </a:rPr>
              <a:t>Bdq:</a:t>
            </a:r>
            <a:r>
              <a:rPr sz="1100" i="1" spc="-34" dirty="0">
                <a:latin typeface="Times New Roman"/>
                <a:cs typeface="Times New Roman"/>
              </a:rPr>
              <a:t> </a:t>
            </a:r>
            <a:r>
              <a:rPr sz="1100" i="1" spc="-3" dirty="0">
                <a:latin typeface="Times New Roman"/>
                <a:cs typeface="Times New Roman"/>
              </a:rPr>
              <a:t>Bedaquline;</a:t>
            </a:r>
            <a:r>
              <a:rPr sz="1100" i="1" spc="-34" dirty="0">
                <a:latin typeface="Times New Roman"/>
                <a:cs typeface="Times New Roman"/>
              </a:rPr>
              <a:t> </a:t>
            </a:r>
            <a:r>
              <a:rPr sz="1100" i="1" spc="-3" dirty="0">
                <a:latin typeface="Times New Roman"/>
                <a:cs typeface="Times New Roman"/>
              </a:rPr>
              <a:t>Lzd:</a:t>
            </a:r>
            <a:r>
              <a:rPr sz="1100" i="1" spc="-37" dirty="0">
                <a:latin typeface="Times New Roman"/>
                <a:cs typeface="Times New Roman"/>
              </a:rPr>
              <a:t> </a:t>
            </a:r>
            <a:r>
              <a:rPr sz="1100" i="1" spc="-3" dirty="0">
                <a:latin typeface="Times New Roman"/>
                <a:cs typeface="Times New Roman"/>
              </a:rPr>
              <a:t>Linezolid;</a:t>
            </a:r>
            <a:r>
              <a:rPr sz="1100" i="1" spc="-37" dirty="0">
                <a:latin typeface="Times New Roman"/>
                <a:cs typeface="Times New Roman"/>
              </a:rPr>
              <a:t> </a:t>
            </a:r>
            <a:r>
              <a:rPr sz="1100" i="1" spc="-3" dirty="0">
                <a:latin typeface="Times New Roman"/>
                <a:cs typeface="Times New Roman"/>
              </a:rPr>
              <a:t>Cs:</a:t>
            </a:r>
            <a:r>
              <a:rPr sz="1100" i="1" spc="-34" dirty="0">
                <a:latin typeface="Times New Roman"/>
                <a:cs typeface="Times New Roman"/>
              </a:rPr>
              <a:t> </a:t>
            </a:r>
            <a:r>
              <a:rPr sz="1100" i="1" spc="-3" dirty="0">
                <a:latin typeface="Times New Roman"/>
                <a:cs typeface="Times New Roman"/>
              </a:rPr>
              <a:t>Cycloserine;</a:t>
            </a:r>
            <a:r>
              <a:rPr sz="1100" i="1" spc="-34" dirty="0">
                <a:latin typeface="Times New Roman"/>
                <a:cs typeface="Times New Roman"/>
              </a:rPr>
              <a:t> </a:t>
            </a:r>
            <a:r>
              <a:rPr sz="1100" i="1" spc="-3" dirty="0">
                <a:latin typeface="Times New Roman"/>
                <a:cs typeface="Times New Roman"/>
              </a:rPr>
              <a:t>Lfx:</a:t>
            </a:r>
            <a:r>
              <a:rPr sz="1100" i="1" spc="-37" dirty="0">
                <a:latin typeface="Times New Roman"/>
                <a:cs typeface="Times New Roman"/>
              </a:rPr>
              <a:t> </a:t>
            </a:r>
            <a:r>
              <a:rPr sz="1100" i="1" spc="-3" dirty="0">
                <a:latin typeface="Times New Roman"/>
                <a:cs typeface="Times New Roman"/>
              </a:rPr>
              <a:t>Levofloxacin;</a:t>
            </a:r>
            <a:r>
              <a:rPr sz="1100" i="1" spc="-34" dirty="0">
                <a:latin typeface="Times New Roman"/>
                <a:cs typeface="Times New Roman"/>
              </a:rPr>
              <a:t> </a:t>
            </a:r>
            <a:r>
              <a:rPr sz="1100" b="1" i="1" baseline="23148" dirty="0">
                <a:latin typeface="Times New Roman"/>
                <a:cs typeface="Times New Roman"/>
              </a:rPr>
              <a:t>*</a:t>
            </a:r>
            <a:r>
              <a:rPr sz="1100" i="1" dirty="0">
                <a:latin typeface="Times New Roman"/>
                <a:cs typeface="Times New Roman"/>
              </a:rPr>
              <a:t>Shorter</a:t>
            </a:r>
            <a:r>
              <a:rPr sz="1100" i="1" spc="-34" dirty="0">
                <a:latin typeface="Times New Roman"/>
                <a:cs typeface="Times New Roman"/>
              </a:rPr>
              <a:t> </a:t>
            </a:r>
            <a:r>
              <a:rPr sz="1100" i="1" dirty="0">
                <a:latin typeface="Times New Roman"/>
                <a:cs typeface="Times New Roman"/>
              </a:rPr>
              <a:t>MDR</a:t>
            </a:r>
            <a:r>
              <a:rPr sz="1100" i="1" spc="-34" dirty="0">
                <a:latin typeface="Times New Roman"/>
                <a:cs typeface="Times New Roman"/>
              </a:rPr>
              <a:t> </a:t>
            </a:r>
            <a:r>
              <a:rPr sz="1100" i="1" spc="-3" dirty="0">
                <a:latin typeface="Times New Roman"/>
                <a:cs typeface="Times New Roman"/>
              </a:rPr>
              <a:t>TB</a:t>
            </a:r>
            <a:r>
              <a:rPr sz="1100" i="1" spc="-34" dirty="0">
                <a:latin typeface="Times New Roman"/>
                <a:cs typeface="Times New Roman"/>
              </a:rPr>
              <a:t> </a:t>
            </a:r>
            <a:r>
              <a:rPr sz="1100" i="1" spc="-7" dirty="0">
                <a:latin typeface="Times New Roman"/>
                <a:cs typeface="Times New Roman"/>
              </a:rPr>
              <a:t>regimen</a:t>
            </a:r>
            <a:r>
              <a:rPr sz="1100" i="1" spc="-34" dirty="0">
                <a:latin typeface="Times New Roman"/>
                <a:cs typeface="Times New Roman"/>
              </a:rPr>
              <a:t> </a:t>
            </a:r>
            <a:r>
              <a:rPr sz="1100" i="1" dirty="0">
                <a:latin typeface="Times New Roman"/>
                <a:cs typeface="Times New Roman"/>
              </a:rPr>
              <a:t>is</a:t>
            </a:r>
            <a:r>
              <a:rPr sz="1100" i="1" spc="-34" dirty="0">
                <a:latin typeface="Times New Roman"/>
                <a:cs typeface="Times New Roman"/>
              </a:rPr>
              <a:t> </a:t>
            </a:r>
            <a:r>
              <a:rPr sz="1100" i="1" dirty="0">
                <a:latin typeface="Times New Roman"/>
                <a:cs typeface="Times New Roman"/>
              </a:rPr>
              <a:t>of</a:t>
            </a:r>
            <a:r>
              <a:rPr sz="1100" i="1" spc="-34" dirty="0">
                <a:latin typeface="Times New Roman"/>
                <a:cs typeface="Times New Roman"/>
              </a:rPr>
              <a:t> </a:t>
            </a:r>
            <a:r>
              <a:rPr sz="1100" i="1" dirty="0">
                <a:latin typeface="Times New Roman"/>
                <a:cs typeface="Times New Roman"/>
              </a:rPr>
              <a:t>9-  </a:t>
            </a:r>
            <a:r>
              <a:rPr sz="1100" i="1" spc="-24" dirty="0">
                <a:latin typeface="Times New Roman"/>
                <a:cs typeface="Times New Roman"/>
              </a:rPr>
              <a:t>11</a:t>
            </a:r>
            <a:r>
              <a:rPr sz="1100" i="1" spc="-44" dirty="0">
                <a:latin typeface="Times New Roman"/>
                <a:cs typeface="Times New Roman"/>
              </a:rPr>
              <a:t> </a:t>
            </a:r>
            <a:r>
              <a:rPr sz="1100" i="1" spc="-3" dirty="0">
                <a:latin typeface="Times New Roman"/>
                <a:cs typeface="Times New Roman"/>
              </a:rPr>
              <a:t>mo</a:t>
            </a:r>
            <a:r>
              <a:rPr sz="1100" i="1" spc="-44" dirty="0">
                <a:latin typeface="Times New Roman"/>
                <a:cs typeface="Times New Roman"/>
              </a:rPr>
              <a:t> </a:t>
            </a:r>
            <a:r>
              <a:rPr sz="1100" i="1" spc="-3" dirty="0">
                <a:latin typeface="Times New Roman"/>
                <a:cs typeface="Times New Roman"/>
              </a:rPr>
              <a:t>with</a:t>
            </a:r>
            <a:r>
              <a:rPr sz="1100" i="1" spc="-41" dirty="0">
                <a:latin typeface="Times New Roman"/>
                <a:cs typeface="Times New Roman"/>
              </a:rPr>
              <a:t> </a:t>
            </a:r>
            <a:r>
              <a:rPr sz="1100" i="1" spc="-3" dirty="0">
                <a:latin typeface="Times New Roman"/>
                <a:cs typeface="Times New Roman"/>
              </a:rPr>
              <a:t>4-6</a:t>
            </a:r>
            <a:r>
              <a:rPr sz="1100" i="1" spc="-44" dirty="0">
                <a:latin typeface="Times New Roman"/>
                <a:cs typeface="Times New Roman"/>
              </a:rPr>
              <a:t> </a:t>
            </a:r>
            <a:r>
              <a:rPr sz="1100" i="1" spc="-3" dirty="0">
                <a:latin typeface="Times New Roman"/>
                <a:cs typeface="Times New Roman"/>
              </a:rPr>
              <a:t>mo</a:t>
            </a:r>
            <a:r>
              <a:rPr sz="1100" i="1" spc="-44" dirty="0">
                <a:latin typeface="Times New Roman"/>
                <a:cs typeface="Times New Roman"/>
              </a:rPr>
              <a:t> </a:t>
            </a:r>
            <a:r>
              <a:rPr sz="1100" i="1" spc="-3" dirty="0">
                <a:latin typeface="Times New Roman"/>
                <a:cs typeface="Times New Roman"/>
              </a:rPr>
              <a:t>of</a:t>
            </a:r>
            <a:r>
              <a:rPr sz="1100" i="1" spc="-41" dirty="0">
                <a:latin typeface="Times New Roman"/>
                <a:cs typeface="Times New Roman"/>
              </a:rPr>
              <a:t> </a:t>
            </a:r>
            <a:r>
              <a:rPr sz="1100" i="1" spc="-3" dirty="0">
                <a:latin typeface="Times New Roman"/>
                <a:cs typeface="Times New Roman"/>
              </a:rPr>
              <a:t>IP</a:t>
            </a:r>
            <a:r>
              <a:rPr sz="1100" i="1" spc="-51" dirty="0">
                <a:latin typeface="Times New Roman"/>
                <a:cs typeface="Times New Roman"/>
              </a:rPr>
              <a:t> </a:t>
            </a:r>
            <a:r>
              <a:rPr sz="1100" i="1" spc="-3" dirty="0">
                <a:latin typeface="Times New Roman"/>
                <a:cs typeface="Times New Roman"/>
              </a:rPr>
              <a:t>containing</a:t>
            </a:r>
            <a:r>
              <a:rPr sz="1100" i="1" spc="-41" dirty="0">
                <a:latin typeface="Times New Roman"/>
                <a:cs typeface="Times New Roman"/>
              </a:rPr>
              <a:t> </a:t>
            </a:r>
            <a:r>
              <a:rPr sz="1100" i="1" spc="-3" dirty="0">
                <a:latin typeface="Times New Roman"/>
                <a:cs typeface="Times New Roman"/>
              </a:rPr>
              <a:t>injectables</a:t>
            </a:r>
            <a:r>
              <a:rPr sz="1100" i="1" spc="-44" dirty="0">
                <a:latin typeface="Times New Roman"/>
                <a:cs typeface="Times New Roman"/>
              </a:rPr>
              <a:t> </a:t>
            </a:r>
            <a:r>
              <a:rPr sz="1100" i="1" spc="-3" dirty="0">
                <a:latin typeface="Times New Roman"/>
                <a:cs typeface="Times New Roman"/>
              </a:rPr>
              <a:t>and</a:t>
            </a:r>
            <a:r>
              <a:rPr sz="1100" i="1" spc="-44" dirty="0">
                <a:latin typeface="Times New Roman"/>
                <a:cs typeface="Times New Roman"/>
              </a:rPr>
              <a:t> </a:t>
            </a:r>
            <a:r>
              <a:rPr sz="1100" i="1" dirty="0">
                <a:latin typeface="Times New Roman"/>
                <a:cs typeface="Times New Roman"/>
              </a:rPr>
              <a:t>5</a:t>
            </a:r>
            <a:r>
              <a:rPr sz="1100" i="1" spc="-41" dirty="0">
                <a:latin typeface="Times New Roman"/>
                <a:cs typeface="Times New Roman"/>
              </a:rPr>
              <a:t> </a:t>
            </a:r>
            <a:r>
              <a:rPr sz="1100" i="1" spc="-3" dirty="0">
                <a:latin typeface="Times New Roman"/>
                <a:cs typeface="Times New Roman"/>
              </a:rPr>
              <a:t>months</a:t>
            </a:r>
            <a:r>
              <a:rPr sz="1100" i="1" spc="-44" dirty="0">
                <a:latin typeface="Times New Roman"/>
                <a:cs typeface="Times New Roman"/>
              </a:rPr>
              <a:t> </a:t>
            </a:r>
            <a:r>
              <a:rPr sz="1100" i="1" spc="-3" dirty="0">
                <a:latin typeface="Times New Roman"/>
                <a:cs typeface="Times New Roman"/>
              </a:rPr>
              <a:t>of</a:t>
            </a:r>
            <a:r>
              <a:rPr sz="1100" i="1" spc="-41" dirty="0">
                <a:latin typeface="Times New Roman"/>
                <a:cs typeface="Times New Roman"/>
              </a:rPr>
              <a:t> </a:t>
            </a:r>
            <a:r>
              <a:rPr sz="1100" i="1" spc="-24" dirty="0">
                <a:latin typeface="Times New Roman"/>
                <a:cs typeface="Times New Roman"/>
              </a:rPr>
              <a:t>CP.</a:t>
            </a:r>
            <a:r>
              <a:rPr sz="1100" i="1" spc="-44" dirty="0">
                <a:latin typeface="Times New Roman"/>
                <a:cs typeface="Times New Roman"/>
              </a:rPr>
              <a:t> </a:t>
            </a:r>
            <a:r>
              <a:rPr sz="1100" i="1" spc="-3" dirty="0">
                <a:latin typeface="Times New Roman"/>
                <a:cs typeface="Times New Roman"/>
              </a:rPr>
              <a:t>If</a:t>
            </a:r>
            <a:r>
              <a:rPr sz="1100" i="1" spc="-44" dirty="0">
                <a:latin typeface="Times New Roman"/>
                <a:cs typeface="Times New Roman"/>
              </a:rPr>
              <a:t> </a:t>
            </a:r>
            <a:r>
              <a:rPr sz="1100" i="1" spc="-3" dirty="0">
                <a:latin typeface="Times New Roman"/>
                <a:cs typeface="Times New Roman"/>
              </a:rPr>
              <a:t>the</a:t>
            </a:r>
            <a:r>
              <a:rPr sz="1100" i="1" spc="-41" dirty="0">
                <a:latin typeface="Times New Roman"/>
                <a:cs typeface="Times New Roman"/>
              </a:rPr>
              <a:t> </a:t>
            </a:r>
            <a:r>
              <a:rPr sz="1100" i="1" spc="-3" dirty="0">
                <a:latin typeface="Times New Roman"/>
                <a:cs typeface="Times New Roman"/>
              </a:rPr>
              <a:t>IP</a:t>
            </a:r>
            <a:r>
              <a:rPr sz="1100" i="1" spc="-61" dirty="0">
                <a:latin typeface="Times New Roman"/>
                <a:cs typeface="Times New Roman"/>
              </a:rPr>
              <a:t> </a:t>
            </a:r>
            <a:r>
              <a:rPr sz="1100" i="1" spc="-3" dirty="0">
                <a:latin typeface="Times New Roman"/>
                <a:cs typeface="Times New Roman"/>
              </a:rPr>
              <a:t>is</a:t>
            </a:r>
            <a:r>
              <a:rPr sz="1100" i="1" spc="-44" dirty="0">
                <a:latin typeface="Times New Roman"/>
                <a:cs typeface="Times New Roman"/>
              </a:rPr>
              <a:t> </a:t>
            </a:r>
            <a:r>
              <a:rPr sz="1100" i="1" spc="-7" dirty="0">
                <a:latin typeface="Times New Roman"/>
                <a:cs typeface="Times New Roman"/>
              </a:rPr>
              <a:t>prolonged,</a:t>
            </a:r>
            <a:r>
              <a:rPr sz="1100" i="1" spc="-41" dirty="0">
                <a:latin typeface="Times New Roman"/>
                <a:cs typeface="Times New Roman"/>
              </a:rPr>
              <a:t> </a:t>
            </a:r>
            <a:r>
              <a:rPr sz="1100" i="1" spc="-3" dirty="0">
                <a:latin typeface="Times New Roman"/>
                <a:cs typeface="Times New Roman"/>
              </a:rPr>
              <a:t>the</a:t>
            </a:r>
            <a:r>
              <a:rPr sz="1100" i="1" spc="-44" dirty="0">
                <a:latin typeface="Times New Roman"/>
                <a:cs typeface="Times New Roman"/>
              </a:rPr>
              <a:t> </a:t>
            </a:r>
            <a:r>
              <a:rPr sz="1100" i="1" spc="-3" dirty="0">
                <a:latin typeface="Times New Roman"/>
                <a:cs typeface="Times New Roman"/>
              </a:rPr>
              <a:t>injectable</a:t>
            </a:r>
            <a:r>
              <a:rPr sz="1100" i="1" spc="-41" dirty="0">
                <a:latin typeface="Times New Roman"/>
                <a:cs typeface="Times New Roman"/>
              </a:rPr>
              <a:t> </a:t>
            </a:r>
            <a:r>
              <a:rPr sz="1100" i="1" spc="-3" dirty="0">
                <a:latin typeface="Times New Roman"/>
                <a:cs typeface="Times New Roman"/>
              </a:rPr>
              <a:t>is</a:t>
            </a:r>
            <a:r>
              <a:rPr sz="1100" i="1" spc="-44" dirty="0">
                <a:latin typeface="Times New Roman"/>
                <a:cs typeface="Times New Roman"/>
              </a:rPr>
              <a:t> </a:t>
            </a:r>
            <a:r>
              <a:rPr sz="1100" i="1" spc="-3" dirty="0">
                <a:latin typeface="Times New Roman"/>
                <a:cs typeface="Times New Roman"/>
              </a:rPr>
              <a:t>only</a:t>
            </a:r>
            <a:r>
              <a:rPr sz="1100" i="1" spc="-44" dirty="0">
                <a:latin typeface="Times New Roman"/>
                <a:cs typeface="Times New Roman"/>
              </a:rPr>
              <a:t> </a:t>
            </a:r>
            <a:r>
              <a:rPr sz="1100" i="1" spc="-3" dirty="0">
                <a:latin typeface="Times New Roman"/>
                <a:cs typeface="Times New Roman"/>
              </a:rPr>
              <a:t>given</a:t>
            </a:r>
            <a:r>
              <a:rPr sz="1100" i="1" spc="-41" dirty="0">
                <a:latin typeface="Times New Roman"/>
                <a:cs typeface="Times New Roman"/>
              </a:rPr>
              <a:t> </a:t>
            </a:r>
            <a:r>
              <a:rPr sz="1100" i="1" spc="-7" dirty="0">
                <a:latin typeface="Times New Roman"/>
                <a:cs typeface="Times New Roman"/>
              </a:rPr>
              <a:t>three</a:t>
            </a:r>
            <a:r>
              <a:rPr sz="1100" i="1" spc="-44" dirty="0">
                <a:latin typeface="Times New Roman"/>
                <a:cs typeface="Times New Roman"/>
              </a:rPr>
              <a:t> </a:t>
            </a:r>
            <a:r>
              <a:rPr sz="1100" i="1" spc="-3" dirty="0">
                <a:latin typeface="Times New Roman"/>
                <a:cs typeface="Times New Roman"/>
              </a:rPr>
              <a:t>times</a:t>
            </a:r>
            <a:r>
              <a:rPr sz="1100" i="1" spc="-41" dirty="0">
                <a:latin typeface="Times New Roman"/>
                <a:cs typeface="Times New Roman"/>
              </a:rPr>
              <a:t> </a:t>
            </a:r>
            <a:r>
              <a:rPr sz="1100" i="1" dirty="0">
                <a:latin typeface="Times New Roman"/>
                <a:cs typeface="Times New Roman"/>
              </a:rPr>
              <a:t>a</a:t>
            </a:r>
            <a:r>
              <a:rPr sz="1100" i="1" spc="-44" dirty="0">
                <a:latin typeface="Times New Roman"/>
                <a:cs typeface="Times New Roman"/>
              </a:rPr>
              <a:t> </a:t>
            </a:r>
            <a:r>
              <a:rPr sz="1100" i="1" spc="-3" dirty="0">
                <a:latin typeface="Times New Roman"/>
                <a:cs typeface="Times New Roman"/>
              </a:rPr>
              <a:t>week</a:t>
            </a:r>
            <a:r>
              <a:rPr sz="1100" i="1" spc="-44" dirty="0">
                <a:latin typeface="Times New Roman"/>
                <a:cs typeface="Times New Roman"/>
              </a:rPr>
              <a:t> </a:t>
            </a:r>
            <a:r>
              <a:rPr sz="1100" i="1" spc="-3" dirty="0">
                <a:latin typeface="Times New Roman"/>
                <a:cs typeface="Times New Roman"/>
              </a:rPr>
              <a:t>in</a:t>
            </a:r>
            <a:r>
              <a:rPr sz="1100" i="1" spc="-41" dirty="0">
                <a:latin typeface="Times New Roman"/>
                <a:cs typeface="Times New Roman"/>
              </a:rPr>
              <a:t> </a:t>
            </a:r>
            <a:r>
              <a:rPr sz="1100" i="1" spc="-3" dirty="0">
                <a:latin typeface="Times New Roman"/>
                <a:cs typeface="Times New Roman"/>
              </a:rPr>
              <a:t>the</a:t>
            </a:r>
            <a:r>
              <a:rPr sz="1100" i="1" spc="-44" dirty="0">
                <a:latin typeface="Times New Roman"/>
                <a:cs typeface="Times New Roman"/>
              </a:rPr>
              <a:t> </a:t>
            </a:r>
            <a:r>
              <a:rPr sz="1100" i="1" spc="-3" dirty="0">
                <a:latin typeface="Times New Roman"/>
                <a:cs typeface="Times New Roman"/>
              </a:rPr>
              <a:t>extended  intensive</a:t>
            </a:r>
            <a:r>
              <a:rPr sz="1100" i="1" spc="-27" dirty="0">
                <a:latin typeface="Times New Roman"/>
                <a:cs typeface="Times New Roman"/>
              </a:rPr>
              <a:t> </a:t>
            </a:r>
            <a:r>
              <a:rPr sz="1100" i="1" spc="-3" dirty="0">
                <a:latin typeface="Times New Roman"/>
                <a:cs typeface="Times New Roman"/>
              </a:rPr>
              <a:t>phase;</a:t>
            </a:r>
            <a:r>
              <a:rPr sz="1100" i="1" spc="-27" dirty="0">
                <a:latin typeface="Times New Roman"/>
                <a:cs typeface="Times New Roman"/>
              </a:rPr>
              <a:t> </a:t>
            </a:r>
            <a:r>
              <a:rPr sz="1100" b="1" i="1" spc="-5" baseline="23148" dirty="0">
                <a:latin typeface="Times New Roman"/>
                <a:cs typeface="Times New Roman"/>
              </a:rPr>
              <a:t>#</a:t>
            </a:r>
            <a:r>
              <a:rPr sz="1100" i="1" spc="-3" dirty="0">
                <a:latin typeface="Times New Roman"/>
                <a:cs typeface="Times New Roman"/>
              </a:rPr>
              <a:t>All</a:t>
            </a:r>
            <a:r>
              <a:rPr sz="1100" i="1" spc="-27" dirty="0">
                <a:latin typeface="Times New Roman"/>
                <a:cs typeface="Times New Roman"/>
              </a:rPr>
              <a:t> </a:t>
            </a:r>
            <a:r>
              <a:rPr sz="1100" i="1" spc="-3" dirty="0">
                <a:latin typeface="Times New Roman"/>
                <a:cs typeface="Times New Roman"/>
              </a:rPr>
              <a:t>oral</a:t>
            </a:r>
            <a:r>
              <a:rPr sz="1100" i="1" spc="-27" dirty="0">
                <a:latin typeface="Times New Roman"/>
                <a:cs typeface="Times New Roman"/>
              </a:rPr>
              <a:t> </a:t>
            </a:r>
            <a:r>
              <a:rPr sz="1100" i="1" spc="-3" dirty="0">
                <a:latin typeface="Times New Roman"/>
                <a:cs typeface="Times New Roman"/>
              </a:rPr>
              <a:t>longer</a:t>
            </a:r>
            <a:r>
              <a:rPr sz="1100" i="1" spc="-24" dirty="0">
                <a:latin typeface="Times New Roman"/>
                <a:cs typeface="Times New Roman"/>
              </a:rPr>
              <a:t> </a:t>
            </a:r>
            <a:r>
              <a:rPr sz="1100" i="1" spc="-3" dirty="0">
                <a:latin typeface="Times New Roman"/>
                <a:cs typeface="Times New Roman"/>
              </a:rPr>
              <a:t>MDR</a:t>
            </a:r>
            <a:r>
              <a:rPr sz="1100" i="1" spc="-27" dirty="0">
                <a:latin typeface="Times New Roman"/>
                <a:cs typeface="Times New Roman"/>
              </a:rPr>
              <a:t> </a:t>
            </a:r>
            <a:r>
              <a:rPr sz="1100" i="1" spc="-3" dirty="0">
                <a:latin typeface="Times New Roman"/>
                <a:cs typeface="Times New Roman"/>
              </a:rPr>
              <a:t>TB</a:t>
            </a:r>
            <a:r>
              <a:rPr sz="1100" i="1" spc="-27" dirty="0">
                <a:latin typeface="Times New Roman"/>
                <a:cs typeface="Times New Roman"/>
              </a:rPr>
              <a:t> </a:t>
            </a:r>
            <a:r>
              <a:rPr sz="1100" i="1" spc="-7" dirty="0">
                <a:latin typeface="Times New Roman"/>
                <a:cs typeface="Times New Roman"/>
              </a:rPr>
              <a:t>regimen</a:t>
            </a:r>
            <a:r>
              <a:rPr sz="1100" i="1" spc="-27" dirty="0">
                <a:latin typeface="Times New Roman"/>
                <a:cs typeface="Times New Roman"/>
              </a:rPr>
              <a:t> </a:t>
            </a:r>
            <a:r>
              <a:rPr sz="1100" i="1" spc="-3" dirty="0">
                <a:latin typeface="Times New Roman"/>
                <a:cs typeface="Times New Roman"/>
              </a:rPr>
              <a:t>is</a:t>
            </a:r>
            <a:r>
              <a:rPr sz="1100" i="1" spc="-24" dirty="0">
                <a:latin typeface="Times New Roman"/>
                <a:cs typeface="Times New Roman"/>
              </a:rPr>
              <a:t> </a:t>
            </a:r>
            <a:r>
              <a:rPr sz="1100" i="1" spc="-3" dirty="0">
                <a:latin typeface="Times New Roman"/>
                <a:cs typeface="Times New Roman"/>
              </a:rPr>
              <a:t>of</a:t>
            </a:r>
            <a:r>
              <a:rPr sz="1100" i="1" spc="-27" dirty="0">
                <a:latin typeface="Times New Roman"/>
                <a:cs typeface="Times New Roman"/>
              </a:rPr>
              <a:t> </a:t>
            </a:r>
            <a:r>
              <a:rPr sz="1100" i="1" spc="-3" dirty="0">
                <a:latin typeface="Times New Roman"/>
                <a:cs typeface="Times New Roman"/>
              </a:rPr>
              <a:t>18-20</a:t>
            </a:r>
            <a:r>
              <a:rPr sz="1100" i="1" spc="-27" dirty="0">
                <a:latin typeface="Times New Roman"/>
                <a:cs typeface="Times New Roman"/>
              </a:rPr>
              <a:t> </a:t>
            </a:r>
            <a:r>
              <a:rPr sz="1100" i="1" spc="-3" dirty="0">
                <a:latin typeface="Times New Roman"/>
                <a:cs typeface="Times New Roman"/>
              </a:rPr>
              <a:t>months;</a:t>
            </a:r>
            <a:r>
              <a:rPr sz="1100" i="1" spc="-31" dirty="0">
                <a:latin typeface="Times New Roman"/>
                <a:cs typeface="Times New Roman"/>
              </a:rPr>
              <a:t> </a:t>
            </a:r>
            <a:r>
              <a:rPr sz="1100" b="1" i="1" spc="-5" baseline="23148" dirty="0">
                <a:latin typeface="Times New Roman"/>
                <a:cs typeface="Times New Roman"/>
              </a:rPr>
              <a:t>$</a:t>
            </a:r>
            <a:r>
              <a:rPr sz="1100" i="1" spc="-3" dirty="0">
                <a:latin typeface="Times New Roman"/>
                <a:cs typeface="Times New Roman"/>
              </a:rPr>
              <a:t>New</a:t>
            </a:r>
            <a:r>
              <a:rPr sz="1100" i="1" spc="-24" dirty="0">
                <a:latin typeface="Times New Roman"/>
                <a:cs typeface="Times New Roman"/>
              </a:rPr>
              <a:t> </a:t>
            </a:r>
            <a:r>
              <a:rPr sz="1100" i="1" spc="-3" dirty="0">
                <a:latin typeface="Times New Roman"/>
                <a:cs typeface="Times New Roman"/>
              </a:rPr>
              <a:t>drugs</a:t>
            </a:r>
            <a:r>
              <a:rPr sz="1100" i="1" spc="-27" dirty="0">
                <a:latin typeface="Times New Roman"/>
                <a:cs typeface="Times New Roman"/>
              </a:rPr>
              <a:t> </a:t>
            </a:r>
            <a:r>
              <a:rPr sz="1100" i="1" dirty="0">
                <a:latin typeface="Times New Roman"/>
                <a:cs typeface="Times New Roman"/>
              </a:rPr>
              <a:t>like</a:t>
            </a:r>
            <a:r>
              <a:rPr sz="1100" i="1" spc="-27" dirty="0">
                <a:latin typeface="Times New Roman"/>
                <a:cs typeface="Times New Roman"/>
              </a:rPr>
              <a:t> </a:t>
            </a:r>
            <a:r>
              <a:rPr sz="1100" i="1" dirty="0">
                <a:latin typeface="Times New Roman"/>
                <a:cs typeface="Times New Roman"/>
              </a:rPr>
              <a:t>Bdq</a:t>
            </a:r>
            <a:r>
              <a:rPr sz="1100" i="1" spc="-27" dirty="0">
                <a:latin typeface="Times New Roman"/>
                <a:cs typeface="Times New Roman"/>
              </a:rPr>
              <a:t> </a:t>
            </a:r>
            <a:r>
              <a:rPr sz="1100" i="1" spc="-3" dirty="0">
                <a:latin typeface="Times New Roman"/>
                <a:cs typeface="Times New Roman"/>
              </a:rPr>
              <a:t>and</a:t>
            </a:r>
            <a:r>
              <a:rPr sz="1100" i="1" spc="-24" dirty="0">
                <a:latin typeface="Times New Roman"/>
                <a:cs typeface="Times New Roman"/>
              </a:rPr>
              <a:t> </a:t>
            </a:r>
            <a:r>
              <a:rPr sz="1100" i="1" spc="-3" dirty="0">
                <a:latin typeface="Times New Roman"/>
                <a:cs typeface="Times New Roman"/>
              </a:rPr>
              <a:t>Dlm</a:t>
            </a:r>
            <a:r>
              <a:rPr sz="1100" i="1" spc="-27" dirty="0">
                <a:latin typeface="Times New Roman"/>
                <a:cs typeface="Times New Roman"/>
              </a:rPr>
              <a:t> </a:t>
            </a:r>
            <a:r>
              <a:rPr sz="1100" i="1" spc="-3" dirty="0">
                <a:latin typeface="Times New Roman"/>
                <a:cs typeface="Times New Roman"/>
              </a:rPr>
              <a:t>would</a:t>
            </a:r>
            <a:r>
              <a:rPr sz="1100" i="1" spc="-27" dirty="0">
                <a:latin typeface="Times New Roman"/>
                <a:cs typeface="Times New Roman"/>
              </a:rPr>
              <a:t> </a:t>
            </a:r>
            <a:r>
              <a:rPr sz="1100" i="1" spc="-3" dirty="0">
                <a:latin typeface="Times New Roman"/>
                <a:cs typeface="Times New Roman"/>
              </a:rPr>
              <a:t>be</a:t>
            </a:r>
            <a:r>
              <a:rPr sz="1100" i="1" spc="-27" dirty="0">
                <a:latin typeface="Times New Roman"/>
                <a:cs typeface="Times New Roman"/>
              </a:rPr>
              <a:t> </a:t>
            </a:r>
            <a:r>
              <a:rPr sz="1100" i="1" spc="-3" dirty="0">
                <a:latin typeface="Times New Roman"/>
                <a:cs typeface="Times New Roman"/>
              </a:rPr>
              <a:t>given</a:t>
            </a:r>
            <a:r>
              <a:rPr sz="1100" i="1" spc="-24" dirty="0">
                <a:latin typeface="Times New Roman"/>
                <a:cs typeface="Times New Roman"/>
              </a:rPr>
              <a:t> </a:t>
            </a:r>
            <a:r>
              <a:rPr sz="1100" i="1" dirty="0">
                <a:latin typeface="Times New Roman"/>
                <a:cs typeface="Times New Roman"/>
              </a:rPr>
              <a:t>for</a:t>
            </a:r>
            <a:r>
              <a:rPr sz="1100" i="1" spc="-27" dirty="0">
                <a:latin typeface="Times New Roman"/>
                <a:cs typeface="Times New Roman"/>
              </a:rPr>
              <a:t> </a:t>
            </a:r>
            <a:r>
              <a:rPr sz="1100" i="1" dirty="0">
                <a:latin typeface="Times New Roman"/>
                <a:cs typeface="Times New Roman"/>
              </a:rPr>
              <a:t>6</a:t>
            </a:r>
            <a:r>
              <a:rPr sz="1100" i="1" spc="-27" dirty="0">
                <a:latin typeface="Times New Roman"/>
                <a:cs typeface="Times New Roman"/>
              </a:rPr>
              <a:t> </a:t>
            </a:r>
            <a:r>
              <a:rPr sz="1100" i="1" spc="-3" dirty="0">
                <a:latin typeface="Times New Roman"/>
                <a:cs typeface="Times New Roman"/>
              </a:rPr>
              <a:t>months</a:t>
            </a:r>
            <a:r>
              <a:rPr sz="1100" i="1" spc="-27" dirty="0">
                <a:latin typeface="Times New Roman"/>
                <a:cs typeface="Times New Roman"/>
              </a:rPr>
              <a:t> </a:t>
            </a:r>
            <a:r>
              <a:rPr sz="1100" i="1" spc="-3" dirty="0">
                <a:latin typeface="Times New Roman"/>
                <a:cs typeface="Times New Roman"/>
              </a:rPr>
              <a:t>duration</a:t>
            </a:r>
            <a:r>
              <a:rPr sz="1100" i="1" spc="-24" dirty="0">
                <a:latin typeface="Times New Roman"/>
                <a:cs typeface="Times New Roman"/>
              </a:rPr>
              <a:t> </a:t>
            </a:r>
            <a:r>
              <a:rPr sz="1100" i="1" spc="-3" dirty="0">
                <a:latin typeface="Times New Roman"/>
                <a:cs typeface="Times New Roman"/>
              </a:rPr>
              <a:t>while</a:t>
            </a:r>
            <a:r>
              <a:rPr sz="1100" i="1" spc="-27" dirty="0">
                <a:latin typeface="Times New Roman"/>
                <a:cs typeface="Times New Roman"/>
              </a:rPr>
              <a:t> </a:t>
            </a:r>
            <a:r>
              <a:rPr sz="1100" i="1" spc="-3" dirty="0">
                <a:latin typeface="Times New Roman"/>
                <a:cs typeface="Times New Roman"/>
              </a:rPr>
              <a:t>the  dose</a:t>
            </a:r>
            <a:r>
              <a:rPr sz="1100" i="1" spc="-27" dirty="0">
                <a:latin typeface="Times New Roman"/>
                <a:cs typeface="Times New Roman"/>
              </a:rPr>
              <a:t> </a:t>
            </a:r>
            <a:r>
              <a:rPr sz="1100" i="1" spc="-3" dirty="0">
                <a:latin typeface="Times New Roman"/>
                <a:cs typeface="Times New Roman"/>
              </a:rPr>
              <a:t>of</a:t>
            </a:r>
            <a:r>
              <a:rPr sz="1100" i="1" spc="-24" dirty="0">
                <a:latin typeface="Times New Roman"/>
                <a:cs typeface="Times New Roman"/>
              </a:rPr>
              <a:t> </a:t>
            </a:r>
            <a:r>
              <a:rPr sz="1100" i="1" spc="-3" dirty="0">
                <a:latin typeface="Times New Roman"/>
                <a:cs typeface="Times New Roman"/>
              </a:rPr>
              <a:t>Lzd</a:t>
            </a:r>
            <a:r>
              <a:rPr sz="1100" i="1" spc="-24" dirty="0">
                <a:latin typeface="Times New Roman"/>
                <a:cs typeface="Times New Roman"/>
              </a:rPr>
              <a:t> </a:t>
            </a:r>
            <a:r>
              <a:rPr sz="1100" i="1" spc="-3" dirty="0">
                <a:latin typeface="Times New Roman"/>
                <a:cs typeface="Times New Roman"/>
              </a:rPr>
              <a:t>will</a:t>
            </a:r>
            <a:r>
              <a:rPr sz="1100" i="1" spc="-27" dirty="0">
                <a:latin typeface="Times New Roman"/>
                <a:cs typeface="Times New Roman"/>
              </a:rPr>
              <a:t> </a:t>
            </a:r>
            <a:r>
              <a:rPr sz="1100" i="1" spc="-3" dirty="0">
                <a:latin typeface="Times New Roman"/>
                <a:cs typeface="Times New Roman"/>
              </a:rPr>
              <a:t>be</a:t>
            </a:r>
            <a:r>
              <a:rPr sz="1100" i="1" spc="-24" dirty="0">
                <a:latin typeface="Times New Roman"/>
                <a:cs typeface="Times New Roman"/>
              </a:rPr>
              <a:t> </a:t>
            </a:r>
            <a:r>
              <a:rPr sz="1100" i="1" spc="-7" dirty="0">
                <a:latin typeface="Times New Roman"/>
                <a:cs typeface="Times New Roman"/>
              </a:rPr>
              <a:t>tapered</a:t>
            </a:r>
            <a:r>
              <a:rPr sz="1100" i="1" spc="-24" dirty="0">
                <a:latin typeface="Times New Roman"/>
                <a:cs typeface="Times New Roman"/>
              </a:rPr>
              <a:t> </a:t>
            </a:r>
            <a:r>
              <a:rPr sz="1100" i="1" spc="-3" dirty="0">
                <a:latin typeface="Times New Roman"/>
                <a:cs typeface="Times New Roman"/>
              </a:rPr>
              <a:t>to</a:t>
            </a:r>
            <a:r>
              <a:rPr sz="1100" i="1" spc="-24" dirty="0">
                <a:latin typeface="Times New Roman"/>
                <a:cs typeface="Times New Roman"/>
              </a:rPr>
              <a:t> </a:t>
            </a:r>
            <a:r>
              <a:rPr sz="1100" i="1" spc="-3" dirty="0">
                <a:latin typeface="Times New Roman"/>
                <a:cs typeface="Times New Roman"/>
              </a:rPr>
              <a:t>10mg/kg/d</a:t>
            </a:r>
            <a:r>
              <a:rPr sz="1100" i="1" spc="-27" dirty="0">
                <a:latin typeface="Times New Roman"/>
                <a:cs typeface="Times New Roman"/>
              </a:rPr>
              <a:t> </a:t>
            </a:r>
            <a:r>
              <a:rPr sz="1100" i="1" spc="-3" dirty="0">
                <a:latin typeface="Times New Roman"/>
                <a:cs typeface="Times New Roman"/>
              </a:rPr>
              <a:t>(max</a:t>
            </a:r>
            <a:r>
              <a:rPr sz="1100" i="1" spc="-24" dirty="0">
                <a:latin typeface="Times New Roman"/>
                <a:cs typeface="Times New Roman"/>
              </a:rPr>
              <a:t> </a:t>
            </a:r>
            <a:r>
              <a:rPr sz="1100" i="1" spc="-3" dirty="0">
                <a:latin typeface="Times New Roman"/>
                <a:cs typeface="Times New Roman"/>
              </a:rPr>
              <a:t>300</a:t>
            </a:r>
            <a:r>
              <a:rPr sz="1100" i="1" spc="-24" dirty="0">
                <a:latin typeface="Times New Roman"/>
                <a:cs typeface="Times New Roman"/>
              </a:rPr>
              <a:t> </a:t>
            </a:r>
            <a:r>
              <a:rPr sz="1100" i="1" spc="-3" dirty="0">
                <a:latin typeface="Times New Roman"/>
                <a:cs typeface="Times New Roman"/>
              </a:rPr>
              <a:t>mg)</a:t>
            </a:r>
            <a:r>
              <a:rPr sz="1100" i="1" spc="-27" dirty="0">
                <a:latin typeface="Times New Roman"/>
                <a:cs typeface="Times New Roman"/>
              </a:rPr>
              <a:t> </a:t>
            </a:r>
            <a:r>
              <a:rPr sz="1100" i="1" spc="-3" dirty="0">
                <a:latin typeface="Times New Roman"/>
                <a:cs typeface="Times New Roman"/>
              </a:rPr>
              <a:t>after</a:t>
            </a:r>
            <a:r>
              <a:rPr sz="1100" i="1" spc="-24" dirty="0">
                <a:latin typeface="Times New Roman"/>
                <a:cs typeface="Times New Roman"/>
              </a:rPr>
              <a:t> </a:t>
            </a:r>
            <a:r>
              <a:rPr sz="1100" i="1" spc="-3" dirty="0">
                <a:latin typeface="Times New Roman"/>
                <a:cs typeface="Times New Roman"/>
              </a:rPr>
              <a:t>the</a:t>
            </a:r>
            <a:r>
              <a:rPr sz="1100" i="1" spc="-24" dirty="0">
                <a:latin typeface="Times New Roman"/>
                <a:cs typeface="Times New Roman"/>
              </a:rPr>
              <a:t> </a:t>
            </a:r>
            <a:r>
              <a:rPr sz="1100" i="1" spc="-3" dirty="0">
                <a:latin typeface="Times New Roman"/>
                <a:cs typeface="Times New Roman"/>
              </a:rPr>
              <a:t>initial</a:t>
            </a:r>
            <a:r>
              <a:rPr sz="1100" i="1" spc="-24" dirty="0">
                <a:latin typeface="Times New Roman"/>
                <a:cs typeface="Times New Roman"/>
              </a:rPr>
              <a:t> </a:t>
            </a:r>
            <a:r>
              <a:rPr sz="1100" i="1" spc="-3" dirty="0">
                <a:latin typeface="Times New Roman"/>
                <a:cs typeface="Times New Roman"/>
              </a:rPr>
              <a:t>6-8</a:t>
            </a:r>
            <a:r>
              <a:rPr sz="1100" i="1" spc="-27" dirty="0">
                <a:latin typeface="Times New Roman"/>
                <a:cs typeface="Times New Roman"/>
              </a:rPr>
              <a:t> </a:t>
            </a:r>
            <a:r>
              <a:rPr sz="1100" i="1" spc="-3" dirty="0">
                <a:latin typeface="Times New Roman"/>
                <a:cs typeface="Times New Roman"/>
              </a:rPr>
              <a:t>mo</a:t>
            </a:r>
            <a:r>
              <a:rPr sz="1100" i="1" spc="-24" dirty="0">
                <a:latin typeface="Times New Roman"/>
                <a:cs typeface="Times New Roman"/>
              </a:rPr>
              <a:t> </a:t>
            </a:r>
            <a:r>
              <a:rPr sz="1100" i="1" spc="-3" dirty="0">
                <a:latin typeface="Times New Roman"/>
                <a:cs typeface="Times New Roman"/>
              </a:rPr>
              <a:t>of</a:t>
            </a:r>
            <a:r>
              <a:rPr sz="1100" i="1" spc="-24" dirty="0">
                <a:latin typeface="Times New Roman"/>
                <a:cs typeface="Times New Roman"/>
              </a:rPr>
              <a:t> </a:t>
            </a:r>
            <a:r>
              <a:rPr sz="1100" i="1" spc="-7" dirty="0">
                <a:latin typeface="Times New Roman"/>
                <a:cs typeface="Times New Roman"/>
              </a:rPr>
              <a:t>treatment;</a:t>
            </a:r>
            <a:r>
              <a:rPr sz="1100" i="1" spc="85" dirty="0">
                <a:latin typeface="Times New Roman"/>
                <a:cs typeface="Times New Roman"/>
              </a:rPr>
              <a:t> </a:t>
            </a:r>
            <a:r>
              <a:rPr sz="1100" i="1" spc="-5" baseline="23148" dirty="0">
                <a:latin typeface="Times New Roman"/>
                <a:cs typeface="Times New Roman"/>
              </a:rPr>
              <a:t>‡</a:t>
            </a:r>
            <a:r>
              <a:rPr sz="1100" i="1" spc="-3" dirty="0">
                <a:latin typeface="Times New Roman"/>
                <a:cs typeface="Times New Roman"/>
              </a:rPr>
              <a:t>This</a:t>
            </a:r>
            <a:r>
              <a:rPr sz="1100" i="1" spc="-24" dirty="0">
                <a:latin typeface="Times New Roman"/>
                <a:cs typeface="Times New Roman"/>
              </a:rPr>
              <a:t> </a:t>
            </a:r>
            <a:r>
              <a:rPr sz="1100" i="1" spc="-7" dirty="0">
                <a:latin typeface="Times New Roman"/>
                <a:cs typeface="Times New Roman"/>
              </a:rPr>
              <a:t>regimen</a:t>
            </a:r>
            <a:r>
              <a:rPr sz="1100" i="1" spc="-24" dirty="0">
                <a:latin typeface="Times New Roman"/>
                <a:cs typeface="Times New Roman"/>
              </a:rPr>
              <a:t> </a:t>
            </a:r>
            <a:r>
              <a:rPr sz="1100" i="1" spc="-3" dirty="0">
                <a:latin typeface="Times New Roman"/>
                <a:cs typeface="Times New Roman"/>
              </a:rPr>
              <a:t>will</a:t>
            </a:r>
            <a:r>
              <a:rPr sz="1100" i="1" spc="-27" dirty="0">
                <a:latin typeface="Times New Roman"/>
                <a:cs typeface="Times New Roman"/>
              </a:rPr>
              <a:t> </a:t>
            </a:r>
            <a:r>
              <a:rPr sz="1100" i="1" spc="-3" dirty="0">
                <a:latin typeface="Times New Roman"/>
                <a:cs typeface="Times New Roman"/>
              </a:rPr>
              <a:t>also</a:t>
            </a:r>
            <a:r>
              <a:rPr sz="1100" i="1" spc="-24" dirty="0">
                <a:latin typeface="Times New Roman"/>
                <a:cs typeface="Times New Roman"/>
              </a:rPr>
              <a:t> </a:t>
            </a:r>
            <a:r>
              <a:rPr sz="1100" i="1" spc="-3" dirty="0">
                <a:latin typeface="Times New Roman"/>
                <a:cs typeface="Times New Roman"/>
              </a:rPr>
              <a:t>be</a:t>
            </a:r>
            <a:r>
              <a:rPr sz="1100" i="1" spc="-24" dirty="0">
                <a:latin typeface="Times New Roman"/>
                <a:cs typeface="Times New Roman"/>
              </a:rPr>
              <a:t> </a:t>
            </a:r>
            <a:r>
              <a:rPr sz="1100" i="1" spc="-3" dirty="0">
                <a:latin typeface="Times New Roman"/>
                <a:cs typeface="Times New Roman"/>
              </a:rPr>
              <a:t>used</a:t>
            </a:r>
            <a:r>
              <a:rPr sz="1100" i="1" spc="-24" dirty="0">
                <a:latin typeface="Times New Roman"/>
                <a:cs typeface="Times New Roman"/>
              </a:rPr>
              <a:t> </a:t>
            </a:r>
            <a:r>
              <a:rPr sz="1100" i="1" spc="-3" dirty="0">
                <a:latin typeface="Times New Roman"/>
                <a:cs typeface="Times New Roman"/>
              </a:rPr>
              <a:t>for</a:t>
            </a:r>
            <a:r>
              <a:rPr sz="1100" i="1" spc="-27" dirty="0">
                <a:latin typeface="Times New Roman"/>
                <a:cs typeface="Times New Roman"/>
              </a:rPr>
              <a:t> </a:t>
            </a:r>
            <a:r>
              <a:rPr sz="1100" i="1" spc="-7" dirty="0">
                <a:latin typeface="Times New Roman"/>
                <a:cs typeface="Times New Roman"/>
              </a:rPr>
              <a:t>treatment</a:t>
            </a:r>
            <a:r>
              <a:rPr sz="1100" i="1" spc="-24" dirty="0">
                <a:latin typeface="Times New Roman"/>
                <a:cs typeface="Times New Roman"/>
              </a:rPr>
              <a:t> </a:t>
            </a:r>
            <a:r>
              <a:rPr sz="1100" i="1" spc="-3" dirty="0">
                <a:latin typeface="Times New Roman"/>
                <a:cs typeface="Times New Roman"/>
              </a:rPr>
              <a:t>of</a:t>
            </a:r>
            <a:r>
              <a:rPr sz="1100" i="1" spc="-24" dirty="0">
                <a:latin typeface="Times New Roman"/>
                <a:cs typeface="Times New Roman"/>
              </a:rPr>
              <a:t> </a:t>
            </a:r>
            <a:r>
              <a:rPr sz="1100" i="1" spc="-3" dirty="0">
                <a:latin typeface="Times New Roman"/>
                <a:cs typeface="Times New Roman"/>
              </a:rPr>
              <a:t>XDR</a:t>
            </a:r>
            <a:r>
              <a:rPr sz="1100" i="1" spc="-27" dirty="0">
                <a:latin typeface="Times New Roman"/>
                <a:cs typeface="Times New Roman"/>
              </a:rPr>
              <a:t> </a:t>
            </a:r>
            <a:r>
              <a:rPr sz="1100" i="1" spc="-3" dirty="0">
                <a:latin typeface="Times New Roman"/>
                <a:cs typeface="Times New Roman"/>
              </a:rPr>
              <a:t>TB  patients</a:t>
            </a:r>
            <a:r>
              <a:rPr sz="1100" i="1" spc="-31" dirty="0">
                <a:latin typeface="Times New Roman"/>
                <a:cs typeface="Times New Roman"/>
              </a:rPr>
              <a:t> </a:t>
            </a:r>
            <a:r>
              <a:rPr sz="1100" i="1" spc="-3" dirty="0">
                <a:latin typeface="Times New Roman"/>
                <a:cs typeface="Times New Roman"/>
              </a:rPr>
              <a:t>with</a:t>
            </a:r>
            <a:r>
              <a:rPr sz="1100" i="1" spc="-31" dirty="0">
                <a:latin typeface="Times New Roman"/>
                <a:cs typeface="Times New Roman"/>
              </a:rPr>
              <a:t> </a:t>
            </a:r>
            <a:r>
              <a:rPr sz="1100" i="1" spc="-3" dirty="0">
                <a:latin typeface="Times New Roman"/>
                <a:cs typeface="Times New Roman"/>
              </a:rPr>
              <a:t>20</a:t>
            </a:r>
            <a:r>
              <a:rPr sz="1100" i="1" spc="-31" dirty="0">
                <a:latin typeface="Times New Roman"/>
                <a:cs typeface="Times New Roman"/>
              </a:rPr>
              <a:t> </a:t>
            </a:r>
            <a:r>
              <a:rPr sz="1100" i="1" spc="-3" dirty="0">
                <a:latin typeface="Times New Roman"/>
                <a:cs typeface="Times New Roman"/>
              </a:rPr>
              <a:t>mo</a:t>
            </a:r>
            <a:r>
              <a:rPr sz="1100" i="1" spc="-31" dirty="0">
                <a:latin typeface="Times New Roman"/>
                <a:cs typeface="Times New Roman"/>
              </a:rPr>
              <a:t> </a:t>
            </a:r>
            <a:r>
              <a:rPr sz="1100" i="1" spc="-3" dirty="0">
                <a:latin typeface="Times New Roman"/>
                <a:cs typeface="Times New Roman"/>
              </a:rPr>
              <a:t>duration;</a:t>
            </a:r>
            <a:r>
              <a:rPr sz="1100" i="1" spc="-31" dirty="0">
                <a:latin typeface="Times New Roman"/>
                <a:cs typeface="Times New Roman"/>
              </a:rPr>
              <a:t> </a:t>
            </a:r>
            <a:r>
              <a:rPr sz="1100" i="1" spc="-3" dirty="0">
                <a:latin typeface="Times New Roman"/>
                <a:cs typeface="Times New Roman"/>
              </a:rPr>
              <a:t>^All</a:t>
            </a:r>
            <a:r>
              <a:rPr sz="1100" i="1" spc="-31" dirty="0">
                <a:latin typeface="Times New Roman"/>
                <a:cs typeface="Times New Roman"/>
              </a:rPr>
              <a:t> </a:t>
            </a:r>
            <a:r>
              <a:rPr sz="1100" i="1" spc="-3" dirty="0">
                <a:latin typeface="Times New Roman"/>
                <a:cs typeface="Times New Roman"/>
              </a:rPr>
              <a:t>oral</a:t>
            </a:r>
            <a:r>
              <a:rPr sz="1100" i="1" spc="-31" dirty="0">
                <a:latin typeface="Times New Roman"/>
                <a:cs typeface="Times New Roman"/>
              </a:rPr>
              <a:t> </a:t>
            </a:r>
            <a:r>
              <a:rPr sz="1100" i="1" dirty="0">
                <a:latin typeface="Times New Roman"/>
                <a:cs typeface="Times New Roman"/>
              </a:rPr>
              <a:t>H</a:t>
            </a:r>
            <a:r>
              <a:rPr sz="1100" i="1" spc="-31" dirty="0">
                <a:latin typeface="Times New Roman"/>
                <a:cs typeface="Times New Roman"/>
              </a:rPr>
              <a:t> </a:t>
            </a:r>
            <a:r>
              <a:rPr sz="1100" i="1" spc="-3" dirty="0">
                <a:latin typeface="Times New Roman"/>
                <a:cs typeface="Times New Roman"/>
              </a:rPr>
              <a:t>mono/poly</a:t>
            </a:r>
            <a:r>
              <a:rPr sz="1100" i="1" spc="-31" dirty="0">
                <a:latin typeface="Times New Roman"/>
                <a:cs typeface="Times New Roman"/>
              </a:rPr>
              <a:t> </a:t>
            </a:r>
            <a:r>
              <a:rPr sz="1100" i="1" spc="-3" dirty="0">
                <a:latin typeface="Times New Roman"/>
                <a:cs typeface="Times New Roman"/>
              </a:rPr>
              <a:t>DR</a:t>
            </a:r>
            <a:r>
              <a:rPr sz="1100" i="1" spc="-31" dirty="0">
                <a:latin typeface="Times New Roman"/>
                <a:cs typeface="Times New Roman"/>
              </a:rPr>
              <a:t> </a:t>
            </a:r>
            <a:r>
              <a:rPr sz="1100" i="1" spc="-3" dirty="0">
                <a:latin typeface="Times New Roman"/>
                <a:cs typeface="Times New Roman"/>
              </a:rPr>
              <a:t>TB</a:t>
            </a:r>
            <a:r>
              <a:rPr sz="1100" i="1" spc="-31" dirty="0">
                <a:latin typeface="Times New Roman"/>
                <a:cs typeface="Times New Roman"/>
              </a:rPr>
              <a:t> </a:t>
            </a:r>
            <a:r>
              <a:rPr sz="1100" i="1" spc="-7" dirty="0">
                <a:latin typeface="Times New Roman"/>
                <a:cs typeface="Times New Roman"/>
              </a:rPr>
              <a:t>regimen</a:t>
            </a:r>
            <a:r>
              <a:rPr sz="1100" i="1" spc="-31" dirty="0">
                <a:latin typeface="Times New Roman"/>
                <a:cs typeface="Times New Roman"/>
              </a:rPr>
              <a:t> </a:t>
            </a:r>
            <a:r>
              <a:rPr sz="1100" i="1" spc="-3" dirty="0">
                <a:latin typeface="Times New Roman"/>
                <a:cs typeface="Times New Roman"/>
              </a:rPr>
              <a:t>is</a:t>
            </a:r>
            <a:r>
              <a:rPr sz="1100" i="1" spc="-31" dirty="0">
                <a:latin typeface="Times New Roman"/>
                <a:cs typeface="Times New Roman"/>
              </a:rPr>
              <a:t> </a:t>
            </a:r>
            <a:r>
              <a:rPr sz="1100" i="1" spc="-3" dirty="0">
                <a:latin typeface="Times New Roman"/>
                <a:cs typeface="Times New Roman"/>
              </a:rPr>
              <a:t>of</a:t>
            </a:r>
            <a:r>
              <a:rPr sz="1100" i="1" spc="-31" dirty="0">
                <a:latin typeface="Times New Roman"/>
                <a:cs typeface="Times New Roman"/>
              </a:rPr>
              <a:t> </a:t>
            </a:r>
            <a:r>
              <a:rPr sz="1100" i="1" dirty="0">
                <a:latin typeface="Times New Roman"/>
                <a:cs typeface="Times New Roman"/>
              </a:rPr>
              <a:t>6</a:t>
            </a:r>
            <a:r>
              <a:rPr sz="1100" i="1" spc="-31" dirty="0">
                <a:latin typeface="Times New Roman"/>
                <a:cs typeface="Times New Roman"/>
              </a:rPr>
              <a:t> </a:t>
            </a:r>
            <a:r>
              <a:rPr sz="1100" i="1" spc="-3" dirty="0">
                <a:latin typeface="Times New Roman"/>
                <a:cs typeface="Times New Roman"/>
              </a:rPr>
              <a:t>mo</a:t>
            </a:r>
            <a:r>
              <a:rPr sz="1100" i="1" spc="-31" dirty="0">
                <a:latin typeface="Times New Roman"/>
                <a:cs typeface="Times New Roman"/>
              </a:rPr>
              <a:t> </a:t>
            </a:r>
            <a:r>
              <a:rPr sz="1100" i="1" spc="-3" dirty="0">
                <a:latin typeface="Times New Roman"/>
                <a:cs typeface="Times New Roman"/>
              </a:rPr>
              <a:t>with</a:t>
            </a:r>
            <a:r>
              <a:rPr sz="1100" i="1" spc="-31" dirty="0">
                <a:latin typeface="Times New Roman"/>
                <a:cs typeface="Times New Roman"/>
              </a:rPr>
              <a:t> </a:t>
            </a:r>
            <a:r>
              <a:rPr sz="1100" i="1" spc="-3" dirty="0">
                <a:latin typeface="Times New Roman"/>
                <a:cs typeface="Times New Roman"/>
              </a:rPr>
              <a:t>no</a:t>
            </a:r>
            <a:r>
              <a:rPr sz="1100" i="1" spc="-31" dirty="0">
                <a:latin typeface="Times New Roman"/>
                <a:cs typeface="Times New Roman"/>
              </a:rPr>
              <a:t> </a:t>
            </a:r>
            <a:r>
              <a:rPr sz="1100" i="1" spc="-3" dirty="0">
                <a:latin typeface="Times New Roman"/>
                <a:cs typeface="Times New Roman"/>
              </a:rPr>
              <a:t>separate</a:t>
            </a:r>
            <a:r>
              <a:rPr sz="1100" i="1" spc="-31" dirty="0">
                <a:latin typeface="Times New Roman"/>
                <a:cs typeface="Times New Roman"/>
              </a:rPr>
              <a:t> </a:t>
            </a:r>
            <a:r>
              <a:rPr sz="1100" i="1" spc="-17" dirty="0">
                <a:latin typeface="Times New Roman"/>
                <a:cs typeface="Times New Roman"/>
              </a:rPr>
              <a:t>IP/CP.</a:t>
            </a:r>
            <a:endParaRPr sz="1100" dirty="0">
              <a:latin typeface="Times New Roman"/>
              <a:cs typeface="Times New Roman"/>
            </a:endParaRPr>
          </a:p>
        </p:txBody>
      </p:sp>
    </p:spTree>
    <p:extLst>
      <p:ext uri="{BB962C8B-B14F-4D97-AF65-F5344CB8AC3E}">
        <p14:creationId xmlns:p14="http://schemas.microsoft.com/office/powerpoint/2010/main" val="262720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48ABBF-903B-E587-2745-79FF045130F8}"/>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5A9824E7-B1DC-F98F-CDDB-AE780D41FD60}"/>
              </a:ext>
            </a:extLst>
          </p:cNvPr>
          <p:cNvSpPr>
            <a:spLocks noGrp="1"/>
          </p:cNvSpPr>
          <p:nvPr>
            <p:ph idx="1"/>
          </p:nvPr>
        </p:nvSpPr>
        <p:spPr/>
        <p:txBody>
          <a:bodyPr>
            <a:normAutofit lnSpcReduction="10000"/>
          </a:bodyPr>
          <a:lstStyle/>
          <a:p>
            <a:r>
              <a:rPr lang="en-IN" dirty="0"/>
              <a:t>Q1) Target of End TB Strategy by WHO</a:t>
            </a:r>
          </a:p>
          <a:p>
            <a:endParaRPr lang="en-IN" dirty="0"/>
          </a:p>
          <a:p>
            <a:r>
              <a:rPr lang="en-IN" dirty="0"/>
              <a:t>(a) Reducing incidence by 80% and 90% by 2030 and 2035</a:t>
            </a:r>
          </a:p>
          <a:p>
            <a:r>
              <a:rPr lang="en-IN" dirty="0"/>
              <a:t>(b) Reducing incidence by 50% and 70% by 2030 and 2035</a:t>
            </a:r>
          </a:p>
          <a:p>
            <a:r>
              <a:rPr lang="en-IN" dirty="0"/>
              <a:t>(c) Reducing incidence by 10% and 20% by 2030 and 2035</a:t>
            </a:r>
          </a:p>
          <a:p>
            <a:r>
              <a:rPr lang="en-IN" dirty="0"/>
              <a:t>(d) Reducing incidence by 90% and 95% by 2030 and 2035</a:t>
            </a:r>
          </a:p>
        </p:txBody>
      </p:sp>
      <p:sp>
        <p:nvSpPr>
          <p:cNvPr id="2" name="Slide Number Placeholder 1">
            <a:extLst>
              <a:ext uri="{FF2B5EF4-FFF2-40B4-BE49-F238E27FC236}">
                <a16:creationId xmlns:a16="http://schemas.microsoft.com/office/drawing/2014/main" id="{F13ED822-E752-DF11-F2ED-52334B4C6098}"/>
              </a:ext>
            </a:extLst>
          </p:cNvPr>
          <p:cNvSpPr>
            <a:spLocks noGrp="1"/>
          </p:cNvSpPr>
          <p:nvPr>
            <p:ph type="sldNum" sz="quarter" idx="12"/>
          </p:nvPr>
        </p:nvSpPr>
        <p:spPr/>
        <p:txBody>
          <a:bodyPr/>
          <a:lstStyle/>
          <a:p>
            <a:fld id="{12B5328F-5207-44D2-8ABB-E9C185FCB670}" type="slidenum">
              <a:rPr lang="en-US" smtClean="0"/>
              <a:pPr/>
              <a:t>22</a:t>
            </a:fld>
            <a:endParaRPr lang="en-US"/>
          </a:p>
        </p:txBody>
      </p:sp>
    </p:spTree>
    <p:extLst>
      <p:ext uri="{BB962C8B-B14F-4D97-AF65-F5344CB8AC3E}">
        <p14:creationId xmlns:p14="http://schemas.microsoft.com/office/powerpoint/2010/main" val="369723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C984-947A-08B4-F970-0834FB349FB7}"/>
              </a:ext>
            </a:extLst>
          </p:cNvPr>
          <p:cNvSpPr>
            <a:spLocks noGrp="1"/>
          </p:cNvSpPr>
          <p:nvPr>
            <p:ph type="title"/>
          </p:nvPr>
        </p:nvSpPr>
        <p:spPr/>
        <p:txBody>
          <a:bodyPr/>
          <a:lstStyle/>
          <a:p>
            <a:endParaRPr lang="en-IN"/>
          </a:p>
        </p:txBody>
      </p:sp>
      <p:sp>
        <p:nvSpPr>
          <p:cNvPr id="4" name="Content Placeholder 3">
            <a:extLst>
              <a:ext uri="{FF2B5EF4-FFF2-40B4-BE49-F238E27FC236}">
                <a16:creationId xmlns:a16="http://schemas.microsoft.com/office/drawing/2014/main" id="{747ED1CB-ED68-4D91-ACAF-804450283B23}"/>
              </a:ext>
            </a:extLst>
          </p:cNvPr>
          <p:cNvSpPr>
            <a:spLocks noGrp="1"/>
          </p:cNvSpPr>
          <p:nvPr>
            <p:ph idx="1"/>
          </p:nvPr>
        </p:nvSpPr>
        <p:spPr/>
        <p:txBody>
          <a:bodyPr/>
          <a:lstStyle/>
          <a:p>
            <a:r>
              <a:rPr lang="en-IN" dirty="0"/>
              <a:t>Q2) Which of the following is not the first line drug for TB</a:t>
            </a:r>
          </a:p>
          <a:p>
            <a:endParaRPr lang="en-IN" dirty="0"/>
          </a:p>
          <a:p>
            <a:r>
              <a:rPr lang="en-IN" dirty="0"/>
              <a:t>(a) Ethambutol</a:t>
            </a:r>
          </a:p>
          <a:p>
            <a:r>
              <a:rPr lang="en-IN" dirty="0"/>
              <a:t>(b) </a:t>
            </a:r>
            <a:r>
              <a:rPr lang="en-IN" dirty="0" err="1"/>
              <a:t>Ethionemide</a:t>
            </a:r>
            <a:endParaRPr lang="en-IN" dirty="0"/>
          </a:p>
          <a:p>
            <a:r>
              <a:rPr lang="en-IN" dirty="0"/>
              <a:t>(c)  </a:t>
            </a:r>
            <a:r>
              <a:rPr lang="en-IN" dirty="0" err="1"/>
              <a:t>Isoniazide</a:t>
            </a:r>
            <a:endParaRPr lang="en-IN" dirty="0"/>
          </a:p>
          <a:p>
            <a:r>
              <a:rPr lang="en-IN" dirty="0"/>
              <a:t>(d) </a:t>
            </a:r>
            <a:r>
              <a:rPr lang="en-IN" dirty="0" err="1"/>
              <a:t>Pyrizinamide</a:t>
            </a:r>
            <a:endParaRPr lang="en-IN" dirty="0"/>
          </a:p>
        </p:txBody>
      </p:sp>
      <p:sp>
        <p:nvSpPr>
          <p:cNvPr id="2" name="Slide Number Placeholder 1">
            <a:extLst>
              <a:ext uri="{FF2B5EF4-FFF2-40B4-BE49-F238E27FC236}">
                <a16:creationId xmlns:a16="http://schemas.microsoft.com/office/drawing/2014/main" id="{A28133BC-CB93-0199-71C9-EA3324C6686E}"/>
              </a:ext>
            </a:extLst>
          </p:cNvPr>
          <p:cNvSpPr>
            <a:spLocks noGrp="1"/>
          </p:cNvSpPr>
          <p:nvPr>
            <p:ph type="sldNum" sz="quarter" idx="12"/>
          </p:nvPr>
        </p:nvSpPr>
        <p:spPr/>
        <p:txBody>
          <a:bodyPr/>
          <a:lstStyle/>
          <a:p>
            <a:fld id="{12B5328F-5207-44D2-8ABB-E9C185FCB670}" type="slidenum">
              <a:rPr lang="en-US" smtClean="0"/>
              <a:pPr/>
              <a:t>23</a:t>
            </a:fld>
            <a:endParaRPr lang="en-US"/>
          </a:p>
        </p:txBody>
      </p:sp>
    </p:spTree>
    <p:extLst>
      <p:ext uri="{BB962C8B-B14F-4D97-AF65-F5344CB8AC3E}">
        <p14:creationId xmlns:p14="http://schemas.microsoft.com/office/powerpoint/2010/main" val="2798650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FCC3A-430F-BF8D-A2BB-B12A94939270}"/>
              </a:ext>
            </a:extLst>
          </p:cNvPr>
          <p:cNvSpPr>
            <a:spLocks noGrp="1"/>
          </p:cNvSpPr>
          <p:nvPr>
            <p:ph type="title"/>
          </p:nvPr>
        </p:nvSpPr>
        <p:spPr/>
        <p:txBody>
          <a:bodyPr/>
          <a:lstStyle/>
          <a:p>
            <a:endParaRPr lang="en-IN"/>
          </a:p>
        </p:txBody>
      </p:sp>
      <p:sp>
        <p:nvSpPr>
          <p:cNvPr id="4" name="Content Placeholder 3">
            <a:extLst>
              <a:ext uri="{FF2B5EF4-FFF2-40B4-BE49-F238E27FC236}">
                <a16:creationId xmlns:a16="http://schemas.microsoft.com/office/drawing/2014/main" id="{C9E535BD-A814-A861-A19B-FC61E6E2CBE6}"/>
              </a:ext>
            </a:extLst>
          </p:cNvPr>
          <p:cNvSpPr>
            <a:spLocks noGrp="1"/>
          </p:cNvSpPr>
          <p:nvPr>
            <p:ph idx="1"/>
          </p:nvPr>
        </p:nvSpPr>
        <p:spPr/>
        <p:txBody>
          <a:bodyPr>
            <a:normAutofit lnSpcReduction="10000"/>
          </a:bodyPr>
          <a:lstStyle/>
          <a:p>
            <a:r>
              <a:rPr lang="en-IN" dirty="0"/>
              <a:t>Q3) Incentive to private sector providers for notification of TB patients</a:t>
            </a:r>
          </a:p>
          <a:p>
            <a:endParaRPr lang="en-IN" dirty="0"/>
          </a:p>
          <a:p>
            <a:r>
              <a:rPr lang="en-IN" dirty="0"/>
              <a:t>(a) Rs. 500 as a one-time payment on notification &amp; Rs. 500 to private practitioner or hospital for updating the patient’s treatment outcome</a:t>
            </a:r>
          </a:p>
          <a:p>
            <a:r>
              <a:rPr lang="en-IN" dirty="0"/>
              <a:t>(b) Rs. 500 as a one-time payment on notification</a:t>
            </a:r>
          </a:p>
          <a:p>
            <a:r>
              <a:rPr lang="en-IN" dirty="0"/>
              <a:t>(c) Rs. 500 to private practitioner or hospital for updating the patient’s treatment outcome</a:t>
            </a:r>
          </a:p>
          <a:p>
            <a:r>
              <a:rPr lang="en-IN" dirty="0"/>
              <a:t>(d) None</a:t>
            </a:r>
          </a:p>
        </p:txBody>
      </p:sp>
      <p:sp>
        <p:nvSpPr>
          <p:cNvPr id="2" name="Slide Number Placeholder 1">
            <a:extLst>
              <a:ext uri="{FF2B5EF4-FFF2-40B4-BE49-F238E27FC236}">
                <a16:creationId xmlns:a16="http://schemas.microsoft.com/office/drawing/2014/main" id="{9B3AE967-5325-8CAF-6039-3A955129AD37}"/>
              </a:ext>
            </a:extLst>
          </p:cNvPr>
          <p:cNvSpPr>
            <a:spLocks noGrp="1"/>
          </p:cNvSpPr>
          <p:nvPr>
            <p:ph type="sldNum" sz="quarter" idx="12"/>
          </p:nvPr>
        </p:nvSpPr>
        <p:spPr/>
        <p:txBody>
          <a:bodyPr/>
          <a:lstStyle/>
          <a:p>
            <a:fld id="{12B5328F-5207-44D2-8ABB-E9C185FCB670}" type="slidenum">
              <a:rPr lang="en-US" smtClean="0"/>
              <a:pPr/>
              <a:t>24</a:t>
            </a:fld>
            <a:endParaRPr lang="en-US"/>
          </a:p>
        </p:txBody>
      </p:sp>
    </p:spTree>
    <p:extLst>
      <p:ext uri="{BB962C8B-B14F-4D97-AF65-F5344CB8AC3E}">
        <p14:creationId xmlns:p14="http://schemas.microsoft.com/office/powerpoint/2010/main" val="342147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75FE9-0855-E7A8-3314-369AA67DDFB8}"/>
              </a:ext>
            </a:extLst>
          </p:cNvPr>
          <p:cNvSpPr>
            <a:spLocks noGrp="1"/>
          </p:cNvSpPr>
          <p:nvPr>
            <p:ph type="title"/>
          </p:nvPr>
        </p:nvSpPr>
        <p:spPr/>
        <p:txBody>
          <a:bodyPr/>
          <a:lstStyle/>
          <a:p>
            <a:endParaRPr lang="en-IN"/>
          </a:p>
        </p:txBody>
      </p:sp>
      <p:sp>
        <p:nvSpPr>
          <p:cNvPr id="4" name="Content Placeholder 3">
            <a:extLst>
              <a:ext uri="{FF2B5EF4-FFF2-40B4-BE49-F238E27FC236}">
                <a16:creationId xmlns:a16="http://schemas.microsoft.com/office/drawing/2014/main" id="{C2DDED82-BE73-DE5D-3999-0670881E136F}"/>
              </a:ext>
            </a:extLst>
          </p:cNvPr>
          <p:cNvSpPr>
            <a:spLocks noGrp="1"/>
          </p:cNvSpPr>
          <p:nvPr>
            <p:ph idx="1"/>
          </p:nvPr>
        </p:nvSpPr>
        <p:spPr/>
        <p:txBody>
          <a:bodyPr/>
          <a:lstStyle/>
          <a:p>
            <a:pPr marL="0" indent="0">
              <a:buNone/>
            </a:pPr>
            <a:r>
              <a:rPr lang="en-IN" dirty="0"/>
              <a:t>Q4) Addition of Pyridoxin with </a:t>
            </a:r>
            <a:r>
              <a:rPr lang="en-IN" dirty="0" err="1"/>
              <a:t>Isoniazide</a:t>
            </a:r>
            <a:r>
              <a:rPr lang="en-IN" dirty="0"/>
              <a:t> reduces risk of</a:t>
            </a:r>
          </a:p>
          <a:p>
            <a:pPr marL="0" indent="0">
              <a:buNone/>
            </a:pPr>
            <a:endParaRPr lang="en-IN" dirty="0"/>
          </a:p>
          <a:p>
            <a:pPr marL="514350" indent="-514350">
              <a:buAutoNum type="alphaLcParenBoth"/>
            </a:pPr>
            <a:r>
              <a:rPr lang="en-IN" dirty="0"/>
              <a:t>Hepatitis</a:t>
            </a:r>
          </a:p>
          <a:p>
            <a:pPr marL="514350" indent="-514350">
              <a:buAutoNum type="alphaLcParenBoth"/>
            </a:pPr>
            <a:r>
              <a:rPr lang="en-IN" dirty="0" err="1"/>
              <a:t>Reanal</a:t>
            </a:r>
            <a:r>
              <a:rPr lang="en-IN" dirty="0"/>
              <a:t> toxicity</a:t>
            </a:r>
          </a:p>
          <a:p>
            <a:pPr marL="514350" indent="-514350">
              <a:buAutoNum type="alphaLcParenBoth"/>
            </a:pPr>
            <a:r>
              <a:rPr lang="en-IN" dirty="0"/>
              <a:t>Peripheral Neuropathy</a:t>
            </a:r>
          </a:p>
          <a:p>
            <a:pPr marL="514350" indent="-514350">
              <a:buAutoNum type="alphaLcParenBoth"/>
            </a:pPr>
            <a:r>
              <a:rPr lang="en-IN" dirty="0"/>
              <a:t>All of the above</a:t>
            </a:r>
          </a:p>
        </p:txBody>
      </p:sp>
      <p:sp>
        <p:nvSpPr>
          <p:cNvPr id="2" name="Slide Number Placeholder 1">
            <a:extLst>
              <a:ext uri="{FF2B5EF4-FFF2-40B4-BE49-F238E27FC236}">
                <a16:creationId xmlns:a16="http://schemas.microsoft.com/office/drawing/2014/main" id="{238AA26B-116D-CDAA-070E-ED393AAB5FB8}"/>
              </a:ext>
            </a:extLst>
          </p:cNvPr>
          <p:cNvSpPr>
            <a:spLocks noGrp="1"/>
          </p:cNvSpPr>
          <p:nvPr>
            <p:ph type="sldNum" sz="quarter" idx="12"/>
          </p:nvPr>
        </p:nvSpPr>
        <p:spPr/>
        <p:txBody>
          <a:bodyPr/>
          <a:lstStyle/>
          <a:p>
            <a:fld id="{12B5328F-5207-44D2-8ABB-E9C185FCB670}" type="slidenum">
              <a:rPr lang="en-US" smtClean="0"/>
              <a:pPr/>
              <a:t>25</a:t>
            </a:fld>
            <a:endParaRPr lang="en-US"/>
          </a:p>
        </p:txBody>
      </p:sp>
    </p:spTree>
    <p:extLst>
      <p:ext uri="{BB962C8B-B14F-4D97-AF65-F5344CB8AC3E}">
        <p14:creationId xmlns:p14="http://schemas.microsoft.com/office/powerpoint/2010/main" val="226464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1E7082-6C71-B4D3-BB45-CFA306966B8D}"/>
              </a:ext>
            </a:extLst>
          </p:cNvPr>
          <p:cNvSpPr>
            <a:spLocks noGrp="1"/>
          </p:cNvSpPr>
          <p:nvPr>
            <p:ph type="title"/>
          </p:nvPr>
        </p:nvSpPr>
        <p:spPr/>
        <p:txBody>
          <a:bodyPr/>
          <a:lstStyle/>
          <a:p>
            <a:endParaRPr lang="en-IN"/>
          </a:p>
        </p:txBody>
      </p:sp>
      <p:sp>
        <p:nvSpPr>
          <p:cNvPr id="4" name="Content Placeholder 3">
            <a:extLst>
              <a:ext uri="{FF2B5EF4-FFF2-40B4-BE49-F238E27FC236}">
                <a16:creationId xmlns:a16="http://schemas.microsoft.com/office/drawing/2014/main" id="{411FC7AF-DB62-49CD-C0C7-F70CDB70FDCF}"/>
              </a:ext>
            </a:extLst>
          </p:cNvPr>
          <p:cNvSpPr>
            <a:spLocks noGrp="1"/>
          </p:cNvSpPr>
          <p:nvPr>
            <p:ph idx="1"/>
          </p:nvPr>
        </p:nvSpPr>
        <p:spPr/>
        <p:txBody>
          <a:bodyPr/>
          <a:lstStyle/>
          <a:p>
            <a:r>
              <a:rPr lang="en-IN" dirty="0"/>
              <a:t>Q5) Dose of Rifampicin for paediatric patient</a:t>
            </a:r>
          </a:p>
          <a:p>
            <a:endParaRPr lang="en-IN" dirty="0"/>
          </a:p>
          <a:p>
            <a:r>
              <a:rPr lang="en-IN" dirty="0"/>
              <a:t>(a) 10 mg/kg/day</a:t>
            </a:r>
          </a:p>
          <a:p>
            <a:r>
              <a:rPr lang="en-IN" dirty="0"/>
              <a:t>(b) 15 mg/kg/day</a:t>
            </a:r>
          </a:p>
          <a:p>
            <a:r>
              <a:rPr lang="en-IN" dirty="0"/>
              <a:t>(c) 20 mg/kg/day</a:t>
            </a:r>
          </a:p>
          <a:p>
            <a:r>
              <a:rPr lang="en-IN" dirty="0"/>
              <a:t>(d) 30 mg/kg/day</a:t>
            </a:r>
          </a:p>
          <a:p>
            <a:endParaRPr lang="en-IN" dirty="0"/>
          </a:p>
        </p:txBody>
      </p:sp>
      <p:sp>
        <p:nvSpPr>
          <p:cNvPr id="2" name="Slide Number Placeholder 1">
            <a:extLst>
              <a:ext uri="{FF2B5EF4-FFF2-40B4-BE49-F238E27FC236}">
                <a16:creationId xmlns:a16="http://schemas.microsoft.com/office/drawing/2014/main" id="{2443601B-998E-64C4-A52B-BAF875276E82}"/>
              </a:ext>
            </a:extLst>
          </p:cNvPr>
          <p:cNvSpPr>
            <a:spLocks noGrp="1"/>
          </p:cNvSpPr>
          <p:nvPr>
            <p:ph type="sldNum" sz="quarter" idx="12"/>
          </p:nvPr>
        </p:nvSpPr>
        <p:spPr/>
        <p:txBody>
          <a:bodyPr/>
          <a:lstStyle/>
          <a:p>
            <a:fld id="{12B5328F-5207-44D2-8ABB-E9C185FCB670}" type="slidenum">
              <a:rPr lang="en-US" smtClean="0"/>
              <a:pPr/>
              <a:t>26</a:t>
            </a:fld>
            <a:endParaRPr lang="en-US"/>
          </a:p>
        </p:txBody>
      </p:sp>
    </p:spTree>
    <p:extLst>
      <p:ext uri="{BB962C8B-B14F-4D97-AF65-F5344CB8AC3E}">
        <p14:creationId xmlns:p14="http://schemas.microsoft.com/office/powerpoint/2010/main" val="926021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lgn="ctr">
              <a:buNone/>
            </a:pPr>
            <a:endParaRPr lang="en-US" sz="4800" i="1" dirty="0">
              <a:latin typeface="Times New Roman" panose="02020603050405020304" pitchFamily="18" charset="0"/>
              <a:cs typeface="Times New Roman" panose="02020603050405020304" pitchFamily="18" charset="0"/>
            </a:endParaRPr>
          </a:p>
          <a:p>
            <a:pPr marL="0" indent="0" algn="ctr">
              <a:buNone/>
            </a:pPr>
            <a:r>
              <a:rPr lang="en-US" sz="4800" i="1" dirty="0">
                <a:latin typeface="Times New Roman" panose="02020603050405020304" pitchFamily="18" charset="0"/>
                <a:cs typeface="Times New Roman" panose="02020603050405020304" pitchFamily="18" charset="0"/>
              </a:rPr>
              <a:t>Thankyou</a:t>
            </a:r>
          </a:p>
        </p:txBody>
      </p:sp>
      <p:sp>
        <p:nvSpPr>
          <p:cNvPr id="4" name="Slide Number Placeholder 3"/>
          <p:cNvSpPr>
            <a:spLocks noGrp="1"/>
          </p:cNvSpPr>
          <p:nvPr>
            <p:ph type="sldNum" sz="quarter" idx="12"/>
          </p:nvPr>
        </p:nvSpPr>
        <p:spPr/>
        <p:txBody>
          <a:bodyPr/>
          <a:lstStyle/>
          <a:p>
            <a:fld id="{12B5328F-5207-44D2-8ABB-E9C185FCB670}" type="slidenum">
              <a:rPr lang="en-US" smtClean="0"/>
              <a:pPr/>
              <a:t>27</a:t>
            </a:fld>
            <a:endParaRPr lang="en-US"/>
          </a:p>
        </p:txBody>
      </p:sp>
    </p:spTree>
    <p:extLst>
      <p:ext uri="{BB962C8B-B14F-4D97-AF65-F5344CB8AC3E}">
        <p14:creationId xmlns:p14="http://schemas.microsoft.com/office/powerpoint/2010/main" val="299517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548" y="245239"/>
            <a:ext cx="6859733" cy="686726"/>
          </a:xfrm>
          <a:prstGeom prst="rect">
            <a:avLst/>
          </a:prstGeom>
        </p:spPr>
        <p:txBody>
          <a:bodyPr vert="horz" wrap="square" lIns="0" tIns="9525" rIns="0" bIns="0" rtlCol="0" anchor="ctr">
            <a:spAutoFit/>
          </a:bodyPr>
          <a:lstStyle/>
          <a:p>
            <a:pPr marL="9525">
              <a:lnSpc>
                <a:spcPct val="100000"/>
              </a:lnSpc>
              <a:spcBef>
                <a:spcPts val="75"/>
              </a:spcBef>
            </a:pPr>
            <a:r>
              <a:rPr spc="64" dirty="0">
                <a:solidFill>
                  <a:srgbClr val="1B3024"/>
                </a:solidFill>
              </a:rPr>
              <a:t>TB</a:t>
            </a:r>
            <a:r>
              <a:rPr spc="-101" dirty="0">
                <a:solidFill>
                  <a:srgbClr val="1B3024"/>
                </a:solidFill>
              </a:rPr>
              <a:t> </a:t>
            </a:r>
            <a:r>
              <a:rPr dirty="0">
                <a:solidFill>
                  <a:srgbClr val="1B3024"/>
                </a:solidFill>
              </a:rPr>
              <a:t>–</a:t>
            </a:r>
            <a:r>
              <a:rPr spc="-101" dirty="0">
                <a:solidFill>
                  <a:srgbClr val="1B3024"/>
                </a:solidFill>
              </a:rPr>
              <a:t> </a:t>
            </a:r>
            <a:r>
              <a:rPr spc="214" dirty="0">
                <a:solidFill>
                  <a:srgbClr val="1B3024"/>
                </a:solidFill>
              </a:rPr>
              <a:t>A</a:t>
            </a:r>
            <a:r>
              <a:rPr spc="-98" dirty="0">
                <a:solidFill>
                  <a:srgbClr val="1B3024"/>
                </a:solidFill>
              </a:rPr>
              <a:t> </a:t>
            </a:r>
            <a:r>
              <a:rPr spc="153" dirty="0">
                <a:solidFill>
                  <a:srgbClr val="1B3024"/>
                </a:solidFill>
              </a:rPr>
              <a:t>SOCIAL</a:t>
            </a:r>
            <a:r>
              <a:rPr spc="-101" dirty="0">
                <a:solidFill>
                  <a:srgbClr val="1B3024"/>
                </a:solidFill>
              </a:rPr>
              <a:t> </a:t>
            </a:r>
            <a:r>
              <a:rPr spc="68" dirty="0">
                <a:solidFill>
                  <a:srgbClr val="1B3024"/>
                </a:solidFill>
              </a:rPr>
              <a:t>DISEASE</a:t>
            </a:r>
          </a:p>
        </p:txBody>
      </p:sp>
      <p:grpSp>
        <p:nvGrpSpPr>
          <p:cNvPr id="3" name="object 3"/>
          <p:cNvGrpSpPr/>
          <p:nvPr/>
        </p:nvGrpSpPr>
        <p:grpSpPr>
          <a:xfrm>
            <a:off x="5148052" y="1062318"/>
            <a:ext cx="3765947" cy="2335964"/>
            <a:chOff x="5638800" y="87313"/>
            <a:chExt cx="4796155" cy="3300729"/>
          </a:xfrm>
        </p:grpSpPr>
        <p:pic>
          <p:nvPicPr>
            <p:cNvPr id="4" name="object 4"/>
            <p:cNvPicPr/>
            <p:nvPr/>
          </p:nvPicPr>
          <p:blipFill>
            <a:blip r:embed="rId2" cstate="print"/>
            <a:stretch>
              <a:fillRect/>
            </a:stretch>
          </p:blipFill>
          <p:spPr>
            <a:xfrm>
              <a:off x="5645150" y="93663"/>
              <a:ext cx="4789488" cy="3294061"/>
            </a:xfrm>
            <a:prstGeom prst="rect">
              <a:avLst/>
            </a:prstGeom>
          </p:spPr>
        </p:pic>
        <p:sp>
          <p:nvSpPr>
            <p:cNvPr id="5" name="object 5"/>
            <p:cNvSpPr/>
            <p:nvPr/>
          </p:nvSpPr>
          <p:spPr>
            <a:xfrm>
              <a:off x="5645149" y="93663"/>
              <a:ext cx="2136775" cy="1025525"/>
            </a:xfrm>
            <a:custGeom>
              <a:avLst/>
              <a:gdLst/>
              <a:ahLst/>
              <a:cxnLst/>
              <a:rect l="l" t="t" r="r" b="b"/>
              <a:pathLst>
                <a:path w="2136775" h="1025525">
                  <a:moveTo>
                    <a:pt x="1068387" y="1025524"/>
                  </a:moveTo>
                  <a:lnTo>
                    <a:pt x="1005611" y="1024654"/>
                  </a:lnTo>
                  <a:lnTo>
                    <a:pt x="943790" y="1022075"/>
                  </a:lnTo>
                  <a:lnTo>
                    <a:pt x="883025" y="1017835"/>
                  </a:lnTo>
                  <a:lnTo>
                    <a:pt x="823416" y="1011982"/>
                  </a:lnTo>
                  <a:lnTo>
                    <a:pt x="765062" y="1004565"/>
                  </a:lnTo>
                  <a:lnTo>
                    <a:pt x="708064" y="995631"/>
                  </a:lnTo>
                  <a:lnTo>
                    <a:pt x="652522" y="985229"/>
                  </a:lnTo>
                  <a:lnTo>
                    <a:pt x="598537" y="973407"/>
                  </a:lnTo>
                  <a:lnTo>
                    <a:pt x="546209" y="960212"/>
                  </a:lnTo>
                  <a:lnTo>
                    <a:pt x="495637" y="945694"/>
                  </a:lnTo>
                  <a:lnTo>
                    <a:pt x="446922" y="929899"/>
                  </a:lnTo>
                  <a:lnTo>
                    <a:pt x="400165" y="912876"/>
                  </a:lnTo>
                  <a:lnTo>
                    <a:pt x="355465" y="894674"/>
                  </a:lnTo>
                  <a:lnTo>
                    <a:pt x="312923" y="875340"/>
                  </a:lnTo>
                  <a:lnTo>
                    <a:pt x="272639" y="854922"/>
                  </a:lnTo>
                  <a:lnTo>
                    <a:pt x="234712" y="833469"/>
                  </a:lnTo>
                  <a:lnTo>
                    <a:pt x="199244" y="811028"/>
                  </a:lnTo>
                  <a:lnTo>
                    <a:pt x="166335" y="787648"/>
                  </a:lnTo>
                  <a:lnTo>
                    <a:pt x="136084" y="763377"/>
                  </a:lnTo>
                  <a:lnTo>
                    <a:pt x="83959" y="712352"/>
                  </a:lnTo>
                  <a:lnTo>
                    <a:pt x="43671" y="658340"/>
                  </a:lnTo>
                  <a:lnTo>
                    <a:pt x="16022" y="601725"/>
                  </a:lnTo>
                  <a:lnTo>
                    <a:pt x="1813" y="542891"/>
                  </a:lnTo>
                  <a:lnTo>
                    <a:pt x="0" y="512762"/>
                  </a:lnTo>
                  <a:lnTo>
                    <a:pt x="1813" y="482633"/>
                  </a:lnTo>
                  <a:lnTo>
                    <a:pt x="16022" y="423799"/>
                  </a:lnTo>
                  <a:lnTo>
                    <a:pt x="43671" y="367184"/>
                  </a:lnTo>
                  <a:lnTo>
                    <a:pt x="83959" y="313172"/>
                  </a:lnTo>
                  <a:lnTo>
                    <a:pt x="136084" y="262147"/>
                  </a:lnTo>
                  <a:lnTo>
                    <a:pt x="166335" y="237876"/>
                  </a:lnTo>
                  <a:lnTo>
                    <a:pt x="199244" y="214496"/>
                  </a:lnTo>
                  <a:lnTo>
                    <a:pt x="234712" y="192055"/>
                  </a:lnTo>
                  <a:lnTo>
                    <a:pt x="272639" y="170602"/>
                  </a:lnTo>
                  <a:lnTo>
                    <a:pt x="312923" y="150184"/>
                  </a:lnTo>
                  <a:lnTo>
                    <a:pt x="355465" y="130850"/>
                  </a:lnTo>
                  <a:lnTo>
                    <a:pt x="400165" y="112648"/>
                  </a:lnTo>
                  <a:lnTo>
                    <a:pt x="446922" y="95625"/>
                  </a:lnTo>
                  <a:lnTo>
                    <a:pt x="495637" y="79830"/>
                  </a:lnTo>
                  <a:lnTo>
                    <a:pt x="546209" y="65312"/>
                  </a:lnTo>
                  <a:lnTo>
                    <a:pt x="598537" y="52117"/>
                  </a:lnTo>
                  <a:lnTo>
                    <a:pt x="652522" y="40295"/>
                  </a:lnTo>
                  <a:lnTo>
                    <a:pt x="708064" y="29893"/>
                  </a:lnTo>
                  <a:lnTo>
                    <a:pt x="765062" y="20959"/>
                  </a:lnTo>
                  <a:lnTo>
                    <a:pt x="823416" y="13542"/>
                  </a:lnTo>
                  <a:lnTo>
                    <a:pt x="883025" y="7689"/>
                  </a:lnTo>
                  <a:lnTo>
                    <a:pt x="943790" y="3449"/>
                  </a:lnTo>
                  <a:lnTo>
                    <a:pt x="1005611" y="870"/>
                  </a:lnTo>
                  <a:lnTo>
                    <a:pt x="1068387" y="0"/>
                  </a:lnTo>
                  <a:lnTo>
                    <a:pt x="1131163" y="870"/>
                  </a:lnTo>
                  <a:lnTo>
                    <a:pt x="1192984" y="3449"/>
                  </a:lnTo>
                  <a:lnTo>
                    <a:pt x="1253749" y="7689"/>
                  </a:lnTo>
                  <a:lnTo>
                    <a:pt x="1313358" y="13542"/>
                  </a:lnTo>
                  <a:lnTo>
                    <a:pt x="1371712" y="20959"/>
                  </a:lnTo>
                  <a:lnTo>
                    <a:pt x="1428710" y="29893"/>
                  </a:lnTo>
                  <a:lnTo>
                    <a:pt x="1484252" y="40295"/>
                  </a:lnTo>
                  <a:lnTo>
                    <a:pt x="1538237" y="52117"/>
                  </a:lnTo>
                  <a:lnTo>
                    <a:pt x="1590565" y="65312"/>
                  </a:lnTo>
                  <a:lnTo>
                    <a:pt x="1641137" y="79830"/>
                  </a:lnTo>
                  <a:lnTo>
                    <a:pt x="1689851" y="95625"/>
                  </a:lnTo>
                  <a:lnTo>
                    <a:pt x="1736609" y="112648"/>
                  </a:lnTo>
                  <a:lnTo>
                    <a:pt x="1781309" y="130850"/>
                  </a:lnTo>
                  <a:lnTo>
                    <a:pt x="1823851" y="150184"/>
                  </a:lnTo>
                  <a:lnTo>
                    <a:pt x="1864135" y="170602"/>
                  </a:lnTo>
                  <a:lnTo>
                    <a:pt x="1902062" y="192055"/>
                  </a:lnTo>
                  <a:lnTo>
                    <a:pt x="1937530" y="214496"/>
                  </a:lnTo>
                  <a:lnTo>
                    <a:pt x="1970439" y="237876"/>
                  </a:lnTo>
                  <a:lnTo>
                    <a:pt x="2000690" y="262147"/>
                  </a:lnTo>
                  <a:lnTo>
                    <a:pt x="2052815" y="313172"/>
                  </a:lnTo>
                  <a:lnTo>
                    <a:pt x="2093103" y="367184"/>
                  </a:lnTo>
                  <a:lnTo>
                    <a:pt x="2120752" y="423799"/>
                  </a:lnTo>
                  <a:lnTo>
                    <a:pt x="2134961" y="482633"/>
                  </a:lnTo>
                  <a:lnTo>
                    <a:pt x="2136774" y="512762"/>
                  </a:lnTo>
                  <a:lnTo>
                    <a:pt x="2134961" y="542891"/>
                  </a:lnTo>
                  <a:lnTo>
                    <a:pt x="2120752" y="601725"/>
                  </a:lnTo>
                  <a:lnTo>
                    <a:pt x="2093103" y="658340"/>
                  </a:lnTo>
                  <a:lnTo>
                    <a:pt x="2052815" y="712352"/>
                  </a:lnTo>
                  <a:lnTo>
                    <a:pt x="2000690" y="763377"/>
                  </a:lnTo>
                  <a:lnTo>
                    <a:pt x="1970439" y="787648"/>
                  </a:lnTo>
                  <a:lnTo>
                    <a:pt x="1937530" y="811028"/>
                  </a:lnTo>
                  <a:lnTo>
                    <a:pt x="1902062" y="833469"/>
                  </a:lnTo>
                  <a:lnTo>
                    <a:pt x="1864135" y="854922"/>
                  </a:lnTo>
                  <a:lnTo>
                    <a:pt x="1823851" y="875340"/>
                  </a:lnTo>
                  <a:lnTo>
                    <a:pt x="1781309" y="894674"/>
                  </a:lnTo>
                  <a:lnTo>
                    <a:pt x="1736609" y="912876"/>
                  </a:lnTo>
                  <a:lnTo>
                    <a:pt x="1689851" y="929899"/>
                  </a:lnTo>
                  <a:lnTo>
                    <a:pt x="1641137" y="945694"/>
                  </a:lnTo>
                  <a:lnTo>
                    <a:pt x="1590565" y="960212"/>
                  </a:lnTo>
                  <a:lnTo>
                    <a:pt x="1538237" y="973407"/>
                  </a:lnTo>
                  <a:lnTo>
                    <a:pt x="1484252" y="985229"/>
                  </a:lnTo>
                  <a:lnTo>
                    <a:pt x="1428710" y="995631"/>
                  </a:lnTo>
                  <a:lnTo>
                    <a:pt x="1371712" y="1004565"/>
                  </a:lnTo>
                  <a:lnTo>
                    <a:pt x="1313358" y="1011982"/>
                  </a:lnTo>
                  <a:lnTo>
                    <a:pt x="1253749" y="1017835"/>
                  </a:lnTo>
                  <a:lnTo>
                    <a:pt x="1192984" y="1022075"/>
                  </a:lnTo>
                  <a:lnTo>
                    <a:pt x="1131163" y="1024654"/>
                  </a:lnTo>
                  <a:lnTo>
                    <a:pt x="1068387" y="1025524"/>
                  </a:lnTo>
                  <a:close/>
                </a:path>
              </a:pathLst>
            </a:custGeom>
            <a:solidFill>
              <a:srgbClr val="985933"/>
            </a:solidFill>
          </p:spPr>
          <p:txBody>
            <a:bodyPr wrap="square" lIns="0" tIns="0" rIns="0" bIns="0" rtlCol="0"/>
            <a:lstStyle/>
            <a:p>
              <a:endParaRPr sz="1350"/>
            </a:p>
          </p:txBody>
        </p:sp>
        <p:sp>
          <p:nvSpPr>
            <p:cNvPr id="6" name="object 6"/>
            <p:cNvSpPr/>
            <p:nvPr/>
          </p:nvSpPr>
          <p:spPr>
            <a:xfrm>
              <a:off x="5645150" y="93663"/>
              <a:ext cx="2136775" cy="1025525"/>
            </a:xfrm>
            <a:custGeom>
              <a:avLst/>
              <a:gdLst/>
              <a:ahLst/>
              <a:cxnLst/>
              <a:rect l="l" t="t" r="r" b="b"/>
              <a:pathLst>
                <a:path w="2136775" h="1025525">
                  <a:moveTo>
                    <a:pt x="0" y="512762"/>
                  </a:moveTo>
                  <a:lnTo>
                    <a:pt x="1813" y="482633"/>
                  </a:lnTo>
                  <a:lnTo>
                    <a:pt x="7187" y="452963"/>
                  </a:lnTo>
                  <a:lnTo>
                    <a:pt x="28216" y="395190"/>
                  </a:lnTo>
                  <a:lnTo>
                    <a:pt x="62285" y="339828"/>
                  </a:lnTo>
                  <a:lnTo>
                    <a:pt x="108592" y="287262"/>
                  </a:lnTo>
                  <a:lnTo>
                    <a:pt x="166335" y="237876"/>
                  </a:lnTo>
                  <a:lnTo>
                    <a:pt x="199244" y="214496"/>
                  </a:lnTo>
                  <a:lnTo>
                    <a:pt x="234712" y="192055"/>
                  </a:lnTo>
                  <a:lnTo>
                    <a:pt x="272639" y="170602"/>
                  </a:lnTo>
                  <a:lnTo>
                    <a:pt x="312923" y="150184"/>
                  </a:lnTo>
                  <a:lnTo>
                    <a:pt x="355465" y="130850"/>
                  </a:lnTo>
                  <a:lnTo>
                    <a:pt x="400165" y="112648"/>
                  </a:lnTo>
                  <a:lnTo>
                    <a:pt x="446922" y="95625"/>
                  </a:lnTo>
                  <a:lnTo>
                    <a:pt x="495637" y="79830"/>
                  </a:lnTo>
                  <a:lnTo>
                    <a:pt x="546209" y="65312"/>
                  </a:lnTo>
                  <a:lnTo>
                    <a:pt x="598537" y="52117"/>
                  </a:lnTo>
                  <a:lnTo>
                    <a:pt x="652522" y="40295"/>
                  </a:lnTo>
                  <a:lnTo>
                    <a:pt x="708064" y="29893"/>
                  </a:lnTo>
                  <a:lnTo>
                    <a:pt x="765062" y="20959"/>
                  </a:lnTo>
                  <a:lnTo>
                    <a:pt x="823416" y="13542"/>
                  </a:lnTo>
                  <a:lnTo>
                    <a:pt x="883025" y="7689"/>
                  </a:lnTo>
                  <a:lnTo>
                    <a:pt x="943790" y="3449"/>
                  </a:lnTo>
                  <a:lnTo>
                    <a:pt x="1005611" y="870"/>
                  </a:lnTo>
                  <a:lnTo>
                    <a:pt x="1068387" y="0"/>
                  </a:lnTo>
                  <a:lnTo>
                    <a:pt x="1131163" y="870"/>
                  </a:lnTo>
                  <a:lnTo>
                    <a:pt x="1192984" y="3449"/>
                  </a:lnTo>
                  <a:lnTo>
                    <a:pt x="1253749" y="7689"/>
                  </a:lnTo>
                  <a:lnTo>
                    <a:pt x="1313358" y="13542"/>
                  </a:lnTo>
                  <a:lnTo>
                    <a:pt x="1371712" y="20959"/>
                  </a:lnTo>
                  <a:lnTo>
                    <a:pt x="1428710" y="29893"/>
                  </a:lnTo>
                  <a:lnTo>
                    <a:pt x="1484252" y="40295"/>
                  </a:lnTo>
                  <a:lnTo>
                    <a:pt x="1538237" y="52117"/>
                  </a:lnTo>
                  <a:lnTo>
                    <a:pt x="1590565" y="65312"/>
                  </a:lnTo>
                  <a:lnTo>
                    <a:pt x="1641137" y="79830"/>
                  </a:lnTo>
                  <a:lnTo>
                    <a:pt x="1689851" y="95625"/>
                  </a:lnTo>
                  <a:lnTo>
                    <a:pt x="1736609" y="112648"/>
                  </a:lnTo>
                  <a:lnTo>
                    <a:pt x="1781309" y="130850"/>
                  </a:lnTo>
                  <a:lnTo>
                    <a:pt x="1823851" y="150184"/>
                  </a:lnTo>
                  <a:lnTo>
                    <a:pt x="1864135" y="170602"/>
                  </a:lnTo>
                  <a:lnTo>
                    <a:pt x="1902062" y="192055"/>
                  </a:lnTo>
                  <a:lnTo>
                    <a:pt x="1937530" y="214496"/>
                  </a:lnTo>
                  <a:lnTo>
                    <a:pt x="1970439" y="237876"/>
                  </a:lnTo>
                  <a:lnTo>
                    <a:pt x="2000690" y="262147"/>
                  </a:lnTo>
                  <a:lnTo>
                    <a:pt x="2052815" y="313172"/>
                  </a:lnTo>
                  <a:lnTo>
                    <a:pt x="2093103" y="367184"/>
                  </a:lnTo>
                  <a:lnTo>
                    <a:pt x="2120752" y="423799"/>
                  </a:lnTo>
                  <a:lnTo>
                    <a:pt x="2134961" y="482633"/>
                  </a:lnTo>
                  <a:lnTo>
                    <a:pt x="2136774" y="512762"/>
                  </a:lnTo>
                  <a:lnTo>
                    <a:pt x="2129587" y="572561"/>
                  </a:lnTo>
                  <a:lnTo>
                    <a:pt x="2108558" y="630334"/>
                  </a:lnTo>
                  <a:lnTo>
                    <a:pt x="2074489" y="685696"/>
                  </a:lnTo>
                  <a:lnTo>
                    <a:pt x="2028182" y="738262"/>
                  </a:lnTo>
                  <a:lnTo>
                    <a:pt x="1970439" y="787648"/>
                  </a:lnTo>
                  <a:lnTo>
                    <a:pt x="1937530" y="811028"/>
                  </a:lnTo>
                  <a:lnTo>
                    <a:pt x="1902062" y="833469"/>
                  </a:lnTo>
                  <a:lnTo>
                    <a:pt x="1864135" y="854922"/>
                  </a:lnTo>
                  <a:lnTo>
                    <a:pt x="1823851" y="875340"/>
                  </a:lnTo>
                  <a:lnTo>
                    <a:pt x="1781309" y="894674"/>
                  </a:lnTo>
                  <a:lnTo>
                    <a:pt x="1736609" y="912876"/>
                  </a:lnTo>
                  <a:lnTo>
                    <a:pt x="1689851" y="929899"/>
                  </a:lnTo>
                  <a:lnTo>
                    <a:pt x="1641137" y="945694"/>
                  </a:lnTo>
                  <a:lnTo>
                    <a:pt x="1590565" y="960212"/>
                  </a:lnTo>
                  <a:lnTo>
                    <a:pt x="1538237" y="973407"/>
                  </a:lnTo>
                  <a:lnTo>
                    <a:pt x="1484252" y="985229"/>
                  </a:lnTo>
                  <a:lnTo>
                    <a:pt x="1428710" y="995631"/>
                  </a:lnTo>
                  <a:lnTo>
                    <a:pt x="1371712" y="1004565"/>
                  </a:lnTo>
                  <a:lnTo>
                    <a:pt x="1313358" y="1011982"/>
                  </a:lnTo>
                  <a:lnTo>
                    <a:pt x="1253749" y="1017835"/>
                  </a:lnTo>
                  <a:lnTo>
                    <a:pt x="1192984" y="1022075"/>
                  </a:lnTo>
                  <a:lnTo>
                    <a:pt x="1131163" y="1024654"/>
                  </a:lnTo>
                  <a:lnTo>
                    <a:pt x="1068387" y="1025524"/>
                  </a:lnTo>
                  <a:lnTo>
                    <a:pt x="1005611" y="1024654"/>
                  </a:lnTo>
                  <a:lnTo>
                    <a:pt x="943790" y="1022075"/>
                  </a:lnTo>
                  <a:lnTo>
                    <a:pt x="883025" y="1017835"/>
                  </a:lnTo>
                  <a:lnTo>
                    <a:pt x="823416" y="1011982"/>
                  </a:lnTo>
                  <a:lnTo>
                    <a:pt x="765062" y="1004565"/>
                  </a:lnTo>
                  <a:lnTo>
                    <a:pt x="708064" y="995631"/>
                  </a:lnTo>
                  <a:lnTo>
                    <a:pt x="652522" y="985229"/>
                  </a:lnTo>
                  <a:lnTo>
                    <a:pt x="598537" y="973407"/>
                  </a:lnTo>
                  <a:lnTo>
                    <a:pt x="546209" y="960212"/>
                  </a:lnTo>
                  <a:lnTo>
                    <a:pt x="495637" y="945694"/>
                  </a:lnTo>
                  <a:lnTo>
                    <a:pt x="446922" y="929899"/>
                  </a:lnTo>
                  <a:lnTo>
                    <a:pt x="400165" y="912876"/>
                  </a:lnTo>
                  <a:lnTo>
                    <a:pt x="355465" y="894674"/>
                  </a:lnTo>
                  <a:lnTo>
                    <a:pt x="312923" y="875340"/>
                  </a:lnTo>
                  <a:lnTo>
                    <a:pt x="272639" y="854922"/>
                  </a:lnTo>
                  <a:lnTo>
                    <a:pt x="234712" y="833469"/>
                  </a:lnTo>
                  <a:lnTo>
                    <a:pt x="199244" y="811028"/>
                  </a:lnTo>
                  <a:lnTo>
                    <a:pt x="166335" y="787648"/>
                  </a:lnTo>
                  <a:lnTo>
                    <a:pt x="136084" y="763377"/>
                  </a:lnTo>
                  <a:lnTo>
                    <a:pt x="83959" y="712352"/>
                  </a:lnTo>
                  <a:lnTo>
                    <a:pt x="43671" y="658340"/>
                  </a:lnTo>
                  <a:lnTo>
                    <a:pt x="16022" y="601725"/>
                  </a:lnTo>
                  <a:lnTo>
                    <a:pt x="1813" y="542891"/>
                  </a:lnTo>
                  <a:lnTo>
                    <a:pt x="0" y="512762"/>
                  </a:lnTo>
                  <a:close/>
                </a:path>
              </a:pathLst>
            </a:custGeom>
            <a:ln w="12699">
              <a:solidFill>
                <a:srgbClr val="816F2B"/>
              </a:solidFill>
            </a:ln>
          </p:spPr>
          <p:txBody>
            <a:bodyPr wrap="square" lIns="0" tIns="0" rIns="0" bIns="0" rtlCol="0"/>
            <a:lstStyle/>
            <a:p>
              <a:endParaRPr sz="1350"/>
            </a:p>
          </p:txBody>
        </p:sp>
      </p:grpSp>
      <p:grpSp>
        <p:nvGrpSpPr>
          <p:cNvPr id="7" name="object 7"/>
          <p:cNvGrpSpPr/>
          <p:nvPr/>
        </p:nvGrpSpPr>
        <p:grpSpPr>
          <a:xfrm>
            <a:off x="399860" y="1066812"/>
            <a:ext cx="3682255" cy="2331245"/>
            <a:chOff x="52388" y="666750"/>
            <a:chExt cx="4498975" cy="2860675"/>
          </a:xfrm>
        </p:grpSpPr>
        <p:pic>
          <p:nvPicPr>
            <p:cNvPr id="8" name="object 8"/>
            <p:cNvPicPr/>
            <p:nvPr/>
          </p:nvPicPr>
          <p:blipFill>
            <a:blip r:embed="rId3" cstate="print"/>
            <a:stretch>
              <a:fillRect/>
            </a:stretch>
          </p:blipFill>
          <p:spPr>
            <a:xfrm>
              <a:off x="141288" y="666750"/>
              <a:ext cx="4410074" cy="2860674"/>
            </a:xfrm>
            <a:prstGeom prst="rect">
              <a:avLst/>
            </a:prstGeom>
          </p:spPr>
        </p:pic>
        <p:sp>
          <p:nvSpPr>
            <p:cNvPr id="9" name="object 9"/>
            <p:cNvSpPr/>
            <p:nvPr/>
          </p:nvSpPr>
          <p:spPr>
            <a:xfrm>
              <a:off x="52388" y="666750"/>
              <a:ext cx="1733550" cy="1555750"/>
            </a:xfrm>
            <a:custGeom>
              <a:avLst/>
              <a:gdLst/>
              <a:ahLst/>
              <a:cxnLst/>
              <a:rect l="l" t="t" r="r" b="b"/>
              <a:pathLst>
                <a:path w="1733550" h="1555750">
                  <a:moveTo>
                    <a:pt x="866774" y="1555749"/>
                  </a:moveTo>
                  <a:lnTo>
                    <a:pt x="815845" y="1554429"/>
                  </a:lnTo>
                  <a:lnTo>
                    <a:pt x="765690" y="1550516"/>
                  </a:lnTo>
                  <a:lnTo>
                    <a:pt x="716392" y="1544084"/>
                  </a:lnTo>
                  <a:lnTo>
                    <a:pt x="668031" y="1535205"/>
                  </a:lnTo>
                  <a:lnTo>
                    <a:pt x="620689" y="1523953"/>
                  </a:lnTo>
                  <a:lnTo>
                    <a:pt x="574447" y="1510400"/>
                  </a:lnTo>
                  <a:lnTo>
                    <a:pt x="529387" y="1494620"/>
                  </a:lnTo>
                  <a:lnTo>
                    <a:pt x="485589" y="1476685"/>
                  </a:lnTo>
                  <a:lnTo>
                    <a:pt x="443135" y="1456669"/>
                  </a:lnTo>
                  <a:lnTo>
                    <a:pt x="402107" y="1434644"/>
                  </a:lnTo>
                  <a:lnTo>
                    <a:pt x="362585" y="1410683"/>
                  </a:lnTo>
                  <a:lnTo>
                    <a:pt x="324651" y="1384859"/>
                  </a:lnTo>
                  <a:lnTo>
                    <a:pt x="288386" y="1357246"/>
                  </a:lnTo>
                  <a:lnTo>
                    <a:pt x="253872" y="1327915"/>
                  </a:lnTo>
                  <a:lnTo>
                    <a:pt x="221190" y="1296941"/>
                  </a:lnTo>
                  <a:lnTo>
                    <a:pt x="190420" y="1264396"/>
                  </a:lnTo>
                  <a:lnTo>
                    <a:pt x="161645" y="1230352"/>
                  </a:lnTo>
                  <a:lnTo>
                    <a:pt x="134946" y="1194884"/>
                  </a:lnTo>
                  <a:lnTo>
                    <a:pt x="110404" y="1158064"/>
                  </a:lnTo>
                  <a:lnTo>
                    <a:pt x="88100" y="1119964"/>
                  </a:lnTo>
                  <a:lnTo>
                    <a:pt x="68115" y="1080659"/>
                  </a:lnTo>
                  <a:lnTo>
                    <a:pt x="50531" y="1040220"/>
                  </a:lnTo>
                  <a:lnTo>
                    <a:pt x="35430" y="998721"/>
                  </a:lnTo>
                  <a:lnTo>
                    <a:pt x="22892" y="956234"/>
                  </a:lnTo>
                  <a:lnTo>
                    <a:pt x="12998" y="912833"/>
                  </a:lnTo>
                  <a:lnTo>
                    <a:pt x="5831" y="868591"/>
                  </a:lnTo>
                  <a:lnTo>
                    <a:pt x="1471" y="823581"/>
                  </a:lnTo>
                  <a:lnTo>
                    <a:pt x="0" y="777874"/>
                  </a:lnTo>
                  <a:lnTo>
                    <a:pt x="1471" y="732168"/>
                  </a:lnTo>
                  <a:lnTo>
                    <a:pt x="5831" y="687158"/>
                  </a:lnTo>
                  <a:lnTo>
                    <a:pt x="12998" y="642916"/>
                  </a:lnTo>
                  <a:lnTo>
                    <a:pt x="22892" y="599515"/>
                  </a:lnTo>
                  <a:lnTo>
                    <a:pt x="35430" y="557028"/>
                  </a:lnTo>
                  <a:lnTo>
                    <a:pt x="50531" y="515529"/>
                  </a:lnTo>
                  <a:lnTo>
                    <a:pt x="68115" y="475090"/>
                  </a:lnTo>
                  <a:lnTo>
                    <a:pt x="88100" y="435785"/>
                  </a:lnTo>
                  <a:lnTo>
                    <a:pt x="110404" y="397685"/>
                  </a:lnTo>
                  <a:lnTo>
                    <a:pt x="134946" y="360865"/>
                  </a:lnTo>
                  <a:lnTo>
                    <a:pt x="161645" y="325397"/>
                  </a:lnTo>
                  <a:lnTo>
                    <a:pt x="190420" y="291353"/>
                  </a:lnTo>
                  <a:lnTo>
                    <a:pt x="221190" y="258808"/>
                  </a:lnTo>
                  <a:lnTo>
                    <a:pt x="253872" y="227834"/>
                  </a:lnTo>
                  <a:lnTo>
                    <a:pt x="288386" y="198503"/>
                  </a:lnTo>
                  <a:lnTo>
                    <a:pt x="324651" y="170890"/>
                  </a:lnTo>
                  <a:lnTo>
                    <a:pt x="362585" y="145066"/>
                  </a:lnTo>
                  <a:lnTo>
                    <a:pt x="402107" y="121105"/>
                  </a:lnTo>
                  <a:lnTo>
                    <a:pt x="443135" y="99080"/>
                  </a:lnTo>
                  <a:lnTo>
                    <a:pt x="485589" y="79064"/>
                  </a:lnTo>
                  <a:lnTo>
                    <a:pt x="529387" y="61129"/>
                  </a:lnTo>
                  <a:lnTo>
                    <a:pt x="574447" y="45349"/>
                  </a:lnTo>
                  <a:lnTo>
                    <a:pt x="620689" y="31796"/>
                  </a:lnTo>
                  <a:lnTo>
                    <a:pt x="668031" y="20544"/>
                  </a:lnTo>
                  <a:lnTo>
                    <a:pt x="716392" y="11665"/>
                  </a:lnTo>
                  <a:lnTo>
                    <a:pt x="765690" y="5233"/>
                  </a:lnTo>
                  <a:lnTo>
                    <a:pt x="815845" y="1320"/>
                  </a:lnTo>
                  <a:lnTo>
                    <a:pt x="866774" y="0"/>
                  </a:lnTo>
                  <a:lnTo>
                    <a:pt x="917704" y="1320"/>
                  </a:lnTo>
                  <a:lnTo>
                    <a:pt x="967859" y="5233"/>
                  </a:lnTo>
                  <a:lnTo>
                    <a:pt x="1017157" y="11665"/>
                  </a:lnTo>
                  <a:lnTo>
                    <a:pt x="1065518" y="20544"/>
                  </a:lnTo>
                  <a:lnTo>
                    <a:pt x="1112860" y="31796"/>
                  </a:lnTo>
                  <a:lnTo>
                    <a:pt x="1159102" y="45349"/>
                  </a:lnTo>
                  <a:lnTo>
                    <a:pt x="1204162" y="61129"/>
                  </a:lnTo>
                  <a:lnTo>
                    <a:pt x="1247960" y="79064"/>
                  </a:lnTo>
                  <a:lnTo>
                    <a:pt x="1290414" y="99080"/>
                  </a:lnTo>
                  <a:lnTo>
                    <a:pt x="1331442" y="121105"/>
                  </a:lnTo>
                  <a:lnTo>
                    <a:pt x="1370964" y="145066"/>
                  </a:lnTo>
                  <a:lnTo>
                    <a:pt x="1408898" y="170890"/>
                  </a:lnTo>
                  <a:lnTo>
                    <a:pt x="1445163" y="198503"/>
                  </a:lnTo>
                  <a:lnTo>
                    <a:pt x="1479677" y="227834"/>
                  </a:lnTo>
                  <a:lnTo>
                    <a:pt x="1512359" y="258808"/>
                  </a:lnTo>
                  <a:lnTo>
                    <a:pt x="1543129" y="291353"/>
                  </a:lnTo>
                  <a:lnTo>
                    <a:pt x="1571904" y="325397"/>
                  </a:lnTo>
                  <a:lnTo>
                    <a:pt x="1598603" y="360865"/>
                  </a:lnTo>
                  <a:lnTo>
                    <a:pt x="1623145" y="397685"/>
                  </a:lnTo>
                  <a:lnTo>
                    <a:pt x="1645449" y="435785"/>
                  </a:lnTo>
                  <a:lnTo>
                    <a:pt x="1665434" y="475090"/>
                  </a:lnTo>
                  <a:lnTo>
                    <a:pt x="1683018" y="515529"/>
                  </a:lnTo>
                  <a:lnTo>
                    <a:pt x="1698119" y="557028"/>
                  </a:lnTo>
                  <a:lnTo>
                    <a:pt x="1710657" y="599515"/>
                  </a:lnTo>
                  <a:lnTo>
                    <a:pt x="1720551" y="642916"/>
                  </a:lnTo>
                  <a:lnTo>
                    <a:pt x="1727718" y="687158"/>
                  </a:lnTo>
                  <a:lnTo>
                    <a:pt x="1732078" y="732168"/>
                  </a:lnTo>
                  <a:lnTo>
                    <a:pt x="1733549" y="777874"/>
                  </a:lnTo>
                  <a:lnTo>
                    <a:pt x="1732078" y="823581"/>
                  </a:lnTo>
                  <a:lnTo>
                    <a:pt x="1727718" y="868591"/>
                  </a:lnTo>
                  <a:lnTo>
                    <a:pt x="1720551" y="912833"/>
                  </a:lnTo>
                  <a:lnTo>
                    <a:pt x="1710657" y="956234"/>
                  </a:lnTo>
                  <a:lnTo>
                    <a:pt x="1698119" y="998721"/>
                  </a:lnTo>
                  <a:lnTo>
                    <a:pt x="1683018" y="1040220"/>
                  </a:lnTo>
                  <a:lnTo>
                    <a:pt x="1665434" y="1080659"/>
                  </a:lnTo>
                  <a:lnTo>
                    <a:pt x="1645449" y="1119964"/>
                  </a:lnTo>
                  <a:lnTo>
                    <a:pt x="1623145" y="1158064"/>
                  </a:lnTo>
                  <a:lnTo>
                    <a:pt x="1598603" y="1194884"/>
                  </a:lnTo>
                  <a:lnTo>
                    <a:pt x="1571904" y="1230352"/>
                  </a:lnTo>
                  <a:lnTo>
                    <a:pt x="1543129" y="1264396"/>
                  </a:lnTo>
                  <a:lnTo>
                    <a:pt x="1512359" y="1296941"/>
                  </a:lnTo>
                  <a:lnTo>
                    <a:pt x="1479677" y="1327915"/>
                  </a:lnTo>
                  <a:lnTo>
                    <a:pt x="1445163" y="1357246"/>
                  </a:lnTo>
                  <a:lnTo>
                    <a:pt x="1408898" y="1384859"/>
                  </a:lnTo>
                  <a:lnTo>
                    <a:pt x="1370964" y="1410683"/>
                  </a:lnTo>
                  <a:lnTo>
                    <a:pt x="1331442" y="1434644"/>
                  </a:lnTo>
                  <a:lnTo>
                    <a:pt x="1290414" y="1456669"/>
                  </a:lnTo>
                  <a:lnTo>
                    <a:pt x="1247960" y="1476685"/>
                  </a:lnTo>
                  <a:lnTo>
                    <a:pt x="1204162" y="1494620"/>
                  </a:lnTo>
                  <a:lnTo>
                    <a:pt x="1159102" y="1510400"/>
                  </a:lnTo>
                  <a:lnTo>
                    <a:pt x="1112860" y="1523953"/>
                  </a:lnTo>
                  <a:lnTo>
                    <a:pt x="1065518" y="1535205"/>
                  </a:lnTo>
                  <a:lnTo>
                    <a:pt x="1017157" y="1544084"/>
                  </a:lnTo>
                  <a:lnTo>
                    <a:pt x="967859" y="1550516"/>
                  </a:lnTo>
                  <a:lnTo>
                    <a:pt x="917704" y="1554429"/>
                  </a:lnTo>
                  <a:lnTo>
                    <a:pt x="866774" y="1555749"/>
                  </a:lnTo>
                  <a:close/>
                </a:path>
              </a:pathLst>
            </a:custGeom>
            <a:solidFill>
              <a:srgbClr val="DBAE93"/>
            </a:solidFill>
          </p:spPr>
          <p:txBody>
            <a:bodyPr wrap="square" lIns="0" tIns="0" rIns="0" bIns="0" rtlCol="0"/>
            <a:lstStyle/>
            <a:p>
              <a:endParaRPr sz="1350"/>
            </a:p>
          </p:txBody>
        </p:sp>
      </p:grpSp>
      <p:grpSp>
        <p:nvGrpSpPr>
          <p:cNvPr id="10" name="object 10"/>
          <p:cNvGrpSpPr/>
          <p:nvPr/>
        </p:nvGrpSpPr>
        <p:grpSpPr>
          <a:xfrm>
            <a:off x="5148053" y="3850886"/>
            <a:ext cx="3766185" cy="2501741"/>
            <a:chOff x="6935788" y="3451225"/>
            <a:chExt cx="5021580" cy="3335654"/>
          </a:xfrm>
        </p:grpSpPr>
        <p:pic>
          <p:nvPicPr>
            <p:cNvPr id="11" name="object 11"/>
            <p:cNvPicPr/>
            <p:nvPr/>
          </p:nvPicPr>
          <p:blipFill>
            <a:blip r:embed="rId4" cstate="print"/>
            <a:stretch>
              <a:fillRect/>
            </a:stretch>
          </p:blipFill>
          <p:spPr>
            <a:xfrm>
              <a:off x="6954838" y="3451225"/>
              <a:ext cx="5002212" cy="3335337"/>
            </a:xfrm>
            <a:prstGeom prst="rect">
              <a:avLst/>
            </a:prstGeom>
          </p:spPr>
        </p:pic>
        <p:sp>
          <p:nvSpPr>
            <p:cNvPr id="12" name="object 12"/>
            <p:cNvSpPr/>
            <p:nvPr/>
          </p:nvSpPr>
          <p:spPr>
            <a:xfrm>
              <a:off x="6935788" y="3451225"/>
              <a:ext cx="2173605" cy="1555750"/>
            </a:xfrm>
            <a:custGeom>
              <a:avLst/>
              <a:gdLst/>
              <a:ahLst/>
              <a:cxnLst/>
              <a:rect l="l" t="t" r="r" b="b"/>
              <a:pathLst>
                <a:path w="2173604" h="1555750">
                  <a:moveTo>
                    <a:pt x="1086643" y="1555749"/>
                  </a:moveTo>
                  <a:lnTo>
                    <a:pt x="1030725" y="1554737"/>
                  </a:lnTo>
                  <a:lnTo>
                    <a:pt x="975540" y="1551733"/>
                  </a:lnTo>
                  <a:lnTo>
                    <a:pt x="921158" y="1546787"/>
                  </a:lnTo>
                  <a:lnTo>
                    <a:pt x="867647" y="1539946"/>
                  </a:lnTo>
                  <a:lnTo>
                    <a:pt x="815074" y="1531260"/>
                  </a:lnTo>
                  <a:lnTo>
                    <a:pt x="763509" y="1520778"/>
                  </a:lnTo>
                  <a:lnTo>
                    <a:pt x="713019" y="1508548"/>
                  </a:lnTo>
                  <a:lnTo>
                    <a:pt x="663672" y="1494620"/>
                  </a:lnTo>
                  <a:lnTo>
                    <a:pt x="615538" y="1479043"/>
                  </a:lnTo>
                  <a:lnTo>
                    <a:pt x="568684" y="1461864"/>
                  </a:lnTo>
                  <a:lnTo>
                    <a:pt x="523179" y="1443134"/>
                  </a:lnTo>
                  <a:lnTo>
                    <a:pt x="479090" y="1422901"/>
                  </a:lnTo>
                  <a:lnTo>
                    <a:pt x="436487" y="1401213"/>
                  </a:lnTo>
                  <a:lnTo>
                    <a:pt x="395437" y="1378121"/>
                  </a:lnTo>
                  <a:lnTo>
                    <a:pt x="356008" y="1353672"/>
                  </a:lnTo>
                  <a:lnTo>
                    <a:pt x="318270" y="1327915"/>
                  </a:lnTo>
                  <a:lnTo>
                    <a:pt x="282290" y="1300900"/>
                  </a:lnTo>
                  <a:lnTo>
                    <a:pt x="248136" y="1272675"/>
                  </a:lnTo>
                  <a:lnTo>
                    <a:pt x="215877" y="1243290"/>
                  </a:lnTo>
                  <a:lnTo>
                    <a:pt x="185581" y="1212792"/>
                  </a:lnTo>
                  <a:lnTo>
                    <a:pt x="157317" y="1181231"/>
                  </a:lnTo>
                  <a:lnTo>
                    <a:pt x="131151" y="1148656"/>
                  </a:lnTo>
                  <a:lnTo>
                    <a:pt x="107154" y="1115115"/>
                  </a:lnTo>
                  <a:lnTo>
                    <a:pt x="85393" y="1080659"/>
                  </a:lnTo>
                  <a:lnTo>
                    <a:pt x="65937" y="1045334"/>
                  </a:lnTo>
                  <a:lnTo>
                    <a:pt x="48853" y="1009191"/>
                  </a:lnTo>
                  <a:lnTo>
                    <a:pt x="34210" y="972278"/>
                  </a:lnTo>
                  <a:lnTo>
                    <a:pt x="22076" y="934643"/>
                  </a:lnTo>
                  <a:lnTo>
                    <a:pt x="12520" y="896337"/>
                  </a:lnTo>
                  <a:lnTo>
                    <a:pt x="5610" y="857408"/>
                  </a:lnTo>
                  <a:lnTo>
                    <a:pt x="1413" y="817904"/>
                  </a:lnTo>
                  <a:lnTo>
                    <a:pt x="0" y="777874"/>
                  </a:lnTo>
                  <a:lnTo>
                    <a:pt x="1413" y="737845"/>
                  </a:lnTo>
                  <a:lnTo>
                    <a:pt x="5610" y="698341"/>
                  </a:lnTo>
                  <a:lnTo>
                    <a:pt x="12520" y="659412"/>
                  </a:lnTo>
                  <a:lnTo>
                    <a:pt x="22076" y="621106"/>
                  </a:lnTo>
                  <a:lnTo>
                    <a:pt x="34210" y="583471"/>
                  </a:lnTo>
                  <a:lnTo>
                    <a:pt x="48853" y="546558"/>
                  </a:lnTo>
                  <a:lnTo>
                    <a:pt x="65937" y="510415"/>
                  </a:lnTo>
                  <a:lnTo>
                    <a:pt x="85393" y="475090"/>
                  </a:lnTo>
                  <a:lnTo>
                    <a:pt x="107154" y="440634"/>
                  </a:lnTo>
                  <a:lnTo>
                    <a:pt x="131151" y="407093"/>
                  </a:lnTo>
                  <a:lnTo>
                    <a:pt x="157317" y="374518"/>
                  </a:lnTo>
                  <a:lnTo>
                    <a:pt x="185581" y="342957"/>
                  </a:lnTo>
                  <a:lnTo>
                    <a:pt x="215877" y="312459"/>
                  </a:lnTo>
                  <a:lnTo>
                    <a:pt x="248136" y="283074"/>
                  </a:lnTo>
                  <a:lnTo>
                    <a:pt x="282290" y="254849"/>
                  </a:lnTo>
                  <a:lnTo>
                    <a:pt x="318270" y="227834"/>
                  </a:lnTo>
                  <a:lnTo>
                    <a:pt x="356008" y="202077"/>
                  </a:lnTo>
                  <a:lnTo>
                    <a:pt x="395437" y="177628"/>
                  </a:lnTo>
                  <a:lnTo>
                    <a:pt x="436487" y="154536"/>
                  </a:lnTo>
                  <a:lnTo>
                    <a:pt x="479090" y="132848"/>
                  </a:lnTo>
                  <a:lnTo>
                    <a:pt x="523179" y="112615"/>
                  </a:lnTo>
                  <a:lnTo>
                    <a:pt x="568684" y="93885"/>
                  </a:lnTo>
                  <a:lnTo>
                    <a:pt x="615538" y="76706"/>
                  </a:lnTo>
                  <a:lnTo>
                    <a:pt x="663672" y="61129"/>
                  </a:lnTo>
                  <a:lnTo>
                    <a:pt x="713019" y="47201"/>
                  </a:lnTo>
                  <a:lnTo>
                    <a:pt x="763509" y="34971"/>
                  </a:lnTo>
                  <a:lnTo>
                    <a:pt x="815074" y="24489"/>
                  </a:lnTo>
                  <a:lnTo>
                    <a:pt x="867647" y="15803"/>
                  </a:lnTo>
                  <a:lnTo>
                    <a:pt x="921158" y="8962"/>
                  </a:lnTo>
                  <a:lnTo>
                    <a:pt x="975540" y="4016"/>
                  </a:lnTo>
                  <a:lnTo>
                    <a:pt x="1030725" y="1012"/>
                  </a:lnTo>
                  <a:lnTo>
                    <a:pt x="1086643" y="0"/>
                  </a:lnTo>
                  <a:lnTo>
                    <a:pt x="1142562" y="1012"/>
                  </a:lnTo>
                  <a:lnTo>
                    <a:pt x="1197746" y="4016"/>
                  </a:lnTo>
                  <a:lnTo>
                    <a:pt x="1252128" y="8962"/>
                  </a:lnTo>
                  <a:lnTo>
                    <a:pt x="1305640" y="15803"/>
                  </a:lnTo>
                  <a:lnTo>
                    <a:pt x="1358212" y="24489"/>
                  </a:lnTo>
                  <a:lnTo>
                    <a:pt x="1409778" y="34971"/>
                  </a:lnTo>
                  <a:lnTo>
                    <a:pt x="1460268" y="47201"/>
                  </a:lnTo>
                  <a:lnTo>
                    <a:pt x="1509614" y="61129"/>
                  </a:lnTo>
                  <a:lnTo>
                    <a:pt x="1557748" y="76706"/>
                  </a:lnTo>
                  <a:lnTo>
                    <a:pt x="1604602" y="93885"/>
                  </a:lnTo>
                  <a:lnTo>
                    <a:pt x="1650107" y="112615"/>
                  </a:lnTo>
                  <a:lnTo>
                    <a:pt x="1694196" y="132848"/>
                  </a:lnTo>
                  <a:lnTo>
                    <a:pt x="1736799" y="154536"/>
                  </a:lnTo>
                  <a:lnTo>
                    <a:pt x="1777849" y="177628"/>
                  </a:lnTo>
                  <a:lnTo>
                    <a:pt x="1817278" y="202077"/>
                  </a:lnTo>
                  <a:lnTo>
                    <a:pt x="1855016" y="227834"/>
                  </a:lnTo>
                  <a:lnTo>
                    <a:pt x="1890996" y="254849"/>
                  </a:lnTo>
                  <a:lnTo>
                    <a:pt x="1925150" y="283074"/>
                  </a:lnTo>
                  <a:lnTo>
                    <a:pt x="1957409" y="312459"/>
                  </a:lnTo>
                  <a:lnTo>
                    <a:pt x="1987705" y="342957"/>
                  </a:lnTo>
                  <a:lnTo>
                    <a:pt x="2015969" y="374518"/>
                  </a:lnTo>
                  <a:lnTo>
                    <a:pt x="2042134" y="407093"/>
                  </a:lnTo>
                  <a:lnTo>
                    <a:pt x="2066132" y="440634"/>
                  </a:lnTo>
                  <a:lnTo>
                    <a:pt x="2087892" y="475090"/>
                  </a:lnTo>
                  <a:lnTo>
                    <a:pt x="2107349" y="510415"/>
                  </a:lnTo>
                  <a:lnTo>
                    <a:pt x="2124433" y="546558"/>
                  </a:lnTo>
                  <a:lnTo>
                    <a:pt x="2139076" y="583471"/>
                  </a:lnTo>
                  <a:lnTo>
                    <a:pt x="2151210" y="621106"/>
                  </a:lnTo>
                  <a:lnTo>
                    <a:pt x="2160766" y="659412"/>
                  </a:lnTo>
                  <a:lnTo>
                    <a:pt x="2167676" y="698341"/>
                  </a:lnTo>
                  <a:lnTo>
                    <a:pt x="2171872" y="737845"/>
                  </a:lnTo>
                  <a:lnTo>
                    <a:pt x="2173286" y="777874"/>
                  </a:lnTo>
                  <a:lnTo>
                    <a:pt x="2171872" y="817904"/>
                  </a:lnTo>
                  <a:lnTo>
                    <a:pt x="2167676" y="857408"/>
                  </a:lnTo>
                  <a:lnTo>
                    <a:pt x="2160766" y="896337"/>
                  </a:lnTo>
                  <a:lnTo>
                    <a:pt x="2151210" y="934643"/>
                  </a:lnTo>
                  <a:lnTo>
                    <a:pt x="2139076" y="972278"/>
                  </a:lnTo>
                  <a:lnTo>
                    <a:pt x="2124433" y="1009191"/>
                  </a:lnTo>
                  <a:lnTo>
                    <a:pt x="2107349" y="1045334"/>
                  </a:lnTo>
                  <a:lnTo>
                    <a:pt x="2087892" y="1080659"/>
                  </a:lnTo>
                  <a:lnTo>
                    <a:pt x="2066132" y="1115115"/>
                  </a:lnTo>
                  <a:lnTo>
                    <a:pt x="2042134" y="1148656"/>
                  </a:lnTo>
                  <a:lnTo>
                    <a:pt x="2015969" y="1181231"/>
                  </a:lnTo>
                  <a:lnTo>
                    <a:pt x="1987705" y="1212792"/>
                  </a:lnTo>
                  <a:lnTo>
                    <a:pt x="1957409" y="1243290"/>
                  </a:lnTo>
                  <a:lnTo>
                    <a:pt x="1925150" y="1272675"/>
                  </a:lnTo>
                  <a:lnTo>
                    <a:pt x="1890996" y="1300900"/>
                  </a:lnTo>
                  <a:lnTo>
                    <a:pt x="1855016" y="1327915"/>
                  </a:lnTo>
                  <a:lnTo>
                    <a:pt x="1817278" y="1353672"/>
                  </a:lnTo>
                  <a:lnTo>
                    <a:pt x="1777849" y="1378121"/>
                  </a:lnTo>
                  <a:lnTo>
                    <a:pt x="1736799" y="1401213"/>
                  </a:lnTo>
                  <a:lnTo>
                    <a:pt x="1694196" y="1422901"/>
                  </a:lnTo>
                  <a:lnTo>
                    <a:pt x="1650107" y="1443134"/>
                  </a:lnTo>
                  <a:lnTo>
                    <a:pt x="1604602" y="1461864"/>
                  </a:lnTo>
                  <a:lnTo>
                    <a:pt x="1557748" y="1479043"/>
                  </a:lnTo>
                  <a:lnTo>
                    <a:pt x="1509614" y="1494620"/>
                  </a:lnTo>
                  <a:lnTo>
                    <a:pt x="1460268" y="1508548"/>
                  </a:lnTo>
                  <a:lnTo>
                    <a:pt x="1409778" y="1520778"/>
                  </a:lnTo>
                  <a:lnTo>
                    <a:pt x="1358212" y="1531260"/>
                  </a:lnTo>
                  <a:lnTo>
                    <a:pt x="1305640" y="1539946"/>
                  </a:lnTo>
                  <a:lnTo>
                    <a:pt x="1252128" y="1546787"/>
                  </a:lnTo>
                  <a:lnTo>
                    <a:pt x="1197746" y="1551733"/>
                  </a:lnTo>
                  <a:lnTo>
                    <a:pt x="1142562" y="1554737"/>
                  </a:lnTo>
                  <a:lnTo>
                    <a:pt x="1086643" y="1555749"/>
                  </a:lnTo>
                  <a:close/>
                </a:path>
              </a:pathLst>
            </a:custGeom>
            <a:solidFill>
              <a:srgbClr val="82D6A2"/>
            </a:solidFill>
          </p:spPr>
          <p:txBody>
            <a:bodyPr wrap="square" lIns="0" tIns="0" rIns="0" bIns="0" rtlCol="0"/>
            <a:lstStyle/>
            <a:p>
              <a:endParaRPr sz="1350"/>
            </a:p>
          </p:txBody>
        </p:sp>
      </p:grpSp>
      <p:grpSp>
        <p:nvGrpSpPr>
          <p:cNvPr id="13" name="object 13"/>
          <p:cNvGrpSpPr/>
          <p:nvPr/>
        </p:nvGrpSpPr>
        <p:grpSpPr>
          <a:xfrm>
            <a:off x="399860" y="3864101"/>
            <a:ext cx="3682256" cy="2501503"/>
            <a:chOff x="1235075" y="3616325"/>
            <a:chExt cx="4410075" cy="3148330"/>
          </a:xfrm>
        </p:grpSpPr>
        <p:pic>
          <p:nvPicPr>
            <p:cNvPr id="14" name="object 14"/>
            <p:cNvPicPr/>
            <p:nvPr/>
          </p:nvPicPr>
          <p:blipFill>
            <a:blip r:embed="rId5" cstate="print"/>
            <a:stretch>
              <a:fillRect/>
            </a:stretch>
          </p:blipFill>
          <p:spPr>
            <a:xfrm>
              <a:off x="1235075" y="3616325"/>
              <a:ext cx="4410074" cy="3148012"/>
            </a:xfrm>
            <a:prstGeom prst="rect">
              <a:avLst/>
            </a:prstGeom>
          </p:spPr>
        </p:pic>
        <p:sp>
          <p:nvSpPr>
            <p:cNvPr id="15" name="object 15"/>
            <p:cNvSpPr/>
            <p:nvPr/>
          </p:nvSpPr>
          <p:spPr>
            <a:xfrm>
              <a:off x="3459163" y="4278313"/>
              <a:ext cx="815975" cy="135255"/>
            </a:xfrm>
            <a:custGeom>
              <a:avLst/>
              <a:gdLst/>
              <a:ahLst/>
              <a:cxnLst/>
              <a:rect l="l" t="t" r="r" b="b"/>
              <a:pathLst>
                <a:path w="815975" h="135254">
                  <a:moveTo>
                    <a:pt x="815974" y="134936"/>
                  </a:moveTo>
                  <a:lnTo>
                    <a:pt x="0" y="134936"/>
                  </a:lnTo>
                  <a:lnTo>
                    <a:pt x="0" y="0"/>
                  </a:lnTo>
                  <a:lnTo>
                    <a:pt x="815974" y="0"/>
                  </a:lnTo>
                  <a:lnTo>
                    <a:pt x="815974" y="134936"/>
                  </a:lnTo>
                  <a:close/>
                </a:path>
              </a:pathLst>
            </a:custGeom>
            <a:solidFill>
              <a:srgbClr val="B1993B"/>
            </a:solidFill>
          </p:spPr>
          <p:txBody>
            <a:bodyPr wrap="square" lIns="0" tIns="0" rIns="0" bIns="0" rtlCol="0"/>
            <a:lstStyle/>
            <a:p>
              <a:endParaRPr sz="1350"/>
            </a:p>
          </p:txBody>
        </p:sp>
        <p:sp>
          <p:nvSpPr>
            <p:cNvPr id="16" name="object 16"/>
            <p:cNvSpPr/>
            <p:nvPr/>
          </p:nvSpPr>
          <p:spPr>
            <a:xfrm>
              <a:off x="3459163" y="4278313"/>
              <a:ext cx="815975" cy="135255"/>
            </a:xfrm>
            <a:custGeom>
              <a:avLst/>
              <a:gdLst/>
              <a:ahLst/>
              <a:cxnLst/>
              <a:rect l="l" t="t" r="r" b="b"/>
              <a:pathLst>
                <a:path w="815975" h="135254">
                  <a:moveTo>
                    <a:pt x="0" y="0"/>
                  </a:moveTo>
                  <a:lnTo>
                    <a:pt x="815974" y="0"/>
                  </a:lnTo>
                  <a:lnTo>
                    <a:pt x="815974" y="134936"/>
                  </a:lnTo>
                  <a:lnTo>
                    <a:pt x="0" y="134936"/>
                  </a:lnTo>
                  <a:lnTo>
                    <a:pt x="0" y="0"/>
                  </a:lnTo>
                  <a:close/>
                </a:path>
              </a:pathLst>
            </a:custGeom>
            <a:ln w="12699">
              <a:solidFill>
                <a:srgbClr val="816F2B"/>
              </a:solidFill>
            </a:ln>
          </p:spPr>
          <p:txBody>
            <a:bodyPr wrap="square" lIns="0" tIns="0" rIns="0" bIns="0" rtlCol="0"/>
            <a:lstStyle/>
            <a:p>
              <a:endParaRPr sz="1350"/>
            </a:p>
          </p:txBody>
        </p:sp>
        <p:sp>
          <p:nvSpPr>
            <p:cNvPr id="17" name="object 17"/>
            <p:cNvSpPr/>
            <p:nvPr/>
          </p:nvSpPr>
          <p:spPr>
            <a:xfrm>
              <a:off x="1960562" y="5183188"/>
              <a:ext cx="815975" cy="133350"/>
            </a:xfrm>
            <a:custGeom>
              <a:avLst/>
              <a:gdLst/>
              <a:ahLst/>
              <a:cxnLst/>
              <a:rect l="l" t="t" r="r" b="b"/>
              <a:pathLst>
                <a:path w="815975" h="133350">
                  <a:moveTo>
                    <a:pt x="815974" y="133349"/>
                  </a:moveTo>
                  <a:lnTo>
                    <a:pt x="0" y="133349"/>
                  </a:lnTo>
                  <a:lnTo>
                    <a:pt x="0" y="0"/>
                  </a:lnTo>
                  <a:lnTo>
                    <a:pt x="815974" y="0"/>
                  </a:lnTo>
                  <a:lnTo>
                    <a:pt x="815974" y="133349"/>
                  </a:lnTo>
                  <a:close/>
                </a:path>
              </a:pathLst>
            </a:custGeom>
            <a:solidFill>
              <a:srgbClr val="B1993B"/>
            </a:solidFill>
          </p:spPr>
          <p:txBody>
            <a:bodyPr wrap="square" lIns="0" tIns="0" rIns="0" bIns="0" rtlCol="0"/>
            <a:lstStyle/>
            <a:p>
              <a:endParaRPr sz="1350"/>
            </a:p>
          </p:txBody>
        </p:sp>
        <p:sp>
          <p:nvSpPr>
            <p:cNvPr id="18" name="object 18"/>
            <p:cNvSpPr/>
            <p:nvPr/>
          </p:nvSpPr>
          <p:spPr>
            <a:xfrm>
              <a:off x="1960562" y="5183188"/>
              <a:ext cx="815975" cy="133350"/>
            </a:xfrm>
            <a:custGeom>
              <a:avLst/>
              <a:gdLst/>
              <a:ahLst/>
              <a:cxnLst/>
              <a:rect l="l" t="t" r="r" b="b"/>
              <a:pathLst>
                <a:path w="815975" h="133350">
                  <a:moveTo>
                    <a:pt x="0" y="0"/>
                  </a:moveTo>
                  <a:lnTo>
                    <a:pt x="815974" y="0"/>
                  </a:lnTo>
                  <a:lnTo>
                    <a:pt x="815974" y="133349"/>
                  </a:lnTo>
                  <a:lnTo>
                    <a:pt x="0" y="133349"/>
                  </a:lnTo>
                  <a:lnTo>
                    <a:pt x="0" y="0"/>
                  </a:lnTo>
                  <a:close/>
                </a:path>
              </a:pathLst>
            </a:custGeom>
            <a:ln w="12699">
              <a:solidFill>
                <a:srgbClr val="816F2B"/>
              </a:solidFill>
            </a:ln>
          </p:spPr>
          <p:txBody>
            <a:bodyPr wrap="square" lIns="0" tIns="0" rIns="0" bIns="0" rtlCol="0"/>
            <a:lstStyle/>
            <a:p>
              <a:endParaRPr sz="1350"/>
            </a:p>
          </p:txBody>
        </p:sp>
        <p:sp>
          <p:nvSpPr>
            <p:cNvPr id="19" name="object 19"/>
            <p:cNvSpPr/>
            <p:nvPr/>
          </p:nvSpPr>
          <p:spPr>
            <a:xfrm>
              <a:off x="1235075" y="3616325"/>
              <a:ext cx="1971675" cy="1068705"/>
            </a:xfrm>
            <a:custGeom>
              <a:avLst/>
              <a:gdLst/>
              <a:ahLst/>
              <a:cxnLst/>
              <a:rect l="l" t="t" r="r" b="b"/>
              <a:pathLst>
                <a:path w="1971675" h="1068704">
                  <a:moveTo>
                    <a:pt x="985837" y="1068387"/>
                  </a:moveTo>
                  <a:lnTo>
                    <a:pt x="923491" y="1067337"/>
                  </a:lnTo>
                  <a:lnTo>
                    <a:pt x="862176" y="1064225"/>
                  </a:lnTo>
                  <a:lnTo>
                    <a:pt x="802006" y="1059117"/>
                  </a:lnTo>
                  <a:lnTo>
                    <a:pt x="743098" y="1052073"/>
                  </a:lnTo>
                  <a:lnTo>
                    <a:pt x="685567" y="1043156"/>
                  </a:lnTo>
                  <a:lnTo>
                    <a:pt x="629528" y="1032430"/>
                  </a:lnTo>
                  <a:lnTo>
                    <a:pt x="575097" y="1019957"/>
                  </a:lnTo>
                  <a:lnTo>
                    <a:pt x="522390" y="1005798"/>
                  </a:lnTo>
                  <a:lnTo>
                    <a:pt x="471521" y="990018"/>
                  </a:lnTo>
                  <a:lnTo>
                    <a:pt x="422607" y="972678"/>
                  </a:lnTo>
                  <a:lnTo>
                    <a:pt x="375762" y="953841"/>
                  </a:lnTo>
                  <a:lnTo>
                    <a:pt x="331103" y="933569"/>
                  </a:lnTo>
                  <a:lnTo>
                    <a:pt x="288745" y="911926"/>
                  </a:lnTo>
                  <a:lnTo>
                    <a:pt x="248802" y="888973"/>
                  </a:lnTo>
                  <a:lnTo>
                    <a:pt x="211392" y="864774"/>
                  </a:lnTo>
                  <a:lnTo>
                    <a:pt x="176629" y="839390"/>
                  </a:lnTo>
                  <a:lnTo>
                    <a:pt x="144628" y="812885"/>
                  </a:lnTo>
                  <a:lnTo>
                    <a:pt x="115506" y="785321"/>
                  </a:lnTo>
                  <a:lnTo>
                    <a:pt x="89377" y="756760"/>
                  </a:lnTo>
                  <a:lnTo>
                    <a:pt x="46563" y="696900"/>
                  </a:lnTo>
                  <a:lnTo>
                    <a:pt x="17109" y="633806"/>
                  </a:lnTo>
                  <a:lnTo>
                    <a:pt x="1939" y="567977"/>
                  </a:lnTo>
                  <a:lnTo>
                    <a:pt x="0" y="534194"/>
                  </a:lnTo>
                  <a:lnTo>
                    <a:pt x="1939" y="500410"/>
                  </a:lnTo>
                  <a:lnTo>
                    <a:pt x="17109" y="434582"/>
                  </a:lnTo>
                  <a:lnTo>
                    <a:pt x="46563" y="371487"/>
                  </a:lnTo>
                  <a:lnTo>
                    <a:pt x="89377" y="311627"/>
                  </a:lnTo>
                  <a:lnTo>
                    <a:pt x="115506" y="283066"/>
                  </a:lnTo>
                  <a:lnTo>
                    <a:pt x="144628" y="255502"/>
                  </a:lnTo>
                  <a:lnTo>
                    <a:pt x="176629" y="228997"/>
                  </a:lnTo>
                  <a:lnTo>
                    <a:pt x="211392" y="203613"/>
                  </a:lnTo>
                  <a:lnTo>
                    <a:pt x="248802" y="179414"/>
                  </a:lnTo>
                  <a:lnTo>
                    <a:pt x="288745" y="156461"/>
                  </a:lnTo>
                  <a:lnTo>
                    <a:pt x="331103" y="134818"/>
                  </a:lnTo>
                  <a:lnTo>
                    <a:pt x="375762" y="114546"/>
                  </a:lnTo>
                  <a:lnTo>
                    <a:pt x="422607" y="95709"/>
                  </a:lnTo>
                  <a:lnTo>
                    <a:pt x="471521" y="78369"/>
                  </a:lnTo>
                  <a:lnTo>
                    <a:pt x="522390" y="62589"/>
                  </a:lnTo>
                  <a:lnTo>
                    <a:pt x="575097" y="48430"/>
                  </a:lnTo>
                  <a:lnTo>
                    <a:pt x="629528" y="35957"/>
                  </a:lnTo>
                  <a:lnTo>
                    <a:pt x="685567" y="25231"/>
                  </a:lnTo>
                  <a:lnTo>
                    <a:pt x="743098" y="16314"/>
                  </a:lnTo>
                  <a:lnTo>
                    <a:pt x="802006" y="9270"/>
                  </a:lnTo>
                  <a:lnTo>
                    <a:pt x="862176" y="4162"/>
                  </a:lnTo>
                  <a:lnTo>
                    <a:pt x="923491" y="1050"/>
                  </a:lnTo>
                  <a:lnTo>
                    <a:pt x="985837" y="0"/>
                  </a:lnTo>
                  <a:lnTo>
                    <a:pt x="1048183" y="1050"/>
                  </a:lnTo>
                  <a:lnTo>
                    <a:pt x="1109498" y="4162"/>
                  </a:lnTo>
                  <a:lnTo>
                    <a:pt x="1169668" y="9270"/>
                  </a:lnTo>
                  <a:lnTo>
                    <a:pt x="1228576" y="16314"/>
                  </a:lnTo>
                  <a:lnTo>
                    <a:pt x="1286107" y="25231"/>
                  </a:lnTo>
                  <a:lnTo>
                    <a:pt x="1342146" y="35957"/>
                  </a:lnTo>
                  <a:lnTo>
                    <a:pt x="1396577" y="48430"/>
                  </a:lnTo>
                  <a:lnTo>
                    <a:pt x="1449284" y="62589"/>
                  </a:lnTo>
                  <a:lnTo>
                    <a:pt x="1500153" y="78369"/>
                  </a:lnTo>
                  <a:lnTo>
                    <a:pt x="1549067" y="95709"/>
                  </a:lnTo>
                  <a:lnTo>
                    <a:pt x="1595912" y="114546"/>
                  </a:lnTo>
                  <a:lnTo>
                    <a:pt x="1640571" y="134818"/>
                  </a:lnTo>
                  <a:lnTo>
                    <a:pt x="1682929" y="156461"/>
                  </a:lnTo>
                  <a:lnTo>
                    <a:pt x="1722872" y="179414"/>
                  </a:lnTo>
                  <a:lnTo>
                    <a:pt x="1760282" y="203613"/>
                  </a:lnTo>
                  <a:lnTo>
                    <a:pt x="1795045" y="228997"/>
                  </a:lnTo>
                  <a:lnTo>
                    <a:pt x="1827046" y="255502"/>
                  </a:lnTo>
                  <a:lnTo>
                    <a:pt x="1856168" y="283066"/>
                  </a:lnTo>
                  <a:lnTo>
                    <a:pt x="1882297" y="311627"/>
                  </a:lnTo>
                  <a:lnTo>
                    <a:pt x="1925111" y="371487"/>
                  </a:lnTo>
                  <a:lnTo>
                    <a:pt x="1954565" y="434582"/>
                  </a:lnTo>
                  <a:lnTo>
                    <a:pt x="1969735" y="500410"/>
                  </a:lnTo>
                  <a:lnTo>
                    <a:pt x="1971674" y="534194"/>
                  </a:lnTo>
                  <a:lnTo>
                    <a:pt x="1969735" y="567977"/>
                  </a:lnTo>
                  <a:lnTo>
                    <a:pt x="1954565" y="633806"/>
                  </a:lnTo>
                  <a:lnTo>
                    <a:pt x="1925111" y="696900"/>
                  </a:lnTo>
                  <a:lnTo>
                    <a:pt x="1882297" y="756760"/>
                  </a:lnTo>
                  <a:lnTo>
                    <a:pt x="1856168" y="785321"/>
                  </a:lnTo>
                  <a:lnTo>
                    <a:pt x="1827046" y="812885"/>
                  </a:lnTo>
                  <a:lnTo>
                    <a:pt x="1795045" y="839390"/>
                  </a:lnTo>
                  <a:lnTo>
                    <a:pt x="1760282" y="864774"/>
                  </a:lnTo>
                  <a:lnTo>
                    <a:pt x="1722872" y="888973"/>
                  </a:lnTo>
                  <a:lnTo>
                    <a:pt x="1682929" y="911926"/>
                  </a:lnTo>
                  <a:lnTo>
                    <a:pt x="1640571" y="933569"/>
                  </a:lnTo>
                  <a:lnTo>
                    <a:pt x="1595912" y="953841"/>
                  </a:lnTo>
                  <a:lnTo>
                    <a:pt x="1549067" y="972678"/>
                  </a:lnTo>
                  <a:lnTo>
                    <a:pt x="1500153" y="990018"/>
                  </a:lnTo>
                  <a:lnTo>
                    <a:pt x="1449284" y="1005798"/>
                  </a:lnTo>
                  <a:lnTo>
                    <a:pt x="1396577" y="1019957"/>
                  </a:lnTo>
                  <a:lnTo>
                    <a:pt x="1342146" y="1032430"/>
                  </a:lnTo>
                  <a:lnTo>
                    <a:pt x="1286107" y="1043156"/>
                  </a:lnTo>
                  <a:lnTo>
                    <a:pt x="1228576" y="1052073"/>
                  </a:lnTo>
                  <a:lnTo>
                    <a:pt x="1169668" y="1059117"/>
                  </a:lnTo>
                  <a:lnTo>
                    <a:pt x="1109498" y="1064225"/>
                  </a:lnTo>
                  <a:lnTo>
                    <a:pt x="1048183" y="1067337"/>
                  </a:lnTo>
                  <a:lnTo>
                    <a:pt x="985837" y="1068387"/>
                  </a:lnTo>
                  <a:close/>
                </a:path>
              </a:pathLst>
            </a:custGeom>
            <a:solidFill>
              <a:srgbClr val="82D6A2"/>
            </a:solidFill>
          </p:spPr>
          <p:txBody>
            <a:bodyPr wrap="square" lIns="0" tIns="0" rIns="0" bIns="0" rtlCol="0"/>
            <a:lstStyle/>
            <a:p>
              <a:endParaRPr sz="1350"/>
            </a:p>
          </p:txBody>
        </p:sp>
      </p:grpSp>
      <p:sp>
        <p:nvSpPr>
          <p:cNvPr id="20" name="object 20"/>
          <p:cNvSpPr txBox="1"/>
          <p:nvPr/>
        </p:nvSpPr>
        <p:spPr>
          <a:xfrm>
            <a:off x="5576747" y="1328541"/>
            <a:ext cx="853440" cy="240450"/>
          </a:xfrm>
          <a:prstGeom prst="rect">
            <a:avLst/>
          </a:prstGeom>
        </p:spPr>
        <p:txBody>
          <a:bodyPr vert="horz" wrap="square" lIns="0" tIns="9525" rIns="0" bIns="0" rtlCol="0">
            <a:spAutoFit/>
          </a:bodyPr>
          <a:lstStyle/>
          <a:p>
            <a:pPr marL="9525">
              <a:spcBef>
                <a:spcPts val="75"/>
              </a:spcBef>
            </a:pPr>
            <a:r>
              <a:rPr sz="1500" spc="-11" dirty="0">
                <a:solidFill>
                  <a:srgbClr val="FFFFFF"/>
                </a:solidFill>
                <a:latin typeface="Calibri"/>
                <a:cs typeface="Calibri"/>
              </a:rPr>
              <a:t>Vulnerable</a:t>
            </a:r>
            <a:endParaRPr sz="1500" dirty="0">
              <a:latin typeface="Calibri"/>
              <a:cs typeface="Calibri"/>
            </a:endParaRPr>
          </a:p>
        </p:txBody>
      </p:sp>
      <p:sp>
        <p:nvSpPr>
          <p:cNvPr id="21" name="object 21"/>
          <p:cNvSpPr txBox="1"/>
          <p:nvPr/>
        </p:nvSpPr>
        <p:spPr>
          <a:xfrm>
            <a:off x="865575" y="4160167"/>
            <a:ext cx="928211" cy="217367"/>
          </a:xfrm>
          <a:prstGeom prst="rect">
            <a:avLst/>
          </a:prstGeom>
        </p:spPr>
        <p:txBody>
          <a:bodyPr vert="horz" wrap="square" lIns="0" tIns="9525" rIns="0" bIns="0" rtlCol="0">
            <a:spAutoFit/>
          </a:bodyPr>
          <a:lstStyle/>
          <a:p>
            <a:pPr marL="9525">
              <a:spcBef>
                <a:spcPts val="75"/>
              </a:spcBef>
            </a:pPr>
            <a:r>
              <a:rPr sz="1350" b="1" dirty="0">
                <a:latin typeface="Calibri"/>
                <a:cs typeface="Calibri"/>
              </a:rPr>
              <a:t>Malnutrition</a:t>
            </a:r>
            <a:endParaRPr sz="1350" dirty="0">
              <a:latin typeface="Calibri"/>
              <a:cs typeface="Calibri"/>
            </a:endParaRPr>
          </a:p>
        </p:txBody>
      </p:sp>
      <p:sp>
        <p:nvSpPr>
          <p:cNvPr id="22" name="object 22"/>
          <p:cNvSpPr txBox="1"/>
          <p:nvPr/>
        </p:nvSpPr>
        <p:spPr>
          <a:xfrm>
            <a:off x="816717" y="1503444"/>
            <a:ext cx="578644" cy="425116"/>
          </a:xfrm>
          <a:prstGeom prst="rect">
            <a:avLst/>
          </a:prstGeom>
        </p:spPr>
        <p:txBody>
          <a:bodyPr vert="horz" wrap="square" lIns="0" tIns="9525" rIns="0" bIns="0" rtlCol="0">
            <a:spAutoFit/>
          </a:bodyPr>
          <a:lstStyle/>
          <a:p>
            <a:pPr marL="9525" marR="3810" indent="112871">
              <a:spcBef>
                <a:spcPts val="75"/>
              </a:spcBef>
            </a:pPr>
            <a:r>
              <a:rPr sz="1350" b="1" spc="-11" dirty="0">
                <a:latin typeface="Calibri"/>
                <a:cs typeface="Calibri"/>
              </a:rPr>
              <a:t>Poor </a:t>
            </a:r>
            <a:r>
              <a:rPr sz="1350" b="1" spc="-8" dirty="0">
                <a:latin typeface="Calibri"/>
                <a:cs typeface="Calibri"/>
              </a:rPr>
              <a:t> </a:t>
            </a:r>
            <a:r>
              <a:rPr sz="1350" b="1" spc="-4" dirty="0">
                <a:latin typeface="Calibri"/>
                <a:cs typeface="Calibri"/>
              </a:rPr>
              <a:t>housing</a:t>
            </a:r>
            <a:endParaRPr sz="1350" dirty="0">
              <a:latin typeface="Calibri"/>
              <a:cs typeface="Calibri"/>
            </a:endParaRPr>
          </a:p>
        </p:txBody>
      </p:sp>
      <p:sp>
        <p:nvSpPr>
          <p:cNvPr id="23" name="object 23"/>
          <p:cNvSpPr/>
          <p:nvPr/>
        </p:nvSpPr>
        <p:spPr>
          <a:xfrm>
            <a:off x="6619875" y="2241947"/>
            <a:ext cx="1207294" cy="1146810"/>
          </a:xfrm>
          <a:custGeom>
            <a:avLst/>
            <a:gdLst/>
            <a:ahLst/>
            <a:cxnLst/>
            <a:rect l="l" t="t" r="r" b="b"/>
            <a:pathLst>
              <a:path w="1609725" h="1529079">
                <a:moveTo>
                  <a:pt x="804862" y="1528761"/>
                </a:moveTo>
                <a:lnTo>
                  <a:pt x="755832" y="1527366"/>
                </a:lnTo>
                <a:lnTo>
                  <a:pt x="707579" y="1523235"/>
                </a:lnTo>
                <a:lnTo>
                  <a:pt x="660187" y="1516446"/>
                </a:lnTo>
                <a:lnTo>
                  <a:pt x="613740" y="1507081"/>
                </a:lnTo>
                <a:lnTo>
                  <a:pt x="568323" y="1495219"/>
                </a:lnTo>
                <a:lnTo>
                  <a:pt x="524019" y="1480940"/>
                </a:lnTo>
                <a:lnTo>
                  <a:pt x="480914" y="1464324"/>
                </a:lnTo>
                <a:lnTo>
                  <a:pt x="439090" y="1445451"/>
                </a:lnTo>
                <a:lnTo>
                  <a:pt x="398632" y="1424401"/>
                </a:lnTo>
                <a:lnTo>
                  <a:pt x="359625" y="1401254"/>
                </a:lnTo>
                <a:lnTo>
                  <a:pt x="322153" y="1376090"/>
                </a:lnTo>
                <a:lnTo>
                  <a:pt x="286299" y="1348989"/>
                </a:lnTo>
                <a:lnTo>
                  <a:pt x="252149" y="1320030"/>
                </a:lnTo>
                <a:lnTo>
                  <a:pt x="219785" y="1289294"/>
                </a:lnTo>
                <a:lnTo>
                  <a:pt x="189293" y="1256861"/>
                </a:lnTo>
                <a:lnTo>
                  <a:pt x="160757" y="1222811"/>
                </a:lnTo>
                <a:lnTo>
                  <a:pt x="134260" y="1187223"/>
                </a:lnTo>
                <a:lnTo>
                  <a:pt x="109887" y="1150178"/>
                </a:lnTo>
                <a:lnTo>
                  <a:pt x="87722" y="1111756"/>
                </a:lnTo>
                <a:lnTo>
                  <a:pt x="67850" y="1072036"/>
                </a:lnTo>
                <a:lnTo>
                  <a:pt x="50354" y="1031098"/>
                </a:lnTo>
                <a:lnTo>
                  <a:pt x="35319" y="989023"/>
                </a:lnTo>
                <a:lnTo>
                  <a:pt x="22828" y="945890"/>
                </a:lnTo>
                <a:lnTo>
                  <a:pt x="12967" y="901779"/>
                </a:lnTo>
                <a:lnTo>
                  <a:pt x="5819" y="856771"/>
                </a:lnTo>
                <a:lnTo>
                  <a:pt x="1468" y="810945"/>
                </a:lnTo>
                <a:lnTo>
                  <a:pt x="0" y="764381"/>
                </a:lnTo>
                <a:lnTo>
                  <a:pt x="1468" y="717817"/>
                </a:lnTo>
                <a:lnTo>
                  <a:pt x="5819" y="671991"/>
                </a:lnTo>
                <a:lnTo>
                  <a:pt x="12967" y="626982"/>
                </a:lnTo>
                <a:lnTo>
                  <a:pt x="22828" y="582872"/>
                </a:lnTo>
                <a:lnTo>
                  <a:pt x="35319" y="539739"/>
                </a:lnTo>
                <a:lnTo>
                  <a:pt x="50354" y="497663"/>
                </a:lnTo>
                <a:lnTo>
                  <a:pt x="67850" y="456726"/>
                </a:lnTo>
                <a:lnTo>
                  <a:pt x="87722" y="417005"/>
                </a:lnTo>
                <a:lnTo>
                  <a:pt x="109887" y="378583"/>
                </a:lnTo>
                <a:lnTo>
                  <a:pt x="134260" y="341538"/>
                </a:lnTo>
                <a:lnTo>
                  <a:pt x="160757" y="305950"/>
                </a:lnTo>
                <a:lnTo>
                  <a:pt x="189293" y="271900"/>
                </a:lnTo>
                <a:lnTo>
                  <a:pt x="219785" y="239467"/>
                </a:lnTo>
                <a:lnTo>
                  <a:pt x="252149" y="208731"/>
                </a:lnTo>
                <a:lnTo>
                  <a:pt x="286299" y="179772"/>
                </a:lnTo>
                <a:lnTo>
                  <a:pt x="322153" y="152671"/>
                </a:lnTo>
                <a:lnTo>
                  <a:pt x="359625" y="127507"/>
                </a:lnTo>
                <a:lnTo>
                  <a:pt x="398632" y="104360"/>
                </a:lnTo>
                <a:lnTo>
                  <a:pt x="439090" y="83310"/>
                </a:lnTo>
                <a:lnTo>
                  <a:pt x="480914" y="64437"/>
                </a:lnTo>
                <a:lnTo>
                  <a:pt x="524019" y="47821"/>
                </a:lnTo>
                <a:lnTo>
                  <a:pt x="568323" y="33542"/>
                </a:lnTo>
                <a:lnTo>
                  <a:pt x="613740" y="21680"/>
                </a:lnTo>
                <a:lnTo>
                  <a:pt x="660187" y="12315"/>
                </a:lnTo>
                <a:lnTo>
                  <a:pt x="707579" y="5526"/>
                </a:lnTo>
                <a:lnTo>
                  <a:pt x="755832" y="1395"/>
                </a:lnTo>
                <a:lnTo>
                  <a:pt x="804862" y="0"/>
                </a:lnTo>
                <a:lnTo>
                  <a:pt x="853947" y="1421"/>
                </a:lnTo>
                <a:lnTo>
                  <a:pt x="902598" y="5653"/>
                </a:lnTo>
                <a:lnTo>
                  <a:pt x="950694" y="12648"/>
                </a:lnTo>
                <a:lnTo>
                  <a:pt x="998109" y="22357"/>
                </a:lnTo>
                <a:lnTo>
                  <a:pt x="1044723" y="34731"/>
                </a:lnTo>
                <a:lnTo>
                  <a:pt x="1090411" y="49722"/>
                </a:lnTo>
                <a:lnTo>
                  <a:pt x="1135050" y="67283"/>
                </a:lnTo>
                <a:lnTo>
                  <a:pt x="1178519" y="87364"/>
                </a:lnTo>
                <a:lnTo>
                  <a:pt x="1220693" y="109917"/>
                </a:lnTo>
                <a:lnTo>
                  <a:pt x="1261449" y="134893"/>
                </a:lnTo>
                <a:lnTo>
                  <a:pt x="1300666" y="162245"/>
                </a:lnTo>
                <a:lnTo>
                  <a:pt x="1338219" y="191924"/>
                </a:lnTo>
                <a:lnTo>
                  <a:pt x="1373985" y="223882"/>
                </a:lnTo>
                <a:lnTo>
                  <a:pt x="1410332" y="260758"/>
                </a:lnTo>
                <a:lnTo>
                  <a:pt x="1443858" y="299614"/>
                </a:lnTo>
                <a:lnTo>
                  <a:pt x="1474498" y="340302"/>
                </a:lnTo>
                <a:lnTo>
                  <a:pt x="1502188" y="382671"/>
                </a:lnTo>
                <a:lnTo>
                  <a:pt x="1526863" y="426575"/>
                </a:lnTo>
                <a:lnTo>
                  <a:pt x="1548458" y="471865"/>
                </a:lnTo>
                <a:lnTo>
                  <a:pt x="1566908" y="518391"/>
                </a:lnTo>
                <a:lnTo>
                  <a:pt x="1582150" y="566006"/>
                </a:lnTo>
                <a:lnTo>
                  <a:pt x="1594116" y="614561"/>
                </a:lnTo>
                <a:lnTo>
                  <a:pt x="1602744" y="663907"/>
                </a:lnTo>
                <a:lnTo>
                  <a:pt x="1607969" y="713897"/>
                </a:lnTo>
                <a:lnTo>
                  <a:pt x="1609724" y="764381"/>
                </a:lnTo>
                <a:lnTo>
                  <a:pt x="1608256" y="810945"/>
                </a:lnTo>
                <a:lnTo>
                  <a:pt x="1603905" y="856771"/>
                </a:lnTo>
                <a:lnTo>
                  <a:pt x="1596757" y="901779"/>
                </a:lnTo>
                <a:lnTo>
                  <a:pt x="1586896" y="945890"/>
                </a:lnTo>
                <a:lnTo>
                  <a:pt x="1574405" y="989023"/>
                </a:lnTo>
                <a:lnTo>
                  <a:pt x="1559370" y="1031098"/>
                </a:lnTo>
                <a:lnTo>
                  <a:pt x="1541874" y="1072036"/>
                </a:lnTo>
                <a:lnTo>
                  <a:pt x="1522002" y="1111756"/>
                </a:lnTo>
                <a:lnTo>
                  <a:pt x="1499837" y="1150178"/>
                </a:lnTo>
                <a:lnTo>
                  <a:pt x="1475464" y="1187223"/>
                </a:lnTo>
                <a:lnTo>
                  <a:pt x="1448967" y="1222811"/>
                </a:lnTo>
                <a:lnTo>
                  <a:pt x="1420431" y="1256861"/>
                </a:lnTo>
                <a:lnTo>
                  <a:pt x="1389939" y="1289294"/>
                </a:lnTo>
                <a:lnTo>
                  <a:pt x="1357575" y="1320030"/>
                </a:lnTo>
                <a:lnTo>
                  <a:pt x="1323425" y="1348989"/>
                </a:lnTo>
                <a:lnTo>
                  <a:pt x="1287571" y="1376090"/>
                </a:lnTo>
                <a:lnTo>
                  <a:pt x="1250099" y="1401254"/>
                </a:lnTo>
                <a:lnTo>
                  <a:pt x="1211091" y="1424401"/>
                </a:lnTo>
                <a:lnTo>
                  <a:pt x="1170634" y="1445451"/>
                </a:lnTo>
                <a:lnTo>
                  <a:pt x="1128810" y="1464324"/>
                </a:lnTo>
                <a:lnTo>
                  <a:pt x="1085705" y="1480940"/>
                </a:lnTo>
                <a:lnTo>
                  <a:pt x="1041401" y="1495219"/>
                </a:lnTo>
                <a:lnTo>
                  <a:pt x="995984" y="1507081"/>
                </a:lnTo>
                <a:lnTo>
                  <a:pt x="949537" y="1516446"/>
                </a:lnTo>
                <a:lnTo>
                  <a:pt x="902145" y="1523235"/>
                </a:lnTo>
                <a:lnTo>
                  <a:pt x="853892" y="1527366"/>
                </a:lnTo>
                <a:lnTo>
                  <a:pt x="804862" y="1528761"/>
                </a:lnTo>
                <a:close/>
              </a:path>
            </a:pathLst>
          </a:custGeom>
          <a:solidFill>
            <a:srgbClr val="E9EED7"/>
          </a:solidFill>
        </p:spPr>
        <p:txBody>
          <a:bodyPr wrap="square" lIns="0" tIns="0" rIns="0" bIns="0" rtlCol="0"/>
          <a:lstStyle/>
          <a:p>
            <a:endParaRPr sz="1350"/>
          </a:p>
        </p:txBody>
      </p:sp>
      <p:sp>
        <p:nvSpPr>
          <p:cNvPr id="24" name="object 24"/>
          <p:cNvSpPr txBox="1"/>
          <p:nvPr/>
        </p:nvSpPr>
        <p:spPr>
          <a:xfrm>
            <a:off x="6866074" y="2490240"/>
            <a:ext cx="714375" cy="632866"/>
          </a:xfrm>
          <a:prstGeom prst="rect">
            <a:avLst/>
          </a:prstGeom>
        </p:spPr>
        <p:txBody>
          <a:bodyPr vert="horz" wrap="square" lIns="0" tIns="9525" rIns="0" bIns="0" rtlCol="0">
            <a:spAutoFit/>
          </a:bodyPr>
          <a:lstStyle/>
          <a:p>
            <a:pPr marL="9525" marR="3810" indent="86678" algn="just">
              <a:spcBef>
                <a:spcPts val="75"/>
              </a:spcBef>
            </a:pPr>
            <a:r>
              <a:rPr sz="1350" b="1" spc="-15" dirty="0">
                <a:latin typeface="Calibri"/>
                <a:cs typeface="Calibri"/>
              </a:rPr>
              <a:t>Elderly, </a:t>
            </a:r>
            <a:r>
              <a:rPr sz="1350" b="1" spc="-11" dirty="0">
                <a:latin typeface="Calibri"/>
                <a:cs typeface="Calibri"/>
              </a:rPr>
              <a:t> </a:t>
            </a:r>
            <a:r>
              <a:rPr sz="1350" b="1" spc="-8" dirty="0">
                <a:latin typeface="Calibri"/>
                <a:cs typeface="Calibri"/>
              </a:rPr>
              <a:t>children </a:t>
            </a:r>
            <a:r>
              <a:rPr sz="1350" b="1" spc="-4" dirty="0">
                <a:latin typeface="Calibri"/>
                <a:cs typeface="Calibri"/>
              </a:rPr>
              <a:t> </a:t>
            </a:r>
            <a:r>
              <a:rPr sz="1350" b="1" dirty="0">
                <a:latin typeface="Calibri"/>
                <a:cs typeface="Calibri"/>
              </a:rPr>
              <a:t>&amp;</a:t>
            </a:r>
            <a:r>
              <a:rPr sz="1350" b="1" spc="-64" dirty="0">
                <a:latin typeface="Calibri"/>
                <a:cs typeface="Calibri"/>
              </a:rPr>
              <a:t> </a:t>
            </a:r>
            <a:r>
              <a:rPr sz="1350" b="1" spc="-8" dirty="0">
                <a:latin typeface="Calibri"/>
                <a:cs typeface="Calibri"/>
              </a:rPr>
              <a:t>women</a:t>
            </a:r>
            <a:endParaRPr sz="1350">
              <a:latin typeface="Calibri"/>
              <a:cs typeface="Calibri"/>
            </a:endParaRPr>
          </a:p>
        </p:txBody>
      </p:sp>
      <p:sp>
        <p:nvSpPr>
          <p:cNvPr id="25" name="object 25"/>
          <p:cNvSpPr txBox="1"/>
          <p:nvPr/>
        </p:nvSpPr>
        <p:spPr>
          <a:xfrm>
            <a:off x="5508980" y="4313232"/>
            <a:ext cx="1015365" cy="217367"/>
          </a:xfrm>
          <a:prstGeom prst="rect">
            <a:avLst/>
          </a:prstGeom>
        </p:spPr>
        <p:txBody>
          <a:bodyPr vert="horz" wrap="square" lIns="0" tIns="9525" rIns="0" bIns="0" rtlCol="0">
            <a:spAutoFit/>
          </a:bodyPr>
          <a:lstStyle/>
          <a:p>
            <a:pPr marL="9525">
              <a:spcBef>
                <a:spcPts val="75"/>
              </a:spcBef>
            </a:pPr>
            <a:r>
              <a:rPr sz="1350" b="1" spc="-11" dirty="0">
                <a:latin typeface="Calibri"/>
                <a:cs typeface="Calibri"/>
              </a:rPr>
              <a:t>Overcrowding</a:t>
            </a:r>
            <a:endParaRPr sz="1350" dirty="0">
              <a:latin typeface="Calibri"/>
              <a:cs typeface="Calibri"/>
            </a:endParaRPr>
          </a:p>
        </p:txBody>
      </p:sp>
    </p:spTree>
    <p:extLst>
      <p:ext uri="{BB962C8B-B14F-4D97-AF65-F5344CB8AC3E}">
        <p14:creationId xmlns:p14="http://schemas.microsoft.com/office/powerpoint/2010/main" val="334287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r>
              <a:rPr lang="en-US" dirty="0"/>
              <a:t>WHO announced End TB Strategy</a:t>
            </a:r>
          </a:p>
          <a:p>
            <a:pPr marL="0" indent="0">
              <a:buNone/>
            </a:pPr>
            <a:r>
              <a:rPr lang="en-US" dirty="0"/>
              <a:t>    Target – Reducing deaths by 90% and 95%</a:t>
            </a:r>
          </a:p>
          <a:p>
            <a:pPr marL="0" indent="0">
              <a:buNone/>
            </a:pPr>
            <a:r>
              <a:rPr lang="en-US" dirty="0"/>
              <a:t>                   Reducing incidence by 80% and 90%</a:t>
            </a:r>
          </a:p>
          <a:p>
            <a:pPr marL="0" indent="0">
              <a:buNone/>
            </a:pPr>
            <a:r>
              <a:rPr lang="en-US" dirty="0"/>
              <a:t>                   by 2030 and 2035</a:t>
            </a:r>
          </a:p>
          <a:p>
            <a:pPr marL="0" indent="0">
              <a:buNone/>
            </a:pPr>
            <a:endParaRPr lang="en-US" dirty="0"/>
          </a:p>
          <a:p>
            <a:r>
              <a:rPr lang="en-US" dirty="0"/>
              <a:t>GOI aims TB elimination by 2025 </a:t>
            </a:r>
          </a:p>
        </p:txBody>
      </p:sp>
      <p:sp>
        <p:nvSpPr>
          <p:cNvPr id="4" name="Slide Number Placeholder 3"/>
          <p:cNvSpPr>
            <a:spLocks noGrp="1"/>
          </p:cNvSpPr>
          <p:nvPr>
            <p:ph type="sldNum" sz="quarter" idx="12"/>
          </p:nvPr>
        </p:nvSpPr>
        <p:spPr/>
        <p:txBody>
          <a:bodyPr/>
          <a:lstStyle/>
          <a:p>
            <a:fld id="{12B5328F-5207-44D2-8ABB-E9C185FCB670}" type="slidenum">
              <a:rPr lang="en-US" smtClean="0"/>
              <a:pPr/>
              <a:t>4</a:t>
            </a:fld>
            <a:endParaRPr lang="en-US"/>
          </a:p>
        </p:txBody>
      </p:sp>
    </p:spTree>
    <p:extLst>
      <p:ext uri="{BB962C8B-B14F-4D97-AF65-F5344CB8AC3E}">
        <p14:creationId xmlns:p14="http://schemas.microsoft.com/office/powerpoint/2010/main" val="126512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835" y="934411"/>
            <a:ext cx="8746331" cy="786273"/>
          </a:xfrm>
          <a:prstGeom prst="rect">
            <a:avLst/>
          </a:prstGeom>
          <a:solidFill>
            <a:srgbClr val="427359"/>
          </a:solidFill>
        </p:spPr>
        <p:txBody>
          <a:bodyPr vert="horz" wrap="square" lIns="0" tIns="108109" rIns="0" bIns="0" rtlCol="0" anchor="ctr">
            <a:spAutoFit/>
          </a:bodyPr>
          <a:lstStyle/>
          <a:p>
            <a:pPr marL="953" algn="ctr">
              <a:lnSpc>
                <a:spcPct val="100000"/>
              </a:lnSpc>
              <a:spcBef>
                <a:spcPts val="851"/>
              </a:spcBef>
            </a:pPr>
            <a:r>
              <a:rPr spc="135" dirty="0"/>
              <a:t>EVOLUTION</a:t>
            </a:r>
            <a:r>
              <a:rPr spc="-105" dirty="0"/>
              <a:t> </a:t>
            </a:r>
            <a:r>
              <a:rPr spc="153" dirty="0"/>
              <a:t>OF</a:t>
            </a:r>
            <a:r>
              <a:rPr spc="-101" dirty="0"/>
              <a:t> </a:t>
            </a:r>
            <a:r>
              <a:rPr spc="101" dirty="0"/>
              <a:t>NTEP</a:t>
            </a:r>
          </a:p>
        </p:txBody>
      </p:sp>
      <p:sp>
        <p:nvSpPr>
          <p:cNvPr id="3" name="object 3"/>
          <p:cNvSpPr txBox="1"/>
          <p:nvPr/>
        </p:nvSpPr>
        <p:spPr>
          <a:xfrm>
            <a:off x="5298281" y="5185172"/>
            <a:ext cx="3661410" cy="644888"/>
          </a:xfrm>
          <a:prstGeom prst="rect">
            <a:avLst/>
          </a:prstGeom>
          <a:solidFill>
            <a:srgbClr val="6B7386"/>
          </a:solidFill>
        </p:spPr>
        <p:txBody>
          <a:bodyPr vert="horz" wrap="square" lIns="0" tIns="21431" rIns="0" bIns="0" rtlCol="0">
            <a:spAutoFit/>
          </a:bodyPr>
          <a:lstStyle/>
          <a:p>
            <a:pPr marL="64294">
              <a:spcBef>
                <a:spcPts val="169"/>
              </a:spcBef>
            </a:pPr>
            <a:r>
              <a:rPr sz="1350" dirty="0">
                <a:solidFill>
                  <a:srgbClr val="FFFFFF"/>
                </a:solidFill>
                <a:latin typeface="Gill Sans MT"/>
                <a:cs typeface="Gill Sans MT"/>
              </a:rPr>
              <a:t>1962</a:t>
            </a:r>
            <a:endParaRPr sz="1350">
              <a:latin typeface="Gill Sans MT"/>
              <a:cs typeface="Gill Sans MT"/>
            </a:endParaRPr>
          </a:p>
          <a:p>
            <a:pPr marL="64294" marR="225743"/>
            <a:r>
              <a:rPr sz="1350" spc="-4" dirty="0">
                <a:solidFill>
                  <a:srgbClr val="FFFFFF"/>
                </a:solidFill>
                <a:latin typeface="Gill Sans MT"/>
                <a:cs typeface="Gill Sans MT"/>
              </a:rPr>
              <a:t>G</a:t>
            </a:r>
            <a:r>
              <a:rPr sz="1350" spc="-15" dirty="0">
                <a:solidFill>
                  <a:srgbClr val="FFFFFF"/>
                </a:solidFill>
                <a:latin typeface="Gill Sans MT"/>
                <a:cs typeface="Gill Sans MT"/>
              </a:rPr>
              <a:t>o</a:t>
            </a:r>
            <a:r>
              <a:rPr sz="1350" spc="-4" dirty="0">
                <a:solidFill>
                  <a:srgbClr val="FFFFFF"/>
                </a:solidFill>
                <a:latin typeface="Gill Sans MT"/>
                <a:cs typeface="Gill Sans MT"/>
              </a:rPr>
              <a:t>vt</a:t>
            </a:r>
            <a:r>
              <a:rPr sz="1350" dirty="0">
                <a:solidFill>
                  <a:srgbClr val="FFFFFF"/>
                </a:solidFill>
                <a:latin typeface="Gill Sans MT"/>
                <a:cs typeface="Gill Sans MT"/>
              </a:rPr>
              <a:t>.</a:t>
            </a:r>
            <a:r>
              <a:rPr sz="1350" spc="-139" dirty="0">
                <a:solidFill>
                  <a:srgbClr val="FFFFFF"/>
                </a:solidFill>
                <a:latin typeface="Gill Sans MT"/>
                <a:cs typeface="Gill Sans MT"/>
              </a:rPr>
              <a:t> </a:t>
            </a:r>
            <a:r>
              <a:rPr sz="1350" spc="-4" dirty="0">
                <a:solidFill>
                  <a:srgbClr val="FFFFFF"/>
                </a:solidFill>
                <a:latin typeface="Gill Sans MT"/>
                <a:cs typeface="Gill Sans MT"/>
              </a:rPr>
              <a:t>o</a:t>
            </a:r>
            <a:r>
              <a:rPr sz="1350" dirty="0">
                <a:solidFill>
                  <a:srgbClr val="FFFFFF"/>
                </a:solidFill>
                <a:latin typeface="Gill Sans MT"/>
                <a:cs typeface="Gill Sans MT"/>
              </a:rPr>
              <a:t>f</a:t>
            </a:r>
            <a:r>
              <a:rPr sz="1350" spc="-4" dirty="0">
                <a:solidFill>
                  <a:srgbClr val="FFFFFF"/>
                </a:solidFill>
                <a:latin typeface="Gill Sans MT"/>
                <a:cs typeface="Gill Sans MT"/>
              </a:rPr>
              <a:t> </a:t>
            </a:r>
            <a:r>
              <a:rPr sz="1350" dirty="0">
                <a:solidFill>
                  <a:srgbClr val="FFFFFF"/>
                </a:solidFill>
                <a:latin typeface="Gill Sans MT"/>
                <a:cs typeface="Gill Sans MT"/>
              </a:rPr>
              <a:t>India</a:t>
            </a:r>
            <a:r>
              <a:rPr sz="1350" spc="-4" dirty="0">
                <a:solidFill>
                  <a:srgbClr val="FFFFFF"/>
                </a:solidFill>
                <a:latin typeface="Gill Sans MT"/>
                <a:cs typeface="Gill Sans MT"/>
              </a:rPr>
              <a:t> launche</a:t>
            </a:r>
            <a:r>
              <a:rPr sz="1350" dirty="0">
                <a:solidFill>
                  <a:srgbClr val="FFFFFF"/>
                </a:solidFill>
                <a:latin typeface="Gill Sans MT"/>
                <a:cs typeface="Gill Sans MT"/>
              </a:rPr>
              <a:t>d</a:t>
            </a:r>
            <a:r>
              <a:rPr sz="1350" spc="-4" dirty="0">
                <a:solidFill>
                  <a:srgbClr val="FFFFFF"/>
                </a:solidFill>
                <a:latin typeface="Gill Sans MT"/>
                <a:cs typeface="Gill Sans MT"/>
              </a:rPr>
              <a:t> </a:t>
            </a:r>
            <a:r>
              <a:rPr sz="1350" dirty="0">
                <a:solidFill>
                  <a:srgbClr val="FFFFFF"/>
                </a:solidFill>
                <a:latin typeface="Gill Sans MT"/>
                <a:cs typeface="Gill Sans MT"/>
              </a:rPr>
              <a:t>the</a:t>
            </a:r>
            <a:r>
              <a:rPr sz="1350" spc="-4" dirty="0">
                <a:solidFill>
                  <a:srgbClr val="FFFFFF"/>
                </a:solidFill>
                <a:latin typeface="Gill Sans MT"/>
                <a:cs typeface="Gill Sans MT"/>
              </a:rPr>
              <a:t> Nationa</a:t>
            </a:r>
            <a:r>
              <a:rPr sz="1350" dirty="0">
                <a:solidFill>
                  <a:srgbClr val="FFFFFF"/>
                </a:solidFill>
                <a:latin typeface="Gill Sans MT"/>
                <a:cs typeface="Gill Sans MT"/>
              </a:rPr>
              <a:t>l</a:t>
            </a:r>
            <a:r>
              <a:rPr sz="1350" spc="-172" dirty="0">
                <a:solidFill>
                  <a:srgbClr val="FFFFFF"/>
                </a:solidFill>
                <a:latin typeface="Gill Sans MT"/>
                <a:cs typeface="Gill Sans MT"/>
              </a:rPr>
              <a:t> </a:t>
            </a:r>
            <a:r>
              <a:rPr sz="1350" dirty="0">
                <a:solidFill>
                  <a:srgbClr val="FFFFFF"/>
                </a:solidFill>
                <a:latin typeface="Gill Sans MT"/>
                <a:cs typeface="Gill Sans MT"/>
              </a:rPr>
              <a:t>TB</a:t>
            </a:r>
            <a:r>
              <a:rPr sz="1350" spc="-4" dirty="0">
                <a:solidFill>
                  <a:srgbClr val="FFFFFF"/>
                </a:solidFill>
                <a:latin typeface="Gill Sans MT"/>
                <a:cs typeface="Gill Sans MT"/>
              </a:rPr>
              <a:t> P</a:t>
            </a:r>
            <a:r>
              <a:rPr sz="1350" spc="-34" dirty="0">
                <a:solidFill>
                  <a:srgbClr val="FFFFFF"/>
                </a:solidFill>
                <a:latin typeface="Gill Sans MT"/>
                <a:cs typeface="Gill Sans MT"/>
              </a:rPr>
              <a:t>r</a:t>
            </a:r>
            <a:r>
              <a:rPr sz="1350" spc="-4" dirty="0">
                <a:solidFill>
                  <a:srgbClr val="FFFFFF"/>
                </a:solidFill>
                <a:latin typeface="Gill Sans MT"/>
                <a:cs typeface="Gill Sans MT"/>
              </a:rPr>
              <a:t>ogram  an</a:t>
            </a:r>
            <a:r>
              <a:rPr sz="1350" dirty="0">
                <a:solidFill>
                  <a:srgbClr val="FFFFFF"/>
                </a:solidFill>
                <a:latin typeface="Gill Sans MT"/>
                <a:cs typeface="Gill Sans MT"/>
              </a:rPr>
              <a:t>d</a:t>
            </a:r>
            <a:r>
              <a:rPr sz="1350" spc="-4" dirty="0">
                <a:solidFill>
                  <a:srgbClr val="FFFFFF"/>
                </a:solidFill>
                <a:latin typeface="Gill Sans MT"/>
                <a:cs typeface="Gill Sans MT"/>
              </a:rPr>
              <a:t> se</a:t>
            </a:r>
            <a:r>
              <a:rPr sz="1350" dirty="0">
                <a:solidFill>
                  <a:srgbClr val="FFFFFF"/>
                </a:solidFill>
                <a:latin typeface="Gill Sans MT"/>
                <a:cs typeface="Gill Sans MT"/>
              </a:rPr>
              <a:t>t</a:t>
            </a:r>
            <a:r>
              <a:rPr sz="1350" spc="-4" dirty="0">
                <a:solidFill>
                  <a:srgbClr val="FFFFFF"/>
                </a:solidFill>
                <a:latin typeface="Gill Sans MT"/>
                <a:cs typeface="Gill Sans MT"/>
              </a:rPr>
              <a:t> </a:t>
            </a:r>
            <a:r>
              <a:rPr sz="1350" dirty="0">
                <a:solidFill>
                  <a:srgbClr val="FFFFFF"/>
                </a:solidFill>
                <a:latin typeface="Gill Sans MT"/>
                <a:cs typeface="Gill Sans MT"/>
              </a:rPr>
              <a:t>up</a:t>
            </a:r>
            <a:r>
              <a:rPr sz="1350" spc="-4" dirty="0">
                <a:solidFill>
                  <a:srgbClr val="FFFFFF"/>
                </a:solidFill>
                <a:latin typeface="Gill Sans MT"/>
                <a:cs typeface="Gill Sans MT"/>
              </a:rPr>
              <a:t> </a:t>
            </a:r>
            <a:r>
              <a:rPr sz="1350" dirty="0">
                <a:solidFill>
                  <a:srgbClr val="FFFFFF"/>
                </a:solidFill>
                <a:latin typeface="Gill Sans MT"/>
                <a:cs typeface="Gill Sans MT"/>
              </a:rPr>
              <a:t>District</a:t>
            </a:r>
            <a:r>
              <a:rPr sz="1350" spc="-172" dirty="0">
                <a:solidFill>
                  <a:srgbClr val="FFFFFF"/>
                </a:solidFill>
                <a:latin typeface="Gill Sans MT"/>
                <a:cs typeface="Gill Sans MT"/>
              </a:rPr>
              <a:t> </a:t>
            </a:r>
            <a:r>
              <a:rPr sz="1350" dirty="0">
                <a:solidFill>
                  <a:srgbClr val="FFFFFF"/>
                </a:solidFill>
                <a:latin typeface="Gill Sans MT"/>
                <a:cs typeface="Gill Sans MT"/>
              </a:rPr>
              <a:t>TB</a:t>
            </a:r>
            <a:r>
              <a:rPr sz="1350" spc="-4" dirty="0">
                <a:solidFill>
                  <a:srgbClr val="FFFFFF"/>
                </a:solidFill>
                <a:latin typeface="Gill Sans MT"/>
                <a:cs typeface="Gill Sans MT"/>
              </a:rPr>
              <a:t> </a:t>
            </a:r>
            <a:r>
              <a:rPr sz="1350" dirty="0">
                <a:solidFill>
                  <a:srgbClr val="FFFFFF"/>
                </a:solidFill>
                <a:latin typeface="Gill Sans MT"/>
                <a:cs typeface="Gill Sans MT"/>
              </a:rPr>
              <a:t>Cent</a:t>
            </a:r>
            <a:r>
              <a:rPr sz="1350" spc="-30" dirty="0">
                <a:solidFill>
                  <a:srgbClr val="FFFFFF"/>
                </a:solidFill>
                <a:latin typeface="Gill Sans MT"/>
                <a:cs typeface="Gill Sans MT"/>
              </a:rPr>
              <a:t>r</a:t>
            </a:r>
            <a:r>
              <a:rPr sz="1350" dirty="0">
                <a:solidFill>
                  <a:srgbClr val="FFFFFF"/>
                </a:solidFill>
                <a:latin typeface="Gill Sans MT"/>
                <a:cs typeface="Gill Sans MT"/>
              </a:rPr>
              <a:t>es</a:t>
            </a:r>
            <a:endParaRPr sz="1350">
              <a:latin typeface="Gill Sans MT"/>
              <a:cs typeface="Gill Sans MT"/>
            </a:endParaRPr>
          </a:p>
        </p:txBody>
      </p:sp>
      <p:sp>
        <p:nvSpPr>
          <p:cNvPr id="4" name="object 4"/>
          <p:cNvSpPr txBox="1"/>
          <p:nvPr/>
        </p:nvSpPr>
        <p:spPr>
          <a:xfrm>
            <a:off x="216694" y="4906565"/>
            <a:ext cx="3293269" cy="437139"/>
          </a:xfrm>
          <a:prstGeom prst="rect">
            <a:avLst/>
          </a:prstGeom>
          <a:solidFill>
            <a:srgbClr val="3BB168"/>
          </a:solidFill>
          <a:ln w="12699">
            <a:solidFill>
              <a:srgbClr val="2B814B"/>
            </a:solidFill>
          </a:ln>
        </p:spPr>
        <p:txBody>
          <a:bodyPr vert="horz" wrap="square" lIns="0" tIns="21431" rIns="0" bIns="0" rtlCol="0">
            <a:spAutoFit/>
          </a:bodyPr>
          <a:lstStyle/>
          <a:p>
            <a:pPr marL="64294">
              <a:spcBef>
                <a:spcPts val="169"/>
              </a:spcBef>
            </a:pPr>
            <a:r>
              <a:rPr sz="1350" spc="-4" dirty="0">
                <a:solidFill>
                  <a:srgbClr val="FFFFFF"/>
                </a:solidFill>
                <a:latin typeface="Arial"/>
                <a:cs typeface="Arial"/>
              </a:rPr>
              <a:t>1993</a:t>
            </a:r>
            <a:endParaRPr sz="1350">
              <a:latin typeface="Arial"/>
              <a:cs typeface="Arial"/>
            </a:endParaRPr>
          </a:p>
          <a:p>
            <a:pPr marL="111443"/>
            <a:r>
              <a:rPr sz="1350" spc="-4" dirty="0">
                <a:solidFill>
                  <a:srgbClr val="FFFFFF"/>
                </a:solidFill>
                <a:latin typeface="Arial"/>
                <a:cs typeface="Arial"/>
              </a:rPr>
              <a:t>WHO</a:t>
            </a:r>
            <a:r>
              <a:rPr sz="1350" spc="-15" dirty="0">
                <a:solidFill>
                  <a:srgbClr val="FFFFFF"/>
                </a:solidFill>
                <a:latin typeface="Arial"/>
                <a:cs typeface="Arial"/>
              </a:rPr>
              <a:t> </a:t>
            </a:r>
            <a:r>
              <a:rPr sz="1350" spc="-4" dirty="0">
                <a:solidFill>
                  <a:srgbClr val="FFFFFF"/>
                </a:solidFill>
                <a:latin typeface="Arial"/>
                <a:cs typeface="Arial"/>
              </a:rPr>
              <a:t>declares</a:t>
            </a:r>
            <a:r>
              <a:rPr sz="1350" spc="-38" dirty="0">
                <a:solidFill>
                  <a:srgbClr val="FFFFFF"/>
                </a:solidFill>
                <a:latin typeface="Arial"/>
                <a:cs typeface="Arial"/>
              </a:rPr>
              <a:t> </a:t>
            </a:r>
            <a:r>
              <a:rPr sz="1350" spc="-4" dirty="0">
                <a:solidFill>
                  <a:srgbClr val="FFFFFF"/>
                </a:solidFill>
                <a:latin typeface="Arial"/>
                <a:cs typeface="Arial"/>
              </a:rPr>
              <a:t>TB</a:t>
            </a:r>
            <a:r>
              <a:rPr sz="1350" spc="-11" dirty="0">
                <a:solidFill>
                  <a:srgbClr val="FFFFFF"/>
                </a:solidFill>
                <a:latin typeface="Arial"/>
                <a:cs typeface="Arial"/>
              </a:rPr>
              <a:t> </a:t>
            </a:r>
            <a:r>
              <a:rPr sz="1350" spc="-4" dirty="0">
                <a:solidFill>
                  <a:srgbClr val="FFFFFF"/>
                </a:solidFill>
                <a:latin typeface="Arial"/>
                <a:cs typeface="Arial"/>
              </a:rPr>
              <a:t>as</a:t>
            </a:r>
            <a:r>
              <a:rPr sz="1350" spc="-15" dirty="0">
                <a:solidFill>
                  <a:srgbClr val="FFFFFF"/>
                </a:solidFill>
                <a:latin typeface="Arial"/>
                <a:cs typeface="Arial"/>
              </a:rPr>
              <a:t> </a:t>
            </a:r>
            <a:r>
              <a:rPr sz="1350" dirty="0">
                <a:solidFill>
                  <a:srgbClr val="FFFFFF"/>
                </a:solidFill>
                <a:latin typeface="Arial"/>
                <a:cs typeface="Arial"/>
              </a:rPr>
              <a:t>a</a:t>
            </a:r>
            <a:r>
              <a:rPr sz="1350" spc="-11" dirty="0">
                <a:solidFill>
                  <a:srgbClr val="FFFFFF"/>
                </a:solidFill>
                <a:latin typeface="Arial"/>
                <a:cs typeface="Arial"/>
              </a:rPr>
              <a:t> </a:t>
            </a:r>
            <a:r>
              <a:rPr sz="1350" spc="-4" dirty="0">
                <a:solidFill>
                  <a:srgbClr val="FFFFFF"/>
                </a:solidFill>
                <a:latin typeface="Arial"/>
                <a:cs typeface="Arial"/>
              </a:rPr>
              <a:t>global</a:t>
            </a:r>
            <a:endParaRPr sz="1350">
              <a:latin typeface="Arial"/>
              <a:cs typeface="Arial"/>
            </a:endParaRPr>
          </a:p>
        </p:txBody>
      </p:sp>
      <p:sp>
        <p:nvSpPr>
          <p:cNvPr id="5" name="object 5"/>
          <p:cNvSpPr txBox="1"/>
          <p:nvPr/>
        </p:nvSpPr>
        <p:spPr>
          <a:xfrm>
            <a:off x="271463" y="5330238"/>
            <a:ext cx="867251" cy="217367"/>
          </a:xfrm>
          <a:prstGeom prst="rect">
            <a:avLst/>
          </a:prstGeom>
        </p:spPr>
        <p:txBody>
          <a:bodyPr vert="horz" wrap="square" lIns="0" tIns="9525" rIns="0" bIns="0" rtlCol="0">
            <a:spAutoFit/>
          </a:bodyPr>
          <a:lstStyle/>
          <a:p>
            <a:pPr marL="9525">
              <a:spcBef>
                <a:spcPts val="75"/>
              </a:spcBef>
            </a:pPr>
            <a:r>
              <a:rPr sz="1350" spc="-4" dirty="0">
                <a:solidFill>
                  <a:srgbClr val="FFFFFF"/>
                </a:solidFill>
                <a:latin typeface="Arial"/>
                <a:cs typeface="Arial"/>
              </a:rPr>
              <a:t>emergency</a:t>
            </a:r>
            <a:endParaRPr sz="1350">
              <a:latin typeface="Arial"/>
              <a:cs typeface="Arial"/>
            </a:endParaRPr>
          </a:p>
        </p:txBody>
      </p:sp>
      <p:sp>
        <p:nvSpPr>
          <p:cNvPr id="6" name="object 6"/>
          <p:cNvSpPr txBox="1"/>
          <p:nvPr/>
        </p:nvSpPr>
        <p:spPr>
          <a:xfrm>
            <a:off x="198835" y="3801663"/>
            <a:ext cx="3328988" cy="644888"/>
          </a:xfrm>
          <a:prstGeom prst="rect">
            <a:avLst/>
          </a:prstGeom>
          <a:solidFill>
            <a:srgbClr val="368688"/>
          </a:solidFill>
        </p:spPr>
        <p:txBody>
          <a:bodyPr vert="horz" wrap="square" lIns="0" tIns="21431" rIns="0" bIns="0" rtlCol="0">
            <a:spAutoFit/>
          </a:bodyPr>
          <a:lstStyle/>
          <a:p>
            <a:pPr marL="63818">
              <a:spcBef>
                <a:spcPts val="169"/>
              </a:spcBef>
            </a:pPr>
            <a:r>
              <a:rPr sz="1350" dirty="0">
                <a:solidFill>
                  <a:srgbClr val="FFFFFF"/>
                </a:solidFill>
                <a:latin typeface="Gill Sans MT"/>
                <a:cs typeface="Gill Sans MT"/>
              </a:rPr>
              <a:t>2005</a:t>
            </a:r>
            <a:r>
              <a:rPr sz="1350" spc="-30" dirty="0">
                <a:solidFill>
                  <a:srgbClr val="FFFFFF"/>
                </a:solidFill>
                <a:latin typeface="Gill Sans MT"/>
                <a:cs typeface="Gill Sans MT"/>
              </a:rPr>
              <a:t> </a:t>
            </a:r>
            <a:r>
              <a:rPr sz="1350" dirty="0">
                <a:solidFill>
                  <a:srgbClr val="FFFFFF"/>
                </a:solidFill>
                <a:latin typeface="Gill Sans MT"/>
                <a:cs typeface="Gill Sans MT"/>
              </a:rPr>
              <a:t>–</a:t>
            </a:r>
            <a:r>
              <a:rPr sz="1350" spc="-26" dirty="0">
                <a:solidFill>
                  <a:srgbClr val="FFFFFF"/>
                </a:solidFill>
                <a:latin typeface="Gill Sans MT"/>
                <a:cs typeface="Gill Sans MT"/>
              </a:rPr>
              <a:t> </a:t>
            </a:r>
            <a:r>
              <a:rPr sz="1350" dirty="0">
                <a:solidFill>
                  <a:srgbClr val="FFFFFF"/>
                </a:solidFill>
                <a:latin typeface="Gill Sans MT"/>
                <a:cs typeface="Gill Sans MT"/>
              </a:rPr>
              <a:t>11</a:t>
            </a:r>
            <a:endParaRPr sz="1350">
              <a:latin typeface="Gill Sans MT"/>
              <a:cs typeface="Gill Sans MT"/>
            </a:endParaRPr>
          </a:p>
          <a:p>
            <a:pPr marL="63818" marR="67628"/>
            <a:r>
              <a:rPr sz="1350" dirty="0">
                <a:solidFill>
                  <a:srgbClr val="FFFFFF"/>
                </a:solidFill>
                <a:latin typeface="Gill Sans MT"/>
                <a:cs typeface="Gill Sans MT"/>
              </a:rPr>
              <a:t>Second</a:t>
            </a:r>
            <a:r>
              <a:rPr sz="1350" spc="-15" dirty="0">
                <a:solidFill>
                  <a:srgbClr val="FFFFFF"/>
                </a:solidFill>
                <a:latin typeface="Gill Sans MT"/>
                <a:cs typeface="Gill Sans MT"/>
              </a:rPr>
              <a:t> </a:t>
            </a:r>
            <a:r>
              <a:rPr sz="1350" dirty="0">
                <a:solidFill>
                  <a:srgbClr val="FFFFFF"/>
                </a:solidFill>
                <a:latin typeface="Gill Sans MT"/>
                <a:cs typeface="Gill Sans MT"/>
              </a:rPr>
              <a:t>phase</a:t>
            </a:r>
            <a:r>
              <a:rPr sz="1350" spc="-11" dirty="0">
                <a:solidFill>
                  <a:srgbClr val="FFFFFF"/>
                </a:solidFill>
                <a:latin typeface="Gill Sans MT"/>
                <a:cs typeface="Gill Sans MT"/>
              </a:rPr>
              <a:t> </a:t>
            </a:r>
            <a:r>
              <a:rPr sz="1350" spc="-4" dirty="0">
                <a:solidFill>
                  <a:srgbClr val="FFFFFF"/>
                </a:solidFill>
                <a:latin typeface="Gill Sans MT"/>
                <a:cs typeface="Gill Sans MT"/>
              </a:rPr>
              <a:t>of</a:t>
            </a:r>
            <a:r>
              <a:rPr sz="1350" spc="-11" dirty="0">
                <a:solidFill>
                  <a:srgbClr val="FFFFFF"/>
                </a:solidFill>
                <a:latin typeface="Gill Sans MT"/>
                <a:cs typeface="Gill Sans MT"/>
              </a:rPr>
              <a:t> </a:t>
            </a:r>
            <a:r>
              <a:rPr sz="1350" dirty="0">
                <a:solidFill>
                  <a:srgbClr val="FFFFFF"/>
                </a:solidFill>
                <a:latin typeface="Gill Sans MT"/>
                <a:cs typeface="Gill Sans MT"/>
              </a:rPr>
              <a:t>RNTCP</a:t>
            </a:r>
            <a:r>
              <a:rPr sz="1350" spc="-11" dirty="0">
                <a:solidFill>
                  <a:srgbClr val="FFFFFF"/>
                </a:solidFill>
                <a:latin typeface="Gill Sans MT"/>
                <a:cs typeface="Gill Sans MT"/>
              </a:rPr>
              <a:t> </a:t>
            </a:r>
            <a:r>
              <a:rPr sz="1350" dirty="0">
                <a:solidFill>
                  <a:srgbClr val="FFFFFF"/>
                </a:solidFill>
                <a:latin typeface="Gill Sans MT"/>
                <a:cs typeface="Gill Sans MT"/>
              </a:rPr>
              <a:t>–</a:t>
            </a:r>
            <a:r>
              <a:rPr sz="1350" spc="-11" dirty="0">
                <a:solidFill>
                  <a:srgbClr val="FFFFFF"/>
                </a:solidFill>
                <a:latin typeface="Gill Sans MT"/>
                <a:cs typeface="Gill Sans MT"/>
              </a:rPr>
              <a:t> </a:t>
            </a:r>
            <a:r>
              <a:rPr sz="1350" spc="-4" dirty="0">
                <a:solidFill>
                  <a:srgbClr val="FFFFFF"/>
                </a:solidFill>
                <a:latin typeface="Gill Sans MT"/>
                <a:cs typeface="Gill Sans MT"/>
              </a:rPr>
              <a:t>Pan</a:t>
            </a:r>
            <a:r>
              <a:rPr sz="1350" spc="-11" dirty="0">
                <a:solidFill>
                  <a:srgbClr val="FFFFFF"/>
                </a:solidFill>
                <a:latin typeface="Gill Sans MT"/>
                <a:cs typeface="Gill Sans MT"/>
              </a:rPr>
              <a:t> </a:t>
            </a:r>
            <a:r>
              <a:rPr sz="1350" dirty="0">
                <a:solidFill>
                  <a:srgbClr val="FFFFFF"/>
                </a:solidFill>
                <a:latin typeface="Gill Sans MT"/>
                <a:cs typeface="Gill Sans MT"/>
              </a:rPr>
              <a:t>India</a:t>
            </a:r>
            <a:r>
              <a:rPr sz="1350" spc="-11" dirty="0">
                <a:solidFill>
                  <a:srgbClr val="FFFFFF"/>
                </a:solidFill>
                <a:latin typeface="Gill Sans MT"/>
                <a:cs typeface="Gill Sans MT"/>
              </a:rPr>
              <a:t> </a:t>
            </a:r>
            <a:r>
              <a:rPr sz="1350" spc="-8" dirty="0">
                <a:solidFill>
                  <a:srgbClr val="FFFFFF"/>
                </a:solidFill>
                <a:latin typeface="Gill Sans MT"/>
                <a:cs typeface="Gill Sans MT"/>
              </a:rPr>
              <a:t>coverage </a:t>
            </a:r>
            <a:r>
              <a:rPr sz="1350" spc="-363" dirty="0">
                <a:solidFill>
                  <a:srgbClr val="FFFFFF"/>
                </a:solidFill>
                <a:latin typeface="Gill Sans MT"/>
                <a:cs typeface="Gill Sans MT"/>
              </a:rPr>
              <a:t> </a:t>
            </a:r>
            <a:r>
              <a:rPr sz="1350" spc="-4" dirty="0">
                <a:solidFill>
                  <a:srgbClr val="FFFFFF"/>
                </a:solidFill>
                <a:latin typeface="Gill Sans MT"/>
                <a:cs typeface="Gill Sans MT"/>
              </a:rPr>
              <a:t>and</a:t>
            </a:r>
            <a:r>
              <a:rPr sz="1350" spc="-11" dirty="0">
                <a:solidFill>
                  <a:srgbClr val="FFFFFF"/>
                </a:solidFill>
                <a:latin typeface="Gill Sans MT"/>
                <a:cs typeface="Gill Sans MT"/>
              </a:rPr>
              <a:t> improved </a:t>
            </a:r>
            <a:r>
              <a:rPr sz="1350" dirty="0">
                <a:solidFill>
                  <a:srgbClr val="FFFFFF"/>
                </a:solidFill>
                <a:latin typeface="Gill Sans MT"/>
                <a:cs typeface="Gill Sans MT"/>
              </a:rPr>
              <a:t>quality</a:t>
            </a:r>
            <a:r>
              <a:rPr sz="1350" spc="-8" dirty="0">
                <a:solidFill>
                  <a:srgbClr val="FFFFFF"/>
                </a:solidFill>
                <a:latin typeface="Gill Sans MT"/>
                <a:cs typeface="Gill Sans MT"/>
              </a:rPr>
              <a:t> </a:t>
            </a:r>
            <a:r>
              <a:rPr sz="1350" spc="-4" dirty="0">
                <a:solidFill>
                  <a:srgbClr val="FFFFFF"/>
                </a:solidFill>
                <a:latin typeface="Gill Sans MT"/>
                <a:cs typeface="Gill Sans MT"/>
              </a:rPr>
              <a:t>and</a:t>
            </a:r>
            <a:r>
              <a:rPr sz="1350" spc="-11" dirty="0">
                <a:solidFill>
                  <a:srgbClr val="FFFFFF"/>
                </a:solidFill>
                <a:latin typeface="Gill Sans MT"/>
                <a:cs typeface="Gill Sans MT"/>
              </a:rPr>
              <a:t> </a:t>
            </a:r>
            <a:r>
              <a:rPr sz="1350" spc="-4" dirty="0">
                <a:solidFill>
                  <a:srgbClr val="FFFFFF"/>
                </a:solidFill>
                <a:latin typeface="Gill Sans MT"/>
                <a:cs typeface="Gill Sans MT"/>
              </a:rPr>
              <a:t>scale</a:t>
            </a:r>
            <a:r>
              <a:rPr sz="1350" spc="-8" dirty="0">
                <a:solidFill>
                  <a:srgbClr val="FFFFFF"/>
                </a:solidFill>
                <a:latin typeface="Gill Sans MT"/>
                <a:cs typeface="Gill Sans MT"/>
              </a:rPr>
              <a:t> </a:t>
            </a:r>
            <a:r>
              <a:rPr sz="1350" dirty="0">
                <a:solidFill>
                  <a:srgbClr val="FFFFFF"/>
                </a:solidFill>
                <a:latin typeface="Gill Sans MT"/>
                <a:cs typeface="Gill Sans MT"/>
              </a:rPr>
              <a:t>up</a:t>
            </a:r>
            <a:r>
              <a:rPr sz="1350" spc="-11" dirty="0">
                <a:solidFill>
                  <a:srgbClr val="FFFFFF"/>
                </a:solidFill>
                <a:latin typeface="Gill Sans MT"/>
                <a:cs typeface="Gill Sans MT"/>
              </a:rPr>
              <a:t> </a:t>
            </a:r>
            <a:r>
              <a:rPr sz="1350" spc="-4" dirty="0">
                <a:solidFill>
                  <a:srgbClr val="FFFFFF"/>
                </a:solidFill>
                <a:latin typeface="Gill Sans MT"/>
                <a:cs typeface="Gill Sans MT"/>
              </a:rPr>
              <a:t>of</a:t>
            </a:r>
            <a:r>
              <a:rPr sz="1350" spc="-8" dirty="0">
                <a:solidFill>
                  <a:srgbClr val="FFFFFF"/>
                </a:solidFill>
                <a:latin typeface="Gill Sans MT"/>
                <a:cs typeface="Gill Sans MT"/>
              </a:rPr>
              <a:t> </a:t>
            </a:r>
            <a:r>
              <a:rPr sz="1350" dirty="0">
                <a:solidFill>
                  <a:srgbClr val="FFFFFF"/>
                </a:solidFill>
                <a:latin typeface="Gill Sans MT"/>
                <a:cs typeface="Gill Sans MT"/>
              </a:rPr>
              <a:t>services</a:t>
            </a:r>
            <a:endParaRPr sz="1350">
              <a:latin typeface="Gill Sans MT"/>
              <a:cs typeface="Gill Sans MT"/>
            </a:endParaRPr>
          </a:p>
        </p:txBody>
      </p:sp>
      <p:sp>
        <p:nvSpPr>
          <p:cNvPr id="7" name="object 7"/>
          <p:cNvSpPr txBox="1"/>
          <p:nvPr/>
        </p:nvSpPr>
        <p:spPr>
          <a:xfrm>
            <a:off x="215667" y="2645426"/>
            <a:ext cx="3278029" cy="644888"/>
          </a:xfrm>
          <a:prstGeom prst="rect">
            <a:avLst/>
          </a:prstGeom>
          <a:solidFill>
            <a:srgbClr val="368688"/>
          </a:solidFill>
        </p:spPr>
        <p:txBody>
          <a:bodyPr vert="horz" wrap="square" lIns="0" tIns="21431" rIns="0" bIns="0" rtlCol="0">
            <a:spAutoFit/>
          </a:bodyPr>
          <a:lstStyle/>
          <a:p>
            <a:pPr marL="64294">
              <a:spcBef>
                <a:spcPts val="169"/>
              </a:spcBef>
            </a:pPr>
            <a:r>
              <a:rPr sz="1350" dirty="0">
                <a:solidFill>
                  <a:srgbClr val="FFFFFF"/>
                </a:solidFill>
                <a:latin typeface="Gill Sans MT"/>
                <a:cs typeface="Gill Sans MT"/>
              </a:rPr>
              <a:t>2017</a:t>
            </a:r>
            <a:r>
              <a:rPr sz="1350" spc="-30" dirty="0">
                <a:solidFill>
                  <a:srgbClr val="FFFFFF"/>
                </a:solidFill>
                <a:latin typeface="Gill Sans MT"/>
                <a:cs typeface="Gill Sans MT"/>
              </a:rPr>
              <a:t> </a:t>
            </a:r>
            <a:r>
              <a:rPr sz="1350" dirty="0">
                <a:solidFill>
                  <a:srgbClr val="FFFFFF"/>
                </a:solidFill>
                <a:latin typeface="Gill Sans MT"/>
                <a:cs typeface="Gill Sans MT"/>
              </a:rPr>
              <a:t>–</a:t>
            </a:r>
            <a:r>
              <a:rPr sz="1350" spc="-26" dirty="0">
                <a:solidFill>
                  <a:srgbClr val="FFFFFF"/>
                </a:solidFill>
                <a:latin typeface="Gill Sans MT"/>
                <a:cs typeface="Gill Sans MT"/>
              </a:rPr>
              <a:t> </a:t>
            </a:r>
            <a:r>
              <a:rPr sz="1350" dirty="0">
                <a:solidFill>
                  <a:srgbClr val="FFFFFF"/>
                </a:solidFill>
                <a:latin typeface="Gill Sans MT"/>
                <a:cs typeface="Gill Sans MT"/>
              </a:rPr>
              <a:t>25</a:t>
            </a:r>
            <a:endParaRPr sz="1350">
              <a:latin typeface="Gill Sans MT"/>
              <a:cs typeface="Gill Sans MT"/>
            </a:endParaRPr>
          </a:p>
          <a:p>
            <a:pPr marL="64294" marR="278130"/>
            <a:r>
              <a:rPr sz="1350" spc="-4" dirty="0">
                <a:solidFill>
                  <a:srgbClr val="FFFFFF"/>
                </a:solidFill>
                <a:latin typeface="Gill Sans MT"/>
                <a:cs typeface="Gill Sans MT"/>
              </a:rPr>
              <a:t>NSP</a:t>
            </a:r>
            <a:r>
              <a:rPr sz="1350" spc="-11" dirty="0">
                <a:solidFill>
                  <a:srgbClr val="FFFFFF"/>
                </a:solidFill>
                <a:latin typeface="Gill Sans MT"/>
                <a:cs typeface="Gill Sans MT"/>
              </a:rPr>
              <a:t> </a:t>
            </a:r>
            <a:r>
              <a:rPr sz="1350" spc="-4" dirty="0">
                <a:solidFill>
                  <a:srgbClr val="FFFFFF"/>
                </a:solidFill>
                <a:latin typeface="Gill Sans MT"/>
                <a:cs typeface="Gill Sans MT"/>
              </a:rPr>
              <a:t>(2017</a:t>
            </a:r>
            <a:r>
              <a:rPr sz="1350" spc="-11" dirty="0">
                <a:solidFill>
                  <a:srgbClr val="FFFFFF"/>
                </a:solidFill>
                <a:latin typeface="Gill Sans MT"/>
                <a:cs typeface="Gill Sans MT"/>
              </a:rPr>
              <a:t> </a:t>
            </a:r>
            <a:r>
              <a:rPr sz="1350" dirty="0">
                <a:solidFill>
                  <a:srgbClr val="FFFFFF"/>
                </a:solidFill>
                <a:latin typeface="Gill Sans MT"/>
                <a:cs typeface="Gill Sans MT"/>
              </a:rPr>
              <a:t>–</a:t>
            </a:r>
            <a:r>
              <a:rPr sz="1350" spc="-11" dirty="0">
                <a:solidFill>
                  <a:srgbClr val="FFFFFF"/>
                </a:solidFill>
                <a:latin typeface="Gill Sans MT"/>
                <a:cs typeface="Gill Sans MT"/>
              </a:rPr>
              <a:t> </a:t>
            </a:r>
            <a:r>
              <a:rPr sz="1350" dirty="0">
                <a:solidFill>
                  <a:srgbClr val="FFFFFF"/>
                </a:solidFill>
                <a:latin typeface="Gill Sans MT"/>
                <a:cs typeface="Gill Sans MT"/>
              </a:rPr>
              <a:t>25)</a:t>
            </a:r>
            <a:r>
              <a:rPr sz="1350" spc="-11" dirty="0">
                <a:solidFill>
                  <a:srgbClr val="FFFFFF"/>
                </a:solidFill>
                <a:latin typeface="Gill Sans MT"/>
                <a:cs typeface="Gill Sans MT"/>
              </a:rPr>
              <a:t> </a:t>
            </a:r>
            <a:r>
              <a:rPr sz="1350" dirty="0">
                <a:solidFill>
                  <a:srgbClr val="FFFFFF"/>
                </a:solidFill>
                <a:latin typeface="Gill Sans MT"/>
                <a:cs typeface="Gill Sans MT"/>
              </a:rPr>
              <a:t>–</a:t>
            </a:r>
            <a:r>
              <a:rPr sz="1350" spc="-11" dirty="0">
                <a:solidFill>
                  <a:srgbClr val="FFFFFF"/>
                </a:solidFill>
                <a:latin typeface="Gill Sans MT"/>
                <a:cs typeface="Gill Sans MT"/>
              </a:rPr>
              <a:t> </a:t>
            </a:r>
            <a:r>
              <a:rPr sz="1350" dirty="0">
                <a:solidFill>
                  <a:srgbClr val="FFFFFF"/>
                </a:solidFill>
                <a:latin typeface="Gill Sans MT"/>
                <a:cs typeface="Gill Sans MT"/>
              </a:rPr>
              <a:t>patient</a:t>
            </a:r>
            <a:r>
              <a:rPr sz="1350" spc="-11" dirty="0">
                <a:solidFill>
                  <a:srgbClr val="FFFFFF"/>
                </a:solidFill>
                <a:latin typeface="Gill Sans MT"/>
                <a:cs typeface="Gill Sans MT"/>
              </a:rPr>
              <a:t> </a:t>
            </a:r>
            <a:r>
              <a:rPr sz="1350" spc="-4" dirty="0">
                <a:solidFill>
                  <a:srgbClr val="FFFFFF"/>
                </a:solidFill>
                <a:latin typeface="Gill Sans MT"/>
                <a:cs typeface="Gill Sans MT"/>
              </a:rPr>
              <a:t>centric</a:t>
            </a:r>
            <a:r>
              <a:rPr sz="1350" spc="-11" dirty="0">
                <a:solidFill>
                  <a:srgbClr val="FFFFFF"/>
                </a:solidFill>
                <a:latin typeface="Gill Sans MT"/>
                <a:cs typeface="Gill Sans MT"/>
              </a:rPr>
              <a:t> care </a:t>
            </a:r>
            <a:r>
              <a:rPr sz="1350" spc="-8" dirty="0">
                <a:solidFill>
                  <a:srgbClr val="FFFFFF"/>
                </a:solidFill>
                <a:latin typeface="Gill Sans MT"/>
                <a:cs typeface="Gill Sans MT"/>
              </a:rPr>
              <a:t>for </a:t>
            </a:r>
            <a:r>
              <a:rPr sz="1350" spc="-363" dirty="0">
                <a:solidFill>
                  <a:srgbClr val="FFFFFF"/>
                </a:solidFill>
                <a:latin typeface="Gill Sans MT"/>
                <a:cs typeface="Gill Sans MT"/>
              </a:rPr>
              <a:t> </a:t>
            </a:r>
            <a:r>
              <a:rPr sz="1350" dirty="0">
                <a:solidFill>
                  <a:srgbClr val="FFFFFF"/>
                </a:solidFill>
                <a:latin typeface="Gill Sans MT"/>
                <a:cs typeface="Gill Sans MT"/>
              </a:rPr>
              <a:t>TB</a:t>
            </a:r>
            <a:r>
              <a:rPr sz="1350" spc="-8" dirty="0">
                <a:solidFill>
                  <a:srgbClr val="FFFFFF"/>
                </a:solidFill>
                <a:latin typeface="Gill Sans MT"/>
                <a:cs typeface="Gill Sans MT"/>
              </a:rPr>
              <a:t> </a:t>
            </a:r>
            <a:r>
              <a:rPr sz="1350" dirty="0">
                <a:solidFill>
                  <a:srgbClr val="FFFFFF"/>
                </a:solidFill>
                <a:latin typeface="Gill Sans MT"/>
                <a:cs typeface="Gill Sans MT"/>
              </a:rPr>
              <a:t>elimination</a:t>
            </a:r>
            <a:endParaRPr sz="1350">
              <a:latin typeface="Gill Sans MT"/>
              <a:cs typeface="Gill Sans MT"/>
            </a:endParaRPr>
          </a:p>
        </p:txBody>
      </p:sp>
      <p:sp>
        <p:nvSpPr>
          <p:cNvPr id="8" name="object 8"/>
          <p:cNvSpPr txBox="1"/>
          <p:nvPr/>
        </p:nvSpPr>
        <p:spPr>
          <a:xfrm>
            <a:off x="5323259" y="4227507"/>
            <a:ext cx="3636645" cy="852637"/>
          </a:xfrm>
          <a:prstGeom prst="rect">
            <a:avLst/>
          </a:prstGeom>
          <a:solidFill>
            <a:srgbClr val="C3784D"/>
          </a:solidFill>
        </p:spPr>
        <p:txBody>
          <a:bodyPr vert="horz" wrap="square" lIns="0" tIns="21431" rIns="0" bIns="0" rtlCol="0">
            <a:spAutoFit/>
          </a:bodyPr>
          <a:lstStyle/>
          <a:p>
            <a:pPr marL="64294">
              <a:spcBef>
                <a:spcPts val="169"/>
              </a:spcBef>
            </a:pPr>
            <a:r>
              <a:rPr sz="1350" dirty="0">
                <a:solidFill>
                  <a:srgbClr val="FFFFFF"/>
                </a:solidFill>
                <a:latin typeface="Gill Sans MT"/>
                <a:cs typeface="Gill Sans MT"/>
              </a:rPr>
              <a:t>1997</a:t>
            </a:r>
            <a:endParaRPr sz="1350">
              <a:latin typeface="Gill Sans MT"/>
              <a:cs typeface="Gill Sans MT"/>
            </a:endParaRPr>
          </a:p>
          <a:p>
            <a:pPr marL="64294" marR="370999"/>
            <a:r>
              <a:rPr sz="1350" spc="-4" dirty="0">
                <a:solidFill>
                  <a:srgbClr val="FFFFFF"/>
                </a:solidFill>
                <a:latin typeface="Gill Sans MT"/>
                <a:cs typeface="Gill Sans MT"/>
              </a:rPr>
              <a:t>GoI </a:t>
            </a:r>
            <a:r>
              <a:rPr sz="1350" spc="-11" dirty="0">
                <a:solidFill>
                  <a:srgbClr val="FFFFFF"/>
                </a:solidFill>
                <a:latin typeface="Gill Sans MT"/>
                <a:cs typeface="Gill Sans MT"/>
              </a:rPr>
              <a:t>revised </a:t>
            </a:r>
            <a:r>
              <a:rPr sz="1350" spc="-4" dirty="0">
                <a:solidFill>
                  <a:srgbClr val="FFFFFF"/>
                </a:solidFill>
                <a:latin typeface="Gill Sans MT"/>
                <a:cs typeface="Gill Sans MT"/>
              </a:rPr>
              <a:t>NTP </a:t>
            </a:r>
            <a:r>
              <a:rPr sz="1350" dirty="0">
                <a:solidFill>
                  <a:srgbClr val="FFFFFF"/>
                </a:solidFill>
                <a:latin typeface="Gill Sans MT"/>
                <a:cs typeface="Gill Sans MT"/>
              </a:rPr>
              <a:t>to RNTCP – </a:t>
            </a:r>
            <a:r>
              <a:rPr sz="1350" spc="-8" dirty="0">
                <a:solidFill>
                  <a:srgbClr val="FFFFFF"/>
                </a:solidFill>
                <a:latin typeface="Gill Sans MT"/>
                <a:cs typeface="Gill Sans MT"/>
              </a:rPr>
              <a:t>introduction </a:t>
            </a:r>
            <a:r>
              <a:rPr sz="1350" spc="-4" dirty="0">
                <a:solidFill>
                  <a:srgbClr val="FFFFFF"/>
                </a:solidFill>
                <a:latin typeface="Gill Sans MT"/>
                <a:cs typeface="Gill Sans MT"/>
              </a:rPr>
              <a:t>of </a:t>
            </a:r>
            <a:r>
              <a:rPr sz="1350" spc="-368" dirty="0">
                <a:solidFill>
                  <a:srgbClr val="FFFFFF"/>
                </a:solidFill>
                <a:latin typeface="Gill Sans MT"/>
                <a:cs typeface="Gill Sans MT"/>
              </a:rPr>
              <a:t> </a:t>
            </a:r>
            <a:r>
              <a:rPr sz="1350" dirty="0">
                <a:solidFill>
                  <a:srgbClr val="FFFFFF"/>
                </a:solidFill>
                <a:latin typeface="Gill Sans MT"/>
                <a:cs typeface="Gill Sans MT"/>
              </a:rPr>
              <a:t>D</a:t>
            </a:r>
            <a:r>
              <a:rPr sz="1350" spc="-90" dirty="0">
                <a:solidFill>
                  <a:srgbClr val="FFFFFF"/>
                </a:solidFill>
                <a:latin typeface="Gill Sans MT"/>
                <a:cs typeface="Gill Sans MT"/>
              </a:rPr>
              <a:t>O</a:t>
            </a:r>
            <a:r>
              <a:rPr sz="1350" dirty="0">
                <a:solidFill>
                  <a:srgbClr val="FFFFFF"/>
                </a:solidFill>
                <a:latin typeface="Gill Sans MT"/>
                <a:cs typeface="Gill Sans MT"/>
              </a:rPr>
              <a:t>TS</a:t>
            </a:r>
            <a:r>
              <a:rPr sz="1350" spc="-4" dirty="0">
                <a:solidFill>
                  <a:srgbClr val="FFFFFF"/>
                </a:solidFill>
                <a:latin typeface="Gill Sans MT"/>
                <a:cs typeface="Gill Sans MT"/>
              </a:rPr>
              <a:t> (Di</a:t>
            </a:r>
            <a:r>
              <a:rPr sz="1350" spc="-30" dirty="0">
                <a:solidFill>
                  <a:srgbClr val="FFFFFF"/>
                </a:solidFill>
                <a:latin typeface="Gill Sans MT"/>
                <a:cs typeface="Gill Sans MT"/>
              </a:rPr>
              <a:t>r</a:t>
            </a:r>
            <a:r>
              <a:rPr sz="1350" dirty="0">
                <a:solidFill>
                  <a:srgbClr val="FFFFFF"/>
                </a:solidFill>
                <a:latin typeface="Gill Sans MT"/>
                <a:cs typeface="Gill Sans MT"/>
              </a:rPr>
              <a:t>ect</a:t>
            </a:r>
            <a:r>
              <a:rPr sz="1350" spc="-15" dirty="0">
                <a:solidFill>
                  <a:srgbClr val="FFFFFF"/>
                </a:solidFill>
                <a:latin typeface="Gill Sans MT"/>
                <a:cs typeface="Gill Sans MT"/>
              </a:rPr>
              <a:t>l</a:t>
            </a:r>
            <a:r>
              <a:rPr sz="1350" dirty="0">
                <a:solidFill>
                  <a:srgbClr val="FFFFFF"/>
                </a:solidFill>
                <a:latin typeface="Gill Sans MT"/>
                <a:cs typeface="Gill Sans MT"/>
              </a:rPr>
              <a:t>y</a:t>
            </a:r>
            <a:r>
              <a:rPr sz="1350" spc="-8" dirty="0">
                <a:solidFill>
                  <a:srgbClr val="FFFFFF"/>
                </a:solidFill>
                <a:latin typeface="Gill Sans MT"/>
                <a:cs typeface="Gill Sans MT"/>
              </a:rPr>
              <a:t> </a:t>
            </a:r>
            <a:r>
              <a:rPr sz="1350" spc="-4" dirty="0">
                <a:solidFill>
                  <a:srgbClr val="FFFFFF"/>
                </a:solidFill>
                <a:latin typeface="Gill Sans MT"/>
                <a:cs typeface="Gill Sans MT"/>
              </a:rPr>
              <a:t>Obse</a:t>
            </a:r>
            <a:r>
              <a:rPr sz="1350" spc="38" dirty="0">
                <a:solidFill>
                  <a:srgbClr val="FFFFFF"/>
                </a:solidFill>
                <a:latin typeface="Gill Sans MT"/>
                <a:cs typeface="Gill Sans MT"/>
              </a:rPr>
              <a:t>r</a:t>
            </a:r>
            <a:r>
              <a:rPr sz="1350" spc="-30" dirty="0">
                <a:solidFill>
                  <a:srgbClr val="FFFFFF"/>
                </a:solidFill>
                <a:latin typeface="Gill Sans MT"/>
                <a:cs typeface="Gill Sans MT"/>
              </a:rPr>
              <a:t>v</a:t>
            </a:r>
            <a:r>
              <a:rPr sz="1350" dirty="0">
                <a:solidFill>
                  <a:srgbClr val="FFFFFF"/>
                </a:solidFill>
                <a:latin typeface="Gill Sans MT"/>
                <a:cs typeface="Gill Sans MT"/>
              </a:rPr>
              <a:t>ed</a:t>
            </a:r>
            <a:r>
              <a:rPr sz="1350" spc="-172" dirty="0">
                <a:solidFill>
                  <a:srgbClr val="FFFFFF"/>
                </a:solidFill>
                <a:latin typeface="Gill Sans MT"/>
                <a:cs typeface="Gill Sans MT"/>
              </a:rPr>
              <a:t> </a:t>
            </a:r>
            <a:r>
              <a:rPr sz="1350" spc="-169" dirty="0">
                <a:solidFill>
                  <a:srgbClr val="FFFFFF"/>
                </a:solidFill>
                <a:latin typeface="Gill Sans MT"/>
                <a:cs typeface="Gill Sans MT"/>
              </a:rPr>
              <a:t>T</a:t>
            </a:r>
            <a:r>
              <a:rPr sz="1350" spc="-30" dirty="0">
                <a:solidFill>
                  <a:srgbClr val="FFFFFF"/>
                </a:solidFill>
                <a:latin typeface="Gill Sans MT"/>
                <a:cs typeface="Gill Sans MT"/>
              </a:rPr>
              <a:t>r</a:t>
            </a:r>
            <a:r>
              <a:rPr sz="1350" dirty="0">
                <a:solidFill>
                  <a:srgbClr val="FFFFFF"/>
                </a:solidFill>
                <a:latin typeface="Gill Sans MT"/>
                <a:cs typeface="Gill Sans MT"/>
              </a:rPr>
              <a:t>eatment</a:t>
            </a:r>
            <a:r>
              <a:rPr sz="1350" spc="-4" dirty="0">
                <a:solidFill>
                  <a:srgbClr val="FFFFFF"/>
                </a:solidFill>
                <a:latin typeface="Gill Sans MT"/>
                <a:cs typeface="Gill Sans MT"/>
              </a:rPr>
              <a:t> </a:t>
            </a:r>
            <a:r>
              <a:rPr sz="1350" dirty="0">
                <a:solidFill>
                  <a:srgbClr val="FFFFFF"/>
                </a:solidFill>
                <a:latin typeface="Gill Sans MT"/>
                <a:cs typeface="Gill Sans MT"/>
              </a:rPr>
              <a:t>Sho</a:t>
            </a:r>
            <a:r>
              <a:rPr sz="1350" spc="26" dirty="0">
                <a:solidFill>
                  <a:srgbClr val="FFFFFF"/>
                </a:solidFill>
                <a:latin typeface="Gill Sans MT"/>
                <a:cs typeface="Gill Sans MT"/>
              </a:rPr>
              <a:t>r</a:t>
            </a:r>
            <a:r>
              <a:rPr sz="1350" dirty="0">
                <a:solidFill>
                  <a:srgbClr val="FFFFFF"/>
                </a:solidFill>
                <a:latin typeface="Gill Sans MT"/>
                <a:cs typeface="Gill Sans MT"/>
              </a:rPr>
              <a:t>t  </a:t>
            </a:r>
            <a:r>
              <a:rPr sz="1350" spc="-4" dirty="0">
                <a:solidFill>
                  <a:srgbClr val="FFFFFF"/>
                </a:solidFill>
                <a:latin typeface="Gill Sans MT"/>
                <a:cs typeface="Gill Sans MT"/>
              </a:rPr>
              <a:t>course)</a:t>
            </a:r>
            <a:endParaRPr sz="1350">
              <a:latin typeface="Gill Sans MT"/>
              <a:cs typeface="Gill Sans MT"/>
            </a:endParaRPr>
          </a:p>
        </p:txBody>
      </p:sp>
      <p:sp>
        <p:nvSpPr>
          <p:cNvPr id="9" name="object 9"/>
          <p:cNvSpPr txBox="1"/>
          <p:nvPr/>
        </p:nvSpPr>
        <p:spPr>
          <a:xfrm>
            <a:off x="5323259" y="2890362"/>
            <a:ext cx="3636645" cy="1060386"/>
          </a:xfrm>
          <a:prstGeom prst="rect">
            <a:avLst/>
          </a:prstGeom>
          <a:solidFill>
            <a:srgbClr val="368688"/>
          </a:solidFill>
        </p:spPr>
        <p:txBody>
          <a:bodyPr vert="horz" wrap="square" lIns="0" tIns="21431" rIns="0" bIns="0" rtlCol="0">
            <a:spAutoFit/>
          </a:bodyPr>
          <a:lstStyle/>
          <a:p>
            <a:pPr marL="64294">
              <a:spcBef>
                <a:spcPts val="169"/>
              </a:spcBef>
            </a:pPr>
            <a:r>
              <a:rPr sz="1350" dirty="0">
                <a:solidFill>
                  <a:srgbClr val="FFFFFF"/>
                </a:solidFill>
                <a:latin typeface="Gill Sans MT"/>
                <a:cs typeface="Gill Sans MT"/>
              </a:rPr>
              <a:t>2012</a:t>
            </a:r>
            <a:r>
              <a:rPr sz="1350" spc="-41" dirty="0">
                <a:solidFill>
                  <a:srgbClr val="FFFFFF"/>
                </a:solidFill>
                <a:latin typeface="Gill Sans MT"/>
                <a:cs typeface="Gill Sans MT"/>
              </a:rPr>
              <a:t> </a:t>
            </a:r>
            <a:r>
              <a:rPr sz="1350" spc="-4" dirty="0">
                <a:solidFill>
                  <a:srgbClr val="FFFFFF"/>
                </a:solidFill>
                <a:latin typeface="Gill Sans MT"/>
                <a:cs typeface="Gill Sans MT"/>
              </a:rPr>
              <a:t>-17</a:t>
            </a:r>
            <a:endParaRPr sz="1350">
              <a:latin typeface="Gill Sans MT"/>
              <a:cs typeface="Gill Sans MT"/>
            </a:endParaRPr>
          </a:p>
          <a:p>
            <a:pPr marL="64294" marR="237649"/>
            <a:r>
              <a:rPr sz="1350" spc="-4" dirty="0">
                <a:solidFill>
                  <a:srgbClr val="FFFFFF"/>
                </a:solidFill>
                <a:latin typeface="Gill Sans MT"/>
                <a:cs typeface="Gill Sans MT"/>
              </a:rPr>
              <a:t>National </a:t>
            </a:r>
            <a:r>
              <a:rPr sz="1350" dirty="0">
                <a:solidFill>
                  <a:srgbClr val="FFFFFF"/>
                </a:solidFill>
                <a:latin typeface="Gill Sans MT"/>
                <a:cs typeface="Gill Sans MT"/>
              </a:rPr>
              <a:t>Strategic </a:t>
            </a:r>
            <a:r>
              <a:rPr sz="1350" spc="-4" dirty="0">
                <a:solidFill>
                  <a:srgbClr val="FFFFFF"/>
                </a:solidFill>
                <a:latin typeface="Gill Sans MT"/>
                <a:cs typeface="Gill Sans MT"/>
              </a:rPr>
              <a:t>Plan (2012 -17) </a:t>
            </a:r>
            <a:r>
              <a:rPr sz="1350" dirty="0">
                <a:solidFill>
                  <a:srgbClr val="FFFFFF"/>
                </a:solidFill>
                <a:latin typeface="Gill Sans MT"/>
                <a:cs typeface="Gill Sans MT"/>
              </a:rPr>
              <a:t>- mandatory </a:t>
            </a:r>
            <a:r>
              <a:rPr sz="1350" spc="4" dirty="0">
                <a:solidFill>
                  <a:srgbClr val="FFFFFF"/>
                </a:solidFill>
                <a:latin typeface="Gill Sans MT"/>
                <a:cs typeface="Gill Sans MT"/>
              </a:rPr>
              <a:t> </a:t>
            </a:r>
            <a:r>
              <a:rPr sz="1350" dirty="0">
                <a:solidFill>
                  <a:srgbClr val="FFFFFF"/>
                </a:solidFill>
                <a:latin typeface="Gill Sans MT"/>
                <a:cs typeface="Gill Sans MT"/>
              </a:rPr>
              <a:t>notification</a:t>
            </a:r>
            <a:r>
              <a:rPr sz="1350" spc="-4" dirty="0">
                <a:solidFill>
                  <a:srgbClr val="FFFFFF"/>
                </a:solidFill>
                <a:latin typeface="Gill Sans MT"/>
                <a:cs typeface="Gill Sans MT"/>
              </a:rPr>
              <a:t> o</a:t>
            </a:r>
            <a:r>
              <a:rPr sz="1350" dirty="0">
                <a:solidFill>
                  <a:srgbClr val="FFFFFF"/>
                </a:solidFill>
                <a:latin typeface="Gill Sans MT"/>
                <a:cs typeface="Gill Sans MT"/>
              </a:rPr>
              <a:t>f</a:t>
            </a:r>
            <a:r>
              <a:rPr sz="1350" spc="-172" dirty="0">
                <a:solidFill>
                  <a:srgbClr val="FFFFFF"/>
                </a:solidFill>
                <a:latin typeface="Gill Sans MT"/>
                <a:cs typeface="Gill Sans MT"/>
              </a:rPr>
              <a:t> </a:t>
            </a:r>
            <a:r>
              <a:rPr sz="1350" dirty="0">
                <a:solidFill>
                  <a:srgbClr val="FFFFFF"/>
                </a:solidFill>
                <a:latin typeface="Gill Sans MT"/>
                <a:cs typeface="Gill Sans MT"/>
              </a:rPr>
              <a:t>TB,</a:t>
            </a:r>
            <a:r>
              <a:rPr sz="1350" spc="-139" dirty="0">
                <a:solidFill>
                  <a:srgbClr val="FFFFFF"/>
                </a:solidFill>
                <a:latin typeface="Gill Sans MT"/>
                <a:cs typeface="Gill Sans MT"/>
              </a:rPr>
              <a:t> </a:t>
            </a:r>
            <a:r>
              <a:rPr sz="1350" spc="-4" dirty="0">
                <a:solidFill>
                  <a:srgbClr val="FFFFFF"/>
                </a:solidFill>
                <a:latin typeface="Gill Sans MT"/>
                <a:cs typeface="Gill Sans MT"/>
              </a:rPr>
              <a:t>r</a:t>
            </a:r>
            <a:r>
              <a:rPr sz="1350" spc="-15" dirty="0">
                <a:solidFill>
                  <a:srgbClr val="FFFFFF"/>
                </a:solidFill>
                <a:latin typeface="Gill Sans MT"/>
                <a:cs typeface="Gill Sans MT"/>
              </a:rPr>
              <a:t>a</a:t>
            </a:r>
            <a:r>
              <a:rPr sz="1350" dirty="0">
                <a:solidFill>
                  <a:srgbClr val="FFFFFF"/>
                </a:solidFill>
                <a:latin typeface="Gill Sans MT"/>
                <a:cs typeface="Gill Sans MT"/>
              </a:rPr>
              <a:t>pid</a:t>
            </a:r>
            <a:r>
              <a:rPr sz="1350" spc="-4" dirty="0">
                <a:solidFill>
                  <a:srgbClr val="FFFFFF"/>
                </a:solidFill>
                <a:latin typeface="Gill Sans MT"/>
                <a:cs typeface="Gill Sans MT"/>
              </a:rPr>
              <a:t> molecula</a:t>
            </a:r>
            <a:r>
              <a:rPr sz="1350" dirty="0">
                <a:solidFill>
                  <a:srgbClr val="FFFFFF"/>
                </a:solidFill>
                <a:latin typeface="Gill Sans MT"/>
                <a:cs typeface="Gill Sans MT"/>
              </a:rPr>
              <a:t>r</a:t>
            </a:r>
            <a:r>
              <a:rPr sz="1350" spc="-8" dirty="0">
                <a:solidFill>
                  <a:srgbClr val="FFFFFF"/>
                </a:solidFill>
                <a:latin typeface="Gill Sans MT"/>
                <a:cs typeface="Gill Sans MT"/>
              </a:rPr>
              <a:t> </a:t>
            </a:r>
            <a:r>
              <a:rPr sz="1350" dirty="0">
                <a:solidFill>
                  <a:srgbClr val="FFFFFF"/>
                </a:solidFill>
                <a:latin typeface="Gill Sans MT"/>
                <a:cs typeface="Gill Sans MT"/>
              </a:rPr>
              <a:t>testing,</a:t>
            </a:r>
            <a:r>
              <a:rPr sz="1350" spc="-139" dirty="0">
                <a:solidFill>
                  <a:srgbClr val="FFFFFF"/>
                </a:solidFill>
                <a:latin typeface="Gill Sans MT"/>
                <a:cs typeface="Gill Sans MT"/>
              </a:rPr>
              <a:t> </a:t>
            </a:r>
            <a:r>
              <a:rPr sz="1350" spc="-4" dirty="0">
                <a:solidFill>
                  <a:srgbClr val="FFFFFF"/>
                </a:solidFill>
                <a:latin typeface="Gill Sans MT"/>
                <a:cs typeface="Gill Sans MT"/>
              </a:rPr>
              <a:t>acti</a:t>
            </a:r>
            <a:r>
              <a:rPr sz="1350" spc="-30" dirty="0">
                <a:solidFill>
                  <a:srgbClr val="FFFFFF"/>
                </a:solidFill>
                <a:latin typeface="Gill Sans MT"/>
                <a:cs typeface="Gill Sans MT"/>
              </a:rPr>
              <a:t>v</a:t>
            </a:r>
            <a:r>
              <a:rPr sz="1350" dirty="0">
                <a:solidFill>
                  <a:srgbClr val="FFFFFF"/>
                </a:solidFill>
                <a:latin typeface="Gill Sans MT"/>
                <a:cs typeface="Gill Sans MT"/>
              </a:rPr>
              <a:t>e  </a:t>
            </a:r>
            <a:r>
              <a:rPr sz="1350" spc="-4" dirty="0">
                <a:solidFill>
                  <a:srgbClr val="FFFFFF"/>
                </a:solidFill>
                <a:latin typeface="Gill Sans MT"/>
                <a:cs typeface="Gill Sans MT"/>
              </a:rPr>
              <a:t>case </a:t>
            </a:r>
            <a:r>
              <a:rPr sz="1350" dirty="0">
                <a:solidFill>
                  <a:srgbClr val="FFFFFF"/>
                </a:solidFill>
                <a:latin typeface="Gill Sans MT"/>
                <a:cs typeface="Gill Sans MT"/>
              </a:rPr>
              <a:t>finding </a:t>
            </a:r>
            <a:r>
              <a:rPr sz="1350" spc="-4" dirty="0">
                <a:solidFill>
                  <a:srgbClr val="FFFFFF"/>
                </a:solidFill>
                <a:latin typeface="Gill Sans MT"/>
                <a:cs typeface="Gill Sans MT"/>
              </a:rPr>
              <a:t>and integration of </a:t>
            </a:r>
            <a:r>
              <a:rPr sz="1350" dirty="0">
                <a:solidFill>
                  <a:srgbClr val="FFFFFF"/>
                </a:solidFill>
                <a:latin typeface="Gill Sans MT"/>
                <a:cs typeface="Gill Sans MT"/>
              </a:rPr>
              <a:t>the </a:t>
            </a:r>
            <a:r>
              <a:rPr sz="1350" spc="-8" dirty="0">
                <a:solidFill>
                  <a:srgbClr val="FFFFFF"/>
                </a:solidFill>
                <a:latin typeface="Gill Sans MT"/>
                <a:cs typeface="Gill Sans MT"/>
              </a:rPr>
              <a:t>program </a:t>
            </a:r>
            <a:r>
              <a:rPr sz="1350" spc="-4" dirty="0">
                <a:solidFill>
                  <a:srgbClr val="FFFFFF"/>
                </a:solidFill>
                <a:latin typeface="Gill Sans MT"/>
                <a:cs typeface="Gill Sans MT"/>
              </a:rPr>
              <a:t>with </a:t>
            </a:r>
            <a:r>
              <a:rPr sz="1350" spc="-368" dirty="0">
                <a:solidFill>
                  <a:srgbClr val="FFFFFF"/>
                </a:solidFill>
                <a:latin typeface="Gill Sans MT"/>
                <a:cs typeface="Gill Sans MT"/>
              </a:rPr>
              <a:t> </a:t>
            </a:r>
            <a:r>
              <a:rPr sz="1350" spc="-4" dirty="0">
                <a:solidFill>
                  <a:srgbClr val="FFFFFF"/>
                </a:solidFill>
                <a:latin typeface="Gill Sans MT"/>
                <a:cs typeface="Gill Sans MT"/>
              </a:rPr>
              <a:t>National</a:t>
            </a:r>
            <a:r>
              <a:rPr sz="1350" spc="-8" dirty="0">
                <a:solidFill>
                  <a:srgbClr val="FFFFFF"/>
                </a:solidFill>
                <a:latin typeface="Gill Sans MT"/>
                <a:cs typeface="Gill Sans MT"/>
              </a:rPr>
              <a:t> </a:t>
            </a:r>
            <a:r>
              <a:rPr sz="1350" dirty="0">
                <a:solidFill>
                  <a:srgbClr val="FFFFFF"/>
                </a:solidFill>
                <a:latin typeface="Gill Sans MT"/>
                <a:cs typeface="Gill Sans MT"/>
              </a:rPr>
              <a:t>Health</a:t>
            </a:r>
            <a:r>
              <a:rPr sz="1350" spc="-8" dirty="0">
                <a:solidFill>
                  <a:srgbClr val="FFFFFF"/>
                </a:solidFill>
                <a:latin typeface="Gill Sans MT"/>
                <a:cs typeface="Gill Sans MT"/>
              </a:rPr>
              <a:t> </a:t>
            </a:r>
            <a:r>
              <a:rPr sz="1350" spc="-4" dirty="0">
                <a:solidFill>
                  <a:srgbClr val="FFFFFF"/>
                </a:solidFill>
                <a:latin typeface="Gill Sans MT"/>
                <a:cs typeface="Gill Sans MT"/>
              </a:rPr>
              <a:t>Mission</a:t>
            </a:r>
            <a:endParaRPr sz="1350">
              <a:latin typeface="Gill Sans MT"/>
              <a:cs typeface="Gill Sans MT"/>
            </a:endParaRPr>
          </a:p>
        </p:txBody>
      </p:sp>
      <p:grpSp>
        <p:nvGrpSpPr>
          <p:cNvPr id="10" name="object 10"/>
          <p:cNvGrpSpPr/>
          <p:nvPr/>
        </p:nvGrpSpPr>
        <p:grpSpPr>
          <a:xfrm>
            <a:off x="4160044" y="1704975"/>
            <a:ext cx="1132523" cy="4081463"/>
            <a:chOff x="5546725" y="1130300"/>
            <a:chExt cx="1510030" cy="5441950"/>
          </a:xfrm>
        </p:grpSpPr>
        <p:sp>
          <p:nvSpPr>
            <p:cNvPr id="11" name="object 11"/>
            <p:cNvSpPr/>
            <p:nvPr/>
          </p:nvSpPr>
          <p:spPr>
            <a:xfrm>
              <a:off x="5578475" y="6024959"/>
              <a:ext cx="534670" cy="541020"/>
            </a:xfrm>
            <a:custGeom>
              <a:avLst/>
              <a:gdLst/>
              <a:ahLst/>
              <a:cxnLst/>
              <a:rect l="l" t="t" r="r" b="b"/>
              <a:pathLst>
                <a:path w="534670" h="541020">
                  <a:moveTo>
                    <a:pt x="534590" y="540939"/>
                  </a:moveTo>
                  <a:lnTo>
                    <a:pt x="0" y="540939"/>
                  </a:lnTo>
                  <a:lnTo>
                    <a:pt x="0" y="0"/>
                  </a:lnTo>
                  <a:lnTo>
                    <a:pt x="534590" y="0"/>
                  </a:lnTo>
                  <a:lnTo>
                    <a:pt x="534590" y="540939"/>
                  </a:lnTo>
                  <a:close/>
                </a:path>
              </a:pathLst>
            </a:custGeom>
            <a:solidFill>
              <a:srgbClr val="6B7386"/>
            </a:solidFill>
          </p:spPr>
          <p:txBody>
            <a:bodyPr wrap="square" lIns="0" tIns="0" rIns="0" bIns="0" rtlCol="0"/>
            <a:lstStyle/>
            <a:p>
              <a:endParaRPr sz="1350"/>
            </a:p>
          </p:txBody>
        </p:sp>
        <p:sp>
          <p:nvSpPr>
            <p:cNvPr id="12" name="object 12"/>
            <p:cNvSpPr/>
            <p:nvPr/>
          </p:nvSpPr>
          <p:spPr>
            <a:xfrm>
              <a:off x="6113066" y="5846762"/>
              <a:ext cx="178435" cy="719455"/>
            </a:xfrm>
            <a:custGeom>
              <a:avLst/>
              <a:gdLst/>
              <a:ahLst/>
              <a:cxnLst/>
              <a:rect l="l" t="t" r="r" b="b"/>
              <a:pathLst>
                <a:path w="178435" h="719454">
                  <a:moveTo>
                    <a:pt x="0" y="719137"/>
                  </a:moveTo>
                  <a:lnTo>
                    <a:pt x="0" y="178197"/>
                  </a:lnTo>
                  <a:lnTo>
                    <a:pt x="178197" y="0"/>
                  </a:lnTo>
                  <a:lnTo>
                    <a:pt x="178197" y="540939"/>
                  </a:lnTo>
                  <a:lnTo>
                    <a:pt x="0" y="719137"/>
                  </a:lnTo>
                  <a:close/>
                </a:path>
              </a:pathLst>
            </a:custGeom>
            <a:solidFill>
              <a:srgbClr val="555C6B"/>
            </a:solidFill>
          </p:spPr>
          <p:txBody>
            <a:bodyPr wrap="square" lIns="0" tIns="0" rIns="0" bIns="0" rtlCol="0"/>
            <a:lstStyle/>
            <a:p>
              <a:endParaRPr sz="1350"/>
            </a:p>
          </p:txBody>
        </p:sp>
        <p:sp>
          <p:nvSpPr>
            <p:cNvPr id="13" name="object 13"/>
            <p:cNvSpPr/>
            <p:nvPr/>
          </p:nvSpPr>
          <p:spPr>
            <a:xfrm>
              <a:off x="5578475" y="5846762"/>
              <a:ext cx="713105" cy="178435"/>
            </a:xfrm>
            <a:custGeom>
              <a:avLst/>
              <a:gdLst/>
              <a:ahLst/>
              <a:cxnLst/>
              <a:rect l="l" t="t" r="r" b="b"/>
              <a:pathLst>
                <a:path w="713104" h="178435">
                  <a:moveTo>
                    <a:pt x="534590" y="178197"/>
                  </a:moveTo>
                  <a:lnTo>
                    <a:pt x="0" y="178197"/>
                  </a:lnTo>
                  <a:lnTo>
                    <a:pt x="178196" y="0"/>
                  </a:lnTo>
                  <a:lnTo>
                    <a:pt x="712788" y="0"/>
                  </a:lnTo>
                  <a:lnTo>
                    <a:pt x="534590" y="178197"/>
                  </a:lnTo>
                  <a:close/>
                </a:path>
              </a:pathLst>
            </a:custGeom>
            <a:solidFill>
              <a:srgbClr val="888F9E"/>
            </a:solidFill>
          </p:spPr>
          <p:txBody>
            <a:bodyPr wrap="square" lIns="0" tIns="0" rIns="0" bIns="0" rtlCol="0"/>
            <a:lstStyle/>
            <a:p>
              <a:endParaRPr sz="1350"/>
            </a:p>
          </p:txBody>
        </p:sp>
        <p:sp>
          <p:nvSpPr>
            <p:cNvPr id="14" name="object 14"/>
            <p:cNvSpPr/>
            <p:nvPr/>
          </p:nvSpPr>
          <p:spPr>
            <a:xfrm>
              <a:off x="5578475" y="5846762"/>
              <a:ext cx="713105" cy="719455"/>
            </a:xfrm>
            <a:custGeom>
              <a:avLst/>
              <a:gdLst/>
              <a:ahLst/>
              <a:cxnLst/>
              <a:rect l="l" t="t" r="r" b="b"/>
              <a:pathLst>
                <a:path w="713104" h="719454">
                  <a:moveTo>
                    <a:pt x="0" y="178197"/>
                  </a:moveTo>
                  <a:lnTo>
                    <a:pt x="178196" y="0"/>
                  </a:lnTo>
                  <a:lnTo>
                    <a:pt x="712788" y="0"/>
                  </a:lnTo>
                  <a:lnTo>
                    <a:pt x="712788" y="540939"/>
                  </a:lnTo>
                  <a:lnTo>
                    <a:pt x="534590" y="719137"/>
                  </a:lnTo>
                  <a:lnTo>
                    <a:pt x="0" y="719137"/>
                  </a:lnTo>
                  <a:lnTo>
                    <a:pt x="0" y="178197"/>
                  </a:lnTo>
                  <a:close/>
                </a:path>
                <a:path w="713104" h="719454">
                  <a:moveTo>
                    <a:pt x="0" y="178197"/>
                  </a:moveTo>
                  <a:lnTo>
                    <a:pt x="534590" y="178197"/>
                  </a:lnTo>
                  <a:lnTo>
                    <a:pt x="712788" y="0"/>
                  </a:lnTo>
                </a:path>
                <a:path w="713104" h="719454">
                  <a:moveTo>
                    <a:pt x="534590" y="178197"/>
                  </a:moveTo>
                  <a:lnTo>
                    <a:pt x="534590" y="719137"/>
                  </a:lnTo>
                </a:path>
              </a:pathLst>
            </a:custGeom>
            <a:ln w="12699">
              <a:solidFill>
                <a:srgbClr val="816F2B"/>
              </a:solidFill>
            </a:ln>
          </p:spPr>
          <p:txBody>
            <a:bodyPr wrap="square" lIns="0" tIns="0" rIns="0" bIns="0" rtlCol="0"/>
            <a:lstStyle/>
            <a:p>
              <a:endParaRPr sz="1350"/>
            </a:p>
          </p:txBody>
        </p:sp>
        <p:sp>
          <p:nvSpPr>
            <p:cNvPr id="15" name="object 15"/>
            <p:cNvSpPr/>
            <p:nvPr/>
          </p:nvSpPr>
          <p:spPr>
            <a:xfrm>
              <a:off x="5564188" y="5501084"/>
              <a:ext cx="575945" cy="410845"/>
            </a:xfrm>
            <a:custGeom>
              <a:avLst/>
              <a:gdLst/>
              <a:ahLst/>
              <a:cxnLst/>
              <a:rect l="l" t="t" r="r" b="b"/>
              <a:pathLst>
                <a:path w="575945" h="410845">
                  <a:moveTo>
                    <a:pt x="575865" y="410764"/>
                  </a:moveTo>
                  <a:lnTo>
                    <a:pt x="0" y="410764"/>
                  </a:lnTo>
                  <a:lnTo>
                    <a:pt x="0" y="0"/>
                  </a:lnTo>
                  <a:lnTo>
                    <a:pt x="575865" y="0"/>
                  </a:lnTo>
                  <a:lnTo>
                    <a:pt x="575865" y="410764"/>
                  </a:lnTo>
                  <a:close/>
                </a:path>
              </a:pathLst>
            </a:custGeom>
            <a:solidFill>
              <a:srgbClr val="3BB168"/>
            </a:solidFill>
          </p:spPr>
          <p:txBody>
            <a:bodyPr wrap="square" lIns="0" tIns="0" rIns="0" bIns="0" rtlCol="0"/>
            <a:lstStyle/>
            <a:p>
              <a:endParaRPr sz="1350"/>
            </a:p>
          </p:txBody>
        </p:sp>
        <p:sp>
          <p:nvSpPr>
            <p:cNvPr id="16" name="object 16"/>
            <p:cNvSpPr/>
            <p:nvPr/>
          </p:nvSpPr>
          <p:spPr>
            <a:xfrm>
              <a:off x="6140053" y="5364162"/>
              <a:ext cx="137160" cy="548005"/>
            </a:xfrm>
            <a:custGeom>
              <a:avLst/>
              <a:gdLst/>
              <a:ahLst/>
              <a:cxnLst/>
              <a:rect l="l" t="t" r="r" b="b"/>
              <a:pathLst>
                <a:path w="137160" h="548004">
                  <a:moveTo>
                    <a:pt x="0" y="547686"/>
                  </a:moveTo>
                  <a:lnTo>
                    <a:pt x="0" y="136921"/>
                  </a:lnTo>
                  <a:lnTo>
                    <a:pt x="136921" y="0"/>
                  </a:lnTo>
                  <a:lnTo>
                    <a:pt x="136921" y="410765"/>
                  </a:lnTo>
                  <a:lnTo>
                    <a:pt x="0" y="547686"/>
                  </a:lnTo>
                  <a:close/>
                </a:path>
              </a:pathLst>
            </a:custGeom>
            <a:solidFill>
              <a:srgbClr val="2F8D53"/>
            </a:solidFill>
          </p:spPr>
          <p:txBody>
            <a:bodyPr wrap="square" lIns="0" tIns="0" rIns="0" bIns="0" rtlCol="0"/>
            <a:lstStyle/>
            <a:p>
              <a:endParaRPr sz="1350"/>
            </a:p>
          </p:txBody>
        </p:sp>
        <p:sp>
          <p:nvSpPr>
            <p:cNvPr id="17" name="object 17"/>
            <p:cNvSpPr/>
            <p:nvPr/>
          </p:nvSpPr>
          <p:spPr>
            <a:xfrm>
              <a:off x="5564188" y="5364162"/>
              <a:ext cx="713105" cy="137160"/>
            </a:xfrm>
            <a:custGeom>
              <a:avLst/>
              <a:gdLst/>
              <a:ahLst/>
              <a:cxnLst/>
              <a:rect l="l" t="t" r="r" b="b"/>
              <a:pathLst>
                <a:path w="713104" h="137160">
                  <a:moveTo>
                    <a:pt x="575865" y="136921"/>
                  </a:moveTo>
                  <a:lnTo>
                    <a:pt x="0" y="136921"/>
                  </a:lnTo>
                  <a:lnTo>
                    <a:pt x="136921" y="0"/>
                  </a:lnTo>
                  <a:lnTo>
                    <a:pt x="712787" y="0"/>
                  </a:lnTo>
                  <a:lnTo>
                    <a:pt x="575865" y="136921"/>
                  </a:lnTo>
                  <a:close/>
                </a:path>
              </a:pathLst>
            </a:custGeom>
            <a:solidFill>
              <a:srgbClr val="62C086"/>
            </a:solidFill>
          </p:spPr>
          <p:txBody>
            <a:bodyPr wrap="square" lIns="0" tIns="0" rIns="0" bIns="0" rtlCol="0"/>
            <a:lstStyle/>
            <a:p>
              <a:endParaRPr sz="1350"/>
            </a:p>
          </p:txBody>
        </p:sp>
        <p:sp>
          <p:nvSpPr>
            <p:cNvPr id="18" name="object 18"/>
            <p:cNvSpPr/>
            <p:nvPr/>
          </p:nvSpPr>
          <p:spPr>
            <a:xfrm>
              <a:off x="5564188" y="5364162"/>
              <a:ext cx="713105" cy="548005"/>
            </a:xfrm>
            <a:custGeom>
              <a:avLst/>
              <a:gdLst/>
              <a:ahLst/>
              <a:cxnLst/>
              <a:rect l="l" t="t" r="r" b="b"/>
              <a:pathLst>
                <a:path w="713104" h="548004">
                  <a:moveTo>
                    <a:pt x="0" y="136921"/>
                  </a:moveTo>
                  <a:lnTo>
                    <a:pt x="136921" y="0"/>
                  </a:lnTo>
                  <a:lnTo>
                    <a:pt x="712787" y="0"/>
                  </a:lnTo>
                  <a:lnTo>
                    <a:pt x="712787" y="410765"/>
                  </a:lnTo>
                  <a:lnTo>
                    <a:pt x="575865" y="547686"/>
                  </a:lnTo>
                  <a:lnTo>
                    <a:pt x="0" y="547686"/>
                  </a:lnTo>
                  <a:lnTo>
                    <a:pt x="0" y="136921"/>
                  </a:lnTo>
                  <a:close/>
                </a:path>
                <a:path w="713104" h="548004">
                  <a:moveTo>
                    <a:pt x="0" y="136921"/>
                  </a:moveTo>
                  <a:lnTo>
                    <a:pt x="575865" y="136921"/>
                  </a:lnTo>
                  <a:lnTo>
                    <a:pt x="712787" y="0"/>
                  </a:lnTo>
                </a:path>
                <a:path w="713104" h="548004">
                  <a:moveTo>
                    <a:pt x="575865" y="136921"/>
                  </a:moveTo>
                  <a:lnTo>
                    <a:pt x="575865" y="547686"/>
                  </a:lnTo>
                </a:path>
              </a:pathLst>
            </a:custGeom>
            <a:ln w="12699">
              <a:solidFill>
                <a:srgbClr val="2B814B"/>
              </a:solidFill>
            </a:ln>
          </p:spPr>
          <p:txBody>
            <a:bodyPr wrap="square" lIns="0" tIns="0" rIns="0" bIns="0" rtlCol="0"/>
            <a:lstStyle/>
            <a:p>
              <a:endParaRPr sz="1350"/>
            </a:p>
          </p:txBody>
        </p:sp>
        <p:sp>
          <p:nvSpPr>
            <p:cNvPr id="19" name="object 19"/>
            <p:cNvSpPr/>
            <p:nvPr/>
          </p:nvSpPr>
          <p:spPr>
            <a:xfrm>
              <a:off x="5564188" y="4979354"/>
              <a:ext cx="565785" cy="435609"/>
            </a:xfrm>
            <a:custGeom>
              <a:avLst/>
              <a:gdLst/>
              <a:ahLst/>
              <a:cxnLst/>
              <a:rect l="l" t="t" r="r" b="b"/>
              <a:pathLst>
                <a:path w="565785" h="435610">
                  <a:moveTo>
                    <a:pt x="565782" y="435607"/>
                  </a:moveTo>
                  <a:lnTo>
                    <a:pt x="0" y="435607"/>
                  </a:lnTo>
                  <a:lnTo>
                    <a:pt x="0" y="0"/>
                  </a:lnTo>
                  <a:lnTo>
                    <a:pt x="565782" y="0"/>
                  </a:lnTo>
                  <a:lnTo>
                    <a:pt x="565782" y="435607"/>
                  </a:lnTo>
                  <a:close/>
                </a:path>
              </a:pathLst>
            </a:custGeom>
            <a:solidFill>
              <a:srgbClr val="C3784D"/>
            </a:solidFill>
          </p:spPr>
          <p:txBody>
            <a:bodyPr wrap="square" lIns="0" tIns="0" rIns="0" bIns="0" rtlCol="0"/>
            <a:lstStyle/>
            <a:p>
              <a:endParaRPr sz="1350"/>
            </a:p>
          </p:txBody>
        </p:sp>
        <p:sp>
          <p:nvSpPr>
            <p:cNvPr id="20" name="object 20"/>
            <p:cNvSpPr/>
            <p:nvPr/>
          </p:nvSpPr>
          <p:spPr>
            <a:xfrm>
              <a:off x="6129970" y="4832349"/>
              <a:ext cx="147320" cy="582930"/>
            </a:xfrm>
            <a:custGeom>
              <a:avLst/>
              <a:gdLst/>
              <a:ahLst/>
              <a:cxnLst/>
              <a:rect l="l" t="t" r="r" b="b"/>
              <a:pathLst>
                <a:path w="147320" h="582929">
                  <a:moveTo>
                    <a:pt x="0" y="582612"/>
                  </a:moveTo>
                  <a:lnTo>
                    <a:pt x="0" y="147004"/>
                  </a:lnTo>
                  <a:lnTo>
                    <a:pt x="147004" y="0"/>
                  </a:lnTo>
                  <a:lnTo>
                    <a:pt x="147004" y="435607"/>
                  </a:lnTo>
                  <a:lnTo>
                    <a:pt x="0" y="582612"/>
                  </a:lnTo>
                  <a:close/>
                </a:path>
              </a:pathLst>
            </a:custGeom>
            <a:solidFill>
              <a:srgbClr val="9B603D"/>
            </a:solidFill>
          </p:spPr>
          <p:txBody>
            <a:bodyPr wrap="square" lIns="0" tIns="0" rIns="0" bIns="0" rtlCol="0"/>
            <a:lstStyle/>
            <a:p>
              <a:endParaRPr sz="1350"/>
            </a:p>
          </p:txBody>
        </p:sp>
        <p:sp>
          <p:nvSpPr>
            <p:cNvPr id="21" name="object 21"/>
            <p:cNvSpPr/>
            <p:nvPr/>
          </p:nvSpPr>
          <p:spPr>
            <a:xfrm>
              <a:off x="5564188" y="4832349"/>
              <a:ext cx="713105" cy="147320"/>
            </a:xfrm>
            <a:custGeom>
              <a:avLst/>
              <a:gdLst/>
              <a:ahLst/>
              <a:cxnLst/>
              <a:rect l="l" t="t" r="r" b="b"/>
              <a:pathLst>
                <a:path w="713104" h="147320">
                  <a:moveTo>
                    <a:pt x="565782" y="147004"/>
                  </a:moveTo>
                  <a:lnTo>
                    <a:pt x="0" y="147004"/>
                  </a:lnTo>
                  <a:lnTo>
                    <a:pt x="147004" y="0"/>
                  </a:lnTo>
                  <a:lnTo>
                    <a:pt x="712787" y="0"/>
                  </a:lnTo>
                  <a:lnTo>
                    <a:pt x="565782" y="147004"/>
                  </a:lnTo>
                  <a:close/>
                </a:path>
              </a:pathLst>
            </a:custGeom>
            <a:solidFill>
              <a:srgbClr val="CE9370"/>
            </a:solidFill>
          </p:spPr>
          <p:txBody>
            <a:bodyPr wrap="square" lIns="0" tIns="0" rIns="0" bIns="0" rtlCol="0"/>
            <a:lstStyle/>
            <a:p>
              <a:endParaRPr sz="1350"/>
            </a:p>
          </p:txBody>
        </p:sp>
        <p:sp>
          <p:nvSpPr>
            <p:cNvPr id="22" name="object 22"/>
            <p:cNvSpPr/>
            <p:nvPr/>
          </p:nvSpPr>
          <p:spPr>
            <a:xfrm>
              <a:off x="5564188" y="4832349"/>
              <a:ext cx="713105" cy="582930"/>
            </a:xfrm>
            <a:custGeom>
              <a:avLst/>
              <a:gdLst/>
              <a:ahLst/>
              <a:cxnLst/>
              <a:rect l="l" t="t" r="r" b="b"/>
              <a:pathLst>
                <a:path w="713104" h="582929">
                  <a:moveTo>
                    <a:pt x="0" y="147004"/>
                  </a:moveTo>
                  <a:lnTo>
                    <a:pt x="147004" y="0"/>
                  </a:lnTo>
                  <a:lnTo>
                    <a:pt x="712787" y="0"/>
                  </a:lnTo>
                  <a:lnTo>
                    <a:pt x="712787" y="435607"/>
                  </a:lnTo>
                  <a:lnTo>
                    <a:pt x="565782" y="582612"/>
                  </a:lnTo>
                  <a:lnTo>
                    <a:pt x="0" y="582612"/>
                  </a:lnTo>
                  <a:lnTo>
                    <a:pt x="0" y="147004"/>
                  </a:lnTo>
                  <a:close/>
                </a:path>
                <a:path w="713104" h="582929">
                  <a:moveTo>
                    <a:pt x="0" y="147004"/>
                  </a:moveTo>
                  <a:lnTo>
                    <a:pt x="565782" y="147004"/>
                  </a:lnTo>
                  <a:lnTo>
                    <a:pt x="712787" y="0"/>
                  </a:lnTo>
                </a:path>
                <a:path w="713104" h="582929">
                  <a:moveTo>
                    <a:pt x="565782" y="147004"/>
                  </a:moveTo>
                  <a:lnTo>
                    <a:pt x="565782" y="582612"/>
                  </a:lnTo>
                </a:path>
              </a:pathLst>
            </a:custGeom>
            <a:ln w="12699">
              <a:solidFill>
                <a:srgbClr val="368688"/>
              </a:solidFill>
            </a:ln>
          </p:spPr>
          <p:txBody>
            <a:bodyPr wrap="square" lIns="0" tIns="0" rIns="0" bIns="0" rtlCol="0"/>
            <a:lstStyle/>
            <a:p>
              <a:endParaRPr sz="1350"/>
            </a:p>
          </p:txBody>
        </p:sp>
        <p:sp>
          <p:nvSpPr>
            <p:cNvPr id="23" name="object 23"/>
            <p:cNvSpPr/>
            <p:nvPr/>
          </p:nvSpPr>
          <p:spPr>
            <a:xfrm>
              <a:off x="5570538" y="4143772"/>
              <a:ext cx="534670" cy="739775"/>
            </a:xfrm>
            <a:custGeom>
              <a:avLst/>
              <a:gdLst/>
              <a:ahLst/>
              <a:cxnLst/>
              <a:rect l="l" t="t" r="r" b="b"/>
              <a:pathLst>
                <a:path w="534670" h="739775">
                  <a:moveTo>
                    <a:pt x="534590" y="739377"/>
                  </a:moveTo>
                  <a:lnTo>
                    <a:pt x="0" y="739377"/>
                  </a:lnTo>
                  <a:lnTo>
                    <a:pt x="0" y="0"/>
                  </a:lnTo>
                  <a:lnTo>
                    <a:pt x="534590" y="0"/>
                  </a:lnTo>
                  <a:lnTo>
                    <a:pt x="534590" y="739377"/>
                  </a:lnTo>
                  <a:close/>
                </a:path>
              </a:pathLst>
            </a:custGeom>
            <a:solidFill>
              <a:srgbClr val="368688"/>
            </a:solidFill>
          </p:spPr>
          <p:txBody>
            <a:bodyPr wrap="square" lIns="0" tIns="0" rIns="0" bIns="0" rtlCol="0"/>
            <a:lstStyle/>
            <a:p>
              <a:endParaRPr sz="1350"/>
            </a:p>
          </p:txBody>
        </p:sp>
        <p:sp>
          <p:nvSpPr>
            <p:cNvPr id="24" name="object 24"/>
            <p:cNvSpPr/>
            <p:nvPr/>
          </p:nvSpPr>
          <p:spPr>
            <a:xfrm>
              <a:off x="6105128" y="3965575"/>
              <a:ext cx="178435" cy="917575"/>
            </a:xfrm>
            <a:custGeom>
              <a:avLst/>
              <a:gdLst/>
              <a:ahLst/>
              <a:cxnLst/>
              <a:rect l="l" t="t" r="r" b="b"/>
              <a:pathLst>
                <a:path w="178435" h="917575">
                  <a:moveTo>
                    <a:pt x="0" y="917574"/>
                  </a:moveTo>
                  <a:lnTo>
                    <a:pt x="0" y="178196"/>
                  </a:lnTo>
                  <a:lnTo>
                    <a:pt x="178196" y="0"/>
                  </a:lnTo>
                  <a:lnTo>
                    <a:pt x="178196" y="739377"/>
                  </a:lnTo>
                  <a:lnTo>
                    <a:pt x="0" y="917574"/>
                  </a:lnTo>
                  <a:close/>
                </a:path>
              </a:pathLst>
            </a:custGeom>
            <a:solidFill>
              <a:srgbClr val="2B6B6C"/>
            </a:solidFill>
          </p:spPr>
          <p:txBody>
            <a:bodyPr wrap="square" lIns="0" tIns="0" rIns="0" bIns="0" rtlCol="0"/>
            <a:lstStyle/>
            <a:p>
              <a:endParaRPr sz="1350"/>
            </a:p>
          </p:txBody>
        </p:sp>
        <p:sp>
          <p:nvSpPr>
            <p:cNvPr id="25" name="object 25"/>
            <p:cNvSpPr/>
            <p:nvPr/>
          </p:nvSpPr>
          <p:spPr>
            <a:xfrm>
              <a:off x="5570538" y="3965575"/>
              <a:ext cx="713105" cy="178435"/>
            </a:xfrm>
            <a:custGeom>
              <a:avLst/>
              <a:gdLst/>
              <a:ahLst/>
              <a:cxnLst/>
              <a:rect l="l" t="t" r="r" b="b"/>
              <a:pathLst>
                <a:path w="713104" h="178435">
                  <a:moveTo>
                    <a:pt x="534590" y="178196"/>
                  </a:moveTo>
                  <a:lnTo>
                    <a:pt x="0" y="178196"/>
                  </a:lnTo>
                  <a:lnTo>
                    <a:pt x="178196" y="0"/>
                  </a:lnTo>
                  <a:lnTo>
                    <a:pt x="712787" y="0"/>
                  </a:lnTo>
                  <a:lnTo>
                    <a:pt x="534590" y="178196"/>
                  </a:lnTo>
                  <a:close/>
                </a:path>
              </a:pathLst>
            </a:custGeom>
            <a:solidFill>
              <a:srgbClr val="5E9E9F"/>
            </a:solidFill>
          </p:spPr>
          <p:txBody>
            <a:bodyPr wrap="square" lIns="0" tIns="0" rIns="0" bIns="0" rtlCol="0"/>
            <a:lstStyle/>
            <a:p>
              <a:endParaRPr sz="1350"/>
            </a:p>
          </p:txBody>
        </p:sp>
        <p:sp>
          <p:nvSpPr>
            <p:cNvPr id="26" name="object 26"/>
            <p:cNvSpPr/>
            <p:nvPr/>
          </p:nvSpPr>
          <p:spPr>
            <a:xfrm>
              <a:off x="5570538" y="3965575"/>
              <a:ext cx="713105" cy="917575"/>
            </a:xfrm>
            <a:custGeom>
              <a:avLst/>
              <a:gdLst/>
              <a:ahLst/>
              <a:cxnLst/>
              <a:rect l="l" t="t" r="r" b="b"/>
              <a:pathLst>
                <a:path w="713104" h="917575">
                  <a:moveTo>
                    <a:pt x="0" y="178196"/>
                  </a:moveTo>
                  <a:lnTo>
                    <a:pt x="178196" y="0"/>
                  </a:lnTo>
                  <a:lnTo>
                    <a:pt x="712787" y="0"/>
                  </a:lnTo>
                  <a:lnTo>
                    <a:pt x="712787" y="739377"/>
                  </a:lnTo>
                  <a:lnTo>
                    <a:pt x="534590" y="917574"/>
                  </a:lnTo>
                  <a:lnTo>
                    <a:pt x="0" y="917574"/>
                  </a:lnTo>
                  <a:lnTo>
                    <a:pt x="0" y="178196"/>
                  </a:lnTo>
                  <a:close/>
                </a:path>
                <a:path w="713104" h="917575">
                  <a:moveTo>
                    <a:pt x="0" y="178196"/>
                  </a:moveTo>
                  <a:lnTo>
                    <a:pt x="534590" y="178196"/>
                  </a:lnTo>
                  <a:lnTo>
                    <a:pt x="712787" y="0"/>
                  </a:lnTo>
                </a:path>
                <a:path w="713104" h="917575">
                  <a:moveTo>
                    <a:pt x="534590" y="178196"/>
                  </a:moveTo>
                  <a:lnTo>
                    <a:pt x="534590" y="917574"/>
                  </a:lnTo>
                </a:path>
              </a:pathLst>
            </a:custGeom>
            <a:ln w="12699">
              <a:solidFill>
                <a:srgbClr val="816F2B"/>
              </a:solidFill>
            </a:ln>
          </p:spPr>
          <p:txBody>
            <a:bodyPr wrap="square" lIns="0" tIns="0" rIns="0" bIns="0" rtlCol="0"/>
            <a:lstStyle/>
            <a:p>
              <a:endParaRPr sz="1350"/>
            </a:p>
          </p:txBody>
        </p:sp>
        <p:sp>
          <p:nvSpPr>
            <p:cNvPr id="27" name="object 27"/>
            <p:cNvSpPr/>
            <p:nvPr/>
          </p:nvSpPr>
          <p:spPr>
            <a:xfrm>
              <a:off x="5564188" y="3302395"/>
              <a:ext cx="534670" cy="737870"/>
            </a:xfrm>
            <a:custGeom>
              <a:avLst/>
              <a:gdLst/>
              <a:ahLst/>
              <a:cxnLst/>
              <a:rect l="l" t="t" r="r" b="b"/>
              <a:pathLst>
                <a:path w="534670" h="737870">
                  <a:moveTo>
                    <a:pt x="534590" y="737790"/>
                  </a:moveTo>
                  <a:lnTo>
                    <a:pt x="0" y="737790"/>
                  </a:lnTo>
                  <a:lnTo>
                    <a:pt x="0" y="0"/>
                  </a:lnTo>
                  <a:lnTo>
                    <a:pt x="534590" y="0"/>
                  </a:lnTo>
                  <a:lnTo>
                    <a:pt x="534590" y="737790"/>
                  </a:lnTo>
                  <a:close/>
                </a:path>
              </a:pathLst>
            </a:custGeom>
            <a:solidFill>
              <a:srgbClr val="368688"/>
            </a:solidFill>
          </p:spPr>
          <p:txBody>
            <a:bodyPr wrap="square" lIns="0" tIns="0" rIns="0" bIns="0" rtlCol="0"/>
            <a:lstStyle/>
            <a:p>
              <a:endParaRPr sz="1350"/>
            </a:p>
          </p:txBody>
        </p:sp>
        <p:sp>
          <p:nvSpPr>
            <p:cNvPr id="28" name="object 28"/>
            <p:cNvSpPr/>
            <p:nvPr/>
          </p:nvSpPr>
          <p:spPr>
            <a:xfrm>
              <a:off x="6098778" y="3124199"/>
              <a:ext cx="178435" cy="916305"/>
            </a:xfrm>
            <a:custGeom>
              <a:avLst/>
              <a:gdLst/>
              <a:ahLst/>
              <a:cxnLst/>
              <a:rect l="l" t="t" r="r" b="b"/>
              <a:pathLst>
                <a:path w="178435" h="916304">
                  <a:moveTo>
                    <a:pt x="0" y="915987"/>
                  </a:moveTo>
                  <a:lnTo>
                    <a:pt x="0" y="178196"/>
                  </a:lnTo>
                  <a:lnTo>
                    <a:pt x="178196" y="0"/>
                  </a:lnTo>
                  <a:lnTo>
                    <a:pt x="178196" y="737790"/>
                  </a:lnTo>
                  <a:lnTo>
                    <a:pt x="0" y="915987"/>
                  </a:lnTo>
                  <a:close/>
                </a:path>
              </a:pathLst>
            </a:custGeom>
            <a:solidFill>
              <a:srgbClr val="2B6B6C"/>
            </a:solidFill>
          </p:spPr>
          <p:txBody>
            <a:bodyPr wrap="square" lIns="0" tIns="0" rIns="0" bIns="0" rtlCol="0"/>
            <a:lstStyle/>
            <a:p>
              <a:endParaRPr sz="1350"/>
            </a:p>
          </p:txBody>
        </p:sp>
        <p:sp>
          <p:nvSpPr>
            <p:cNvPr id="29" name="object 29"/>
            <p:cNvSpPr/>
            <p:nvPr/>
          </p:nvSpPr>
          <p:spPr>
            <a:xfrm>
              <a:off x="5564188" y="3124199"/>
              <a:ext cx="713105" cy="178435"/>
            </a:xfrm>
            <a:custGeom>
              <a:avLst/>
              <a:gdLst/>
              <a:ahLst/>
              <a:cxnLst/>
              <a:rect l="l" t="t" r="r" b="b"/>
              <a:pathLst>
                <a:path w="713104" h="178435">
                  <a:moveTo>
                    <a:pt x="534590" y="178196"/>
                  </a:moveTo>
                  <a:lnTo>
                    <a:pt x="0" y="178196"/>
                  </a:lnTo>
                  <a:lnTo>
                    <a:pt x="178196" y="0"/>
                  </a:lnTo>
                  <a:lnTo>
                    <a:pt x="712787" y="0"/>
                  </a:lnTo>
                  <a:lnTo>
                    <a:pt x="534590" y="178196"/>
                  </a:lnTo>
                  <a:close/>
                </a:path>
              </a:pathLst>
            </a:custGeom>
            <a:solidFill>
              <a:srgbClr val="5E9E9F"/>
            </a:solidFill>
          </p:spPr>
          <p:txBody>
            <a:bodyPr wrap="square" lIns="0" tIns="0" rIns="0" bIns="0" rtlCol="0"/>
            <a:lstStyle/>
            <a:p>
              <a:endParaRPr sz="1350"/>
            </a:p>
          </p:txBody>
        </p:sp>
        <p:sp>
          <p:nvSpPr>
            <p:cNvPr id="30" name="object 30"/>
            <p:cNvSpPr/>
            <p:nvPr/>
          </p:nvSpPr>
          <p:spPr>
            <a:xfrm>
              <a:off x="5564188" y="3124199"/>
              <a:ext cx="713105" cy="916305"/>
            </a:xfrm>
            <a:custGeom>
              <a:avLst/>
              <a:gdLst/>
              <a:ahLst/>
              <a:cxnLst/>
              <a:rect l="l" t="t" r="r" b="b"/>
              <a:pathLst>
                <a:path w="713104" h="916304">
                  <a:moveTo>
                    <a:pt x="0" y="178196"/>
                  </a:moveTo>
                  <a:lnTo>
                    <a:pt x="178196" y="0"/>
                  </a:lnTo>
                  <a:lnTo>
                    <a:pt x="712787" y="0"/>
                  </a:lnTo>
                  <a:lnTo>
                    <a:pt x="712787" y="737790"/>
                  </a:lnTo>
                  <a:lnTo>
                    <a:pt x="534590" y="915987"/>
                  </a:lnTo>
                  <a:lnTo>
                    <a:pt x="0" y="915987"/>
                  </a:lnTo>
                  <a:lnTo>
                    <a:pt x="0" y="178196"/>
                  </a:lnTo>
                  <a:close/>
                </a:path>
                <a:path w="713104" h="916304">
                  <a:moveTo>
                    <a:pt x="0" y="178196"/>
                  </a:moveTo>
                  <a:lnTo>
                    <a:pt x="534590" y="178196"/>
                  </a:lnTo>
                  <a:lnTo>
                    <a:pt x="712787" y="0"/>
                  </a:lnTo>
                </a:path>
                <a:path w="713104" h="916304">
                  <a:moveTo>
                    <a:pt x="534590" y="178196"/>
                  </a:moveTo>
                  <a:lnTo>
                    <a:pt x="534590" y="915987"/>
                  </a:lnTo>
                </a:path>
              </a:pathLst>
            </a:custGeom>
            <a:ln w="12699">
              <a:solidFill>
                <a:srgbClr val="816F2B"/>
              </a:solidFill>
            </a:ln>
          </p:spPr>
          <p:txBody>
            <a:bodyPr wrap="square" lIns="0" tIns="0" rIns="0" bIns="0" rtlCol="0"/>
            <a:lstStyle/>
            <a:p>
              <a:endParaRPr sz="1350"/>
            </a:p>
          </p:txBody>
        </p:sp>
        <p:sp>
          <p:nvSpPr>
            <p:cNvPr id="31" name="object 31"/>
            <p:cNvSpPr/>
            <p:nvPr/>
          </p:nvSpPr>
          <p:spPr>
            <a:xfrm>
              <a:off x="5559425" y="2441971"/>
              <a:ext cx="534670" cy="737870"/>
            </a:xfrm>
            <a:custGeom>
              <a:avLst/>
              <a:gdLst/>
              <a:ahLst/>
              <a:cxnLst/>
              <a:rect l="l" t="t" r="r" b="b"/>
              <a:pathLst>
                <a:path w="534670" h="737869">
                  <a:moveTo>
                    <a:pt x="534591" y="737790"/>
                  </a:moveTo>
                  <a:lnTo>
                    <a:pt x="0" y="737790"/>
                  </a:lnTo>
                  <a:lnTo>
                    <a:pt x="0" y="0"/>
                  </a:lnTo>
                  <a:lnTo>
                    <a:pt x="534591" y="0"/>
                  </a:lnTo>
                  <a:lnTo>
                    <a:pt x="534591" y="737790"/>
                  </a:lnTo>
                  <a:close/>
                </a:path>
              </a:pathLst>
            </a:custGeom>
            <a:solidFill>
              <a:srgbClr val="368688"/>
            </a:solidFill>
          </p:spPr>
          <p:txBody>
            <a:bodyPr wrap="square" lIns="0" tIns="0" rIns="0" bIns="0" rtlCol="0"/>
            <a:lstStyle/>
            <a:p>
              <a:endParaRPr sz="1350"/>
            </a:p>
          </p:txBody>
        </p:sp>
        <p:sp>
          <p:nvSpPr>
            <p:cNvPr id="32" name="object 32"/>
            <p:cNvSpPr/>
            <p:nvPr/>
          </p:nvSpPr>
          <p:spPr>
            <a:xfrm>
              <a:off x="6094016" y="2263774"/>
              <a:ext cx="178435" cy="916305"/>
            </a:xfrm>
            <a:custGeom>
              <a:avLst/>
              <a:gdLst/>
              <a:ahLst/>
              <a:cxnLst/>
              <a:rect l="l" t="t" r="r" b="b"/>
              <a:pathLst>
                <a:path w="178435" h="916305">
                  <a:moveTo>
                    <a:pt x="0" y="915987"/>
                  </a:moveTo>
                  <a:lnTo>
                    <a:pt x="0" y="178197"/>
                  </a:lnTo>
                  <a:lnTo>
                    <a:pt x="178197" y="0"/>
                  </a:lnTo>
                  <a:lnTo>
                    <a:pt x="178197" y="737790"/>
                  </a:lnTo>
                  <a:lnTo>
                    <a:pt x="0" y="915987"/>
                  </a:lnTo>
                  <a:close/>
                </a:path>
              </a:pathLst>
            </a:custGeom>
            <a:solidFill>
              <a:srgbClr val="2B6B6C"/>
            </a:solidFill>
          </p:spPr>
          <p:txBody>
            <a:bodyPr wrap="square" lIns="0" tIns="0" rIns="0" bIns="0" rtlCol="0"/>
            <a:lstStyle/>
            <a:p>
              <a:endParaRPr sz="1350"/>
            </a:p>
          </p:txBody>
        </p:sp>
        <p:sp>
          <p:nvSpPr>
            <p:cNvPr id="33" name="object 33"/>
            <p:cNvSpPr/>
            <p:nvPr/>
          </p:nvSpPr>
          <p:spPr>
            <a:xfrm>
              <a:off x="5559425" y="2263774"/>
              <a:ext cx="713105" cy="178435"/>
            </a:xfrm>
            <a:custGeom>
              <a:avLst/>
              <a:gdLst/>
              <a:ahLst/>
              <a:cxnLst/>
              <a:rect l="l" t="t" r="r" b="b"/>
              <a:pathLst>
                <a:path w="713104" h="178435">
                  <a:moveTo>
                    <a:pt x="534591" y="178197"/>
                  </a:moveTo>
                  <a:lnTo>
                    <a:pt x="0" y="178197"/>
                  </a:lnTo>
                  <a:lnTo>
                    <a:pt x="178196" y="0"/>
                  </a:lnTo>
                  <a:lnTo>
                    <a:pt x="712788" y="0"/>
                  </a:lnTo>
                  <a:lnTo>
                    <a:pt x="534591" y="178197"/>
                  </a:lnTo>
                  <a:close/>
                </a:path>
              </a:pathLst>
            </a:custGeom>
            <a:solidFill>
              <a:srgbClr val="5E9E9F"/>
            </a:solidFill>
          </p:spPr>
          <p:txBody>
            <a:bodyPr wrap="square" lIns="0" tIns="0" rIns="0" bIns="0" rtlCol="0"/>
            <a:lstStyle/>
            <a:p>
              <a:endParaRPr sz="1350"/>
            </a:p>
          </p:txBody>
        </p:sp>
        <p:sp>
          <p:nvSpPr>
            <p:cNvPr id="34" name="object 34"/>
            <p:cNvSpPr/>
            <p:nvPr/>
          </p:nvSpPr>
          <p:spPr>
            <a:xfrm>
              <a:off x="5559425" y="2263774"/>
              <a:ext cx="713105" cy="916305"/>
            </a:xfrm>
            <a:custGeom>
              <a:avLst/>
              <a:gdLst/>
              <a:ahLst/>
              <a:cxnLst/>
              <a:rect l="l" t="t" r="r" b="b"/>
              <a:pathLst>
                <a:path w="713104" h="916305">
                  <a:moveTo>
                    <a:pt x="0" y="178197"/>
                  </a:moveTo>
                  <a:lnTo>
                    <a:pt x="178196" y="0"/>
                  </a:lnTo>
                  <a:lnTo>
                    <a:pt x="712788" y="0"/>
                  </a:lnTo>
                  <a:lnTo>
                    <a:pt x="712788" y="737790"/>
                  </a:lnTo>
                  <a:lnTo>
                    <a:pt x="534591" y="915987"/>
                  </a:lnTo>
                  <a:lnTo>
                    <a:pt x="0" y="915987"/>
                  </a:lnTo>
                  <a:lnTo>
                    <a:pt x="0" y="178197"/>
                  </a:lnTo>
                  <a:close/>
                </a:path>
                <a:path w="713104" h="916305">
                  <a:moveTo>
                    <a:pt x="0" y="178197"/>
                  </a:moveTo>
                  <a:lnTo>
                    <a:pt x="534591" y="178197"/>
                  </a:lnTo>
                  <a:lnTo>
                    <a:pt x="712788" y="0"/>
                  </a:lnTo>
                </a:path>
                <a:path w="713104" h="916305">
                  <a:moveTo>
                    <a:pt x="534591" y="178197"/>
                  </a:moveTo>
                  <a:lnTo>
                    <a:pt x="534591" y="915987"/>
                  </a:lnTo>
                </a:path>
              </a:pathLst>
            </a:custGeom>
            <a:ln w="12699">
              <a:solidFill>
                <a:srgbClr val="816F2B"/>
              </a:solidFill>
            </a:ln>
          </p:spPr>
          <p:txBody>
            <a:bodyPr wrap="square" lIns="0" tIns="0" rIns="0" bIns="0" rtlCol="0"/>
            <a:lstStyle/>
            <a:p>
              <a:endParaRPr sz="1350"/>
            </a:p>
          </p:txBody>
        </p:sp>
        <p:sp>
          <p:nvSpPr>
            <p:cNvPr id="35" name="object 35"/>
            <p:cNvSpPr/>
            <p:nvPr/>
          </p:nvSpPr>
          <p:spPr>
            <a:xfrm>
              <a:off x="5553075" y="1727612"/>
              <a:ext cx="517525" cy="600075"/>
            </a:xfrm>
            <a:custGeom>
              <a:avLst/>
              <a:gdLst/>
              <a:ahLst/>
              <a:cxnLst/>
              <a:rect l="l" t="t" r="r" b="b"/>
              <a:pathLst>
                <a:path w="517525" h="600075">
                  <a:moveTo>
                    <a:pt x="517113" y="599662"/>
                  </a:moveTo>
                  <a:lnTo>
                    <a:pt x="0" y="599662"/>
                  </a:lnTo>
                  <a:lnTo>
                    <a:pt x="0" y="0"/>
                  </a:lnTo>
                  <a:lnTo>
                    <a:pt x="517113" y="0"/>
                  </a:lnTo>
                  <a:lnTo>
                    <a:pt x="517113" y="599662"/>
                  </a:lnTo>
                  <a:close/>
                </a:path>
              </a:pathLst>
            </a:custGeom>
            <a:solidFill>
              <a:srgbClr val="005392"/>
            </a:solidFill>
          </p:spPr>
          <p:txBody>
            <a:bodyPr wrap="square" lIns="0" tIns="0" rIns="0" bIns="0" rtlCol="0"/>
            <a:lstStyle/>
            <a:p>
              <a:endParaRPr sz="1350"/>
            </a:p>
          </p:txBody>
        </p:sp>
        <p:sp>
          <p:nvSpPr>
            <p:cNvPr id="36" name="object 36"/>
            <p:cNvSpPr/>
            <p:nvPr/>
          </p:nvSpPr>
          <p:spPr>
            <a:xfrm>
              <a:off x="6070188" y="1531938"/>
              <a:ext cx="196215" cy="795655"/>
            </a:xfrm>
            <a:custGeom>
              <a:avLst/>
              <a:gdLst/>
              <a:ahLst/>
              <a:cxnLst/>
              <a:rect l="l" t="t" r="r" b="b"/>
              <a:pathLst>
                <a:path w="196214" h="795655">
                  <a:moveTo>
                    <a:pt x="0" y="795337"/>
                  </a:moveTo>
                  <a:lnTo>
                    <a:pt x="0" y="195674"/>
                  </a:lnTo>
                  <a:lnTo>
                    <a:pt x="195674" y="0"/>
                  </a:lnTo>
                  <a:lnTo>
                    <a:pt x="195674" y="599662"/>
                  </a:lnTo>
                  <a:lnTo>
                    <a:pt x="0" y="795337"/>
                  </a:lnTo>
                  <a:close/>
                </a:path>
              </a:pathLst>
            </a:custGeom>
            <a:solidFill>
              <a:srgbClr val="004273"/>
            </a:solidFill>
          </p:spPr>
          <p:txBody>
            <a:bodyPr wrap="square" lIns="0" tIns="0" rIns="0" bIns="0" rtlCol="0"/>
            <a:lstStyle/>
            <a:p>
              <a:endParaRPr sz="1350"/>
            </a:p>
          </p:txBody>
        </p:sp>
        <p:sp>
          <p:nvSpPr>
            <p:cNvPr id="37" name="object 37"/>
            <p:cNvSpPr/>
            <p:nvPr/>
          </p:nvSpPr>
          <p:spPr>
            <a:xfrm>
              <a:off x="5553075" y="1531938"/>
              <a:ext cx="713105" cy="196215"/>
            </a:xfrm>
            <a:custGeom>
              <a:avLst/>
              <a:gdLst/>
              <a:ahLst/>
              <a:cxnLst/>
              <a:rect l="l" t="t" r="r" b="b"/>
              <a:pathLst>
                <a:path w="713104" h="196214">
                  <a:moveTo>
                    <a:pt x="517113" y="195674"/>
                  </a:moveTo>
                  <a:lnTo>
                    <a:pt x="0" y="195674"/>
                  </a:lnTo>
                  <a:lnTo>
                    <a:pt x="195674" y="0"/>
                  </a:lnTo>
                  <a:lnTo>
                    <a:pt x="712788" y="0"/>
                  </a:lnTo>
                  <a:lnTo>
                    <a:pt x="517113" y="195674"/>
                  </a:lnTo>
                  <a:close/>
                </a:path>
              </a:pathLst>
            </a:custGeom>
            <a:solidFill>
              <a:srgbClr val="3375A7"/>
            </a:solidFill>
          </p:spPr>
          <p:txBody>
            <a:bodyPr wrap="square" lIns="0" tIns="0" rIns="0" bIns="0" rtlCol="0"/>
            <a:lstStyle/>
            <a:p>
              <a:endParaRPr sz="1350"/>
            </a:p>
          </p:txBody>
        </p:sp>
        <p:sp>
          <p:nvSpPr>
            <p:cNvPr id="38" name="object 38"/>
            <p:cNvSpPr/>
            <p:nvPr/>
          </p:nvSpPr>
          <p:spPr>
            <a:xfrm>
              <a:off x="5553075" y="1531938"/>
              <a:ext cx="713105" cy="795655"/>
            </a:xfrm>
            <a:custGeom>
              <a:avLst/>
              <a:gdLst/>
              <a:ahLst/>
              <a:cxnLst/>
              <a:rect l="l" t="t" r="r" b="b"/>
              <a:pathLst>
                <a:path w="713104" h="795655">
                  <a:moveTo>
                    <a:pt x="0" y="195674"/>
                  </a:moveTo>
                  <a:lnTo>
                    <a:pt x="195674" y="0"/>
                  </a:lnTo>
                  <a:lnTo>
                    <a:pt x="712788" y="0"/>
                  </a:lnTo>
                  <a:lnTo>
                    <a:pt x="712788" y="599662"/>
                  </a:lnTo>
                  <a:lnTo>
                    <a:pt x="517113" y="795337"/>
                  </a:lnTo>
                  <a:lnTo>
                    <a:pt x="0" y="795337"/>
                  </a:lnTo>
                  <a:lnTo>
                    <a:pt x="0" y="195674"/>
                  </a:lnTo>
                  <a:close/>
                </a:path>
                <a:path w="713104" h="795655">
                  <a:moveTo>
                    <a:pt x="0" y="195674"/>
                  </a:moveTo>
                  <a:lnTo>
                    <a:pt x="517113" y="195674"/>
                  </a:lnTo>
                  <a:lnTo>
                    <a:pt x="712788" y="0"/>
                  </a:lnTo>
                </a:path>
                <a:path w="713104" h="795655">
                  <a:moveTo>
                    <a:pt x="517113" y="195674"/>
                  </a:moveTo>
                  <a:lnTo>
                    <a:pt x="517113" y="795337"/>
                  </a:lnTo>
                </a:path>
              </a:pathLst>
            </a:custGeom>
            <a:ln w="12699">
              <a:solidFill>
                <a:srgbClr val="816F2B"/>
              </a:solidFill>
            </a:ln>
          </p:spPr>
          <p:txBody>
            <a:bodyPr wrap="square" lIns="0" tIns="0" rIns="0" bIns="0" rtlCol="0"/>
            <a:lstStyle/>
            <a:p>
              <a:endParaRPr sz="1350"/>
            </a:p>
          </p:txBody>
        </p:sp>
        <p:sp>
          <p:nvSpPr>
            <p:cNvPr id="39" name="object 39"/>
            <p:cNvSpPr/>
            <p:nvPr/>
          </p:nvSpPr>
          <p:spPr>
            <a:xfrm>
              <a:off x="5553075" y="1315865"/>
              <a:ext cx="534035" cy="302260"/>
            </a:xfrm>
            <a:custGeom>
              <a:avLst/>
              <a:gdLst/>
              <a:ahLst/>
              <a:cxnLst/>
              <a:rect l="l" t="t" r="r" b="b"/>
              <a:pathLst>
                <a:path w="534035" h="302259">
                  <a:moveTo>
                    <a:pt x="533572" y="301797"/>
                  </a:moveTo>
                  <a:lnTo>
                    <a:pt x="0" y="301797"/>
                  </a:lnTo>
                  <a:lnTo>
                    <a:pt x="0" y="0"/>
                  </a:lnTo>
                  <a:lnTo>
                    <a:pt x="533572" y="0"/>
                  </a:lnTo>
                  <a:lnTo>
                    <a:pt x="533572" y="301797"/>
                  </a:lnTo>
                  <a:close/>
                </a:path>
              </a:pathLst>
            </a:custGeom>
            <a:solidFill>
              <a:srgbClr val="005392"/>
            </a:solidFill>
          </p:spPr>
          <p:txBody>
            <a:bodyPr wrap="square" lIns="0" tIns="0" rIns="0" bIns="0" rtlCol="0"/>
            <a:lstStyle/>
            <a:p>
              <a:endParaRPr sz="1350"/>
            </a:p>
          </p:txBody>
        </p:sp>
        <p:sp>
          <p:nvSpPr>
            <p:cNvPr id="40" name="object 40"/>
            <p:cNvSpPr/>
            <p:nvPr/>
          </p:nvSpPr>
          <p:spPr>
            <a:xfrm>
              <a:off x="6086647" y="1136650"/>
              <a:ext cx="179705" cy="481330"/>
            </a:xfrm>
            <a:custGeom>
              <a:avLst/>
              <a:gdLst/>
              <a:ahLst/>
              <a:cxnLst/>
              <a:rect l="l" t="t" r="r" b="b"/>
              <a:pathLst>
                <a:path w="179704" h="481330">
                  <a:moveTo>
                    <a:pt x="0" y="481012"/>
                  </a:moveTo>
                  <a:lnTo>
                    <a:pt x="0" y="179215"/>
                  </a:lnTo>
                  <a:lnTo>
                    <a:pt x="179215" y="0"/>
                  </a:lnTo>
                  <a:lnTo>
                    <a:pt x="179215" y="301797"/>
                  </a:lnTo>
                  <a:lnTo>
                    <a:pt x="0" y="481012"/>
                  </a:lnTo>
                  <a:close/>
                </a:path>
              </a:pathLst>
            </a:custGeom>
            <a:solidFill>
              <a:srgbClr val="004273"/>
            </a:solidFill>
          </p:spPr>
          <p:txBody>
            <a:bodyPr wrap="square" lIns="0" tIns="0" rIns="0" bIns="0" rtlCol="0"/>
            <a:lstStyle/>
            <a:p>
              <a:endParaRPr sz="1350"/>
            </a:p>
          </p:txBody>
        </p:sp>
        <p:sp>
          <p:nvSpPr>
            <p:cNvPr id="41" name="object 41"/>
            <p:cNvSpPr/>
            <p:nvPr/>
          </p:nvSpPr>
          <p:spPr>
            <a:xfrm>
              <a:off x="5553075" y="1136650"/>
              <a:ext cx="713105" cy="179705"/>
            </a:xfrm>
            <a:custGeom>
              <a:avLst/>
              <a:gdLst/>
              <a:ahLst/>
              <a:cxnLst/>
              <a:rect l="l" t="t" r="r" b="b"/>
              <a:pathLst>
                <a:path w="713104" h="179705">
                  <a:moveTo>
                    <a:pt x="533572" y="179215"/>
                  </a:moveTo>
                  <a:lnTo>
                    <a:pt x="0" y="179215"/>
                  </a:lnTo>
                  <a:lnTo>
                    <a:pt x="179215" y="0"/>
                  </a:lnTo>
                  <a:lnTo>
                    <a:pt x="712788" y="0"/>
                  </a:lnTo>
                  <a:lnTo>
                    <a:pt x="533572" y="179215"/>
                  </a:lnTo>
                  <a:close/>
                </a:path>
              </a:pathLst>
            </a:custGeom>
            <a:solidFill>
              <a:srgbClr val="3375A7"/>
            </a:solidFill>
          </p:spPr>
          <p:txBody>
            <a:bodyPr wrap="square" lIns="0" tIns="0" rIns="0" bIns="0" rtlCol="0"/>
            <a:lstStyle/>
            <a:p>
              <a:endParaRPr sz="1350"/>
            </a:p>
          </p:txBody>
        </p:sp>
        <p:sp>
          <p:nvSpPr>
            <p:cNvPr id="42" name="object 42"/>
            <p:cNvSpPr/>
            <p:nvPr/>
          </p:nvSpPr>
          <p:spPr>
            <a:xfrm>
              <a:off x="5553075" y="1136650"/>
              <a:ext cx="713105" cy="481330"/>
            </a:xfrm>
            <a:custGeom>
              <a:avLst/>
              <a:gdLst/>
              <a:ahLst/>
              <a:cxnLst/>
              <a:rect l="l" t="t" r="r" b="b"/>
              <a:pathLst>
                <a:path w="713104" h="481330">
                  <a:moveTo>
                    <a:pt x="0" y="179215"/>
                  </a:moveTo>
                  <a:lnTo>
                    <a:pt x="179215" y="0"/>
                  </a:lnTo>
                  <a:lnTo>
                    <a:pt x="712788" y="0"/>
                  </a:lnTo>
                  <a:lnTo>
                    <a:pt x="712788" y="301797"/>
                  </a:lnTo>
                  <a:lnTo>
                    <a:pt x="533572" y="481012"/>
                  </a:lnTo>
                  <a:lnTo>
                    <a:pt x="0" y="481012"/>
                  </a:lnTo>
                  <a:lnTo>
                    <a:pt x="0" y="179215"/>
                  </a:lnTo>
                  <a:close/>
                </a:path>
                <a:path w="713104" h="481330">
                  <a:moveTo>
                    <a:pt x="0" y="179215"/>
                  </a:moveTo>
                  <a:lnTo>
                    <a:pt x="533572" y="179215"/>
                  </a:lnTo>
                  <a:lnTo>
                    <a:pt x="712788" y="0"/>
                  </a:lnTo>
                </a:path>
                <a:path w="713104" h="481330">
                  <a:moveTo>
                    <a:pt x="533572" y="179215"/>
                  </a:moveTo>
                  <a:lnTo>
                    <a:pt x="533572" y="481012"/>
                  </a:lnTo>
                </a:path>
              </a:pathLst>
            </a:custGeom>
            <a:ln w="12699">
              <a:solidFill>
                <a:srgbClr val="816F2B"/>
              </a:solidFill>
            </a:ln>
          </p:spPr>
          <p:txBody>
            <a:bodyPr wrap="square" lIns="0" tIns="0" rIns="0" bIns="0" rtlCol="0"/>
            <a:lstStyle/>
            <a:p>
              <a:endParaRPr sz="1350"/>
            </a:p>
          </p:txBody>
        </p:sp>
        <p:sp>
          <p:nvSpPr>
            <p:cNvPr id="43" name="object 43"/>
            <p:cNvSpPr/>
            <p:nvPr/>
          </p:nvSpPr>
          <p:spPr>
            <a:xfrm>
              <a:off x="6338887" y="1920874"/>
              <a:ext cx="711200" cy="103505"/>
            </a:xfrm>
            <a:custGeom>
              <a:avLst/>
              <a:gdLst/>
              <a:ahLst/>
              <a:cxnLst/>
              <a:rect l="l" t="t" r="r" b="b"/>
              <a:pathLst>
                <a:path w="711200" h="103505">
                  <a:moveTo>
                    <a:pt x="711199" y="103188"/>
                  </a:moveTo>
                  <a:lnTo>
                    <a:pt x="0" y="103188"/>
                  </a:lnTo>
                  <a:lnTo>
                    <a:pt x="0" y="0"/>
                  </a:lnTo>
                  <a:lnTo>
                    <a:pt x="711199" y="0"/>
                  </a:lnTo>
                  <a:lnTo>
                    <a:pt x="711199" y="103188"/>
                  </a:lnTo>
                  <a:close/>
                </a:path>
              </a:pathLst>
            </a:custGeom>
            <a:solidFill>
              <a:srgbClr val="005392"/>
            </a:solidFill>
          </p:spPr>
          <p:txBody>
            <a:bodyPr wrap="square" lIns="0" tIns="0" rIns="0" bIns="0" rtlCol="0"/>
            <a:lstStyle/>
            <a:p>
              <a:endParaRPr sz="1350"/>
            </a:p>
          </p:txBody>
        </p:sp>
        <p:sp>
          <p:nvSpPr>
            <p:cNvPr id="44" name="object 44"/>
            <p:cNvSpPr/>
            <p:nvPr/>
          </p:nvSpPr>
          <p:spPr>
            <a:xfrm>
              <a:off x="6338887" y="1920874"/>
              <a:ext cx="711200" cy="103505"/>
            </a:xfrm>
            <a:custGeom>
              <a:avLst/>
              <a:gdLst/>
              <a:ahLst/>
              <a:cxnLst/>
              <a:rect l="l" t="t" r="r" b="b"/>
              <a:pathLst>
                <a:path w="711200" h="103505">
                  <a:moveTo>
                    <a:pt x="711199" y="0"/>
                  </a:moveTo>
                  <a:lnTo>
                    <a:pt x="711199" y="103188"/>
                  </a:lnTo>
                  <a:lnTo>
                    <a:pt x="0" y="103188"/>
                  </a:lnTo>
                  <a:lnTo>
                    <a:pt x="0" y="0"/>
                  </a:lnTo>
                  <a:lnTo>
                    <a:pt x="711199" y="0"/>
                  </a:lnTo>
                  <a:close/>
                </a:path>
              </a:pathLst>
            </a:custGeom>
            <a:ln w="12699">
              <a:solidFill>
                <a:srgbClr val="816F2B"/>
              </a:solidFill>
            </a:ln>
          </p:spPr>
          <p:txBody>
            <a:bodyPr wrap="square" lIns="0" tIns="0" rIns="0" bIns="0" rtlCol="0"/>
            <a:lstStyle/>
            <a:p>
              <a:endParaRPr sz="1350"/>
            </a:p>
          </p:txBody>
        </p:sp>
        <p:sp>
          <p:nvSpPr>
            <p:cNvPr id="45" name="object 45"/>
            <p:cNvSpPr/>
            <p:nvPr/>
          </p:nvSpPr>
          <p:spPr>
            <a:xfrm>
              <a:off x="6348412" y="3530599"/>
              <a:ext cx="673100" cy="103505"/>
            </a:xfrm>
            <a:custGeom>
              <a:avLst/>
              <a:gdLst/>
              <a:ahLst/>
              <a:cxnLst/>
              <a:rect l="l" t="t" r="r" b="b"/>
              <a:pathLst>
                <a:path w="673100" h="103504">
                  <a:moveTo>
                    <a:pt x="673099" y="103188"/>
                  </a:moveTo>
                  <a:lnTo>
                    <a:pt x="0" y="103188"/>
                  </a:lnTo>
                  <a:lnTo>
                    <a:pt x="0" y="0"/>
                  </a:lnTo>
                  <a:lnTo>
                    <a:pt x="673099" y="0"/>
                  </a:lnTo>
                  <a:lnTo>
                    <a:pt x="673099" y="103188"/>
                  </a:lnTo>
                  <a:close/>
                </a:path>
              </a:pathLst>
            </a:custGeom>
            <a:solidFill>
              <a:srgbClr val="368688"/>
            </a:solidFill>
          </p:spPr>
          <p:txBody>
            <a:bodyPr wrap="square" lIns="0" tIns="0" rIns="0" bIns="0" rtlCol="0"/>
            <a:lstStyle/>
            <a:p>
              <a:endParaRPr sz="1350"/>
            </a:p>
          </p:txBody>
        </p:sp>
        <p:sp>
          <p:nvSpPr>
            <p:cNvPr id="46" name="object 46"/>
            <p:cNvSpPr/>
            <p:nvPr/>
          </p:nvSpPr>
          <p:spPr>
            <a:xfrm>
              <a:off x="6348412" y="3530599"/>
              <a:ext cx="673100" cy="103505"/>
            </a:xfrm>
            <a:custGeom>
              <a:avLst/>
              <a:gdLst/>
              <a:ahLst/>
              <a:cxnLst/>
              <a:rect l="l" t="t" r="r" b="b"/>
              <a:pathLst>
                <a:path w="673100" h="103504">
                  <a:moveTo>
                    <a:pt x="673099" y="0"/>
                  </a:moveTo>
                  <a:lnTo>
                    <a:pt x="673099" y="103188"/>
                  </a:lnTo>
                  <a:lnTo>
                    <a:pt x="0" y="103188"/>
                  </a:lnTo>
                  <a:lnTo>
                    <a:pt x="0" y="0"/>
                  </a:lnTo>
                  <a:lnTo>
                    <a:pt x="673099" y="0"/>
                  </a:lnTo>
                  <a:close/>
                </a:path>
              </a:pathLst>
            </a:custGeom>
            <a:ln w="12699">
              <a:solidFill>
                <a:srgbClr val="816F2B"/>
              </a:solidFill>
            </a:ln>
          </p:spPr>
          <p:txBody>
            <a:bodyPr wrap="square" lIns="0" tIns="0" rIns="0" bIns="0" rtlCol="0"/>
            <a:lstStyle/>
            <a:p>
              <a:endParaRPr sz="1350"/>
            </a:p>
          </p:txBody>
        </p:sp>
        <p:sp>
          <p:nvSpPr>
            <p:cNvPr id="47" name="object 47"/>
            <p:cNvSpPr/>
            <p:nvPr/>
          </p:nvSpPr>
          <p:spPr>
            <a:xfrm>
              <a:off x="6338887" y="5072062"/>
              <a:ext cx="673100" cy="103505"/>
            </a:xfrm>
            <a:custGeom>
              <a:avLst/>
              <a:gdLst/>
              <a:ahLst/>
              <a:cxnLst/>
              <a:rect l="l" t="t" r="r" b="b"/>
              <a:pathLst>
                <a:path w="673100" h="103504">
                  <a:moveTo>
                    <a:pt x="673099" y="103187"/>
                  </a:moveTo>
                  <a:lnTo>
                    <a:pt x="0" y="103187"/>
                  </a:lnTo>
                  <a:lnTo>
                    <a:pt x="0" y="0"/>
                  </a:lnTo>
                  <a:lnTo>
                    <a:pt x="673099" y="0"/>
                  </a:lnTo>
                  <a:lnTo>
                    <a:pt x="673099" y="103187"/>
                  </a:lnTo>
                  <a:close/>
                </a:path>
              </a:pathLst>
            </a:custGeom>
            <a:solidFill>
              <a:srgbClr val="C3784D"/>
            </a:solidFill>
          </p:spPr>
          <p:txBody>
            <a:bodyPr wrap="square" lIns="0" tIns="0" rIns="0" bIns="0" rtlCol="0"/>
            <a:lstStyle/>
            <a:p>
              <a:endParaRPr sz="1350"/>
            </a:p>
          </p:txBody>
        </p:sp>
        <p:sp>
          <p:nvSpPr>
            <p:cNvPr id="48" name="object 48"/>
            <p:cNvSpPr/>
            <p:nvPr/>
          </p:nvSpPr>
          <p:spPr>
            <a:xfrm>
              <a:off x="6338887" y="5072062"/>
              <a:ext cx="673100" cy="103505"/>
            </a:xfrm>
            <a:custGeom>
              <a:avLst/>
              <a:gdLst/>
              <a:ahLst/>
              <a:cxnLst/>
              <a:rect l="l" t="t" r="r" b="b"/>
              <a:pathLst>
                <a:path w="673100" h="103504">
                  <a:moveTo>
                    <a:pt x="673099" y="0"/>
                  </a:moveTo>
                  <a:lnTo>
                    <a:pt x="673099" y="103187"/>
                  </a:lnTo>
                  <a:lnTo>
                    <a:pt x="0" y="103187"/>
                  </a:lnTo>
                  <a:lnTo>
                    <a:pt x="0" y="0"/>
                  </a:lnTo>
                  <a:lnTo>
                    <a:pt x="673099" y="0"/>
                  </a:lnTo>
                  <a:close/>
                </a:path>
              </a:pathLst>
            </a:custGeom>
            <a:ln w="12699">
              <a:solidFill>
                <a:srgbClr val="8E5837"/>
              </a:solidFill>
            </a:ln>
          </p:spPr>
          <p:txBody>
            <a:bodyPr wrap="square" lIns="0" tIns="0" rIns="0" bIns="0" rtlCol="0"/>
            <a:lstStyle/>
            <a:p>
              <a:endParaRPr sz="1350"/>
            </a:p>
          </p:txBody>
        </p:sp>
        <p:sp>
          <p:nvSpPr>
            <p:cNvPr id="49" name="object 49"/>
            <p:cNvSpPr/>
            <p:nvPr/>
          </p:nvSpPr>
          <p:spPr>
            <a:xfrm>
              <a:off x="6348412" y="6159499"/>
              <a:ext cx="662305" cy="103505"/>
            </a:xfrm>
            <a:custGeom>
              <a:avLst/>
              <a:gdLst/>
              <a:ahLst/>
              <a:cxnLst/>
              <a:rect l="l" t="t" r="r" b="b"/>
              <a:pathLst>
                <a:path w="662304" h="103504">
                  <a:moveTo>
                    <a:pt x="661987" y="103188"/>
                  </a:moveTo>
                  <a:lnTo>
                    <a:pt x="0" y="103188"/>
                  </a:lnTo>
                  <a:lnTo>
                    <a:pt x="0" y="0"/>
                  </a:lnTo>
                  <a:lnTo>
                    <a:pt x="661987" y="0"/>
                  </a:lnTo>
                  <a:lnTo>
                    <a:pt x="661987" y="103188"/>
                  </a:lnTo>
                  <a:close/>
                </a:path>
              </a:pathLst>
            </a:custGeom>
            <a:solidFill>
              <a:srgbClr val="6E7F31"/>
            </a:solidFill>
          </p:spPr>
          <p:txBody>
            <a:bodyPr wrap="square" lIns="0" tIns="0" rIns="0" bIns="0" rtlCol="0"/>
            <a:lstStyle/>
            <a:p>
              <a:endParaRPr sz="1350"/>
            </a:p>
          </p:txBody>
        </p:sp>
        <p:sp>
          <p:nvSpPr>
            <p:cNvPr id="50" name="object 50"/>
            <p:cNvSpPr/>
            <p:nvPr/>
          </p:nvSpPr>
          <p:spPr>
            <a:xfrm>
              <a:off x="6348412" y="6159499"/>
              <a:ext cx="662305" cy="103505"/>
            </a:xfrm>
            <a:custGeom>
              <a:avLst/>
              <a:gdLst/>
              <a:ahLst/>
              <a:cxnLst/>
              <a:rect l="l" t="t" r="r" b="b"/>
              <a:pathLst>
                <a:path w="662304" h="103504">
                  <a:moveTo>
                    <a:pt x="661987" y="0"/>
                  </a:moveTo>
                  <a:lnTo>
                    <a:pt x="661987" y="103188"/>
                  </a:lnTo>
                  <a:lnTo>
                    <a:pt x="0" y="103188"/>
                  </a:lnTo>
                  <a:lnTo>
                    <a:pt x="0" y="0"/>
                  </a:lnTo>
                  <a:lnTo>
                    <a:pt x="661987" y="0"/>
                  </a:lnTo>
                  <a:close/>
                </a:path>
              </a:pathLst>
            </a:custGeom>
            <a:ln w="12699">
              <a:solidFill>
                <a:srgbClr val="816F2B"/>
              </a:solidFill>
            </a:ln>
          </p:spPr>
          <p:txBody>
            <a:bodyPr wrap="square" lIns="0" tIns="0" rIns="0" bIns="0" rtlCol="0"/>
            <a:lstStyle/>
            <a:p>
              <a:endParaRPr sz="1350"/>
            </a:p>
          </p:txBody>
        </p:sp>
      </p:grpSp>
      <p:sp>
        <p:nvSpPr>
          <p:cNvPr id="51" name="object 51"/>
          <p:cNvSpPr txBox="1"/>
          <p:nvPr/>
        </p:nvSpPr>
        <p:spPr>
          <a:xfrm>
            <a:off x="215666" y="1727962"/>
            <a:ext cx="3278029" cy="437139"/>
          </a:xfrm>
          <a:prstGeom prst="rect">
            <a:avLst/>
          </a:prstGeom>
          <a:solidFill>
            <a:srgbClr val="005392"/>
          </a:solidFill>
        </p:spPr>
        <p:txBody>
          <a:bodyPr vert="horz" wrap="square" lIns="0" tIns="21431" rIns="0" bIns="0" rtlCol="0">
            <a:spAutoFit/>
          </a:bodyPr>
          <a:lstStyle/>
          <a:p>
            <a:pPr marL="64294">
              <a:spcBef>
                <a:spcPts val="169"/>
              </a:spcBef>
            </a:pPr>
            <a:r>
              <a:rPr sz="1350" dirty="0">
                <a:solidFill>
                  <a:srgbClr val="FFFFFF"/>
                </a:solidFill>
                <a:latin typeface="Gill Sans MT"/>
                <a:cs typeface="Gill Sans MT"/>
              </a:rPr>
              <a:t>2021</a:t>
            </a:r>
            <a:endParaRPr sz="1350">
              <a:latin typeface="Gill Sans MT"/>
              <a:cs typeface="Gill Sans MT"/>
            </a:endParaRPr>
          </a:p>
          <a:p>
            <a:pPr marL="90011"/>
            <a:r>
              <a:rPr sz="1350" dirty="0">
                <a:solidFill>
                  <a:srgbClr val="FFFFFF"/>
                </a:solidFill>
                <a:latin typeface="Gill Sans MT"/>
                <a:cs typeface="Gill Sans MT"/>
              </a:rPr>
              <a:t>TB</a:t>
            </a:r>
            <a:r>
              <a:rPr sz="1350" spc="-4" dirty="0">
                <a:solidFill>
                  <a:srgbClr val="FFFFFF"/>
                </a:solidFill>
                <a:latin typeface="Gill Sans MT"/>
                <a:cs typeface="Gill Sans MT"/>
              </a:rPr>
              <a:t> Muk</a:t>
            </a:r>
            <a:r>
              <a:rPr sz="1350" dirty="0">
                <a:solidFill>
                  <a:srgbClr val="FFFFFF"/>
                </a:solidFill>
                <a:latin typeface="Gill Sans MT"/>
                <a:cs typeface="Gill Sans MT"/>
              </a:rPr>
              <a:t>t</a:t>
            </a:r>
            <a:r>
              <a:rPr sz="1350" spc="-4" dirty="0">
                <a:solidFill>
                  <a:srgbClr val="FFFFFF"/>
                </a:solidFill>
                <a:latin typeface="Gill Sans MT"/>
                <a:cs typeface="Gill Sans MT"/>
              </a:rPr>
              <a:t> Bhara</a:t>
            </a:r>
            <a:r>
              <a:rPr sz="1350" dirty="0">
                <a:solidFill>
                  <a:srgbClr val="FFFFFF"/>
                </a:solidFill>
                <a:latin typeface="Gill Sans MT"/>
                <a:cs typeface="Gill Sans MT"/>
              </a:rPr>
              <a:t>t</a:t>
            </a:r>
            <a:r>
              <a:rPr sz="1350" spc="-143" dirty="0">
                <a:solidFill>
                  <a:srgbClr val="FFFFFF"/>
                </a:solidFill>
                <a:latin typeface="Gill Sans MT"/>
                <a:cs typeface="Gill Sans MT"/>
              </a:rPr>
              <a:t> </a:t>
            </a:r>
            <a:r>
              <a:rPr sz="1350" spc="-4" dirty="0">
                <a:solidFill>
                  <a:srgbClr val="FFFFFF"/>
                </a:solidFill>
                <a:latin typeface="Gill Sans MT"/>
                <a:cs typeface="Gill Sans MT"/>
              </a:rPr>
              <a:t>Abhiyaan</a:t>
            </a:r>
            <a:endParaRPr sz="1350">
              <a:latin typeface="Gill Sans MT"/>
              <a:cs typeface="Gill Sans MT"/>
            </a:endParaRPr>
          </a:p>
        </p:txBody>
      </p:sp>
      <p:sp>
        <p:nvSpPr>
          <p:cNvPr id="52" name="object 52"/>
          <p:cNvSpPr txBox="1"/>
          <p:nvPr/>
        </p:nvSpPr>
        <p:spPr>
          <a:xfrm>
            <a:off x="5323259" y="1977380"/>
            <a:ext cx="3636645" cy="644888"/>
          </a:xfrm>
          <a:prstGeom prst="rect">
            <a:avLst/>
          </a:prstGeom>
          <a:solidFill>
            <a:srgbClr val="005392"/>
          </a:solidFill>
        </p:spPr>
        <p:txBody>
          <a:bodyPr vert="horz" wrap="square" lIns="0" tIns="21431" rIns="0" bIns="0" rtlCol="0">
            <a:spAutoFit/>
          </a:bodyPr>
          <a:lstStyle/>
          <a:p>
            <a:pPr marL="64294">
              <a:spcBef>
                <a:spcPts val="169"/>
              </a:spcBef>
            </a:pPr>
            <a:r>
              <a:rPr sz="1350" dirty="0">
                <a:solidFill>
                  <a:srgbClr val="FFFFFF"/>
                </a:solidFill>
                <a:latin typeface="Gill Sans MT"/>
                <a:cs typeface="Gill Sans MT"/>
              </a:rPr>
              <a:t>2020</a:t>
            </a:r>
            <a:endParaRPr sz="1350">
              <a:latin typeface="Gill Sans MT"/>
              <a:cs typeface="Gill Sans MT"/>
            </a:endParaRPr>
          </a:p>
          <a:p>
            <a:pPr marL="64294" marR="188119"/>
            <a:r>
              <a:rPr sz="1350" dirty="0">
                <a:solidFill>
                  <a:srgbClr val="FFFFFF"/>
                </a:solidFill>
                <a:latin typeface="Gill Sans MT"/>
                <a:cs typeface="Gill Sans MT"/>
              </a:rPr>
              <a:t>In</a:t>
            </a:r>
            <a:r>
              <a:rPr sz="1350" spc="-4" dirty="0">
                <a:solidFill>
                  <a:srgbClr val="FFFFFF"/>
                </a:solidFill>
                <a:latin typeface="Gill Sans MT"/>
                <a:cs typeface="Gill Sans MT"/>
              </a:rPr>
              <a:t> </a:t>
            </a:r>
            <a:r>
              <a:rPr sz="1350" dirty="0">
                <a:solidFill>
                  <a:srgbClr val="FFFFFF"/>
                </a:solidFill>
                <a:latin typeface="Gill Sans MT"/>
                <a:cs typeface="Gill Sans MT"/>
              </a:rPr>
              <a:t>Ja</a:t>
            </a:r>
            <a:r>
              <a:rPr sz="1350" spc="-15" dirty="0">
                <a:solidFill>
                  <a:srgbClr val="FFFFFF"/>
                </a:solidFill>
                <a:latin typeface="Gill Sans MT"/>
                <a:cs typeface="Gill Sans MT"/>
              </a:rPr>
              <a:t>n</a:t>
            </a:r>
            <a:r>
              <a:rPr sz="1350" dirty="0">
                <a:solidFill>
                  <a:srgbClr val="FFFFFF"/>
                </a:solidFill>
                <a:latin typeface="Gill Sans MT"/>
                <a:cs typeface="Gill Sans MT"/>
              </a:rPr>
              <a:t>ua</a:t>
            </a:r>
            <a:r>
              <a:rPr sz="1350" spc="38" dirty="0">
                <a:solidFill>
                  <a:srgbClr val="FFFFFF"/>
                </a:solidFill>
                <a:latin typeface="Gill Sans MT"/>
                <a:cs typeface="Gill Sans MT"/>
              </a:rPr>
              <a:t>r</a:t>
            </a:r>
            <a:r>
              <a:rPr sz="1350" dirty="0">
                <a:solidFill>
                  <a:srgbClr val="FFFFFF"/>
                </a:solidFill>
                <a:latin typeface="Gill Sans MT"/>
                <a:cs typeface="Gill Sans MT"/>
              </a:rPr>
              <a:t>y</a:t>
            </a:r>
            <a:r>
              <a:rPr sz="1350" spc="-8" dirty="0">
                <a:solidFill>
                  <a:srgbClr val="FFFFFF"/>
                </a:solidFill>
                <a:latin typeface="Gill Sans MT"/>
                <a:cs typeface="Gill Sans MT"/>
              </a:rPr>
              <a:t> </a:t>
            </a:r>
            <a:r>
              <a:rPr sz="1350" dirty="0">
                <a:solidFill>
                  <a:srgbClr val="FFFFFF"/>
                </a:solidFill>
                <a:latin typeface="Gill Sans MT"/>
                <a:cs typeface="Gill Sans MT"/>
              </a:rPr>
              <a:t>2020,</a:t>
            </a:r>
            <a:r>
              <a:rPr sz="1350" spc="-139" dirty="0">
                <a:solidFill>
                  <a:srgbClr val="FFFFFF"/>
                </a:solidFill>
                <a:latin typeface="Gill Sans MT"/>
                <a:cs typeface="Gill Sans MT"/>
              </a:rPr>
              <a:t> </a:t>
            </a:r>
            <a:r>
              <a:rPr sz="1350" spc="-4" dirty="0">
                <a:solidFill>
                  <a:srgbClr val="FFFFFF"/>
                </a:solidFill>
                <a:latin typeface="Gill Sans MT"/>
                <a:cs typeface="Gill Sans MT"/>
              </a:rPr>
              <a:t>Go</a:t>
            </a:r>
            <a:r>
              <a:rPr sz="1350" dirty="0">
                <a:solidFill>
                  <a:srgbClr val="FFFFFF"/>
                </a:solidFill>
                <a:latin typeface="Gill Sans MT"/>
                <a:cs typeface="Gill Sans MT"/>
              </a:rPr>
              <a:t>I</a:t>
            </a:r>
            <a:r>
              <a:rPr sz="1350" spc="-4" dirty="0">
                <a:solidFill>
                  <a:srgbClr val="FFFFFF"/>
                </a:solidFill>
                <a:latin typeface="Gill Sans MT"/>
                <a:cs typeface="Gill Sans MT"/>
              </a:rPr>
              <a:t> </a:t>
            </a:r>
            <a:r>
              <a:rPr sz="1350" spc="-30" dirty="0">
                <a:solidFill>
                  <a:srgbClr val="FFFFFF"/>
                </a:solidFill>
                <a:latin typeface="Gill Sans MT"/>
                <a:cs typeface="Gill Sans MT"/>
              </a:rPr>
              <a:t>r</a:t>
            </a:r>
            <a:r>
              <a:rPr sz="1350" spc="-23" dirty="0">
                <a:solidFill>
                  <a:srgbClr val="FFFFFF"/>
                </a:solidFill>
                <a:latin typeface="Gill Sans MT"/>
                <a:cs typeface="Gill Sans MT"/>
              </a:rPr>
              <a:t>e</a:t>
            </a:r>
            <a:r>
              <a:rPr sz="1350" spc="-4" dirty="0">
                <a:solidFill>
                  <a:srgbClr val="FFFFFF"/>
                </a:solidFill>
                <a:latin typeface="Gill Sans MT"/>
                <a:cs typeface="Gill Sans MT"/>
              </a:rPr>
              <a:t>vise</a:t>
            </a:r>
            <a:r>
              <a:rPr sz="1350" dirty="0">
                <a:solidFill>
                  <a:srgbClr val="FFFFFF"/>
                </a:solidFill>
                <a:latin typeface="Gill Sans MT"/>
                <a:cs typeface="Gill Sans MT"/>
              </a:rPr>
              <a:t>d</a:t>
            </a:r>
            <a:r>
              <a:rPr sz="1350" spc="-8" dirty="0">
                <a:solidFill>
                  <a:srgbClr val="FFFFFF"/>
                </a:solidFill>
                <a:latin typeface="Gill Sans MT"/>
                <a:cs typeface="Gill Sans MT"/>
              </a:rPr>
              <a:t> </a:t>
            </a:r>
            <a:r>
              <a:rPr sz="1350" dirty="0">
                <a:solidFill>
                  <a:srgbClr val="FFFFFF"/>
                </a:solidFill>
                <a:latin typeface="Gill Sans MT"/>
                <a:cs typeface="Gill Sans MT"/>
              </a:rPr>
              <a:t>RNTCP</a:t>
            </a:r>
            <a:r>
              <a:rPr sz="1350" spc="-4" dirty="0">
                <a:solidFill>
                  <a:srgbClr val="FFFFFF"/>
                </a:solidFill>
                <a:latin typeface="Gill Sans MT"/>
                <a:cs typeface="Gill Sans MT"/>
              </a:rPr>
              <a:t> </a:t>
            </a:r>
            <a:r>
              <a:rPr sz="1350" dirty="0">
                <a:solidFill>
                  <a:srgbClr val="FFFFFF"/>
                </a:solidFill>
                <a:latin typeface="Gill Sans MT"/>
                <a:cs typeface="Gill Sans MT"/>
              </a:rPr>
              <a:t>to</a:t>
            </a:r>
            <a:r>
              <a:rPr sz="1350" spc="-4" dirty="0">
                <a:solidFill>
                  <a:srgbClr val="FFFFFF"/>
                </a:solidFill>
                <a:latin typeface="Gill Sans MT"/>
                <a:cs typeface="Gill Sans MT"/>
              </a:rPr>
              <a:t> National  </a:t>
            </a:r>
            <a:r>
              <a:rPr sz="1350" dirty="0">
                <a:solidFill>
                  <a:srgbClr val="FFFFFF"/>
                </a:solidFill>
                <a:latin typeface="Gill Sans MT"/>
                <a:cs typeface="Gill Sans MT"/>
              </a:rPr>
              <a:t>TB</a:t>
            </a:r>
            <a:r>
              <a:rPr sz="1350" spc="-8" dirty="0">
                <a:solidFill>
                  <a:srgbClr val="FFFFFF"/>
                </a:solidFill>
                <a:latin typeface="Gill Sans MT"/>
                <a:cs typeface="Gill Sans MT"/>
              </a:rPr>
              <a:t> </a:t>
            </a:r>
            <a:r>
              <a:rPr sz="1350" dirty="0">
                <a:solidFill>
                  <a:srgbClr val="FFFFFF"/>
                </a:solidFill>
                <a:latin typeface="Gill Sans MT"/>
                <a:cs typeface="Gill Sans MT"/>
              </a:rPr>
              <a:t>Elimination</a:t>
            </a:r>
            <a:r>
              <a:rPr sz="1350" spc="-8" dirty="0">
                <a:solidFill>
                  <a:srgbClr val="FFFFFF"/>
                </a:solidFill>
                <a:latin typeface="Gill Sans MT"/>
                <a:cs typeface="Gill Sans MT"/>
              </a:rPr>
              <a:t> Program </a:t>
            </a:r>
            <a:r>
              <a:rPr sz="1350" spc="-4" dirty="0">
                <a:solidFill>
                  <a:srgbClr val="FFFFFF"/>
                </a:solidFill>
                <a:latin typeface="Gill Sans MT"/>
                <a:cs typeface="Gill Sans MT"/>
              </a:rPr>
              <a:t>(NTEP)</a:t>
            </a:r>
            <a:endParaRPr sz="1350">
              <a:latin typeface="Gill Sans MT"/>
              <a:cs typeface="Gill Sans MT"/>
            </a:endParaRPr>
          </a:p>
        </p:txBody>
      </p:sp>
      <p:grpSp>
        <p:nvGrpSpPr>
          <p:cNvPr id="53" name="object 53"/>
          <p:cNvGrpSpPr/>
          <p:nvPr/>
        </p:nvGrpSpPr>
        <p:grpSpPr>
          <a:xfrm>
            <a:off x="3574257" y="5058964"/>
            <a:ext cx="551498" cy="103823"/>
            <a:chOff x="4765676" y="5602286"/>
            <a:chExt cx="735330" cy="138430"/>
          </a:xfrm>
        </p:grpSpPr>
        <p:sp>
          <p:nvSpPr>
            <p:cNvPr id="54" name="object 54"/>
            <p:cNvSpPr/>
            <p:nvPr/>
          </p:nvSpPr>
          <p:spPr>
            <a:xfrm>
              <a:off x="4772026" y="5608636"/>
              <a:ext cx="722630" cy="125730"/>
            </a:xfrm>
            <a:custGeom>
              <a:avLst/>
              <a:gdLst/>
              <a:ahLst/>
              <a:cxnLst/>
              <a:rect l="l" t="t" r="r" b="b"/>
              <a:pathLst>
                <a:path w="722629" h="125729">
                  <a:moveTo>
                    <a:pt x="722311" y="125411"/>
                  </a:moveTo>
                  <a:lnTo>
                    <a:pt x="0" y="125411"/>
                  </a:lnTo>
                  <a:lnTo>
                    <a:pt x="0" y="0"/>
                  </a:lnTo>
                  <a:lnTo>
                    <a:pt x="722311" y="0"/>
                  </a:lnTo>
                  <a:lnTo>
                    <a:pt x="722311" y="125411"/>
                  </a:lnTo>
                  <a:close/>
                </a:path>
              </a:pathLst>
            </a:custGeom>
            <a:solidFill>
              <a:srgbClr val="3BB168"/>
            </a:solidFill>
          </p:spPr>
          <p:txBody>
            <a:bodyPr wrap="square" lIns="0" tIns="0" rIns="0" bIns="0" rtlCol="0"/>
            <a:lstStyle/>
            <a:p>
              <a:endParaRPr sz="1350"/>
            </a:p>
          </p:txBody>
        </p:sp>
        <p:sp>
          <p:nvSpPr>
            <p:cNvPr id="55" name="object 55"/>
            <p:cNvSpPr/>
            <p:nvPr/>
          </p:nvSpPr>
          <p:spPr>
            <a:xfrm>
              <a:off x="4772026" y="5608636"/>
              <a:ext cx="722630" cy="125730"/>
            </a:xfrm>
            <a:custGeom>
              <a:avLst/>
              <a:gdLst/>
              <a:ahLst/>
              <a:cxnLst/>
              <a:rect l="l" t="t" r="r" b="b"/>
              <a:pathLst>
                <a:path w="722629" h="125729">
                  <a:moveTo>
                    <a:pt x="0" y="125411"/>
                  </a:moveTo>
                  <a:lnTo>
                    <a:pt x="0" y="0"/>
                  </a:lnTo>
                  <a:lnTo>
                    <a:pt x="722311" y="0"/>
                  </a:lnTo>
                  <a:lnTo>
                    <a:pt x="722311" y="125411"/>
                  </a:lnTo>
                  <a:lnTo>
                    <a:pt x="0" y="125411"/>
                  </a:lnTo>
                  <a:close/>
                </a:path>
              </a:pathLst>
            </a:custGeom>
            <a:ln w="12699">
              <a:solidFill>
                <a:srgbClr val="2B814B"/>
              </a:solidFill>
            </a:ln>
          </p:spPr>
          <p:txBody>
            <a:bodyPr wrap="square" lIns="0" tIns="0" rIns="0" bIns="0" rtlCol="0"/>
            <a:lstStyle/>
            <a:p>
              <a:endParaRPr sz="1350"/>
            </a:p>
          </p:txBody>
        </p:sp>
      </p:grpSp>
      <p:grpSp>
        <p:nvGrpSpPr>
          <p:cNvPr id="56" name="object 56"/>
          <p:cNvGrpSpPr/>
          <p:nvPr/>
        </p:nvGrpSpPr>
        <p:grpSpPr>
          <a:xfrm>
            <a:off x="3533775" y="1838325"/>
            <a:ext cx="544354" cy="103823"/>
            <a:chOff x="4711699" y="1308100"/>
            <a:chExt cx="725805" cy="138430"/>
          </a:xfrm>
        </p:grpSpPr>
        <p:sp>
          <p:nvSpPr>
            <p:cNvPr id="57" name="object 57"/>
            <p:cNvSpPr/>
            <p:nvPr/>
          </p:nvSpPr>
          <p:spPr>
            <a:xfrm>
              <a:off x="4718049" y="1314450"/>
              <a:ext cx="713105" cy="125730"/>
            </a:xfrm>
            <a:custGeom>
              <a:avLst/>
              <a:gdLst/>
              <a:ahLst/>
              <a:cxnLst/>
              <a:rect l="l" t="t" r="r" b="b"/>
              <a:pathLst>
                <a:path w="713104" h="125730">
                  <a:moveTo>
                    <a:pt x="712788" y="125412"/>
                  </a:moveTo>
                  <a:lnTo>
                    <a:pt x="0" y="125412"/>
                  </a:lnTo>
                  <a:lnTo>
                    <a:pt x="0" y="0"/>
                  </a:lnTo>
                  <a:lnTo>
                    <a:pt x="712788" y="0"/>
                  </a:lnTo>
                  <a:lnTo>
                    <a:pt x="712788" y="125412"/>
                  </a:lnTo>
                  <a:close/>
                </a:path>
              </a:pathLst>
            </a:custGeom>
            <a:solidFill>
              <a:srgbClr val="005392"/>
            </a:solidFill>
          </p:spPr>
          <p:txBody>
            <a:bodyPr wrap="square" lIns="0" tIns="0" rIns="0" bIns="0" rtlCol="0"/>
            <a:lstStyle/>
            <a:p>
              <a:endParaRPr sz="1350"/>
            </a:p>
          </p:txBody>
        </p:sp>
        <p:sp>
          <p:nvSpPr>
            <p:cNvPr id="58" name="object 58"/>
            <p:cNvSpPr/>
            <p:nvPr/>
          </p:nvSpPr>
          <p:spPr>
            <a:xfrm>
              <a:off x="4718049" y="1314450"/>
              <a:ext cx="713105" cy="125730"/>
            </a:xfrm>
            <a:custGeom>
              <a:avLst/>
              <a:gdLst/>
              <a:ahLst/>
              <a:cxnLst/>
              <a:rect l="l" t="t" r="r" b="b"/>
              <a:pathLst>
                <a:path w="713104" h="125730">
                  <a:moveTo>
                    <a:pt x="0" y="125412"/>
                  </a:moveTo>
                  <a:lnTo>
                    <a:pt x="0" y="0"/>
                  </a:lnTo>
                  <a:lnTo>
                    <a:pt x="712788" y="0"/>
                  </a:lnTo>
                  <a:lnTo>
                    <a:pt x="712788" y="125412"/>
                  </a:lnTo>
                  <a:lnTo>
                    <a:pt x="0" y="125412"/>
                  </a:lnTo>
                  <a:close/>
                </a:path>
              </a:pathLst>
            </a:custGeom>
            <a:ln w="12699">
              <a:solidFill>
                <a:srgbClr val="816F2B"/>
              </a:solidFill>
            </a:ln>
          </p:spPr>
          <p:txBody>
            <a:bodyPr wrap="square" lIns="0" tIns="0" rIns="0" bIns="0" rtlCol="0"/>
            <a:lstStyle/>
            <a:p>
              <a:endParaRPr sz="1350"/>
            </a:p>
          </p:txBody>
        </p:sp>
      </p:grpSp>
      <p:grpSp>
        <p:nvGrpSpPr>
          <p:cNvPr id="59" name="object 59"/>
          <p:cNvGrpSpPr/>
          <p:nvPr/>
        </p:nvGrpSpPr>
        <p:grpSpPr>
          <a:xfrm>
            <a:off x="3533775" y="2890837"/>
            <a:ext cx="544354" cy="103823"/>
            <a:chOff x="4711699" y="2711450"/>
            <a:chExt cx="725805" cy="138430"/>
          </a:xfrm>
        </p:grpSpPr>
        <p:sp>
          <p:nvSpPr>
            <p:cNvPr id="60" name="object 60"/>
            <p:cNvSpPr/>
            <p:nvPr/>
          </p:nvSpPr>
          <p:spPr>
            <a:xfrm>
              <a:off x="4718049" y="2717800"/>
              <a:ext cx="713105" cy="125730"/>
            </a:xfrm>
            <a:custGeom>
              <a:avLst/>
              <a:gdLst/>
              <a:ahLst/>
              <a:cxnLst/>
              <a:rect l="l" t="t" r="r" b="b"/>
              <a:pathLst>
                <a:path w="713104" h="125730">
                  <a:moveTo>
                    <a:pt x="712788" y="125412"/>
                  </a:moveTo>
                  <a:lnTo>
                    <a:pt x="0" y="125412"/>
                  </a:lnTo>
                  <a:lnTo>
                    <a:pt x="0" y="0"/>
                  </a:lnTo>
                  <a:lnTo>
                    <a:pt x="712788" y="0"/>
                  </a:lnTo>
                  <a:lnTo>
                    <a:pt x="712788" y="125412"/>
                  </a:lnTo>
                  <a:close/>
                </a:path>
              </a:pathLst>
            </a:custGeom>
            <a:solidFill>
              <a:srgbClr val="368688"/>
            </a:solidFill>
          </p:spPr>
          <p:txBody>
            <a:bodyPr wrap="square" lIns="0" tIns="0" rIns="0" bIns="0" rtlCol="0"/>
            <a:lstStyle/>
            <a:p>
              <a:endParaRPr sz="1350"/>
            </a:p>
          </p:txBody>
        </p:sp>
        <p:sp>
          <p:nvSpPr>
            <p:cNvPr id="61" name="object 61"/>
            <p:cNvSpPr/>
            <p:nvPr/>
          </p:nvSpPr>
          <p:spPr>
            <a:xfrm>
              <a:off x="4718049" y="2717800"/>
              <a:ext cx="713105" cy="125730"/>
            </a:xfrm>
            <a:custGeom>
              <a:avLst/>
              <a:gdLst/>
              <a:ahLst/>
              <a:cxnLst/>
              <a:rect l="l" t="t" r="r" b="b"/>
              <a:pathLst>
                <a:path w="713104" h="125730">
                  <a:moveTo>
                    <a:pt x="0" y="125412"/>
                  </a:moveTo>
                  <a:lnTo>
                    <a:pt x="0" y="0"/>
                  </a:lnTo>
                  <a:lnTo>
                    <a:pt x="712788" y="0"/>
                  </a:lnTo>
                  <a:lnTo>
                    <a:pt x="712788" y="125412"/>
                  </a:lnTo>
                  <a:lnTo>
                    <a:pt x="0" y="125412"/>
                  </a:lnTo>
                  <a:close/>
                </a:path>
              </a:pathLst>
            </a:custGeom>
            <a:ln w="12699">
              <a:solidFill>
                <a:srgbClr val="816F2B"/>
              </a:solidFill>
            </a:ln>
          </p:spPr>
          <p:txBody>
            <a:bodyPr wrap="square" lIns="0" tIns="0" rIns="0" bIns="0" rtlCol="0"/>
            <a:lstStyle/>
            <a:p>
              <a:endParaRPr sz="1350"/>
            </a:p>
          </p:txBody>
        </p:sp>
      </p:grpSp>
      <p:grpSp>
        <p:nvGrpSpPr>
          <p:cNvPr id="62" name="object 62"/>
          <p:cNvGrpSpPr/>
          <p:nvPr/>
        </p:nvGrpSpPr>
        <p:grpSpPr>
          <a:xfrm>
            <a:off x="3587354" y="4151710"/>
            <a:ext cx="504825" cy="103823"/>
            <a:chOff x="4783138" y="4392613"/>
            <a:chExt cx="673100" cy="138430"/>
          </a:xfrm>
        </p:grpSpPr>
        <p:sp>
          <p:nvSpPr>
            <p:cNvPr id="63" name="object 63"/>
            <p:cNvSpPr/>
            <p:nvPr/>
          </p:nvSpPr>
          <p:spPr>
            <a:xfrm>
              <a:off x="4789488" y="4398963"/>
              <a:ext cx="660400" cy="125730"/>
            </a:xfrm>
            <a:custGeom>
              <a:avLst/>
              <a:gdLst/>
              <a:ahLst/>
              <a:cxnLst/>
              <a:rect l="l" t="t" r="r" b="b"/>
              <a:pathLst>
                <a:path w="660400" h="125729">
                  <a:moveTo>
                    <a:pt x="660399" y="125412"/>
                  </a:moveTo>
                  <a:lnTo>
                    <a:pt x="0" y="125412"/>
                  </a:lnTo>
                  <a:lnTo>
                    <a:pt x="0" y="0"/>
                  </a:lnTo>
                  <a:lnTo>
                    <a:pt x="660399" y="0"/>
                  </a:lnTo>
                  <a:lnTo>
                    <a:pt x="660399" y="125412"/>
                  </a:lnTo>
                  <a:close/>
                </a:path>
              </a:pathLst>
            </a:custGeom>
            <a:solidFill>
              <a:srgbClr val="368688"/>
            </a:solidFill>
          </p:spPr>
          <p:txBody>
            <a:bodyPr wrap="square" lIns="0" tIns="0" rIns="0" bIns="0" rtlCol="0"/>
            <a:lstStyle/>
            <a:p>
              <a:endParaRPr sz="1350"/>
            </a:p>
          </p:txBody>
        </p:sp>
        <p:sp>
          <p:nvSpPr>
            <p:cNvPr id="64" name="object 64"/>
            <p:cNvSpPr/>
            <p:nvPr/>
          </p:nvSpPr>
          <p:spPr>
            <a:xfrm>
              <a:off x="4789488" y="4398963"/>
              <a:ext cx="660400" cy="125730"/>
            </a:xfrm>
            <a:custGeom>
              <a:avLst/>
              <a:gdLst/>
              <a:ahLst/>
              <a:cxnLst/>
              <a:rect l="l" t="t" r="r" b="b"/>
              <a:pathLst>
                <a:path w="660400" h="125729">
                  <a:moveTo>
                    <a:pt x="0" y="125412"/>
                  </a:moveTo>
                  <a:lnTo>
                    <a:pt x="0" y="0"/>
                  </a:lnTo>
                  <a:lnTo>
                    <a:pt x="660399" y="0"/>
                  </a:lnTo>
                  <a:lnTo>
                    <a:pt x="660399" y="125412"/>
                  </a:lnTo>
                  <a:lnTo>
                    <a:pt x="0" y="125412"/>
                  </a:lnTo>
                  <a:close/>
                </a:path>
              </a:pathLst>
            </a:custGeom>
            <a:ln w="12699">
              <a:solidFill>
                <a:srgbClr val="816F2B"/>
              </a:solidFill>
            </a:ln>
          </p:spPr>
          <p:txBody>
            <a:bodyPr wrap="square" lIns="0" tIns="0" rIns="0" bIns="0" rtlCol="0"/>
            <a:lstStyle/>
            <a:p>
              <a:endParaRPr sz="1350"/>
            </a:p>
          </p:txBody>
        </p:sp>
      </p:grpSp>
    </p:spTree>
    <p:extLst>
      <p:ext uri="{BB962C8B-B14F-4D97-AF65-F5344CB8AC3E}">
        <p14:creationId xmlns:p14="http://schemas.microsoft.com/office/powerpoint/2010/main" val="309759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835" y="595856"/>
            <a:ext cx="8746331" cy="1463382"/>
          </a:xfrm>
          <a:prstGeom prst="rect">
            <a:avLst/>
          </a:prstGeom>
          <a:solidFill>
            <a:srgbClr val="427359"/>
          </a:solidFill>
        </p:spPr>
        <p:txBody>
          <a:bodyPr vert="horz" wrap="square" lIns="0" tIns="108109" rIns="0" bIns="0" rtlCol="0" anchor="ctr">
            <a:spAutoFit/>
          </a:bodyPr>
          <a:lstStyle/>
          <a:p>
            <a:pPr marL="1905" algn="ctr">
              <a:lnSpc>
                <a:spcPct val="100000"/>
              </a:lnSpc>
              <a:spcBef>
                <a:spcPts val="851"/>
              </a:spcBef>
            </a:pPr>
            <a:r>
              <a:rPr spc="120" dirty="0"/>
              <a:t>NATIONAL</a:t>
            </a:r>
            <a:r>
              <a:rPr spc="-98" dirty="0"/>
              <a:t> </a:t>
            </a:r>
            <a:r>
              <a:rPr spc="131" dirty="0"/>
              <a:t>STRATEGIC</a:t>
            </a:r>
            <a:r>
              <a:rPr spc="-94" dirty="0"/>
              <a:t> </a:t>
            </a:r>
            <a:r>
              <a:rPr spc="98" dirty="0"/>
              <a:t>PLAN</a:t>
            </a:r>
            <a:r>
              <a:rPr spc="-94" dirty="0"/>
              <a:t> </a:t>
            </a:r>
            <a:r>
              <a:rPr spc="-113" dirty="0"/>
              <a:t>(2017-2025)</a:t>
            </a:r>
          </a:p>
        </p:txBody>
      </p:sp>
      <p:sp>
        <p:nvSpPr>
          <p:cNvPr id="3" name="object 3"/>
          <p:cNvSpPr/>
          <p:nvPr/>
        </p:nvSpPr>
        <p:spPr>
          <a:xfrm>
            <a:off x="1634334" y="2359757"/>
            <a:ext cx="1161098" cy="1161098"/>
          </a:xfrm>
          <a:custGeom>
            <a:avLst/>
            <a:gdLst/>
            <a:ahLst/>
            <a:cxnLst/>
            <a:rect l="l" t="t" r="r" b="b"/>
            <a:pathLst>
              <a:path w="1548129" h="1548129">
                <a:moveTo>
                  <a:pt x="1547532" y="1547532"/>
                </a:moveTo>
                <a:lnTo>
                  <a:pt x="0" y="1547532"/>
                </a:lnTo>
                <a:lnTo>
                  <a:pt x="0" y="0"/>
                </a:lnTo>
                <a:lnTo>
                  <a:pt x="49165" y="780"/>
                </a:lnTo>
                <a:lnTo>
                  <a:pt x="98136" y="3112"/>
                </a:lnTo>
                <a:lnTo>
                  <a:pt x="146879" y="6981"/>
                </a:lnTo>
                <a:lnTo>
                  <a:pt x="195361" y="12374"/>
                </a:lnTo>
                <a:lnTo>
                  <a:pt x="243548" y="19278"/>
                </a:lnTo>
                <a:lnTo>
                  <a:pt x="291408" y="27678"/>
                </a:lnTo>
                <a:lnTo>
                  <a:pt x="338907" y="37560"/>
                </a:lnTo>
                <a:lnTo>
                  <a:pt x="386012" y="48911"/>
                </a:lnTo>
                <a:lnTo>
                  <a:pt x="432689" y="61717"/>
                </a:lnTo>
                <a:lnTo>
                  <a:pt x="478906" y="75965"/>
                </a:lnTo>
                <a:lnTo>
                  <a:pt x="524629" y="91640"/>
                </a:lnTo>
                <a:lnTo>
                  <a:pt x="569825" y="108728"/>
                </a:lnTo>
                <a:lnTo>
                  <a:pt x="614460" y="127217"/>
                </a:lnTo>
                <a:lnTo>
                  <a:pt x="658502" y="147092"/>
                </a:lnTo>
                <a:lnTo>
                  <a:pt x="701917" y="168339"/>
                </a:lnTo>
                <a:lnTo>
                  <a:pt x="744672" y="190944"/>
                </a:lnTo>
                <a:lnTo>
                  <a:pt x="786733" y="214895"/>
                </a:lnTo>
                <a:lnTo>
                  <a:pt x="828068" y="240177"/>
                </a:lnTo>
                <a:lnTo>
                  <a:pt x="868642" y="266776"/>
                </a:lnTo>
                <a:lnTo>
                  <a:pt x="908424" y="294678"/>
                </a:lnTo>
                <a:lnTo>
                  <a:pt x="947379" y="323870"/>
                </a:lnTo>
                <a:lnTo>
                  <a:pt x="985475" y="354339"/>
                </a:lnTo>
                <a:lnTo>
                  <a:pt x="1022677" y="386069"/>
                </a:lnTo>
                <a:lnTo>
                  <a:pt x="1058954" y="419048"/>
                </a:lnTo>
                <a:lnTo>
                  <a:pt x="1094271" y="453261"/>
                </a:lnTo>
                <a:lnTo>
                  <a:pt x="1128484" y="488578"/>
                </a:lnTo>
                <a:lnTo>
                  <a:pt x="1161463" y="524855"/>
                </a:lnTo>
                <a:lnTo>
                  <a:pt x="1193193" y="562057"/>
                </a:lnTo>
                <a:lnTo>
                  <a:pt x="1223662" y="600153"/>
                </a:lnTo>
                <a:lnTo>
                  <a:pt x="1252854" y="639108"/>
                </a:lnTo>
                <a:lnTo>
                  <a:pt x="1280756" y="678890"/>
                </a:lnTo>
                <a:lnTo>
                  <a:pt x="1307355" y="719464"/>
                </a:lnTo>
                <a:lnTo>
                  <a:pt x="1332637" y="760799"/>
                </a:lnTo>
                <a:lnTo>
                  <a:pt x="1356588" y="802860"/>
                </a:lnTo>
                <a:lnTo>
                  <a:pt x="1379193" y="845615"/>
                </a:lnTo>
                <a:lnTo>
                  <a:pt x="1400440" y="889030"/>
                </a:lnTo>
                <a:lnTo>
                  <a:pt x="1420315" y="933072"/>
                </a:lnTo>
                <a:lnTo>
                  <a:pt x="1438804" y="977707"/>
                </a:lnTo>
                <a:lnTo>
                  <a:pt x="1455892" y="1022903"/>
                </a:lnTo>
                <a:lnTo>
                  <a:pt x="1471567" y="1068626"/>
                </a:lnTo>
                <a:lnTo>
                  <a:pt x="1485815" y="1114843"/>
                </a:lnTo>
                <a:lnTo>
                  <a:pt x="1498621" y="1161520"/>
                </a:lnTo>
                <a:lnTo>
                  <a:pt x="1509972" y="1208625"/>
                </a:lnTo>
                <a:lnTo>
                  <a:pt x="1519854" y="1256124"/>
                </a:lnTo>
                <a:lnTo>
                  <a:pt x="1528254" y="1303984"/>
                </a:lnTo>
                <a:lnTo>
                  <a:pt x="1535158" y="1352171"/>
                </a:lnTo>
                <a:lnTo>
                  <a:pt x="1540551" y="1400653"/>
                </a:lnTo>
                <a:lnTo>
                  <a:pt x="1544420" y="1449396"/>
                </a:lnTo>
                <a:lnTo>
                  <a:pt x="1546752" y="1498367"/>
                </a:lnTo>
                <a:lnTo>
                  <a:pt x="1547532" y="1547532"/>
                </a:lnTo>
                <a:close/>
              </a:path>
            </a:pathLst>
          </a:custGeom>
          <a:solidFill>
            <a:srgbClr val="E6C8B7"/>
          </a:solidFill>
        </p:spPr>
        <p:txBody>
          <a:bodyPr wrap="square" lIns="0" tIns="0" rIns="0" bIns="0" rtlCol="0"/>
          <a:lstStyle/>
          <a:p>
            <a:endParaRPr sz="1350"/>
          </a:p>
        </p:txBody>
      </p:sp>
      <p:sp>
        <p:nvSpPr>
          <p:cNvPr id="4" name="object 4"/>
          <p:cNvSpPr txBox="1"/>
          <p:nvPr/>
        </p:nvSpPr>
        <p:spPr>
          <a:xfrm>
            <a:off x="1829367" y="2975295"/>
            <a:ext cx="609600" cy="321242"/>
          </a:xfrm>
          <a:prstGeom prst="rect">
            <a:avLst/>
          </a:prstGeom>
        </p:spPr>
        <p:txBody>
          <a:bodyPr vert="horz" wrap="square" lIns="0" tIns="9525" rIns="0" bIns="0" rtlCol="0">
            <a:spAutoFit/>
          </a:bodyPr>
          <a:lstStyle/>
          <a:p>
            <a:pPr marL="9525">
              <a:spcBef>
                <a:spcPts val="75"/>
              </a:spcBef>
            </a:pPr>
            <a:r>
              <a:rPr sz="2025" spc="-79" dirty="0">
                <a:latin typeface="Arial"/>
                <a:cs typeface="Arial"/>
              </a:rPr>
              <a:t>T</a:t>
            </a:r>
            <a:r>
              <a:rPr sz="2025" dirty="0">
                <a:latin typeface="Arial"/>
                <a:cs typeface="Arial"/>
              </a:rPr>
              <a:t>reat</a:t>
            </a:r>
            <a:endParaRPr sz="2025">
              <a:latin typeface="Arial"/>
              <a:cs typeface="Arial"/>
            </a:endParaRPr>
          </a:p>
        </p:txBody>
      </p:sp>
      <p:sp>
        <p:nvSpPr>
          <p:cNvPr id="5" name="object 5"/>
          <p:cNvSpPr/>
          <p:nvPr/>
        </p:nvSpPr>
        <p:spPr>
          <a:xfrm>
            <a:off x="1634334" y="3598336"/>
            <a:ext cx="1161098" cy="1161098"/>
          </a:xfrm>
          <a:custGeom>
            <a:avLst/>
            <a:gdLst/>
            <a:ahLst/>
            <a:cxnLst/>
            <a:rect l="l" t="t" r="r" b="b"/>
            <a:pathLst>
              <a:path w="1548129" h="1548129">
                <a:moveTo>
                  <a:pt x="0" y="1547532"/>
                </a:moveTo>
                <a:lnTo>
                  <a:pt x="0" y="0"/>
                </a:lnTo>
                <a:lnTo>
                  <a:pt x="1547532" y="0"/>
                </a:lnTo>
                <a:lnTo>
                  <a:pt x="1546796" y="48201"/>
                </a:lnTo>
                <a:lnTo>
                  <a:pt x="1544601" y="96036"/>
                </a:lnTo>
                <a:lnTo>
                  <a:pt x="1540969" y="143482"/>
                </a:lnTo>
                <a:lnTo>
                  <a:pt x="1535921" y="190518"/>
                </a:lnTo>
                <a:lnTo>
                  <a:pt x="1529479" y="237123"/>
                </a:lnTo>
                <a:lnTo>
                  <a:pt x="1521664" y="283276"/>
                </a:lnTo>
                <a:lnTo>
                  <a:pt x="1512498" y="328954"/>
                </a:lnTo>
                <a:lnTo>
                  <a:pt x="1502001" y="374137"/>
                </a:lnTo>
                <a:lnTo>
                  <a:pt x="1490195" y="418803"/>
                </a:lnTo>
                <a:lnTo>
                  <a:pt x="1477103" y="462930"/>
                </a:lnTo>
                <a:lnTo>
                  <a:pt x="1462744" y="506498"/>
                </a:lnTo>
                <a:lnTo>
                  <a:pt x="1447141" y="549485"/>
                </a:lnTo>
                <a:lnTo>
                  <a:pt x="1430315" y="591870"/>
                </a:lnTo>
                <a:lnTo>
                  <a:pt x="1412287" y="633630"/>
                </a:lnTo>
                <a:lnTo>
                  <a:pt x="1393079" y="674746"/>
                </a:lnTo>
                <a:lnTo>
                  <a:pt x="1372711" y="715194"/>
                </a:lnTo>
                <a:lnTo>
                  <a:pt x="1351207" y="754955"/>
                </a:lnTo>
                <a:lnTo>
                  <a:pt x="1328586" y="794006"/>
                </a:lnTo>
                <a:lnTo>
                  <a:pt x="1304870" y="832326"/>
                </a:lnTo>
                <a:lnTo>
                  <a:pt x="1280082" y="869894"/>
                </a:lnTo>
                <a:lnTo>
                  <a:pt x="1254241" y="906688"/>
                </a:lnTo>
                <a:lnTo>
                  <a:pt x="1227370" y="942687"/>
                </a:lnTo>
                <a:lnTo>
                  <a:pt x="1199489" y="977870"/>
                </a:lnTo>
                <a:lnTo>
                  <a:pt x="1170621" y="1012215"/>
                </a:lnTo>
                <a:lnTo>
                  <a:pt x="1140787" y="1045700"/>
                </a:lnTo>
                <a:lnTo>
                  <a:pt x="1110008" y="1078305"/>
                </a:lnTo>
                <a:lnTo>
                  <a:pt x="1078305" y="1110008"/>
                </a:lnTo>
                <a:lnTo>
                  <a:pt x="1045700" y="1140787"/>
                </a:lnTo>
                <a:lnTo>
                  <a:pt x="1012215" y="1170621"/>
                </a:lnTo>
                <a:lnTo>
                  <a:pt x="977870" y="1199489"/>
                </a:lnTo>
                <a:lnTo>
                  <a:pt x="942687" y="1227370"/>
                </a:lnTo>
                <a:lnTo>
                  <a:pt x="906688" y="1254241"/>
                </a:lnTo>
                <a:lnTo>
                  <a:pt x="869894" y="1280082"/>
                </a:lnTo>
                <a:lnTo>
                  <a:pt x="832326" y="1304870"/>
                </a:lnTo>
                <a:lnTo>
                  <a:pt x="794006" y="1328586"/>
                </a:lnTo>
                <a:lnTo>
                  <a:pt x="754955" y="1351207"/>
                </a:lnTo>
                <a:lnTo>
                  <a:pt x="715194" y="1372711"/>
                </a:lnTo>
                <a:lnTo>
                  <a:pt x="674746" y="1393079"/>
                </a:lnTo>
                <a:lnTo>
                  <a:pt x="633630" y="1412287"/>
                </a:lnTo>
                <a:lnTo>
                  <a:pt x="591870" y="1430315"/>
                </a:lnTo>
                <a:lnTo>
                  <a:pt x="549485" y="1447141"/>
                </a:lnTo>
                <a:lnTo>
                  <a:pt x="506498" y="1462744"/>
                </a:lnTo>
                <a:lnTo>
                  <a:pt x="462930" y="1477103"/>
                </a:lnTo>
                <a:lnTo>
                  <a:pt x="418803" y="1490196"/>
                </a:lnTo>
                <a:lnTo>
                  <a:pt x="374137" y="1502001"/>
                </a:lnTo>
                <a:lnTo>
                  <a:pt x="328954" y="1512498"/>
                </a:lnTo>
                <a:lnTo>
                  <a:pt x="283276" y="1521664"/>
                </a:lnTo>
                <a:lnTo>
                  <a:pt x="237123" y="1529479"/>
                </a:lnTo>
                <a:lnTo>
                  <a:pt x="190518" y="1535921"/>
                </a:lnTo>
                <a:lnTo>
                  <a:pt x="143482" y="1540969"/>
                </a:lnTo>
                <a:lnTo>
                  <a:pt x="96036" y="1544601"/>
                </a:lnTo>
                <a:lnTo>
                  <a:pt x="48201" y="1546796"/>
                </a:lnTo>
                <a:lnTo>
                  <a:pt x="0" y="1547532"/>
                </a:lnTo>
                <a:close/>
              </a:path>
            </a:pathLst>
          </a:custGeom>
          <a:solidFill>
            <a:srgbClr val="D6C482"/>
          </a:solidFill>
        </p:spPr>
        <p:txBody>
          <a:bodyPr wrap="square" lIns="0" tIns="0" rIns="0" bIns="0" rtlCol="0"/>
          <a:lstStyle/>
          <a:p>
            <a:endParaRPr sz="1350"/>
          </a:p>
        </p:txBody>
      </p:sp>
      <p:sp>
        <p:nvSpPr>
          <p:cNvPr id="6" name="object 6"/>
          <p:cNvSpPr txBox="1"/>
          <p:nvPr/>
        </p:nvSpPr>
        <p:spPr>
          <a:xfrm>
            <a:off x="1788807" y="3637822"/>
            <a:ext cx="689610" cy="608981"/>
          </a:xfrm>
          <a:prstGeom prst="rect">
            <a:avLst/>
          </a:prstGeom>
        </p:spPr>
        <p:txBody>
          <a:bodyPr vert="horz" wrap="square" lIns="0" tIns="44291" rIns="0" bIns="0" rtlCol="0">
            <a:spAutoFit/>
          </a:bodyPr>
          <a:lstStyle/>
          <a:p>
            <a:pPr marL="238125" marR="3810" indent="-229076">
              <a:lnSpc>
                <a:spcPts val="2190"/>
              </a:lnSpc>
              <a:spcBef>
                <a:spcPts val="348"/>
              </a:spcBef>
            </a:pPr>
            <a:r>
              <a:rPr sz="2025" spc="-4" dirty="0">
                <a:latin typeface="Arial"/>
                <a:cs typeface="Arial"/>
              </a:rPr>
              <a:t>Preve  nt</a:t>
            </a:r>
            <a:endParaRPr sz="2025">
              <a:latin typeface="Arial"/>
              <a:cs typeface="Arial"/>
            </a:endParaRPr>
          </a:p>
        </p:txBody>
      </p:sp>
      <p:sp>
        <p:nvSpPr>
          <p:cNvPr id="7" name="object 7"/>
          <p:cNvSpPr/>
          <p:nvPr/>
        </p:nvSpPr>
        <p:spPr>
          <a:xfrm>
            <a:off x="395754" y="3598336"/>
            <a:ext cx="1161098" cy="1161098"/>
          </a:xfrm>
          <a:custGeom>
            <a:avLst/>
            <a:gdLst/>
            <a:ahLst/>
            <a:cxnLst/>
            <a:rect l="l" t="t" r="r" b="b"/>
            <a:pathLst>
              <a:path w="1548130" h="1548129">
                <a:moveTo>
                  <a:pt x="1547533" y="1547532"/>
                </a:moveTo>
                <a:lnTo>
                  <a:pt x="1499331" y="1546796"/>
                </a:lnTo>
                <a:lnTo>
                  <a:pt x="1451496" y="1544601"/>
                </a:lnTo>
                <a:lnTo>
                  <a:pt x="1404050" y="1540969"/>
                </a:lnTo>
                <a:lnTo>
                  <a:pt x="1357014" y="1535921"/>
                </a:lnTo>
                <a:lnTo>
                  <a:pt x="1310409" y="1529479"/>
                </a:lnTo>
                <a:lnTo>
                  <a:pt x="1264256" y="1521664"/>
                </a:lnTo>
                <a:lnTo>
                  <a:pt x="1218578" y="1512498"/>
                </a:lnTo>
                <a:lnTo>
                  <a:pt x="1173395" y="1502001"/>
                </a:lnTo>
                <a:lnTo>
                  <a:pt x="1128729" y="1490196"/>
                </a:lnTo>
                <a:lnTo>
                  <a:pt x="1084602" y="1477103"/>
                </a:lnTo>
                <a:lnTo>
                  <a:pt x="1041034" y="1462744"/>
                </a:lnTo>
                <a:lnTo>
                  <a:pt x="998047" y="1447141"/>
                </a:lnTo>
                <a:lnTo>
                  <a:pt x="955662" y="1430315"/>
                </a:lnTo>
                <a:lnTo>
                  <a:pt x="913902" y="1412287"/>
                </a:lnTo>
                <a:lnTo>
                  <a:pt x="872786" y="1393079"/>
                </a:lnTo>
                <a:lnTo>
                  <a:pt x="832338" y="1372711"/>
                </a:lnTo>
                <a:lnTo>
                  <a:pt x="792577" y="1351207"/>
                </a:lnTo>
                <a:lnTo>
                  <a:pt x="753526" y="1328586"/>
                </a:lnTo>
                <a:lnTo>
                  <a:pt x="715206" y="1304870"/>
                </a:lnTo>
                <a:lnTo>
                  <a:pt x="677638" y="1280082"/>
                </a:lnTo>
                <a:lnTo>
                  <a:pt x="640844" y="1254241"/>
                </a:lnTo>
                <a:lnTo>
                  <a:pt x="604845" y="1227370"/>
                </a:lnTo>
                <a:lnTo>
                  <a:pt x="569662" y="1199489"/>
                </a:lnTo>
                <a:lnTo>
                  <a:pt x="535317" y="1170621"/>
                </a:lnTo>
                <a:lnTo>
                  <a:pt x="501832" y="1140787"/>
                </a:lnTo>
                <a:lnTo>
                  <a:pt x="469227" y="1110008"/>
                </a:lnTo>
                <a:lnTo>
                  <a:pt x="437524" y="1078305"/>
                </a:lnTo>
                <a:lnTo>
                  <a:pt x="406745" y="1045700"/>
                </a:lnTo>
                <a:lnTo>
                  <a:pt x="376911" y="1012215"/>
                </a:lnTo>
                <a:lnTo>
                  <a:pt x="348043" y="977870"/>
                </a:lnTo>
                <a:lnTo>
                  <a:pt x="320162" y="942687"/>
                </a:lnTo>
                <a:lnTo>
                  <a:pt x="293291" y="906688"/>
                </a:lnTo>
                <a:lnTo>
                  <a:pt x="267450" y="869894"/>
                </a:lnTo>
                <a:lnTo>
                  <a:pt x="242662" y="832326"/>
                </a:lnTo>
                <a:lnTo>
                  <a:pt x="218946" y="794006"/>
                </a:lnTo>
                <a:lnTo>
                  <a:pt x="196325" y="754955"/>
                </a:lnTo>
                <a:lnTo>
                  <a:pt x="174821" y="715194"/>
                </a:lnTo>
                <a:lnTo>
                  <a:pt x="154453" y="674746"/>
                </a:lnTo>
                <a:lnTo>
                  <a:pt x="135245" y="633630"/>
                </a:lnTo>
                <a:lnTo>
                  <a:pt x="117217" y="591870"/>
                </a:lnTo>
                <a:lnTo>
                  <a:pt x="100391" y="549485"/>
                </a:lnTo>
                <a:lnTo>
                  <a:pt x="84788" y="506498"/>
                </a:lnTo>
                <a:lnTo>
                  <a:pt x="70429" y="462930"/>
                </a:lnTo>
                <a:lnTo>
                  <a:pt x="57336" y="418803"/>
                </a:lnTo>
                <a:lnTo>
                  <a:pt x="45531" y="374137"/>
                </a:lnTo>
                <a:lnTo>
                  <a:pt x="35034" y="328954"/>
                </a:lnTo>
                <a:lnTo>
                  <a:pt x="25868" y="283276"/>
                </a:lnTo>
                <a:lnTo>
                  <a:pt x="18053" y="237123"/>
                </a:lnTo>
                <a:lnTo>
                  <a:pt x="11611" y="190518"/>
                </a:lnTo>
                <a:lnTo>
                  <a:pt x="6563" y="143482"/>
                </a:lnTo>
                <a:lnTo>
                  <a:pt x="2931" y="96036"/>
                </a:lnTo>
                <a:lnTo>
                  <a:pt x="736" y="48201"/>
                </a:lnTo>
                <a:lnTo>
                  <a:pt x="0" y="0"/>
                </a:lnTo>
                <a:lnTo>
                  <a:pt x="1547533" y="0"/>
                </a:lnTo>
                <a:lnTo>
                  <a:pt x="1547533" y="1547532"/>
                </a:lnTo>
                <a:close/>
              </a:path>
            </a:pathLst>
          </a:custGeom>
          <a:solidFill>
            <a:srgbClr val="82D6A2"/>
          </a:solidFill>
        </p:spPr>
        <p:txBody>
          <a:bodyPr wrap="square" lIns="0" tIns="0" rIns="0" bIns="0" rtlCol="0"/>
          <a:lstStyle/>
          <a:p>
            <a:endParaRPr sz="1350"/>
          </a:p>
        </p:txBody>
      </p:sp>
      <p:sp>
        <p:nvSpPr>
          <p:cNvPr id="8" name="object 8"/>
          <p:cNvSpPr txBox="1"/>
          <p:nvPr/>
        </p:nvSpPr>
        <p:spPr>
          <a:xfrm>
            <a:off x="761040" y="3776696"/>
            <a:ext cx="590074" cy="321242"/>
          </a:xfrm>
          <a:prstGeom prst="rect">
            <a:avLst/>
          </a:prstGeom>
        </p:spPr>
        <p:txBody>
          <a:bodyPr vert="horz" wrap="square" lIns="0" tIns="9525" rIns="0" bIns="0" rtlCol="0">
            <a:spAutoFit/>
          </a:bodyPr>
          <a:lstStyle/>
          <a:p>
            <a:pPr marL="9525">
              <a:spcBef>
                <a:spcPts val="75"/>
              </a:spcBef>
            </a:pPr>
            <a:r>
              <a:rPr sz="2025" spc="-4" dirty="0">
                <a:latin typeface="Arial"/>
                <a:cs typeface="Arial"/>
              </a:rPr>
              <a:t>Build</a:t>
            </a:r>
            <a:endParaRPr sz="2025">
              <a:latin typeface="Arial"/>
              <a:cs typeface="Arial"/>
            </a:endParaRPr>
          </a:p>
        </p:txBody>
      </p:sp>
      <p:sp>
        <p:nvSpPr>
          <p:cNvPr id="9" name="object 9"/>
          <p:cNvSpPr/>
          <p:nvPr/>
        </p:nvSpPr>
        <p:spPr>
          <a:xfrm>
            <a:off x="395754" y="2359757"/>
            <a:ext cx="1161098" cy="1161098"/>
          </a:xfrm>
          <a:custGeom>
            <a:avLst/>
            <a:gdLst/>
            <a:ahLst/>
            <a:cxnLst/>
            <a:rect l="l" t="t" r="r" b="b"/>
            <a:pathLst>
              <a:path w="1548130" h="1548129">
                <a:moveTo>
                  <a:pt x="1547533" y="1547532"/>
                </a:moveTo>
                <a:lnTo>
                  <a:pt x="0" y="1547532"/>
                </a:lnTo>
                <a:lnTo>
                  <a:pt x="736" y="1499331"/>
                </a:lnTo>
                <a:lnTo>
                  <a:pt x="2931" y="1451496"/>
                </a:lnTo>
                <a:lnTo>
                  <a:pt x="6563" y="1404050"/>
                </a:lnTo>
                <a:lnTo>
                  <a:pt x="11611" y="1357014"/>
                </a:lnTo>
                <a:lnTo>
                  <a:pt x="18053" y="1310409"/>
                </a:lnTo>
                <a:lnTo>
                  <a:pt x="25868" y="1264256"/>
                </a:lnTo>
                <a:lnTo>
                  <a:pt x="35034" y="1218578"/>
                </a:lnTo>
                <a:lnTo>
                  <a:pt x="45531" y="1173395"/>
                </a:lnTo>
                <a:lnTo>
                  <a:pt x="57336" y="1128729"/>
                </a:lnTo>
                <a:lnTo>
                  <a:pt x="70429" y="1084602"/>
                </a:lnTo>
                <a:lnTo>
                  <a:pt x="84788" y="1041034"/>
                </a:lnTo>
                <a:lnTo>
                  <a:pt x="100391" y="998047"/>
                </a:lnTo>
                <a:lnTo>
                  <a:pt x="117217" y="955662"/>
                </a:lnTo>
                <a:lnTo>
                  <a:pt x="135245" y="913902"/>
                </a:lnTo>
                <a:lnTo>
                  <a:pt x="154453" y="872786"/>
                </a:lnTo>
                <a:lnTo>
                  <a:pt x="174821" y="832338"/>
                </a:lnTo>
                <a:lnTo>
                  <a:pt x="196325" y="792577"/>
                </a:lnTo>
                <a:lnTo>
                  <a:pt x="218946" y="753526"/>
                </a:lnTo>
                <a:lnTo>
                  <a:pt x="242662" y="715206"/>
                </a:lnTo>
                <a:lnTo>
                  <a:pt x="267450" y="677638"/>
                </a:lnTo>
                <a:lnTo>
                  <a:pt x="293291" y="640844"/>
                </a:lnTo>
                <a:lnTo>
                  <a:pt x="320162" y="604844"/>
                </a:lnTo>
                <a:lnTo>
                  <a:pt x="348043" y="569662"/>
                </a:lnTo>
                <a:lnTo>
                  <a:pt x="376911" y="535317"/>
                </a:lnTo>
                <a:lnTo>
                  <a:pt x="406745" y="501832"/>
                </a:lnTo>
                <a:lnTo>
                  <a:pt x="437524" y="469227"/>
                </a:lnTo>
                <a:lnTo>
                  <a:pt x="469227" y="437524"/>
                </a:lnTo>
                <a:lnTo>
                  <a:pt x="501832" y="406745"/>
                </a:lnTo>
                <a:lnTo>
                  <a:pt x="535317" y="376911"/>
                </a:lnTo>
                <a:lnTo>
                  <a:pt x="569662" y="348043"/>
                </a:lnTo>
                <a:lnTo>
                  <a:pt x="604845" y="320162"/>
                </a:lnTo>
                <a:lnTo>
                  <a:pt x="640844" y="293291"/>
                </a:lnTo>
                <a:lnTo>
                  <a:pt x="677638" y="267450"/>
                </a:lnTo>
                <a:lnTo>
                  <a:pt x="715206" y="242662"/>
                </a:lnTo>
                <a:lnTo>
                  <a:pt x="753526" y="218946"/>
                </a:lnTo>
                <a:lnTo>
                  <a:pt x="792577" y="196325"/>
                </a:lnTo>
                <a:lnTo>
                  <a:pt x="832338" y="174821"/>
                </a:lnTo>
                <a:lnTo>
                  <a:pt x="872786" y="154453"/>
                </a:lnTo>
                <a:lnTo>
                  <a:pt x="913902" y="135245"/>
                </a:lnTo>
                <a:lnTo>
                  <a:pt x="955662" y="117217"/>
                </a:lnTo>
                <a:lnTo>
                  <a:pt x="998047" y="100391"/>
                </a:lnTo>
                <a:lnTo>
                  <a:pt x="1041034" y="84788"/>
                </a:lnTo>
                <a:lnTo>
                  <a:pt x="1084602" y="70429"/>
                </a:lnTo>
                <a:lnTo>
                  <a:pt x="1128729" y="57336"/>
                </a:lnTo>
                <a:lnTo>
                  <a:pt x="1173395" y="45531"/>
                </a:lnTo>
                <a:lnTo>
                  <a:pt x="1218578" y="35034"/>
                </a:lnTo>
                <a:lnTo>
                  <a:pt x="1264256" y="25868"/>
                </a:lnTo>
                <a:lnTo>
                  <a:pt x="1310409" y="18053"/>
                </a:lnTo>
                <a:lnTo>
                  <a:pt x="1357014" y="11611"/>
                </a:lnTo>
                <a:lnTo>
                  <a:pt x="1404050" y="6563"/>
                </a:lnTo>
                <a:lnTo>
                  <a:pt x="1451496" y="2931"/>
                </a:lnTo>
                <a:lnTo>
                  <a:pt x="1499331" y="736"/>
                </a:lnTo>
                <a:lnTo>
                  <a:pt x="1547533" y="0"/>
                </a:lnTo>
                <a:lnTo>
                  <a:pt x="1547533" y="1547532"/>
                </a:lnTo>
                <a:close/>
              </a:path>
            </a:pathLst>
          </a:custGeom>
          <a:solidFill>
            <a:srgbClr val="82C4D6"/>
          </a:solidFill>
        </p:spPr>
        <p:txBody>
          <a:bodyPr wrap="square" lIns="0" tIns="0" rIns="0" bIns="0" rtlCol="0"/>
          <a:lstStyle/>
          <a:p>
            <a:endParaRPr sz="1350"/>
          </a:p>
        </p:txBody>
      </p:sp>
      <p:sp>
        <p:nvSpPr>
          <p:cNvPr id="10" name="object 10"/>
          <p:cNvSpPr txBox="1"/>
          <p:nvPr/>
        </p:nvSpPr>
        <p:spPr>
          <a:xfrm>
            <a:off x="675336" y="2975295"/>
            <a:ext cx="762476" cy="321242"/>
          </a:xfrm>
          <a:prstGeom prst="rect">
            <a:avLst/>
          </a:prstGeom>
        </p:spPr>
        <p:txBody>
          <a:bodyPr vert="horz" wrap="square" lIns="0" tIns="9525" rIns="0" bIns="0" rtlCol="0">
            <a:spAutoFit/>
          </a:bodyPr>
          <a:lstStyle/>
          <a:p>
            <a:pPr marL="9525">
              <a:spcBef>
                <a:spcPts val="75"/>
              </a:spcBef>
            </a:pPr>
            <a:r>
              <a:rPr sz="2025" spc="-4" dirty="0">
                <a:latin typeface="Arial"/>
                <a:cs typeface="Arial"/>
              </a:rPr>
              <a:t>Detect</a:t>
            </a:r>
            <a:endParaRPr sz="2025">
              <a:latin typeface="Arial"/>
              <a:cs typeface="Arial"/>
            </a:endParaRPr>
          </a:p>
        </p:txBody>
      </p:sp>
      <p:sp>
        <p:nvSpPr>
          <p:cNvPr id="11" name="object 11"/>
          <p:cNvSpPr/>
          <p:nvPr/>
        </p:nvSpPr>
        <p:spPr>
          <a:xfrm>
            <a:off x="1634333" y="2304478"/>
            <a:ext cx="1299210" cy="1216343"/>
          </a:xfrm>
          <a:custGeom>
            <a:avLst/>
            <a:gdLst/>
            <a:ahLst/>
            <a:cxnLst/>
            <a:rect l="l" t="t" r="r" b="b"/>
            <a:pathLst>
              <a:path w="1732279" h="1621789">
                <a:moveTo>
                  <a:pt x="1614666" y="1475421"/>
                </a:moveTo>
                <a:lnTo>
                  <a:pt x="1436987" y="1475421"/>
                </a:lnTo>
                <a:lnTo>
                  <a:pt x="1431316" y="1427440"/>
                </a:lnTo>
                <a:lnTo>
                  <a:pt x="1424100" y="1379912"/>
                </a:lnTo>
                <a:lnTo>
                  <a:pt x="1415496" y="1333494"/>
                </a:lnTo>
                <a:lnTo>
                  <a:pt x="1405358" y="1287295"/>
                </a:lnTo>
                <a:lnTo>
                  <a:pt x="1393777" y="1241692"/>
                </a:lnTo>
                <a:lnTo>
                  <a:pt x="1380778" y="1196707"/>
                </a:lnTo>
                <a:lnTo>
                  <a:pt x="1366389" y="1152365"/>
                </a:lnTo>
                <a:lnTo>
                  <a:pt x="1350634" y="1108689"/>
                </a:lnTo>
                <a:lnTo>
                  <a:pt x="1333541" y="1065702"/>
                </a:lnTo>
                <a:lnTo>
                  <a:pt x="1315136" y="1023429"/>
                </a:lnTo>
                <a:lnTo>
                  <a:pt x="1295445" y="981893"/>
                </a:lnTo>
                <a:lnTo>
                  <a:pt x="1274494" y="941119"/>
                </a:lnTo>
                <a:lnTo>
                  <a:pt x="1252310" y="901128"/>
                </a:lnTo>
                <a:lnTo>
                  <a:pt x="1228918" y="861947"/>
                </a:lnTo>
                <a:lnTo>
                  <a:pt x="1204345" y="823597"/>
                </a:lnTo>
                <a:lnTo>
                  <a:pt x="1178618" y="786103"/>
                </a:lnTo>
                <a:lnTo>
                  <a:pt x="1151762" y="749489"/>
                </a:lnTo>
                <a:lnTo>
                  <a:pt x="1123803" y="713777"/>
                </a:lnTo>
                <a:lnTo>
                  <a:pt x="1094769" y="678993"/>
                </a:lnTo>
                <a:lnTo>
                  <a:pt x="1064685" y="645160"/>
                </a:lnTo>
                <a:lnTo>
                  <a:pt x="1033577" y="612301"/>
                </a:lnTo>
                <a:lnTo>
                  <a:pt x="1001472" y="580440"/>
                </a:lnTo>
                <a:lnTo>
                  <a:pt x="968396" y="549600"/>
                </a:lnTo>
                <a:lnTo>
                  <a:pt x="934376" y="519807"/>
                </a:lnTo>
                <a:lnTo>
                  <a:pt x="899436" y="491082"/>
                </a:lnTo>
                <a:lnTo>
                  <a:pt x="863605" y="463451"/>
                </a:lnTo>
                <a:lnTo>
                  <a:pt x="826907" y="436936"/>
                </a:lnTo>
                <a:lnTo>
                  <a:pt x="789369" y="411562"/>
                </a:lnTo>
                <a:lnTo>
                  <a:pt x="751018" y="387351"/>
                </a:lnTo>
                <a:lnTo>
                  <a:pt x="711879" y="364329"/>
                </a:lnTo>
                <a:lnTo>
                  <a:pt x="671980" y="342518"/>
                </a:lnTo>
                <a:lnTo>
                  <a:pt x="631345" y="321943"/>
                </a:lnTo>
                <a:lnTo>
                  <a:pt x="590002" y="302626"/>
                </a:lnTo>
                <a:lnTo>
                  <a:pt x="547977" y="284592"/>
                </a:lnTo>
                <a:lnTo>
                  <a:pt x="505295" y="267865"/>
                </a:lnTo>
                <a:lnTo>
                  <a:pt x="461983" y="252467"/>
                </a:lnTo>
                <a:lnTo>
                  <a:pt x="418068" y="238424"/>
                </a:lnTo>
                <a:lnTo>
                  <a:pt x="373576" y="225758"/>
                </a:lnTo>
                <a:lnTo>
                  <a:pt x="328532" y="214493"/>
                </a:lnTo>
                <a:lnTo>
                  <a:pt x="282964" y="204654"/>
                </a:lnTo>
                <a:lnTo>
                  <a:pt x="236897" y="196263"/>
                </a:lnTo>
                <a:lnTo>
                  <a:pt x="190357" y="189344"/>
                </a:lnTo>
                <a:lnTo>
                  <a:pt x="143371" y="183922"/>
                </a:lnTo>
                <a:lnTo>
                  <a:pt x="95966" y="180020"/>
                </a:lnTo>
                <a:lnTo>
                  <a:pt x="48166" y="177661"/>
                </a:lnTo>
                <a:lnTo>
                  <a:pt x="0" y="176869"/>
                </a:lnTo>
                <a:lnTo>
                  <a:pt x="0" y="0"/>
                </a:lnTo>
                <a:lnTo>
                  <a:pt x="48239" y="706"/>
                </a:lnTo>
                <a:lnTo>
                  <a:pt x="96151" y="2814"/>
                </a:lnTo>
                <a:lnTo>
                  <a:pt x="143714" y="6304"/>
                </a:lnTo>
                <a:lnTo>
                  <a:pt x="190907" y="11157"/>
                </a:lnTo>
                <a:lnTo>
                  <a:pt x="237709" y="17354"/>
                </a:lnTo>
                <a:lnTo>
                  <a:pt x="284100" y="24877"/>
                </a:lnTo>
                <a:lnTo>
                  <a:pt x="330060" y="33705"/>
                </a:lnTo>
                <a:lnTo>
                  <a:pt x="375567" y="43821"/>
                </a:lnTo>
                <a:lnTo>
                  <a:pt x="420600" y="55205"/>
                </a:lnTo>
                <a:lnTo>
                  <a:pt x="465139" y="67838"/>
                </a:lnTo>
                <a:lnTo>
                  <a:pt x="509163" y="81702"/>
                </a:lnTo>
                <a:lnTo>
                  <a:pt x="552652" y="96777"/>
                </a:lnTo>
                <a:lnTo>
                  <a:pt x="595584" y="113045"/>
                </a:lnTo>
                <a:lnTo>
                  <a:pt x="637938" y="130486"/>
                </a:lnTo>
                <a:lnTo>
                  <a:pt x="679695" y="149081"/>
                </a:lnTo>
                <a:lnTo>
                  <a:pt x="720833" y="168812"/>
                </a:lnTo>
                <a:lnTo>
                  <a:pt x="761332" y="189660"/>
                </a:lnTo>
                <a:lnTo>
                  <a:pt x="801170" y="211605"/>
                </a:lnTo>
                <a:lnTo>
                  <a:pt x="840328" y="234629"/>
                </a:lnTo>
                <a:lnTo>
                  <a:pt x="878783" y="258712"/>
                </a:lnTo>
                <a:lnTo>
                  <a:pt x="916517" y="283837"/>
                </a:lnTo>
                <a:lnTo>
                  <a:pt x="953507" y="309983"/>
                </a:lnTo>
                <a:lnTo>
                  <a:pt x="989733" y="337131"/>
                </a:lnTo>
                <a:lnTo>
                  <a:pt x="1025174" y="365264"/>
                </a:lnTo>
                <a:lnTo>
                  <a:pt x="1059810" y="394362"/>
                </a:lnTo>
                <a:lnTo>
                  <a:pt x="1093619" y="424405"/>
                </a:lnTo>
                <a:lnTo>
                  <a:pt x="1126582" y="455375"/>
                </a:lnTo>
                <a:lnTo>
                  <a:pt x="1158676" y="487254"/>
                </a:lnTo>
                <a:lnTo>
                  <a:pt x="1189883" y="520021"/>
                </a:lnTo>
                <a:lnTo>
                  <a:pt x="1220180" y="553658"/>
                </a:lnTo>
                <a:lnTo>
                  <a:pt x="1249546" y="588147"/>
                </a:lnTo>
                <a:lnTo>
                  <a:pt x="1277963" y="623467"/>
                </a:lnTo>
                <a:lnTo>
                  <a:pt x="1305407" y="659601"/>
                </a:lnTo>
                <a:lnTo>
                  <a:pt x="1331860" y="696529"/>
                </a:lnTo>
                <a:lnTo>
                  <a:pt x="1357299" y="734232"/>
                </a:lnTo>
                <a:lnTo>
                  <a:pt x="1381705" y="772692"/>
                </a:lnTo>
                <a:lnTo>
                  <a:pt x="1405056" y="811888"/>
                </a:lnTo>
                <a:lnTo>
                  <a:pt x="1427332" y="851803"/>
                </a:lnTo>
                <a:lnTo>
                  <a:pt x="1448511" y="892418"/>
                </a:lnTo>
                <a:lnTo>
                  <a:pt x="1468574" y="933713"/>
                </a:lnTo>
                <a:lnTo>
                  <a:pt x="1487500" y="975669"/>
                </a:lnTo>
                <a:lnTo>
                  <a:pt x="1505267" y="1018268"/>
                </a:lnTo>
                <a:lnTo>
                  <a:pt x="1521855" y="1061490"/>
                </a:lnTo>
                <a:lnTo>
                  <a:pt x="1537243" y="1105317"/>
                </a:lnTo>
                <a:lnTo>
                  <a:pt x="1551411" y="1149730"/>
                </a:lnTo>
                <a:lnTo>
                  <a:pt x="1564337" y="1194709"/>
                </a:lnTo>
                <a:lnTo>
                  <a:pt x="1576001" y="1240236"/>
                </a:lnTo>
                <a:lnTo>
                  <a:pt x="1586383" y="1286291"/>
                </a:lnTo>
                <a:lnTo>
                  <a:pt x="1595461" y="1332856"/>
                </a:lnTo>
                <a:lnTo>
                  <a:pt x="1603262" y="1380263"/>
                </a:lnTo>
                <a:lnTo>
                  <a:pt x="1609638" y="1427580"/>
                </a:lnTo>
                <a:lnTo>
                  <a:pt x="1614666" y="1475421"/>
                </a:lnTo>
                <a:close/>
              </a:path>
              <a:path w="1732279" h="1621789">
                <a:moveTo>
                  <a:pt x="1532801" y="1621236"/>
                </a:moveTo>
                <a:lnTo>
                  <a:pt x="1319519" y="1475421"/>
                </a:lnTo>
                <a:lnTo>
                  <a:pt x="1732180" y="1475421"/>
                </a:lnTo>
                <a:lnTo>
                  <a:pt x="1532801" y="1621236"/>
                </a:lnTo>
                <a:close/>
              </a:path>
            </a:pathLst>
          </a:custGeom>
          <a:solidFill>
            <a:srgbClr val="C1784C"/>
          </a:solidFill>
        </p:spPr>
        <p:txBody>
          <a:bodyPr wrap="square" lIns="0" tIns="0" rIns="0" bIns="0" rtlCol="0"/>
          <a:lstStyle/>
          <a:p>
            <a:endParaRPr sz="1350"/>
          </a:p>
        </p:txBody>
      </p:sp>
      <p:sp>
        <p:nvSpPr>
          <p:cNvPr id="12" name="object 12"/>
          <p:cNvSpPr/>
          <p:nvPr/>
        </p:nvSpPr>
        <p:spPr>
          <a:xfrm>
            <a:off x="1634333" y="3598336"/>
            <a:ext cx="1216343" cy="1299210"/>
          </a:xfrm>
          <a:custGeom>
            <a:avLst/>
            <a:gdLst/>
            <a:ahLst/>
            <a:cxnLst/>
            <a:rect l="l" t="t" r="r" b="b"/>
            <a:pathLst>
              <a:path w="1621789" h="1732279">
                <a:moveTo>
                  <a:pt x="145815" y="1732180"/>
                </a:moveTo>
                <a:lnTo>
                  <a:pt x="0" y="1532801"/>
                </a:lnTo>
                <a:lnTo>
                  <a:pt x="145815" y="1319519"/>
                </a:lnTo>
                <a:lnTo>
                  <a:pt x="145815" y="1436987"/>
                </a:lnTo>
                <a:lnTo>
                  <a:pt x="193656" y="1431337"/>
                </a:lnTo>
                <a:lnTo>
                  <a:pt x="240973" y="1424164"/>
                </a:lnTo>
                <a:lnTo>
                  <a:pt x="287742" y="1415496"/>
                </a:lnTo>
                <a:lnTo>
                  <a:pt x="333940" y="1405358"/>
                </a:lnTo>
                <a:lnTo>
                  <a:pt x="379544" y="1393777"/>
                </a:lnTo>
                <a:lnTo>
                  <a:pt x="424529" y="1380778"/>
                </a:lnTo>
                <a:lnTo>
                  <a:pt x="468871" y="1366388"/>
                </a:lnTo>
                <a:lnTo>
                  <a:pt x="512547" y="1350634"/>
                </a:lnTo>
                <a:lnTo>
                  <a:pt x="555534" y="1333541"/>
                </a:lnTo>
                <a:lnTo>
                  <a:pt x="597807" y="1315136"/>
                </a:lnTo>
                <a:lnTo>
                  <a:pt x="639342" y="1295445"/>
                </a:lnTo>
                <a:lnTo>
                  <a:pt x="680117" y="1274494"/>
                </a:lnTo>
                <a:lnTo>
                  <a:pt x="720107" y="1252309"/>
                </a:lnTo>
                <a:lnTo>
                  <a:pt x="759289" y="1228918"/>
                </a:lnTo>
                <a:lnTo>
                  <a:pt x="797639" y="1204345"/>
                </a:lnTo>
                <a:lnTo>
                  <a:pt x="835133" y="1178618"/>
                </a:lnTo>
                <a:lnTo>
                  <a:pt x="871747" y="1151762"/>
                </a:lnTo>
                <a:lnTo>
                  <a:pt x="907458" y="1123803"/>
                </a:lnTo>
                <a:lnTo>
                  <a:pt x="942243" y="1094769"/>
                </a:lnTo>
                <a:lnTo>
                  <a:pt x="976076" y="1064685"/>
                </a:lnTo>
                <a:lnTo>
                  <a:pt x="1008935" y="1033577"/>
                </a:lnTo>
                <a:lnTo>
                  <a:pt x="1040796" y="1001472"/>
                </a:lnTo>
                <a:lnTo>
                  <a:pt x="1071635" y="968396"/>
                </a:lnTo>
                <a:lnTo>
                  <a:pt x="1101429" y="934375"/>
                </a:lnTo>
                <a:lnTo>
                  <a:pt x="1130154" y="899436"/>
                </a:lnTo>
                <a:lnTo>
                  <a:pt x="1157785" y="863604"/>
                </a:lnTo>
                <a:lnTo>
                  <a:pt x="1184300" y="826907"/>
                </a:lnTo>
                <a:lnTo>
                  <a:pt x="1209674" y="789369"/>
                </a:lnTo>
                <a:lnTo>
                  <a:pt x="1233884" y="751018"/>
                </a:lnTo>
                <a:lnTo>
                  <a:pt x="1256907" y="711879"/>
                </a:lnTo>
                <a:lnTo>
                  <a:pt x="1278718" y="671979"/>
                </a:lnTo>
                <a:lnTo>
                  <a:pt x="1299293" y="631345"/>
                </a:lnTo>
                <a:lnTo>
                  <a:pt x="1318610" y="590002"/>
                </a:lnTo>
                <a:lnTo>
                  <a:pt x="1336644" y="547976"/>
                </a:lnTo>
                <a:lnTo>
                  <a:pt x="1353371" y="505295"/>
                </a:lnTo>
                <a:lnTo>
                  <a:pt x="1368768" y="461983"/>
                </a:lnTo>
                <a:lnTo>
                  <a:pt x="1382812" y="418068"/>
                </a:lnTo>
                <a:lnTo>
                  <a:pt x="1395478" y="373576"/>
                </a:lnTo>
                <a:lnTo>
                  <a:pt x="1406742" y="328532"/>
                </a:lnTo>
                <a:lnTo>
                  <a:pt x="1416582" y="282964"/>
                </a:lnTo>
                <a:lnTo>
                  <a:pt x="1424973" y="236896"/>
                </a:lnTo>
                <a:lnTo>
                  <a:pt x="1431891" y="190357"/>
                </a:lnTo>
                <a:lnTo>
                  <a:pt x="1437314" y="143371"/>
                </a:lnTo>
                <a:lnTo>
                  <a:pt x="1441216" y="95966"/>
                </a:lnTo>
                <a:lnTo>
                  <a:pt x="1443575" y="48166"/>
                </a:lnTo>
                <a:lnTo>
                  <a:pt x="1444366" y="0"/>
                </a:lnTo>
                <a:lnTo>
                  <a:pt x="1621236" y="0"/>
                </a:lnTo>
                <a:lnTo>
                  <a:pt x="1620530" y="48239"/>
                </a:lnTo>
                <a:lnTo>
                  <a:pt x="1618422" y="96151"/>
                </a:lnTo>
                <a:lnTo>
                  <a:pt x="1614932" y="143713"/>
                </a:lnTo>
                <a:lnTo>
                  <a:pt x="1610079" y="190906"/>
                </a:lnTo>
                <a:lnTo>
                  <a:pt x="1603882" y="237709"/>
                </a:lnTo>
                <a:lnTo>
                  <a:pt x="1596359" y="284100"/>
                </a:lnTo>
                <a:lnTo>
                  <a:pt x="1587531" y="330060"/>
                </a:lnTo>
                <a:lnTo>
                  <a:pt x="1577415" y="375567"/>
                </a:lnTo>
                <a:lnTo>
                  <a:pt x="1566031" y="420600"/>
                </a:lnTo>
                <a:lnTo>
                  <a:pt x="1553398" y="465139"/>
                </a:lnTo>
                <a:lnTo>
                  <a:pt x="1539534" y="509163"/>
                </a:lnTo>
                <a:lnTo>
                  <a:pt x="1524459" y="552651"/>
                </a:lnTo>
                <a:lnTo>
                  <a:pt x="1508191" y="595583"/>
                </a:lnTo>
                <a:lnTo>
                  <a:pt x="1490750" y="637938"/>
                </a:lnTo>
                <a:lnTo>
                  <a:pt x="1472155" y="679695"/>
                </a:lnTo>
                <a:lnTo>
                  <a:pt x="1452424" y="720833"/>
                </a:lnTo>
                <a:lnTo>
                  <a:pt x="1431576" y="761332"/>
                </a:lnTo>
                <a:lnTo>
                  <a:pt x="1409631" y="801170"/>
                </a:lnTo>
                <a:lnTo>
                  <a:pt x="1386607" y="840328"/>
                </a:lnTo>
                <a:lnTo>
                  <a:pt x="1362524" y="878783"/>
                </a:lnTo>
                <a:lnTo>
                  <a:pt x="1337399" y="916516"/>
                </a:lnTo>
                <a:lnTo>
                  <a:pt x="1311253" y="953506"/>
                </a:lnTo>
                <a:lnTo>
                  <a:pt x="1284104" y="989732"/>
                </a:lnTo>
                <a:lnTo>
                  <a:pt x="1255972" y="1025174"/>
                </a:lnTo>
                <a:lnTo>
                  <a:pt x="1226874" y="1059809"/>
                </a:lnTo>
                <a:lnTo>
                  <a:pt x="1196831" y="1093619"/>
                </a:lnTo>
                <a:lnTo>
                  <a:pt x="1165860" y="1126581"/>
                </a:lnTo>
                <a:lnTo>
                  <a:pt x="1133982" y="1158676"/>
                </a:lnTo>
                <a:lnTo>
                  <a:pt x="1101215" y="1189882"/>
                </a:lnTo>
                <a:lnTo>
                  <a:pt x="1067577" y="1220179"/>
                </a:lnTo>
                <a:lnTo>
                  <a:pt x="1033089" y="1249546"/>
                </a:lnTo>
                <a:lnTo>
                  <a:pt x="997768" y="1277962"/>
                </a:lnTo>
                <a:lnTo>
                  <a:pt x="961635" y="1305407"/>
                </a:lnTo>
                <a:lnTo>
                  <a:pt x="924707" y="1331859"/>
                </a:lnTo>
                <a:lnTo>
                  <a:pt x="887004" y="1357299"/>
                </a:lnTo>
                <a:lnTo>
                  <a:pt x="848544" y="1381704"/>
                </a:lnTo>
                <a:lnTo>
                  <a:pt x="809347" y="1405055"/>
                </a:lnTo>
                <a:lnTo>
                  <a:pt x="769432" y="1427331"/>
                </a:lnTo>
                <a:lnTo>
                  <a:pt x="728818" y="1448511"/>
                </a:lnTo>
                <a:lnTo>
                  <a:pt x="687523" y="1468574"/>
                </a:lnTo>
                <a:lnTo>
                  <a:pt x="645567" y="1487499"/>
                </a:lnTo>
                <a:lnTo>
                  <a:pt x="602968" y="1505266"/>
                </a:lnTo>
                <a:lnTo>
                  <a:pt x="559746" y="1521854"/>
                </a:lnTo>
                <a:lnTo>
                  <a:pt x="515919" y="1537243"/>
                </a:lnTo>
                <a:lnTo>
                  <a:pt x="471506" y="1551410"/>
                </a:lnTo>
                <a:lnTo>
                  <a:pt x="426527" y="1564337"/>
                </a:lnTo>
                <a:lnTo>
                  <a:pt x="381000" y="1576001"/>
                </a:lnTo>
                <a:lnTo>
                  <a:pt x="334945" y="1586383"/>
                </a:lnTo>
                <a:lnTo>
                  <a:pt x="288380" y="1595460"/>
                </a:lnTo>
                <a:lnTo>
                  <a:pt x="241324" y="1603214"/>
                </a:lnTo>
                <a:lnTo>
                  <a:pt x="193796" y="1609623"/>
                </a:lnTo>
                <a:lnTo>
                  <a:pt x="145815" y="1614665"/>
                </a:lnTo>
                <a:lnTo>
                  <a:pt x="145815" y="1732180"/>
                </a:lnTo>
                <a:close/>
              </a:path>
            </a:pathLst>
          </a:custGeom>
          <a:solidFill>
            <a:srgbClr val="93AA42"/>
          </a:solidFill>
        </p:spPr>
        <p:txBody>
          <a:bodyPr wrap="square" lIns="0" tIns="0" rIns="0" bIns="0" rtlCol="0"/>
          <a:lstStyle/>
          <a:p>
            <a:endParaRPr sz="1350"/>
          </a:p>
        </p:txBody>
      </p:sp>
      <p:sp>
        <p:nvSpPr>
          <p:cNvPr id="13" name="object 13"/>
          <p:cNvSpPr/>
          <p:nvPr/>
        </p:nvSpPr>
        <p:spPr>
          <a:xfrm>
            <a:off x="257268" y="3598336"/>
            <a:ext cx="1299210" cy="1216343"/>
          </a:xfrm>
          <a:custGeom>
            <a:avLst/>
            <a:gdLst/>
            <a:ahLst/>
            <a:cxnLst/>
            <a:rect l="l" t="t" r="r" b="b"/>
            <a:pathLst>
              <a:path w="1732280" h="1621789">
                <a:moveTo>
                  <a:pt x="412661" y="145815"/>
                </a:moveTo>
                <a:lnTo>
                  <a:pt x="0" y="145815"/>
                </a:lnTo>
                <a:lnTo>
                  <a:pt x="199379" y="0"/>
                </a:lnTo>
                <a:lnTo>
                  <a:pt x="412661" y="145815"/>
                </a:lnTo>
                <a:close/>
              </a:path>
              <a:path w="1732280" h="1621789">
                <a:moveTo>
                  <a:pt x="1732181" y="1621236"/>
                </a:moveTo>
                <a:lnTo>
                  <a:pt x="1683941" y="1620529"/>
                </a:lnTo>
                <a:lnTo>
                  <a:pt x="1636029" y="1618421"/>
                </a:lnTo>
                <a:lnTo>
                  <a:pt x="1588467" y="1614931"/>
                </a:lnTo>
                <a:lnTo>
                  <a:pt x="1541274" y="1610078"/>
                </a:lnTo>
                <a:lnTo>
                  <a:pt x="1494471" y="1603881"/>
                </a:lnTo>
                <a:lnTo>
                  <a:pt x="1448080" y="1596359"/>
                </a:lnTo>
                <a:lnTo>
                  <a:pt x="1402120" y="1587530"/>
                </a:lnTo>
                <a:lnTo>
                  <a:pt x="1356613" y="1577415"/>
                </a:lnTo>
                <a:lnTo>
                  <a:pt x="1311580" y="1566031"/>
                </a:lnTo>
                <a:lnTo>
                  <a:pt x="1267041" y="1553397"/>
                </a:lnTo>
                <a:lnTo>
                  <a:pt x="1223017" y="1539533"/>
                </a:lnTo>
                <a:lnTo>
                  <a:pt x="1179528" y="1524458"/>
                </a:lnTo>
                <a:lnTo>
                  <a:pt x="1136596" y="1508191"/>
                </a:lnTo>
                <a:lnTo>
                  <a:pt x="1094242" y="1490750"/>
                </a:lnTo>
                <a:lnTo>
                  <a:pt x="1052485" y="1472154"/>
                </a:lnTo>
                <a:lnTo>
                  <a:pt x="1011347" y="1452423"/>
                </a:lnTo>
                <a:lnTo>
                  <a:pt x="970848" y="1431576"/>
                </a:lnTo>
                <a:lnTo>
                  <a:pt x="931010" y="1409631"/>
                </a:lnTo>
                <a:lnTo>
                  <a:pt x="891852" y="1386607"/>
                </a:lnTo>
                <a:lnTo>
                  <a:pt x="853397" y="1362523"/>
                </a:lnTo>
                <a:lnTo>
                  <a:pt x="815663" y="1337399"/>
                </a:lnTo>
                <a:lnTo>
                  <a:pt x="778673" y="1311253"/>
                </a:lnTo>
                <a:lnTo>
                  <a:pt x="742447" y="1284104"/>
                </a:lnTo>
                <a:lnTo>
                  <a:pt x="707006" y="1255971"/>
                </a:lnTo>
                <a:lnTo>
                  <a:pt x="672371" y="1226874"/>
                </a:lnTo>
                <a:lnTo>
                  <a:pt x="638561" y="1196831"/>
                </a:lnTo>
                <a:lnTo>
                  <a:pt x="605599" y="1165860"/>
                </a:lnTo>
                <a:lnTo>
                  <a:pt x="573504" y="1133982"/>
                </a:lnTo>
                <a:lnTo>
                  <a:pt x="542298" y="1101215"/>
                </a:lnTo>
                <a:lnTo>
                  <a:pt x="512001" y="1067577"/>
                </a:lnTo>
                <a:lnTo>
                  <a:pt x="482634" y="1033089"/>
                </a:lnTo>
                <a:lnTo>
                  <a:pt x="454217" y="997768"/>
                </a:lnTo>
                <a:lnTo>
                  <a:pt x="426773" y="961634"/>
                </a:lnTo>
                <a:lnTo>
                  <a:pt x="400320" y="924707"/>
                </a:lnTo>
                <a:lnTo>
                  <a:pt x="374881" y="887003"/>
                </a:lnTo>
                <a:lnTo>
                  <a:pt x="350475" y="848544"/>
                </a:lnTo>
                <a:lnTo>
                  <a:pt x="327124" y="809347"/>
                </a:lnTo>
                <a:lnTo>
                  <a:pt x="304849" y="769432"/>
                </a:lnTo>
                <a:lnTo>
                  <a:pt x="283669" y="728818"/>
                </a:lnTo>
                <a:lnTo>
                  <a:pt x="263606" y="687523"/>
                </a:lnTo>
                <a:lnTo>
                  <a:pt x="244680" y="645566"/>
                </a:lnTo>
                <a:lnTo>
                  <a:pt x="226913" y="602968"/>
                </a:lnTo>
                <a:lnTo>
                  <a:pt x="210325" y="559745"/>
                </a:lnTo>
                <a:lnTo>
                  <a:pt x="194937" y="515918"/>
                </a:lnTo>
                <a:lnTo>
                  <a:pt x="180769" y="471506"/>
                </a:lnTo>
                <a:lnTo>
                  <a:pt x="167843" y="426527"/>
                </a:lnTo>
                <a:lnTo>
                  <a:pt x="156179" y="381000"/>
                </a:lnTo>
                <a:lnTo>
                  <a:pt x="145797" y="334945"/>
                </a:lnTo>
                <a:lnTo>
                  <a:pt x="136719" y="288379"/>
                </a:lnTo>
                <a:lnTo>
                  <a:pt x="128918" y="240972"/>
                </a:lnTo>
                <a:lnTo>
                  <a:pt x="122543" y="193655"/>
                </a:lnTo>
                <a:lnTo>
                  <a:pt x="117515" y="145815"/>
                </a:lnTo>
                <a:lnTo>
                  <a:pt x="295193" y="145815"/>
                </a:lnTo>
                <a:lnTo>
                  <a:pt x="300864" y="193795"/>
                </a:lnTo>
                <a:lnTo>
                  <a:pt x="308080" y="241323"/>
                </a:lnTo>
                <a:lnTo>
                  <a:pt x="316684" y="287742"/>
                </a:lnTo>
                <a:lnTo>
                  <a:pt x="326822" y="333940"/>
                </a:lnTo>
                <a:lnTo>
                  <a:pt x="338403" y="379544"/>
                </a:lnTo>
                <a:lnTo>
                  <a:pt x="351402" y="424528"/>
                </a:lnTo>
                <a:lnTo>
                  <a:pt x="365792" y="468871"/>
                </a:lnTo>
                <a:lnTo>
                  <a:pt x="381546" y="512547"/>
                </a:lnTo>
                <a:lnTo>
                  <a:pt x="398639" y="555533"/>
                </a:lnTo>
                <a:lnTo>
                  <a:pt x="417044" y="597806"/>
                </a:lnTo>
                <a:lnTo>
                  <a:pt x="436735" y="639342"/>
                </a:lnTo>
                <a:lnTo>
                  <a:pt x="457686" y="680117"/>
                </a:lnTo>
                <a:lnTo>
                  <a:pt x="479871" y="720107"/>
                </a:lnTo>
                <a:lnTo>
                  <a:pt x="503262" y="759289"/>
                </a:lnTo>
                <a:lnTo>
                  <a:pt x="527835" y="797639"/>
                </a:lnTo>
                <a:lnTo>
                  <a:pt x="553562" y="835132"/>
                </a:lnTo>
                <a:lnTo>
                  <a:pt x="580418" y="871747"/>
                </a:lnTo>
                <a:lnTo>
                  <a:pt x="608377" y="907458"/>
                </a:lnTo>
                <a:lnTo>
                  <a:pt x="637411" y="942242"/>
                </a:lnTo>
                <a:lnTo>
                  <a:pt x="667495" y="976076"/>
                </a:lnTo>
                <a:lnTo>
                  <a:pt x="698603" y="1008935"/>
                </a:lnTo>
                <a:lnTo>
                  <a:pt x="730708" y="1040796"/>
                </a:lnTo>
                <a:lnTo>
                  <a:pt x="763784" y="1071635"/>
                </a:lnTo>
                <a:lnTo>
                  <a:pt x="797805" y="1101429"/>
                </a:lnTo>
                <a:lnTo>
                  <a:pt x="832744" y="1130153"/>
                </a:lnTo>
                <a:lnTo>
                  <a:pt x="868576" y="1157785"/>
                </a:lnTo>
                <a:lnTo>
                  <a:pt x="905273" y="1184299"/>
                </a:lnTo>
                <a:lnTo>
                  <a:pt x="942811" y="1209674"/>
                </a:lnTo>
                <a:lnTo>
                  <a:pt x="981162" y="1233884"/>
                </a:lnTo>
                <a:lnTo>
                  <a:pt x="1020301" y="1256906"/>
                </a:lnTo>
                <a:lnTo>
                  <a:pt x="1060200" y="1278717"/>
                </a:lnTo>
                <a:lnTo>
                  <a:pt x="1100835" y="1299293"/>
                </a:lnTo>
                <a:lnTo>
                  <a:pt x="1142178" y="1318609"/>
                </a:lnTo>
                <a:lnTo>
                  <a:pt x="1184204" y="1336643"/>
                </a:lnTo>
                <a:lnTo>
                  <a:pt x="1226885" y="1353371"/>
                </a:lnTo>
                <a:lnTo>
                  <a:pt x="1270197" y="1368768"/>
                </a:lnTo>
                <a:lnTo>
                  <a:pt x="1314112" y="1382812"/>
                </a:lnTo>
                <a:lnTo>
                  <a:pt x="1358604" y="1395477"/>
                </a:lnTo>
                <a:lnTo>
                  <a:pt x="1403648" y="1406742"/>
                </a:lnTo>
                <a:lnTo>
                  <a:pt x="1449216" y="1416582"/>
                </a:lnTo>
                <a:lnTo>
                  <a:pt x="1495284" y="1424973"/>
                </a:lnTo>
                <a:lnTo>
                  <a:pt x="1541823" y="1431891"/>
                </a:lnTo>
                <a:lnTo>
                  <a:pt x="1588809" y="1437313"/>
                </a:lnTo>
                <a:lnTo>
                  <a:pt x="1636215" y="1441216"/>
                </a:lnTo>
                <a:lnTo>
                  <a:pt x="1684014" y="1443575"/>
                </a:lnTo>
                <a:lnTo>
                  <a:pt x="1732181" y="1444366"/>
                </a:lnTo>
                <a:lnTo>
                  <a:pt x="1732181" y="1621236"/>
                </a:lnTo>
                <a:close/>
              </a:path>
            </a:pathLst>
          </a:custGeom>
          <a:solidFill>
            <a:srgbClr val="38B066"/>
          </a:solidFill>
        </p:spPr>
        <p:txBody>
          <a:bodyPr wrap="square" lIns="0" tIns="0" rIns="0" bIns="0" rtlCol="0"/>
          <a:lstStyle/>
          <a:p>
            <a:endParaRPr sz="1350"/>
          </a:p>
        </p:txBody>
      </p:sp>
      <p:sp>
        <p:nvSpPr>
          <p:cNvPr id="14" name="object 14"/>
          <p:cNvSpPr/>
          <p:nvPr/>
        </p:nvSpPr>
        <p:spPr>
          <a:xfrm>
            <a:off x="340476" y="2221271"/>
            <a:ext cx="1216343" cy="1299210"/>
          </a:xfrm>
          <a:custGeom>
            <a:avLst/>
            <a:gdLst/>
            <a:ahLst/>
            <a:cxnLst/>
            <a:rect l="l" t="t" r="r" b="b"/>
            <a:pathLst>
              <a:path w="1621789" h="1732279">
                <a:moveTo>
                  <a:pt x="176869" y="1732181"/>
                </a:moveTo>
                <a:lnTo>
                  <a:pt x="0" y="1732181"/>
                </a:lnTo>
                <a:lnTo>
                  <a:pt x="706" y="1683941"/>
                </a:lnTo>
                <a:lnTo>
                  <a:pt x="2814" y="1636029"/>
                </a:lnTo>
                <a:lnTo>
                  <a:pt x="6304" y="1588467"/>
                </a:lnTo>
                <a:lnTo>
                  <a:pt x="11157" y="1541274"/>
                </a:lnTo>
                <a:lnTo>
                  <a:pt x="17354" y="1494471"/>
                </a:lnTo>
                <a:lnTo>
                  <a:pt x="24877" y="1448080"/>
                </a:lnTo>
                <a:lnTo>
                  <a:pt x="33705" y="1402120"/>
                </a:lnTo>
                <a:lnTo>
                  <a:pt x="43821" y="1356614"/>
                </a:lnTo>
                <a:lnTo>
                  <a:pt x="55205" y="1311580"/>
                </a:lnTo>
                <a:lnTo>
                  <a:pt x="67838" y="1267041"/>
                </a:lnTo>
                <a:lnTo>
                  <a:pt x="81702" y="1223017"/>
                </a:lnTo>
                <a:lnTo>
                  <a:pt x="96777" y="1179529"/>
                </a:lnTo>
                <a:lnTo>
                  <a:pt x="113045" y="1136597"/>
                </a:lnTo>
                <a:lnTo>
                  <a:pt x="130486" y="1094242"/>
                </a:lnTo>
                <a:lnTo>
                  <a:pt x="149081" y="1052485"/>
                </a:lnTo>
                <a:lnTo>
                  <a:pt x="168812" y="1011347"/>
                </a:lnTo>
                <a:lnTo>
                  <a:pt x="189660" y="970848"/>
                </a:lnTo>
                <a:lnTo>
                  <a:pt x="211605" y="931010"/>
                </a:lnTo>
                <a:lnTo>
                  <a:pt x="234629" y="891852"/>
                </a:lnTo>
                <a:lnTo>
                  <a:pt x="258712" y="853397"/>
                </a:lnTo>
                <a:lnTo>
                  <a:pt x="283837" y="815664"/>
                </a:lnTo>
                <a:lnTo>
                  <a:pt x="309983" y="778674"/>
                </a:lnTo>
                <a:lnTo>
                  <a:pt x="337131" y="742448"/>
                </a:lnTo>
                <a:lnTo>
                  <a:pt x="365264" y="707006"/>
                </a:lnTo>
                <a:lnTo>
                  <a:pt x="394362" y="672371"/>
                </a:lnTo>
                <a:lnTo>
                  <a:pt x="424405" y="638561"/>
                </a:lnTo>
                <a:lnTo>
                  <a:pt x="455375" y="605599"/>
                </a:lnTo>
                <a:lnTo>
                  <a:pt x="487254" y="573504"/>
                </a:lnTo>
                <a:lnTo>
                  <a:pt x="520021" y="542298"/>
                </a:lnTo>
                <a:lnTo>
                  <a:pt x="553658" y="512001"/>
                </a:lnTo>
                <a:lnTo>
                  <a:pt x="588147" y="482634"/>
                </a:lnTo>
                <a:lnTo>
                  <a:pt x="623467" y="454218"/>
                </a:lnTo>
                <a:lnTo>
                  <a:pt x="659601" y="426773"/>
                </a:lnTo>
                <a:lnTo>
                  <a:pt x="696529" y="400320"/>
                </a:lnTo>
                <a:lnTo>
                  <a:pt x="734232" y="374881"/>
                </a:lnTo>
                <a:lnTo>
                  <a:pt x="772692" y="350476"/>
                </a:lnTo>
                <a:lnTo>
                  <a:pt x="811888" y="327124"/>
                </a:lnTo>
                <a:lnTo>
                  <a:pt x="851803" y="304849"/>
                </a:lnTo>
                <a:lnTo>
                  <a:pt x="892418" y="283669"/>
                </a:lnTo>
                <a:lnTo>
                  <a:pt x="933713" y="263606"/>
                </a:lnTo>
                <a:lnTo>
                  <a:pt x="975669" y="244681"/>
                </a:lnTo>
                <a:lnTo>
                  <a:pt x="1018268" y="226914"/>
                </a:lnTo>
                <a:lnTo>
                  <a:pt x="1061490" y="210325"/>
                </a:lnTo>
                <a:lnTo>
                  <a:pt x="1105317" y="194937"/>
                </a:lnTo>
                <a:lnTo>
                  <a:pt x="1149730" y="180770"/>
                </a:lnTo>
                <a:lnTo>
                  <a:pt x="1194709" y="167843"/>
                </a:lnTo>
                <a:lnTo>
                  <a:pt x="1240236" y="156179"/>
                </a:lnTo>
                <a:lnTo>
                  <a:pt x="1286291" y="145797"/>
                </a:lnTo>
                <a:lnTo>
                  <a:pt x="1332856" y="136719"/>
                </a:lnTo>
                <a:lnTo>
                  <a:pt x="1379912" y="128966"/>
                </a:lnTo>
                <a:lnTo>
                  <a:pt x="1427440" y="122557"/>
                </a:lnTo>
                <a:lnTo>
                  <a:pt x="1475421" y="117515"/>
                </a:lnTo>
                <a:lnTo>
                  <a:pt x="1475421" y="0"/>
                </a:lnTo>
                <a:lnTo>
                  <a:pt x="1621236" y="199379"/>
                </a:lnTo>
                <a:lnTo>
                  <a:pt x="1555731" y="295193"/>
                </a:lnTo>
                <a:lnTo>
                  <a:pt x="1475421" y="295193"/>
                </a:lnTo>
                <a:lnTo>
                  <a:pt x="1427580" y="300843"/>
                </a:lnTo>
                <a:lnTo>
                  <a:pt x="1380263" y="308016"/>
                </a:lnTo>
                <a:lnTo>
                  <a:pt x="1333494" y="316684"/>
                </a:lnTo>
                <a:lnTo>
                  <a:pt x="1287295" y="326822"/>
                </a:lnTo>
                <a:lnTo>
                  <a:pt x="1241692" y="338403"/>
                </a:lnTo>
                <a:lnTo>
                  <a:pt x="1196707" y="351402"/>
                </a:lnTo>
                <a:lnTo>
                  <a:pt x="1152365" y="365792"/>
                </a:lnTo>
                <a:lnTo>
                  <a:pt x="1108689" y="381546"/>
                </a:lnTo>
                <a:lnTo>
                  <a:pt x="1065702" y="398639"/>
                </a:lnTo>
                <a:lnTo>
                  <a:pt x="1023429" y="417044"/>
                </a:lnTo>
                <a:lnTo>
                  <a:pt x="981893" y="436735"/>
                </a:lnTo>
                <a:lnTo>
                  <a:pt x="941119" y="457686"/>
                </a:lnTo>
                <a:lnTo>
                  <a:pt x="901128" y="479871"/>
                </a:lnTo>
                <a:lnTo>
                  <a:pt x="861947" y="503262"/>
                </a:lnTo>
                <a:lnTo>
                  <a:pt x="823597" y="527835"/>
                </a:lnTo>
                <a:lnTo>
                  <a:pt x="786103" y="553563"/>
                </a:lnTo>
                <a:lnTo>
                  <a:pt x="749489" y="580419"/>
                </a:lnTo>
                <a:lnTo>
                  <a:pt x="713777" y="608377"/>
                </a:lnTo>
                <a:lnTo>
                  <a:pt x="678993" y="637411"/>
                </a:lnTo>
                <a:lnTo>
                  <a:pt x="645160" y="667495"/>
                </a:lnTo>
                <a:lnTo>
                  <a:pt x="612301" y="698603"/>
                </a:lnTo>
                <a:lnTo>
                  <a:pt x="580440" y="730708"/>
                </a:lnTo>
                <a:lnTo>
                  <a:pt x="549600" y="763784"/>
                </a:lnTo>
                <a:lnTo>
                  <a:pt x="519807" y="797805"/>
                </a:lnTo>
                <a:lnTo>
                  <a:pt x="491082" y="832744"/>
                </a:lnTo>
                <a:lnTo>
                  <a:pt x="463451" y="868576"/>
                </a:lnTo>
                <a:lnTo>
                  <a:pt x="436936" y="905274"/>
                </a:lnTo>
                <a:lnTo>
                  <a:pt x="411562" y="942811"/>
                </a:lnTo>
                <a:lnTo>
                  <a:pt x="387351" y="981162"/>
                </a:lnTo>
                <a:lnTo>
                  <a:pt x="364329" y="1020301"/>
                </a:lnTo>
                <a:lnTo>
                  <a:pt x="342518" y="1060201"/>
                </a:lnTo>
                <a:lnTo>
                  <a:pt x="321943" y="1100835"/>
                </a:lnTo>
                <a:lnTo>
                  <a:pt x="302626" y="1142178"/>
                </a:lnTo>
                <a:lnTo>
                  <a:pt x="284592" y="1184204"/>
                </a:lnTo>
                <a:lnTo>
                  <a:pt x="267865" y="1226885"/>
                </a:lnTo>
                <a:lnTo>
                  <a:pt x="252467" y="1270197"/>
                </a:lnTo>
                <a:lnTo>
                  <a:pt x="238424" y="1314112"/>
                </a:lnTo>
                <a:lnTo>
                  <a:pt x="225758" y="1358604"/>
                </a:lnTo>
                <a:lnTo>
                  <a:pt x="214493" y="1403648"/>
                </a:lnTo>
                <a:lnTo>
                  <a:pt x="204654" y="1449217"/>
                </a:lnTo>
                <a:lnTo>
                  <a:pt x="196263" y="1495284"/>
                </a:lnTo>
                <a:lnTo>
                  <a:pt x="189344" y="1541823"/>
                </a:lnTo>
                <a:lnTo>
                  <a:pt x="183922" y="1588809"/>
                </a:lnTo>
                <a:lnTo>
                  <a:pt x="180020" y="1636215"/>
                </a:lnTo>
                <a:lnTo>
                  <a:pt x="177661" y="1684014"/>
                </a:lnTo>
                <a:lnTo>
                  <a:pt x="176869" y="1732181"/>
                </a:lnTo>
                <a:close/>
              </a:path>
              <a:path w="1621789" h="1732279">
                <a:moveTo>
                  <a:pt x="1475421" y="412661"/>
                </a:moveTo>
                <a:lnTo>
                  <a:pt x="1475421" y="295193"/>
                </a:lnTo>
                <a:lnTo>
                  <a:pt x="1555731" y="295193"/>
                </a:lnTo>
                <a:lnTo>
                  <a:pt x="1475421" y="412661"/>
                </a:lnTo>
                <a:close/>
              </a:path>
            </a:pathLst>
          </a:custGeom>
          <a:solidFill>
            <a:srgbClr val="45B19B"/>
          </a:solidFill>
        </p:spPr>
        <p:txBody>
          <a:bodyPr wrap="square" lIns="0" tIns="0" rIns="0" bIns="0" rtlCol="0"/>
          <a:lstStyle/>
          <a:p>
            <a:endParaRPr sz="1350"/>
          </a:p>
        </p:txBody>
      </p:sp>
      <p:sp>
        <p:nvSpPr>
          <p:cNvPr id="15" name="object 15"/>
          <p:cNvSpPr txBox="1"/>
          <p:nvPr/>
        </p:nvSpPr>
        <p:spPr>
          <a:xfrm>
            <a:off x="3400426" y="2016919"/>
            <a:ext cx="5340191" cy="482824"/>
          </a:xfrm>
          <a:prstGeom prst="rect">
            <a:avLst/>
          </a:prstGeom>
          <a:solidFill>
            <a:srgbClr val="82C4D6"/>
          </a:solidFill>
          <a:ln w="12699">
            <a:solidFill>
              <a:srgbClr val="318171"/>
            </a:solidFill>
          </a:ln>
        </p:spPr>
        <p:txBody>
          <a:bodyPr vert="horz" wrap="square" lIns="0" tIns="20955" rIns="0" bIns="0" rtlCol="0">
            <a:spAutoFit/>
          </a:bodyPr>
          <a:lstStyle/>
          <a:p>
            <a:pPr marL="64294" marR="66675">
              <a:spcBef>
                <a:spcPts val="165"/>
              </a:spcBef>
            </a:pPr>
            <a:r>
              <a:rPr sz="1500" b="1" spc="-4" dirty="0">
                <a:latin typeface="Calibri"/>
                <a:cs typeface="Calibri"/>
              </a:rPr>
              <a:t>Find all TB </a:t>
            </a:r>
            <a:r>
              <a:rPr sz="1500" b="1" spc="-8" dirty="0">
                <a:latin typeface="Calibri"/>
                <a:cs typeface="Calibri"/>
              </a:rPr>
              <a:t>cases</a:t>
            </a:r>
            <a:r>
              <a:rPr sz="1500" b="1" spc="-4" dirty="0">
                <a:latin typeface="Calibri"/>
                <a:cs typeface="Calibri"/>
              </a:rPr>
              <a:t> with</a:t>
            </a:r>
            <a:r>
              <a:rPr sz="1500" b="1" dirty="0">
                <a:latin typeface="Calibri"/>
                <a:cs typeface="Calibri"/>
              </a:rPr>
              <a:t> </a:t>
            </a:r>
            <a:r>
              <a:rPr sz="1500" b="1" spc="-4" dirty="0">
                <a:latin typeface="Calibri"/>
                <a:cs typeface="Calibri"/>
              </a:rPr>
              <a:t>an emphasis on </a:t>
            </a:r>
            <a:r>
              <a:rPr sz="1500" b="1" spc="-8" dirty="0">
                <a:latin typeface="Calibri"/>
                <a:cs typeface="Calibri"/>
              </a:rPr>
              <a:t>reaching</a:t>
            </a:r>
            <a:r>
              <a:rPr sz="1500" b="1" dirty="0">
                <a:latin typeface="Calibri"/>
                <a:cs typeface="Calibri"/>
              </a:rPr>
              <a:t> </a:t>
            </a:r>
            <a:r>
              <a:rPr sz="1500" b="1" spc="-8" dirty="0">
                <a:latin typeface="Calibri"/>
                <a:cs typeface="Calibri"/>
              </a:rPr>
              <a:t>every</a:t>
            </a:r>
            <a:r>
              <a:rPr sz="1500" b="1" spc="-4" dirty="0">
                <a:latin typeface="Calibri"/>
                <a:cs typeface="Calibri"/>
              </a:rPr>
              <a:t> TB </a:t>
            </a:r>
            <a:r>
              <a:rPr sz="1500" b="1" spc="-8" dirty="0">
                <a:latin typeface="Calibri"/>
                <a:cs typeface="Calibri"/>
              </a:rPr>
              <a:t>patient</a:t>
            </a:r>
            <a:r>
              <a:rPr sz="1500" b="1" spc="45" dirty="0">
                <a:latin typeface="Calibri"/>
                <a:cs typeface="Calibri"/>
              </a:rPr>
              <a:t> </a:t>
            </a:r>
            <a:r>
              <a:rPr sz="1500" b="1" spc="-4" dirty="0">
                <a:latin typeface="Calibri"/>
                <a:cs typeface="Calibri"/>
              </a:rPr>
              <a:t>in </a:t>
            </a:r>
            <a:r>
              <a:rPr sz="1500" b="1" spc="-326" dirty="0">
                <a:latin typeface="Calibri"/>
                <a:cs typeface="Calibri"/>
              </a:rPr>
              <a:t> </a:t>
            </a:r>
            <a:r>
              <a:rPr sz="1500" b="1" spc="-4" dirty="0">
                <a:latin typeface="Calibri"/>
                <a:cs typeface="Calibri"/>
              </a:rPr>
              <a:t>the</a:t>
            </a:r>
            <a:r>
              <a:rPr sz="1500" b="1" spc="-8" dirty="0">
                <a:latin typeface="Calibri"/>
                <a:cs typeface="Calibri"/>
              </a:rPr>
              <a:t> </a:t>
            </a:r>
            <a:r>
              <a:rPr sz="1500" b="1" spc="-11" dirty="0">
                <a:latin typeface="Calibri"/>
                <a:cs typeface="Calibri"/>
              </a:rPr>
              <a:t>private</a:t>
            </a:r>
            <a:r>
              <a:rPr sz="1500" b="1" spc="-4" dirty="0">
                <a:latin typeface="Calibri"/>
                <a:cs typeface="Calibri"/>
              </a:rPr>
              <a:t> </a:t>
            </a:r>
            <a:r>
              <a:rPr sz="1500" b="1" spc="-8" dirty="0">
                <a:latin typeface="Calibri"/>
                <a:cs typeface="Calibri"/>
              </a:rPr>
              <a:t>sector</a:t>
            </a:r>
            <a:endParaRPr sz="1500">
              <a:latin typeface="Calibri"/>
              <a:cs typeface="Calibri"/>
            </a:endParaRPr>
          </a:p>
        </p:txBody>
      </p:sp>
      <p:sp>
        <p:nvSpPr>
          <p:cNvPr id="16" name="object 16"/>
          <p:cNvSpPr txBox="1"/>
          <p:nvPr/>
        </p:nvSpPr>
        <p:spPr>
          <a:xfrm>
            <a:off x="3409951" y="2902744"/>
            <a:ext cx="5340191" cy="251992"/>
          </a:xfrm>
          <a:prstGeom prst="rect">
            <a:avLst/>
          </a:prstGeom>
          <a:solidFill>
            <a:srgbClr val="E6C8B7"/>
          </a:solidFill>
          <a:ln w="12699">
            <a:solidFill>
              <a:srgbClr val="8E5837"/>
            </a:solidFill>
          </a:ln>
        </p:spPr>
        <p:txBody>
          <a:bodyPr vert="horz" wrap="square" lIns="0" tIns="20955" rIns="0" bIns="0" rtlCol="0">
            <a:spAutoFit/>
          </a:bodyPr>
          <a:lstStyle/>
          <a:p>
            <a:pPr marL="64294">
              <a:spcBef>
                <a:spcPts val="165"/>
              </a:spcBef>
            </a:pPr>
            <a:r>
              <a:rPr sz="1500" b="1" spc="-26" dirty="0">
                <a:latin typeface="Calibri"/>
                <a:cs typeface="Calibri"/>
              </a:rPr>
              <a:t>Treat</a:t>
            </a:r>
            <a:r>
              <a:rPr sz="1500" b="1" spc="-8" dirty="0">
                <a:latin typeface="Calibri"/>
                <a:cs typeface="Calibri"/>
              </a:rPr>
              <a:t> </a:t>
            </a:r>
            <a:r>
              <a:rPr sz="1500" b="1" spc="-4" dirty="0">
                <a:latin typeface="Calibri"/>
                <a:cs typeface="Calibri"/>
              </a:rPr>
              <a:t>all TB</a:t>
            </a:r>
            <a:r>
              <a:rPr sz="1500" b="1" spc="-8" dirty="0">
                <a:latin typeface="Calibri"/>
                <a:cs typeface="Calibri"/>
              </a:rPr>
              <a:t> cases</a:t>
            </a:r>
            <a:r>
              <a:rPr sz="1500" b="1" spc="-4" dirty="0">
                <a:latin typeface="Calibri"/>
                <a:cs typeface="Calibri"/>
              </a:rPr>
              <a:t> with high</a:t>
            </a:r>
            <a:r>
              <a:rPr sz="1500" b="1" spc="-8" dirty="0">
                <a:latin typeface="Calibri"/>
                <a:cs typeface="Calibri"/>
              </a:rPr>
              <a:t> </a:t>
            </a:r>
            <a:r>
              <a:rPr sz="1500" b="1" spc="-4" dirty="0">
                <a:latin typeface="Calibri"/>
                <a:cs typeface="Calibri"/>
              </a:rPr>
              <a:t>quality </a:t>
            </a:r>
            <a:r>
              <a:rPr sz="1500" b="1" spc="-8" dirty="0">
                <a:latin typeface="Calibri"/>
                <a:cs typeface="Calibri"/>
              </a:rPr>
              <a:t>anti </a:t>
            </a:r>
            <a:r>
              <a:rPr sz="1500" b="1" spc="-4" dirty="0">
                <a:latin typeface="Calibri"/>
                <a:cs typeface="Calibri"/>
              </a:rPr>
              <a:t>TB drugs</a:t>
            </a:r>
            <a:endParaRPr sz="1500">
              <a:latin typeface="Calibri"/>
              <a:cs typeface="Calibri"/>
            </a:endParaRPr>
          </a:p>
        </p:txBody>
      </p:sp>
      <p:pic>
        <p:nvPicPr>
          <p:cNvPr id="17" name="object 17"/>
          <p:cNvPicPr/>
          <p:nvPr/>
        </p:nvPicPr>
        <p:blipFill>
          <a:blip r:embed="rId2" cstate="print"/>
          <a:stretch>
            <a:fillRect/>
          </a:stretch>
        </p:blipFill>
        <p:spPr>
          <a:xfrm>
            <a:off x="3330179" y="3544491"/>
            <a:ext cx="5425677" cy="616744"/>
          </a:xfrm>
          <a:prstGeom prst="rect">
            <a:avLst/>
          </a:prstGeom>
        </p:spPr>
      </p:pic>
      <p:sp>
        <p:nvSpPr>
          <p:cNvPr id="18" name="object 18"/>
          <p:cNvSpPr txBox="1"/>
          <p:nvPr/>
        </p:nvSpPr>
        <p:spPr>
          <a:xfrm>
            <a:off x="3373041" y="3573065"/>
            <a:ext cx="5340191" cy="482824"/>
          </a:xfrm>
          <a:prstGeom prst="rect">
            <a:avLst/>
          </a:prstGeom>
          <a:solidFill>
            <a:srgbClr val="D6C482"/>
          </a:solidFill>
        </p:spPr>
        <p:txBody>
          <a:bodyPr vert="horz" wrap="square" lIns="0" tIns="20955" rIns="0" bIns="0" rtlCol="0">
            <a:spAutoFit/>
          </a:bodyPr>
          <a:lstStyle/>
          <a:p>
            <a:pPr marL="64294" marR="154781">
              <a:spcBef>
                <a:spcPts val="165"/>
              </a:spcBef>
            </a:pPr>
            <a:r>
              <a:rPr sz="1500" b="1" spc="-11" dirty="0">
                <a:latin typeface="Calibri"/>
                <a:cs typeface="Calibri"/>
              </a:rPr>
              <a:t>Prevent</a:t>
            </a:r>
            <a:r>
              <a:rPr sz="1500" b="1" spc="-4" dirty="0">
                <a:latin typeface="Calibri"/>
                <a:cs typeface="Calibri"/>
              </a:rPr>
              <a:t> the </a:t>
            </a:r>
            <a:r>
              <a:rPr sz="1500" b="1" spc="-8" dirty="0">
                <a:latin typeface="Calibri"/>
                <a:cs typeface="Calibri"/>
              </a:rPr>
              <a:t>emergence</a:t>
            </a:r>
            <a:r>
              <a:rPr sz="1500" b="1" spc="-4" dirty="0">
                <a:latin typeface="Calibri"/>
                <a:cs typeface="Calibri"/>
              </a:rPr>
              <a:t> of TB in susceptible </a:t>
            </a:r>
            <a:r>
              <a:rPr sz="1500" b="1" spc="-8" dirty="0">
                <a:latin typeface="Calibri"/>
                <a:cs typeface="Calibri"/>
              </a:rPr>
              <a:t>populations</a:t>
            </a:r>
            <a:r>
              <a:rPr sz="1500" b="1" spc="-4" dirty="0">
                <a:latin typeface="Calibri"/>
                <a:cs typeface="Calibri"/>
              </a:rPr>
              <a:t> and </a:t>
            </a:r>
            <a:r>
              <a:rPr sz="1500" b="1" spc="-11" dirty="0">
                <a:latin typeface="Calibri"/>
                <a:cs typeface="Calibri"/>
              </a:rPr>
              <a:t>stop </a:t>
            </a:r>
            <a:r>
              <a:rPr sz="1500" b="1" spc="-326" dirty="0">
                <a:latin typeface="Calibri"/>
                <a:cs typeface="Calibri"/>
              </a:rPr>
              <a:t> </a:t>
            </a:r>
            <a:r>
              <a:rPr sz="1500" b="1" spc="-11" dirty="0">
                <a:latin typeface="Calibri"/>
                <a:cs typeface="Calibri"/>
              </a:rPr>
              <a:t>catastrophic</a:t>
            </a:r>
            <a:r>
              <a:rPr sz="1500" b="1" spc="-8" dirty="0">
                <a:latin typeface="Calibri"/>
                <a:cs typeface="Calibri"/>
              </a:rPr>
              <a:t> expenditure</a:t>
            </a:r>
            <a:r>
              <a:rPr sz="1500" b="1" spc="-4" dirty="0">
                <a:latin typeface="Calibri"/>
                <a:cs typeface="Calibri"/>
              </a:rPr>
              <a:t> due </a:t>
            </a:r>
            <a:r>
              <a:rPr sz="1500" b="1" spc="-8" dirty="0">
                <a:latin typeface="Calibri"/>
                <a:cs typeface="Calibri"/>
              </a:rPr>
              <a:t>to</a:t>
            </a:r>
            <a:r>
              <a:rPr sz="1500" b="1" spc="-4" dirty="0">
                <a:latin typeface="Calibri"/>
                <a:cs typeface="Calibri"/>
              </a:rPr>
              <a:t> TB </a:t>
            </a:r>
            <a:r>
              <a:rPr sz="1500" b="1" spc="-8" dirty="0">
                <a:latin typeface="Calibri"/>
                <a:cs typeface="Calibri"/>
              </a:rPr>
              <a:t>by</a:t>
            </a:r>
            <a:r>
              <a:rPr sz="1500" b="1" spc="-4" dirty="0">
                <a:latin typeface="Calibri"/>
                <a:cs typeface="Calibri"/>
              </a:rPr>
              <a:t> all</a:t>
            </a:r>
            <a:endParaRPr sz="1500">
              <a:latin typeface="Calibri"/>
              <a:cs typeface="Calibri"/>
            </a:endParaRPr>
          </a:p>
        </p:txBody>
      </p:sp>
      <p:pic>
        <p:nvPicPr>
          <p:cNvPr id="19" name="object 19"/>
          <p:cNvPicPr/>
          <p:nvPr/>
        </p:nvPicPr>
        <p:blipFill>
          <a:blip r:embed="rId3" cstate="print"/>
          <a:stretch>
            <a:fillRect/>
          </a:stretch>
        </p:blipFill>
        <p:spPr>
          <a:xfrm>
            <a:off x="3325416" y="4451747"/>
            <a:ext cx="5425677" cy="847725"/>
          </a:xfrm>
          <a:prstGeom prst="rect">
            <a:avLst/>
          </a:prstGeom>
        </p:spPr>
      </p:pic>
      <p:sp>
        <p:nvSpPr>
          <p:cNvPr id="20" name="object 20"/>
          <p:cNvSpPr txBox="1"/>
          <p:nvPr/>
        </p:nvSpPr>
        <p:spPr>
          <a:xfrm>
            <a:off x="3368278" y="4480321"/>
            <a:ext cx="5340191" cy="482824"/>
          </a:xfrm>
          <a:prstGeom prst="rect">
            <a:avLst/>
          </a:prstGeom>
          <a:solidFill>
            <a:srgbClr val="82D6A2"/>
          </a:solidFill>
        </p:spPr>
        <p:txBody>
          <a:bodyPr vert="horz" wrap="square" lIns="0" tIns="20955" rIns="0" bIns="0" rtlCol="0">
            <a:spAutoFit/>
          </a:bodyPr>
          <a:lstStyle/>
          <a:p>
            <a:pPr marL="63818" marR="745808">
              <a:spcBef>
                <a:spcPts val="165"/>
              </a:spcBef>
            </a:pPr>
            <a:r>
              <a:rPr sz="1500" b="1" spc="-4" dirty="0">
                <a:latin typeface="Calibri"/>
                <a:cs typeface="Calibri"/>
              </a:rPr>
              <a:t>Build</a:t>
            </a:r>
            <a:r>
              <a:rPr sz="1500" b="1" spc="-8" dirty="0">
                <a:latin typeface="Calibri"/>
                <a:cs typeface="Calibri"/>
              </a:rPr>
              <a:t> </a:t>
            </a:r>
            <a:r>
              <a:rPr sz="1500" b="1" dirty="0">
                <a:latin typeface="Calibri"/>
                <a:cs typeface="Calibri"/>
              </a:rPr>
              <a:t>&amp;</a:t>
            </a:r>
            <a:r>
              <a:rPr sz="1500" b="1" spc="-8" dirty="0">
                <a:latin typeface="Calibri"/>
                <a:cs typeface="Calibri"/>
              </a:rPr>
              <a:t> strengthen</a:t>
            </a:r>
            <a:r>
              <a:rPr sz="1500" b="1" spc="-4" dirty="0">
                <a:latin typeface="Calibri"/>
                <a:cs typeface="Calibri"/>
              </a:rPr>
              <a:t> </a:t>
            </a:r>
            <a:r>
              <a:rPr sz="1500" b="1" spc="-8" dirty="0">
                <a:latin typeface="Calibri"/>
                <a:cs typeface="Calibri"/>
              </a:rPr>
              <a:t>supportive </a:t>
            </a:r>
            <a:r>
              <a:rPr sz="1500" b="1" spc="-15" dirty="0">
                <a:latin typeface="Calibri"/>
                <a:cs typeface="Calibri"/>
              </a:rPr>
              <a:t>systems</a:t>
            </a:r>
            <a:r>
              <a:rPr sz="1500" b="1" spc="-8" dirty="0">
                <a:latin typeface="Calibri"/>
                <a:cs typeface="Calibri"/>
              </a:rPr>
              <a:t> </a:t>
            </a:r>
            <a:r>
              <a:rPr sz="1500" b="1" spc="-4" dirty="0">
                <a:latin typeface="Calibri"/>
                <a:cs typeface="Calibri"/>
              </a:rPr>
              <a:t>including enabling </a:t>
            </a:r>
            <a:r>
              <a:rPr sz="1500" b="1" spc="-330" dirty="0">
                <a:latin typeface="Calibri"/>
                <a:cs typeface="Calibri"/>
              </a:rPr>
              <a:t> </a:t>
            </a:r>
            <a:r>
              <a:rPr sz="1500" b="1" spc="-4" dirty="0">
                <a:latin typeface="Calibri"/>
                <a:cs typeface="Calibri"/>
              </a:rPr>
              <a:t>policies,</a:t>
            </a:r>
            <a:r>
              <a:rPr sz="1500" b="1" spc="-8" dirty="0">
                <a:latin typeface="Calibri"/>
                <a:cs typeface="Calibri"/>
              </a:rPr>
              <a:t> empowered</a:t>
            </a:r>
            <a:r>
              <a:rPr sz="1500" b="1" spc="-4" dirty="0">
                <a:latin typeface="Calibri"/>
                <a:cs typeface="Calibri"/>
              </a:rPr>
              <a:t> </a:t>
            </a:r>
            <a:r>
              <a:rPr sz="1500" b="1" spc="-8" dirty="0">
                <a:latin typeface="Calibri"/>
                <a:cs typeface="Calibri"/>
              </a:rPr>
              <a:t>institutions </a:t>
            </a:r>
            <a:r>
              <a:rPr sz="1500" b="1" dirty="0">
                <a:latin typeface="Calibri"/>
                <a:cs typeface="Calibri"/>
              </a:rPr>
              <a:t>&amp;</a:t>
            </a:r>
            <a:r>
              <a:rPr sz="1500" b="1" spc="-4" dirty="0">
                <a:latin typeface="Calibri"/>
                <a:cs typeface="Calibri"/>
              </a:rPr>
              <a:t> human </a:t>
            </a:r>
            <a:r>
              <a:rPr sz="1500" b="1" spc="-8" dirty="0">
                <a:latin typeface="Calibri"/>
                <a:cs typeface="Calibri"/>
              </a:rPr>
              <a:t>resources</a:t>
            </a:r>
            <a:endParaRPr sz="1500">
              <a:latin typeface="Calibri"/>
              <a:cs typeface="Calibri"/>
            </a:endParaRPr>
          </a:p>
        </p:txBody>
      </p:sp>
    </p:spTree>
    <p:extLst>
      <p:ext uri="{BB962C8B-B14F-4D97-AF65-F5344CB8AC3E}">
        <p14:creationId xmlns:p14="http://schemas.microsoft.com/office/powerpoint/2010/main" val="10817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C220-E7E8-4313-9AF7-02E73CA34112}"/>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9399344B-5C39-40B9-80E7-9F123E5E793B}"/>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0D031DBA-775E-4ACB-AF14-7B4B1715CCDA}"/>
              </a:ext>
            </a:extLst>
          </p:cNvPr>
          <p:cNvSpPr>
            <a:spLocks noGrp="1"/>
          </p:cNvSpPr>
          <p:nvPr>
            <p:ph type="sldNum" sz="quarter" idx="12"/>
          </p:nvPr>
        </p:nvSpPr>
        <p:spPr/>
        <p:txBody>
          <a:bodyPr/>
          <a:lstStyle/>
          <a:p>
            <a:fld id="{12B5328F-5207-44D2-8ABB-E9C185FCB670}" type="slidenum">
              <a:rPr lang="en-US" smtClean="0"/>
              <a:pPr/>
              <a:t>7</a:t>
            </a:fld>
            <a:endParaRPr lang="en-US"/>
          </a:p>
        </p:txBody>
      </p:sp>
      <p:graphicFrame>
        <p:nvGraphicFramePr>
          <p:cNvPr id="6" name="Chart 5">
            <a:extLst>
              <a:ext uri="{FF2B5EF4-FFF2-40B4-BE49-F238E27FC236}">
                <a16:creationId xmlns:a16="http://schemas.microsoft.com/office/drawing/2014/main" id="{FAB33A88-59E7-4194-A829-F0AA13FA6A6F}"/>
              </a:ext>
            </a:extLst>
          </p:cNvPr>
          <p:cNvGraphicFramePr>
            <a:graphicFrameLocks/>
          </p:cNvGraphicFramePr>
          <p:nvPr>
            <p:extLst>
              <p:ext uri="{D42A27DB-BD31-4B8C-83A1-F6EECF244321}">
                <p14:modId xmlns:p14="http://schemas.microsoft.com/office/powerpoint/2010/main" val="1178275604"/>
              </p:ext>
            </p:extLst>
          </p:nvPr>
        </p:nvGraphicFramePr>
        <p:xfrm>
          <a:off x="606057" y="1690688"/>
          <a:ext cx="8152353" cy="463568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BB560133-4586-4259-A484-33D88415A7CD}"/>
              </a:ext>
            </a:extLst>
          </p:cNvPr>
          <p:cNvSpPr txBox="1">
            <a:spLocks/>
          </p:cNvSpPr>
          <p:nvPr/>
        </p:nvSpPr>
        <p:spPr>
          <a:xfrm>
            <a:off x="0" y="1"/>
            <a:ext cx="9144000" cy="898635"/>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t>TB Notification under NTEP </a:t>
            </a:r>
          </a:p>
        </p:txBody>
      </p:sp>
    </p:spTree>
    <p:extLst>
      <p:ext uri="{BB962C8B-B14F-4D97-AF65-F5344CB8AC3E}">
        <p14:creationId xmlns:p14="http://schemas.microsoft.com/office/powerpoint/2010/main" val="330126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43444" y="1386981"/>
            <a:ext cx="8857109" cy="1323439"/>
          </a:xfrm>
          <a:prstGeom prst="rect">
            <a:avLst/>
          </a:prstGeom>
          <a:solidFill>
            <a:srgbClr val="EBF7FB"/>
          </a:solidFill>
          <a:ln>
            <a:solidFill>
              <a:schemeClr val="bg1">
                <a:lumMod val="65000"/>
              </a:schemeClr>
            </a:solidFill>
          </a:ln>
        </p:spPr>
        <p:txBody>
          <a:bodyPr wrap="square">
            <a:spAutoFit/>
          </a:bodyPr>
          <a:lstStyle/>
          <a:p>
            <a:pPr>
              <a:defRPr/>
            </a:pPr>
            <a:r>
              <a:rPr lang="en-GB" altLang="en-US" sz="2400" b="1" dirty="0">
                <a:solidFill>
                  <a:srgbClr val="000000"/>
                </a:solidFill>
                <a:latin typeface="Calibri" panose="020F0502020204030204" pitchFamily="34" charset="0"/>
                <a:cs typeface="Calibri" panose="020F0502020204030204" pitchFamily="34" charset="0"/>
              </a:rPr>
              <a:t>Vision: </a:t>
            </a:r>
            <a:r>
              <a:rPr lang="en-GB" altLang="en-US" sz="2400" b="1" dirty="0">
                <a:solidFill>
                  <a:srgbClr val="0070C0"/>
                </a:solidFill>
                <a:latin typeface="Calibri" pitchFamily="34" charset="0"/>
                <a:cs typeface="Calibri" panose="020F0502020204030204" pitchFamily="34" charset="0"/>
              </a:rPr>
              <a:t>A world free of TB</a:t>
            </a:r>
            <a:r>
              <a:rPr lang="en-GB" altLang="en-US" sz="2400" b="1" dirty="0">
                <a:solidFill>
                  <a:srgbClr val="00B0F0"/>
                </a:solidFill>
                <a:latin typeface="Calibri" pitchFamily="34" charset="0"/>
                <a:cs typeface="Calibri" panose="020F0502020204030204" pitchFamily="34" charset="0"/>
              </a:rPr>
              <a:t> </a:t>
            </a:r>
          </a:p>
          <a:p>
            <a:pPr>
              <a:defRPr/>
            </a:pPr>
            <a:r>
              <a:rPr lang="en-GB" altLang="en-US" sz="2400" b="1" i="1" dirty="0">
                <a:solidFill>
                  <a:srgbClr val="FF0000"/>
                </a:solidFill>
                <a:latin typeface="Calibri" pitchFamily="34" charset="0"/>
                <a:cs typeface="Calibri" panose="020F0502020204030204" pitchFamily="34" charset="0"/>
              </a:rPr>
              <a:t>             </a:t>
            </a:r>
            <a:r>
              <a:rPr lang="en-GB" altLang="en-US" sz="2000" b="1" i="1" dirty="0">
                <a:solidFill>
                  <a:srgbClr val="FF0000"/>
                </a:solidFill>
                <a:latin typeface="Calibri" pitchFamily="34" charset="0"/>
                <a:cs typeface="Calibri" panose="020F0502020204030204" pitchFamily="34" charset="0"/>
              </a:rPr>
              <a:t> </a:t>
            </a:r>
            <a:r>
              <a:rPr lang="en-GB" altLang="en-US" sz="2000" b="1" i="1" dirty="0">
                <a:solidFill>
                  <a:schemeClr val="bg1">
                    <a:lumMod val="50000"/>
                  </a:schemeClr>
                </a:solidFill>
                <a:latin typeface="Calibri" pitchFamily="34" charset="0"/>
                <a:cs typeface="Calibri" panose="020F0502020204030204" pitchFamily="34" charset="0"/>
              </a:rPr>
              <a:t>Zero TB deaths, Zero TB disease, and Zero TB suffering</a:t>
            </a:r>
          </a:p>
          <a:p>
            <a:pPr>
              <a:defRPr/>
            </a:pPr>
            <a:endParaRPr lang="en-GB" altLang="en-US" sz="800" b="1" dirty="0">
              <a:solidFill>
                <a:srgbClr val="00B0F0"/>
              </a:solidFill>
              <a:latin typeface="Calibri" pitchFamily="34" charset="0"/>
              <a:cs typeface="Calibri" panose="020F0502020204030204" pitchFamily="34" charset="0"/>
            </a:endParaRPr>
          </a:p>
          <a:p>
            <a:pPr>
              <a:defRPr/>
            </a:pPr>
            <a:r>
              <a:rPr lang="en-GB" altLang="en-US" sz="2400" b="1" dirty="0">
                <a:solidFill>
                  <a:srgbClr val="000000"/>
                </a:solidFill>
                <a:latin typeface="Calibri" pitchFamily="34" charset="0"/>
                <a:cs typeface="Calibri" panose="020F0502020204030204" pitchFamily="34" charset="0"/>
              </a:rPr>
              <a:t>Goal:    </a:t>
            </a:r>
            <a:r>
              <a:rPr lang="en-GB" altLang="en-US" sz="2400" b="1" dirty="0">
                <a:solidFill>
                  <a:srgbClr val="FF0000"/>
                </a:solidFill>
                <a:latin typeface="Calibri" pitchFamily="34" charset="0"/>
                <a:cs typeface="Calibri" panose="020F0502020204030204" pitchFamily="34" charset="0"/>
              </a:rPr>
              <a:t>End the Global TB Epidemic </a:t>
            </a:r>
            <a:r>
              <a:rPr lang="en-GB" altLang="en-US" sz="2200" b="1" dirty="0">
                <a:solidFill>
                  <a:srgbClr val="0070C0"/>
                </a:solidFill>
                <a:latin typeface="Calibri" pitchFamily="34" charset="0"/>
                <a:cs typeface="Calibri" panose="020F0502020204030204" pitchFamily="34" charset="0"/>
              </a:rPr>
              <a:t>(&lt;10 cases per 100,000 population)</a:t>
            </a:r>
          </a:p>
        </p:txBody>
      </p:sp>
      <p:sp>
        <p:nvSpPr>
          <p:cNvPr id="26" name="Title 1"/>
          <p:cNvSpPr>
            <a:spLocks/>
          </p:cNvSpPr>
          <p:nvPr/>
        </p:nvSpPr>
        <p:spPr bwMode="auto">
          <a:xfrm>
            <a:off x="0" y="0"/>
            <a:ext cx="9143999" cy="908720"/>
          </a:xfrm>
          <a:prstGeom prst="rect">
            <a:avLst/>
          </a:prstGeom>
          <a:solidFill>
            <a:srgbClr val="FFC000"/>
          </a:solidFill>
          <a:ln>
            <a:noFill/>
          </a:ln>
        </p:spPr>
        <p:txBody>
          <a:bodyPr anchor="ctr"/>
          <a:lstStyle/>
          <a:p>
            <a:pPr algn="ctr"/>
            <a:r>
              <a:rPr lang="en-US" altLang="en-US" sz="3200" b="1" dirty="0">
                <a:latin typeface="Calibri" panose="020F0502020204030204" pitchFamily="34" charset="0"/>
                <a:cs typeface="Calibri" panose="020F0502020204030204" pitchFamily="34" charset="0"/>
              </a:rPr>
              <a:t>Sustainable Development Goals (SDG)</a:t>
            </a:r>
          </a:p>
        </p:txBody>
      </p:sp>
      <p:graphicFrame>
        <p:nvGraphicFramePr>
          <p:cNvPr id="4" name="Table 3"/>
          <p:cNvGraphicFramePr>
            <a:graphicFrameLocks noGrp="1"/>
          </p:cNvGraphicFramePr>
          <p:nvPr>
            <p:extLst>
              <p:ext uri="{D42A27DB-BD31-4B8C-83A1-F6EECF244321}">
                <p14:modId xmlns:p14="http://schemas.microsoft.com/office/powerpoint/2010/main" val="1339091180"/>
              </p:ext>
            </p:extLst>
          </p:nvPr>
        </p:nvGraphicFramePr>
        <p:xfrm>
          <a:off x="453233" y="3044665"/>
          <a:ext cx="7849940" cy="3340172"/>
        </p:xfrm>
        <a:graphic>
          <a:graphicData uri="http://schemas.openxmlformats.org/drawingml/2006/table">
            <a:tbl>
              <a:tblPr firstRow="1" firstCol="1" bandRow="1"/>
              <a:tblGrid>
                <a:gridCol w="5109118">
                  <a:extLst>
                    <a:ext uri="{9D8B030D-6E8A-4147-A177-3AD203B41FA5}">
                      <a16:colId xmlns:a16="http://schemas.microsoft.com/office/drawing/2014/main" val="20000"/>
                    </a:ext>
                  </a:extLst>
                </a:gridCol>
                <a:gridCol w="2740822">
                  <a:extLst>
                    <a:ext uri="{9D8B030D-6E8A-4147-A177-3AD203B41FA5}">
                      <a16:colId xmlns:a16="http://schemas.microsoft.com/office/drawing/2014/main" val="20003"/>
                    </a:ext>
                  </a:extLst>
                </a:gridCol>
              </a:tblGrid>
              <a:tr h="470129">
                <a:tc rowSpan="2">
                  <a:txBody>
                    <a:bodyPr/>
                    <a:lstStyle/>
                    <a:p>
                      <a:pPr algn="l">
                        <a:lnSpc>
                          <a:spcPct val="107000"/>
                        </a:lnSpc>
                        <a:spcAft>
                          <a:spcPts val="0"/>
                        </a:spcAft>
                      </a:pPr>
                      <a:r>
                        <a:rPr lang="en-GB" sz="700" b="1" dirty="0">
                          <a:effectLst/>
                          <a:latin typeface="Calibri"/>
                          <a:ea typeface="Times New Roman"/>
                        </a:rPr>
                        <a:t> </a:t>
                      </a:r>
                      <a:endParaRPr lang="en-GB" sz="2000" dirty="0">
                        <a:effectLst/>
                        <a:latin typeface="Times New Roman"/>
                        <a:ea typeface="Times New Roman"/>
                      </a:endParaRPr>
                    </a:p>
                    <a:p>
                      <a:pPr algn="l">
                        <a:lnSpc>
                          <a:spcPct val="107000"/>
                        </a:lnSpc>
                        <a:spcAft>
                          <a:spcPts val="0"/>
                        </a:spcAft>
                      </a:pPr>
                      <a:r>
                        <a:rPr lang="en-GB" sz="2400" b="1" dirty="0">
                          <a:effectLst/>
                          <a:latin typeface="Calibri"/>
                          <a:ea typeface="Times New Roman"/>
                        </a:rPr>
                        <a:t>INDICATORS</a:t>
                      </a:r>
                      <a:endParaRPr lang="en-GB" sz="2000" dirty="0">
                        <a:effectLst/>
                        <a:latin typeface="Times New Roman"/>
                        <a:ea typeface="Times New Roman"/>
                      </a:endParaRPr>
                    </a:p>
                  </a:txBody>
                  <a:tcPr marL="68580" marR="68580" marT="0" marB="0" anchor="ctr">
                    <a:lnL w="12700" cap="flat" cmpd="sng" algn="ctr">
                      <a:solidFill>
                        <a:srgbClr val="0093D5"/>
                      </a:solidFill>
                      <a:prstDash val="solid"/>
                      <a:round/>
                      <a:headEnd type="none" w="med" len="med"/>
                      <a:tailEnd type="none" w="med" len="med"/>
                    </a:lnL>
                    <a:lnR w="12700" cap="flat" cmpd="sng" algn="ctr">
                      <a:solidFill>
                        <a:srgbClr val="0093D5"/>
                      </a:solidFill>
                      <a:prstDash val="solid"/>
                      <a:round/>
                      <a:headEnd type="none" w="med" len="med"/>
                      <a:tailEnd type="none" w="med" len="med"/>
                    </a:lnR>
                    <a:lnT w="12700" cap="flat" cmpd="sng" algn="ctr">
                      <a:solidFill>
                        <a:srgbClr val="0093D5"/>
                      </a:solidFill>
                      <a:prstDash val="solid"/>
                      <a:round/>
                      <a:headEnd type="none" w="med" len="med"/>
                      <a:tailEnd type="none" w="med" len="med"/>
                    </a:lnT>
                    <a:lnB w="12700" cap="flat" cmpd="sng" algn="ctr">
                      <a:solidFill>
                        <a:srgbClr val="0093D5"/>
                      </a:solidFill>
                      <a:prstDash val="solid"/>
                      <a:round/>
                      <a:headEnd type="none" w="med" len="med"/>
                      <a:tailEnd type="none" w="med" len="med"/>
                    </a:lnB>
                    <a:solidFill>
                      <a:srgbClr val="D5F2FF"/>
                    </a:solidFill>
                  </a:tcPr>
                </a:tc>
                <a:tc>
                  <a:txBody>
                    <a:bodyPr/>
                    <a:lstStyle/>
                    <a:p>
                      <a:pPr algn="l">
                        <a:lnSpc>
                          <a:spcPct val="107000"/>
                        </a:lnSpc>
                        <a:spcAft>
                          <a:spcPts val="0"/>
                        </a:spcAft>
                      </a:pPr>
                      <a:r>
                        <a:rPr lang="en-US" sz="700" b="1" dirty="0">
                          <a:effectLst/>
                          <a:latin typeface="Calibri"/>
                          <a:ea typeface="Times New Roman"/>
                        </a:rPr>
                        <a:t> </a:t>
                      </a:r>
                      <a:endParaRPr lang="en-GB" sz="2000" dirty="0">
                        <a:effectLst/>
                        <a:latin typeface="Times New Roman"/>
                        <a:ea typeface="Times New Roman"/>
                      </a:endParaRPr>
                    </a:p>
                    <a:p>
                      <a:pPr algn="ctr">
                        <a:lnSpc>
                          <a:spcPct val="107000"/>
                        </a:lnSpc>
                        <a:spcAft>
                          <a:spcPts val="0"/>
                        </a:spcAft>
                      </a:pPr>
                      <a:r>
                        <a:rPr lang="en-US" sz="3200" b="1" dirty="0">
                          <a:solidFill>
                            <a:schemeClr val="tx1"/>
                          </a:solidFill>
                          <a:effectLst/>
                          <a:latin typeface="Calibri"/>
                          <a:ea typeface="Times New Roman"/>
                        </a:rPr>
                        <a:t>TARGETS</a:t>
                      </a:r>
                    </a:p>
                    <a:p>
                      <a:pPr algn="ctr">
                        <a:lnSpc>
                          <a:spcPct val="107000"/>
                        </a:lnSpc>
                        <a:spcAft>
                          <a:spcPts val="0"/>
                        </a:spcAft>
                      </a:pPr>
                      <a:endParaRPr lang="en-GB" sz="800" dirty="0">
                        <a:solidFill>
                          <a:srgbClr val="FF0000"/>
                        </a:solidFill>
                        <a:effectLst/>
                        <a:latin typeface="Times New Roman"/>
                        <a:ea typeface="Times New Roman"/>
                      </a:endParaRPr>
                    </a:p>
                  </a:txBody>
                  <a:tcPr marL="68580" marR="68580" marT="0" marB="0">
                    <a:lnL w="12700" cap="flat" cmpd="sng" algn="ctr">
                      <a:solidFill>
                        <a:srgbClr val="0093D5"/>
                      </a:solidFill>
                      <a:prstDash val="solid"/>
                      <a:round/>
                      <a:headEnd type="none" w="med" len="med"/>
                      <a:tailEnd type="none" w="med" len="med"/>
                    </a:lnL>
                    <a:lnR w="12700" cap="flat" cmpd="sng" algn="ctr">
                      <a:solidFill>
                        <a:srgbClr val="0093D5"/>
                      </a:solidFill>
                      <a:prstDash val="solid"/>
                      <a:round/>
                      <a:headEnd type="none" w="med" len="med"/>
                      <a:tailEnd type="none" w="med" len="med"/>
                    </a:lnR>
                    <a:lnT w="12700" cap="flat" cmpd="sng" algn="ctr">
                      <a:solidFill>
                        <a:srgbClr val="0093D5"/>
                      </a:solidFill>
                      <a:prstDash val="solid"/>
                      <a:round/>
                      <a:headEnd type="none" w="med" len="med"/>
                      <a:tailEnd type="none" w="med" len="med"/>
                    </a:lnT>
                    <a:lnB w="1270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402930">
                <a:tc vMerge="1">
                  <a:txBody>
                    <a:bodyPr/>
                    <a:lstStyle/>
                    <a:p>
                      <a:endParaRPr lang="en-GB"/>
                    </a:p>
                  </a:txBody>
                  <a:tcPr/>
                </a:tc>
                <a:tc>
                  <a:txBody>
                    <a:bodyPr/>
                    <a:lstStyle/>
                    <a:p>
                      <a:pPr algn="ctr">
                        <a:lnSpc>
                          <a:spcPct val="107000"/>
                        </a:lnSpc>
                        <a:spcBef>
                          <a:spcPts val="500"/>
                        </a:spcBef>
                        <a:spcAft>
                          <a:spcPts val="0"/>
                        </a:spcAft>
                      </a:pPr>
                      <a:r>
                        <a:rPr lang="en-GB" sz="2400" b="1" i="1" dirty="0">
                          <a:solidFill>
                            <a:srgbClr val="FF0000"/>
                          </a:solidFill>
                          <a:effectLst/>
                          <a:latin typeface="Calibri"/>
                          <a:ea typeface="Times New Roman"/>
                        </a:rPr>
                        <a:t>SDG</a:t>
                      </a:r>
                      <a:r>
                        <a:rPr lang="en-GB" sz="2400" b="1" dirty="0">
                          <a:effectLst/>
                          <a:latin typeface="Calibri"/>
                          <a:ea typeface="Times New Roman"/>
                        </a:rPr>
                        <a:t> 2030</a:t>
                      </a:r>
                      <a:endParaRPr lang="en-GB" sz="1600" dirty="0">
                        <a:effectLst/>
                        <a:latin typeface="Times New Roman"/>
                        <a:ea typeface="Times New Roman"/>
                      </a:endParaRPr>
                    </a:p>
                  </a:txBody>
                  <a:tcPr marL="68580" marR="68580" marT="0" marB="0">
                    <a:lnL w="12700" cap="flat" cmpd="sng" algn="ctr">
                      <a:solidFill>
                        <a:srgbClr val="0093D5"/>
                      </a:solidFill>
                      <a:prstDash val="solid"/>
                      <a:round/>
                      <a:headEnd type="none" w="med" len="med"/>
                      <a:tailEnd type="none" w="med" len="med"/>
                    </a:lnL>
                    <a:lnR w="12700" cap="flat" cmpd="sng" algn="ctr">
                      <a:solidFill>
                        <a:srgbClr val="0093D5"/>
                      </a:solidFill>
                      <a:prstDash val="solid"/>
                      <a:round/>
                      <a:headEnd type="none" w="med" len="med"/>
                      <a:tailEnd type="none" w="med" len="med"/>
                    </a:lnR>
                    <a:lnT w="12700" cap="flat" cmpd="sng" algn="ctr">
                      <a:solidFill>
                        <a:srgbClr val="0093D5"/>
                      </a:solidFill>
                      <a:prstDash val="solid"/>
                      <a:round/>
                      <a:headEnd type="none" w="med" len="med"/>
                      <a:tailEnd type="none" w="med" len="med"/>
                    </a:lnT>
                    <a:lnB w="1270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1"/>
                  </a:ext>
                </a:extLst>
              </a:tr>
              <a:tr h="335732">
                <a:tc>
                  <a:txBody>
                    <a:bodyPr/>
                    <a:lstStyle/>
                    <a:p>
                      <a:pPr algn="l">
                        <a:lnSpc>
                          <a:spcPct val="107000"/>
                        </a:lnSpc>
                        <a:spcBef>
                          <a:spcPts val="500"/>
                        </a:spcBef>
                        <a:spcAft>
                          <a:spcPts val="0"/>
                        </a:spcAft>
                      </a:pPr>
                      <a:r>
                        <a:rPr lang="en-GB" sz="2200" dirty="0">
                          <a:effectLst/>
                          <a:latin typeface="Calibri"/>
                          <a:ea typeface="Times New Roman"/>
                        </a:rPr>
                        <a:t>Reduction</a:t>
                      </a:r>
                      <a:r>
                        <a:rPr lang="en-GB" sz="2200" baseline="0" dirty="0">
                          <a:effectLst/>
                          <a:latin typeface="Calibri"/>
                          <a:ea typeface="Times New Roman"/>
                        </a:rPr>
                        <a:t> in number of TB deaths compared with 2015 (%)</a:t>
                      </a:r>
                      <a:r>
                        <a:rPr lang="en-GB" sz="2200" dirty="0">
                          <a:effectLst/>
                          <a:latin typeface="Calibri"/>
                          <a:ea typeface="Times New Roman"/>
                        </a:rPr>
                        <a:t> </a:t>
                      </a:r>
                      <a:endParaRPr lang="en-GB" sz="2200" dirty="0">
                        <a:effectLst/>
                        <a:latin typeface="Times New Roman"/>
                        <a:ea typeface="Times New Roman"/>
                      </a:endParaRPr>
                    </a:p>
                  </a:txBody>
                  <a:tcPr marL="68580" marR="68580" marT="0" marB="0" anchor="ctr">
                    <a:lnL w="12700" cap="flat" cmpd="sng" algn="ctr">
                      <a:solidFill>
                        <a:srgbClr val="0093D5"/>
                      </a:solidFill>
                      <a:prstDash val="solid"/>
                      <a:round/>
                      <a:headEnd type="none" w="med" len="med"/>
                      <a:tailEnd type="none" w="med" len="med"/>
                    </a:lnL>
                    <a:lnR w="12700" cap="flat" cmpd="sng" algn="ctr">
                      <a:solidFill>
                        <a:srgbClr val="0093D5"/>
                      </a:solidFill>
                      <a:prstDash val="solid"/>
                      <a:round/>
                      <a:headEnd type="none" w="med" len="med"/>
                      <a:tailEnd type="none" w="med" len="med"/>
                    </a:lnR>
                    <a:lnT w="12700" cap="flat" cmpd="sng" algn="ctr">
                      <a:solidFill>
                        <a:srgbClr val="0093D5"/>
                      </a:solidFill>
                      <a:prstDash val="solid"/>
                      <a:round/>
                      <a:headEnd type="none" w="med" len="med"/>
                      <a:tailEnd type="none" w="med" len="med"/>
                    </a:lnT>
                    <a:lnB w="12700" cap="flat" cmpd="sng" algn="ctr">
                      <a:solidFill>
                        <a:srgbClr val="0093D5"/>
                      </a:solidFill>
                      <a:prstDash val="solid"/>
                      <a:round/>
                      <a:headEnd type="none" w="med" len="med"/>
                      <a:tailEnd type="none" w="med" len="med"/>
                    </a:lnB>
                    <a:solidFill>
                      <a:srgbClr val="D5F2FF"/>
                    </a:solidFill>
                  </a:tcPr>
                </a:tc>
                <a:tc>
                  <a:txBody>
                    <a:bodyPr/>
                    <a:lstStyle/>
                    <a:p>
                      <a:pPr algn="ctr">
                        <a:spcBef>
                          <a:spcPts val="300"/>
                        </a:spcBef>
                        <a:spcAft>
                          <a:spcPts val="300"/>
                        </a:spcAft>
                      </a:pPr>
                      <a:r>
                        <a:rPr lang="en-GB" sz="2800" b="1" dirty="0">
                          <a:effectLst/>
                          <a:latin typeface="Calibri"/>
                          <a:ea typeface="Times New Roman"/>
                        </a:rPr>
                        <a:t>90%</a:t>
                      </a:r>
                      <a:endParaRPr lang="en-GB" sz="2800" b="1" dirty="0">
                        <a:effectLst/>
                        <a:latin typeface="Times New Roman"/>
                        <a:ea typeface="Times New Roman"/>
                      </a:endParaRPr>
                    </a:p>
                  </a:txBody>
                  <a:tcPr marL="68580" marR="68580" marT="0" marB="0" anchor="ctr">
                    <a:lnL w="12700" cap="flat" cmpd="sng" algn="ctr">
                      <a:solidFill>
                        <a:srgbClr val="0093D5"/>
                      </a:solidFill>
                      <a:prstDash val="solid"/>
                      <a:round/>
                      <a:headEnd type="none" w="med" len="med"/>
                      <a:tailEnd type="none" w="med" len="med"/>
                    </a:lnL>
                    <a:lnR w="12700" cap="flat" cmpd="sng" algn="ctr">
                      <a:solidFill>
                        <a:srgbClr val="0093D5"/>
                      </a:solidFill>
                      <a:prstDash val="solid"/>
                      <a:round/>
                      <a:headEnd type="none" w="med" len="med"/>
                      <a:tailEnd type="none" w="med" len="med"/>
                    </a:lnR>
                    <a:lnT w="12700" cap="flat" cmpd="sng" algn="ctr">
                      <a:solidFill>
                        <a:srgbClr val="0093D5"/>
                      </a:solidFill>
                      <a:prstDash val="solid"/>
                      <a:round/>
                      <a:headEnd type="none" w="med" len="med"/>
                      <a:tailEnd type="none" w="med" len="med"/>
                    </a:lnT>
                    <a:lnB w="1270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2"/>
                  </a:ext>
                </a:extLst>
              </a:tr>
              <a:tr h="671463">
                <a:tc>
                  <a:txBody>
                    <a:bodyPr/>
                    <a:lstStyle/>
                    <a:p>
                      <a:pPr algn="l">
                        <a:lnSpc>
                          <a:spcPct val="107000"/>
                        </a:lnSpc>
                        <a:spcBef>
                          <a:spcPts val="500"/>
                        </a:spcBef>
                        <a:spcAft>
                          <a:spcPts val="0"/>
                        </a:spcAft>
                      </a:pPr>
                      <a:r>
                        <a:rPr lang="en-GB" sz="2200" dirty="0">
                          <a:effectLst/>
                          <a:latin typeface="Calibri"/>
                          <a:ea typeface="Times New Roman"/>
                        </a:rPr>
                        <a:t>Reduction</a:t>
                      </a:r>
                      <a:r>
                        <a:rPr lang="en-GB" sz="2200" baseline="0" dirty="0">
                          <a:effectLst/>
                          <a:latin typeface="Calibri"/>
                          <a:ea typeface="Times New Roman"/>
                        </a:rPr>
                        <a:t> in TB incidence (new case) rate  compared with 2015 (%)</a:t>
                      </a:r>
                      <a:r>
                        <a:rPr lang="en-GB" sz="2200" dirty="0">
                          <a:effectLst/>
                          <a:latin typeface="Calibri"/>
                          <a:ea typeface="Times New Roman"/>
                        </a:rPr>
                        <a:t> </a:t>
                      </a:r>
                      <a:endParaRPr lang="en-GB" sz="2200" dirty="0">
                        <a:effectLst/>
                        <a:latin typeface="Times New Roman"/>
                        <a:ea typeface="Times New Roman"/>
                      </a:endParaRPr>
                    </a:p>
                  </a:txBody>
                  <a:tcPr marL="68580" marR="68580" marT="0" marB="0" anchor="ctr">
                    <a:lnL w="12700" cap="flat" cmpd="sng" algn="ctr">
                      <a:solidFill>
                        <a:srgbClr val="0093D5"/>
                      </a:solidFill>
                      <a:prstDash val="solid"/>
                      <a:round/>
                      <a:headEnd type="none" w="med" len="med"/>
                      <a:tailEnd type="none" w="med" len="med"/>
                    </a:lnL>
                    <a:lnR w="12700" cap="flat" cmpd="sng" algn="ctr">
                      <a:solidFill>
                        <a:srgbClr val="0093D5"/>
                      </a:solidFill>
                      <a:prstDash val="solid"/>
                      <a:round/>
                      <a:headEnd type="none" w="med" len="med"/>
                      <a:tailEnd type="none" w="med" len="med"/>
                    </a:lnR>
                    <a:lnT w="12700" cap="flat" cmpd="sng" algn="ctr">
                      <a:solidFill>
                        <a:srgbClr val="0093D5"/>
                      </a:solidFill>
                      <a:prstDash val="solid"/>
                      <a:round/>
                      <a:headEnd type="none" w="med" len="med"/>
                      <a:tailEnd type="none" w="med" len="med"/>
                    </a:lnT>
                    <a:lnB w="12700" cap="flat" cmpd="sng" algn="ctr">
                      <a:solidFill>
                        <a:srgbClr val="0093D5"/>
                      </a:solidFill>
                      <a:prstDash val="solid"/>
                      <a:round/>
                      <a:headEnd type="none" w="med" len="med"/>
                      <a:tailEnd type="none" w="med" len="med"/>
                    </a:lnB>
                    <a:solidFill>
                      <a:srgbClr val="D5F2FF"/>
                    </a:solidFill>
                  </a:tcPr>
                </a:tc>
                <a:tc>
                  <a:txBody>
                    <a:bodyPr/>
                    <a:lstStyle/>
                    <a:p>
                      <a:pPr algn="ctr">
                        <a:spcBef>
                          <a:spcPts val="300"/>
                        </a:spcBef>
                        <a:spcAft>
                          <a:spcPts val="300"/>
                        </a:spcAft>
                      </a:pPr>
                      <a:r>
                        <a:rPr lang="en-GB" sz="2800" b="1" dirty="0">
                          <a:effectLst/>
                          <a:latin typeface="Calibri"/>
                          <a:ea typeface="Times New Roman"/>
                        </a:rPr>
                        <a:t>80%</a:t>
                      </a:r>
                      <a:endParaRPr lang="en-GB" sz="2800" b="1" dirty="0">
                        <a:effectLst/>
                        <a:latin typeface="Times New Roman"/>
                        <a:ea typeface="Times New Roman"/>
                      </a:endParaRPr>
                    </a:p>
                  </a:txBody>
                  <a:tcPr marL="68580" marR="68580" marT="0" marB="0" anchor="ctr">
                    <a:lnL w="12700" cap="flat" cmpd="sng" algn="ctr">
                      <a:solidFill>
                        <a:srgbClr val="0093D5"/>
                      </a:solidFill>
                      <a:prstDash val="solid"/>
                      <a:round/>
                      <a:headEnd type="none" w="med" len="med"/>
                      <a:tailEnd type="none" w="med" len="med"/>
                    </a:lnL>
                    <a:lnR w="12700" cap="flat" cmpd="sng" algn="ctr">
                      <a:solidFill>
                        <a:srgbClr val="0093D5"/>
                      </a:solidFill>
                      <a:prstDash val="solid"/>
                      <a:round/>
                      <a:headEnd type="none" w="med" len="med"/>
                      <a:tailEnd type="none" w="med" len="med"/>
                    </a:lnR>
                    <a:lnT w="12700" cap="flat" cmpd="sng" algn="ctr">
                      <a:solidFill>
                        <a:srgbClr val="0093D5"/>
                      </a:solidFill>
                      <a:prstDash val="solid"/>
                      <a:round/>
                      <a:headEnd type="none" w="med" len="med"/>
                      <a:tailEnd type="none" w="med" len="med"/>
                    </a:lnT>
                    <a:lnB w="1270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3"/>
                  </a:ext>
                </a:extLst>
              </a:tr>
              <a:tr h="779766">
                <a:tc>
                  <a:txBody>
                    <a:bodyPr/>
                    <a:lstStyle/>
                    <a:p>
                      <a:pPr algn="l">
                        <a:lnSpc>
                          <a:spcPct val="107000"/>
                        </a:lnSpc>
                        <a:spcBef>
                          <a:spcPts val="500"/>
                        </a:spcBef>
                        <a:spcAft>
                          <a:spcPts val="0"/>
                        </a:spcAft>
                      </a:pPr>
                      <a:r>
                        <a:rPr lang="en-GB" sz="2200" dirty="0">
                          <a:effectLst/>
                          <a:latin typeface="Calibri"/>
                          <a:ea typeface="Times New Roman"/>
                        </a:rPr>
                        <a:t>TB</a:t>
                      </a:r>
                      <a:r>
                        <a:rPr lang="en-GB" sz="2200" baseline="0" dirty="0">
                          <a:effectLst/>
                          <a:latin typeface="Calibri"/>
                          <a:ea typeface="Times New Roman"/>
                        </a:rPr>
                        <a:t>-</a:t>
                      </a:r>
                      <a:r>
                        <a:rPr lang="en-GB" sz="2200" dirty="0">
                          <a:effectLst/>
                          <a:latin typeface="Calibri"/>
                          <a:ea typeface="Times New Roman"/>
                        </a:rPr>
                        <a:t>affected families facing catastrophic expenditures due to TB (%)</a:t>
                      </a:r>
                      <a:endParaRPr lang="en-GB" sz="2200" dirty="0">
                        <a:effectLst/>
                        <a:latin typeface="Times New Roman"/>
                        <a:ea typeface="Times New Roman"/>
                      </a:endParaRPr>
                    </a:p>
                  </a:txBody>
                  <a:tcPr marL="68580" marR="68580" marT="0" marB="0" anchor="ctr">
                    <a:lnL w="12700" cap="flat" cmpd="sng" algn="ctr">
                      <a:solidFill>
                        <a:srgbClr val="0093D5"/>
                      </a:solidFill>
                      <a:prstDash val="solid"/>
                      <a:round/>
                      <a:headEnd type="none" w="med" len="med"/>
                      <a:tailEnd type="none" w="med" len="med"/>
                    </a:lnL>
                    <a:lnR w="12700" cap="flat" cmpd="sng" algn="ctr">
                      <a:solidFill>
                        <a:srgbClr val="0093D5"/>
                      </a:solidFill>
                      <a:prstDash val="solid"/>
                      <a:round/>
                      <a:headEnd type="none" w="med" len="med"/>
                      <a:tailEnd type="none" w="med" len="med"/>
                    </a:lnR>
                    <a:lnT w="12700" cap="flat" cmpd="sng" algn="ctr">
                      <a:solidFill>
                        <a:srgbClr val="0093D5"/>
                      </a:solidFill>
                      <a:prstDash val="solid"/>
                      <a:round/>
                      <a:headEnd type="none" w="med" len="med"/>
                      <a:tailEnd type="none" w="med" len="med"/>
                    </a:lnT>
                    <a:lnB w="12700" cap="flat" cmpd="sng" algn="ctr">
                      <a:solidFill>
                        <a:srgbClr val="0093D5"/>
                      </a:solidFill>
                      <a:prstDash val="solid"/>
                      <a:round/>
                      <a:headEnd type="none" w="med" len="med"/>
                      <a:tailEnd type="none" w="med" len="med"/>
                    </a:lnB>
                    <a:solidFill>
                      <a:srgbClr val="D5F2FF"/>
                    </a:solidFill>
                  </a:tcPr>
                </a:tc>
                <a:tc>
                  <a:txBody>
                    <a:bodyPr/>
                    <a:lstStyle/>
                    <a:p>
                      <a:pPr algn="ctr">
                        <a:spcBef>
                          <a:spcPts val="300"/>
                        </a:spcBef>
                        <a:spcAft>
                          <a:spcPts val="300"/>
                        </a:spcAft>
                      </a:pPr>
                      <a:r>
                        <a:rPr lang="en-GB" sz="2800" b="1" dirty="0">
                          <a:effectLst/>
                          <a:latin typeface="Calibri"/>
                          <a:ea typeface="Times New Roman"/>
                        </a:rPr>
                        <a:t>Zero</a:t>
                      </a:r>
                      <a:endParaRPr lang="en-GB" sz="2800" b="1" dirty="0">
                        <a:effectLst/>
                        <a:latin typeface="Times New Roman"/>
                        <a:ea typeface="Times New Roman"/>
                      </a:endParaRPr>
                    </a:p>
                  </a:txBody>
                  <a:tcPr marL="68580" marR="68580" marT="0" marB="0" anchor="ctr">
                    <a:lnL w="12700" cap="flat" cmpd="sng" algn="ctr">
                      <a:solidFill>
                        <a:srgbClr val="0093D5"/>
                      </a:solidFill>
                      <a:prstDash val="solid"/>
                      <a:round/>
                      <a:headEnd type="none" w="med" len="med"/>
                      <a:tailEnd type="none" w="med" len="med"/>
                    </a:lnL>
                    <a:lnR w="12700" cap="flat" cmpd="sng" algn="ctr">
                      <a:solidFill>
                        <a:srgbClr val="0093D5"/>
                      </a:solidFill>
                      <a:prstDash val="solid"/>
                      <a:round/>
                      <a:headEnd type="none" w="med" len="med"/>
                      <a:tailEnd type="none" w="med" len="med"/>
                    </a:lnR>
                    <a:lnT w="12700" cap="flat" cmpd="sng" algn="ctr">
                      <a:solidFill>
                        <a:srgbClr val="0093D5"/>
                      </a:solidFill>
                      <a:prstDash val="solid"/>
                      <a:round/>
                      <a:headEnd type="none" w="med" len="med"/>
                      <a:tailEnd type="none" w="med" len="med"/>
                    </a:lnT>
                    <a:lnB w="1270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10" name="Straight Connector 9"/>
          <p:cNvCxnSpPr/>
          <p:nvPr/>
        </p:nvCxnSpPr>
        <p:spPr>
          <a:xfrm>
            <a:off x="165876" y="1052736"/>
            <a:ext cx="87503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8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41"/>
            <a:ext cx="9144000" cy="909706"/>
          </a:xfrm>
          <a:solidFill>
            <a:srgbClr val="FFC000"/>
          </a:solidFill>
        </p:spPr>
        <p:txBody>
          <a:bodyPr>
            <a:normAutofit/>
          </a:bodyPr>
          <a:lstStyle/>
          <a:p>
            <a:pPr algn="ctr"/>
            <a:r>
              <a:rPr lang="en-IN" b="1" dirty="0"/>
              <a:t>TB Free India</a:t>
            </a:r>
            <a:endParaRPr lang="en-US" b="1" dirty="0"/>
          </a:p>
        </p:txBody>
      </p:sp>
      <p:sp>
        <p:nvSpPr>
          <p:cNvPr id="6" name="Content Placeholder 5"/>
          <p:cNvSpPr>
            <a:spLocks noGrp="1"/>
          </p:cNvSpPr>
          <p:nvPr>
            <p:ph idx="1"/>
          </p:nvPr>
        </p:nvSpPr>
        <p:spPr>
          <a:xfrm>
            <a:off x="385483" y="1204372"/>
            <a:ext cx="8522034" cy="5570498"/>
          </a:xfrm>
        </p:spPr>
        <p:txBody>
          <a:bodyPr>
            <a:noAutofit/>
          </a:bodyPr>
          <a:lstStyle/>
          <a:p>
            <a:pPr algn="just"/>
            <a:r>
              <a:rPr lang="en-IN" sz="2400" dirty="0"/>
              <a:t>India has committed to </a:t>
            </a:r>
            <a:r>
              <a:rPr lang="en-IN" sz="2400" b="1" dirty="0"/>
              <a:t>End TB by 2025</a:t>
            </a:r>
            <a:r>
              <a:rPr lang="en-IN" sz="2400" dirty="0"/>
              <a:t>, 5 years ahead of the global SDG target</a:t>
            </a:r>
          </a:p>
          <a:p>
            <a:pPr marL="0" indent="0" algn="just">
              <a:buNone/>
            </a:pPr>
            <a:endParaRPr lang="en-IN" sz="2400" b="1" dirty="0"/>
          </a:p>
          <a:p>
            <a:pPr algn="just"/>
            <a:r>
              <a:rPr lang="en-IN" sz="2400" dirty="0"/>
              <a:t>The campaign calls for a </a:t>
            </a:r>
            <a:r>
              <a:rPr lang="en-IN" sz="2400" b="1" dirty="0"/>
              <a:t>social movement</a:t>
            </a:r>
            <a:r>
              <a:rPr lang="en-IN" sz="2400" dirty="0"/>
              <a:t> focused on patient-centric and holistic care driven by </a:t>
            </a:r>
            <a:r>
              <a:rPr lang="en-IN" sz="2400" b="1" dirty="0"/>
              <a:t>integrated actions for TB Free India</a:t>
            </a:r>
          </a:p>
          <a:p>
            <a:pPr marL="0" indent="0" algn="just">
              <a:buNone/>
            </a:pPr>
            <a:endParaRPr lang="en-IN" sz="2400" dirty="0">
              <a:solidFill>
                <a:srgbClr val="FF0000"/>
              </a:solidFill>
            </a:endParaRPr>
          </a:p>
          <a:p>
            <a:pPr marL="0" indent="0">
              <a:buNone/>
            </a:pPr>
            <a:endParaRPr lang="en-US" sz="2400" dirty="0">
              <a:solidFill>
                <a:srgbClr val="FF0000"/>
              </a:solidFill>
            </a:endParaRPr>
          </a:p>
        </p:txBody>
      </p:sp>
      <p:pic>
        <p:nvPicPr>
          <p:cNvPr id="1032" name="Picture 8" descr="C:\Users\Muktai\Desktop\MinConfT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416" y="4295174"/>
            <a:ext cx="2175167" cy="225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40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12714</TotalTime>
  <Words>2396</Words>
  <Application>Microsoft Office PowerPoint</Application>
  <PresentationFormat>On-screen Show (4:3)</PresentationFormat>
  <Paragraphs>360</Paragraphs>
  <Slides>27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Courier New</vt:lpstr>
      <vt:lpstr>Gill Sans MT</vt:lpstr>
      <vt:lpstr>Symbol</vt:lpstr>
      <vt:lpstr>Times New Roman</vt:lpstr>
      <vt:lpstr>Wingdings</vt:lpstr>
      <vt:lpstr>Office Theme</vt:lpstr>
      <vt:lpstr>National TB Elimination Program</vt:lpstr>
      <vt:lpstr> </vt:lpstr>
      <vt:lpstr>TB – A SOCIAL DISEASE</vt:lpstr>
      <vt:lpstr> </vt:lpstr>
      <vt:lpstr>EVOLUTION OF NTEP</vt:lpstr>
      <vt:lpstr>NATIONAL STRATEGIC PLAN (2017-2025)</vt:lpstr>
      <vt:lpstr> </vt:lpstr>
      <vt:lpstr>PowerPoint Presentation</vt:lpstr>
      <vt:lpstr>TB Free India</vt:lpstr>
      <vt:lpstr>PowerPoint Presentation</vt:lpstr>
      <vt:lpstr>Organizational structure</vt:lpstr>
      <vt:lpstr>Key Services</vt:lpstr>
      <vt:lpstr>Direct Benefit Transfer (DBT) schemes</vt:lpstr>
      <vt:lpstr>Prevent</vt:lpstr>
      <vt:lpstr>Diagnostic tools</vt:lpstr>
      <vt:lpstr>PowerPoint Presentation</vt:lpstr>
      <vt:lpstr> </vt:lpstr>
      <vt:lpstr>Drug Regimen for Rifampicin-Sensitive Tuberculosis  as per IAP-NTEP Guidelines, 2020 </vt:lpstr>
      <vt:lpstr>Tuberculosis Drug Formulations and Dosages for  Children As per IAP NTEP Guidelines, 2020 </vt:lpstr>
      <vt:lpstr> </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National TB Control Programme</dc:title>
  <dc:creator>Dr Amit Karad</dc:creator>
  <cp:lastModifiedBy>lenovo</cp:lastModifiedBy>
  <cp:revision>186</cp:revision>
  <dcterms:created xsi:type="dcterms:W3CDTF">2018-04-19T09:43:55Z</dcterms:created>
  <dcterms:modified xsi:type="dcterms:W3CDTF">2023-02-10T08:44:31Z</dcterms:modified>
</cp:coreProperties>
</file>