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87" r:id="rId5"/>
    <p:sldId id="259" r:id="rId6"/>
    <p:sldId id="291" r:id="rId7"/>
    <p:sldId id="293" r:id="rId8"/>
    <p:sldId id="260" r:id="rId9"/>
    <p:sldId id="261" r:id="rId10"/>
    <p:sldId id="292"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9" r:id="rId29"/>
    <p:sldId id="290" r:id="rId30"/>
    <p:sldId id="298" r:id="rId31"/>
    <p:sldId id="294" r:id="rId32"/>
    <p:sldId id="297" r:id="rId33"/>
    <p:sldId id="295" r:id="rId34"/>
    <p:sldId id="296" r:id="rId35"/>
    <p:sldId id="279" r:id="rId36"/>
    <p:sldId id="280" r:id="rId37"/>
    <p:sldId id="281" r:id="rId38"/>
    <p:sldId id="282" r:id="rId39"/>
    <p:sldId id="283" r:id="rId40"/>
    <p:sldId id="284" r:id="rId41"/>
    <p:sldId id="288" r:id="rId42"/>
    <p:sldId id="299"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070A5-924D-4820-A9E7-5E4ABA04BAC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52FF79EF-62F6-4333-AA96-309B8D916810}">
      <dgm:prSet phldrT="[Text]" custT="1"/>
      <dgm:spPr>
        <a:solidFill>
          <a:schemeClr val="accent2"/>
        </a:solidFill>
      </dgm:spPr>
      <dgm:t>
        <a:bodyPr/>
        <a:lstStyle/>
        <a:p>
          <a:r>
            <a:rPr lang="en-US" sz="2800" dirty="0"/>
            <a:t>HOSPITALS</a:t>
          </a:r>
        </a:p>
      </dgm:t>
    </dgm:pt>
    <dgm:pt modelId="{A1C5E301-5AC3-4E9A-966C-F8569CA9C45B}" type="parTrans" cxnId="{8BD0A3CB-ABA9-4438-9866-E5E4E7AA85F5}">
      <dgm:prSet/>
      <dgm:spPr/>
      <dgm:t>
        <a:bodyPr/>
        <a:lstStyle/>
        <a:p>
          <a:endParaRPr lang="en-US"/>
        </a:p>
      </dgm:t>
    </dgm:pt>
    <dgm:pt modelId="{1E5477BE-B382-4712-8C5A-5B858E41C049}" type="sibTrans" cxnId="{8BD0A3CB-ABA9-4438-9866-E5E4E7AA85F5}">
      <dgm:prSet/>
      <dgm:spPr>
        <a:solidFill>
          <a:srgbClr val="00B050"/>
        </a:solidFill>
      </dgm:spPr>
      <dgm:t>
        <a:bodyPr/>
        <a:lstStyle/>
        <a:p>
          <a:endParaRPr lang="en-US"/>
        </a:p>
      </dgm:t>
    </dgm:pt>
    <dgm:pt modelId="{93D9C3A0-F885-4FAB-9789-AFEFE5D75335}">
      <dgm:prSet phldrT="[Text]" custT="1"/>
      <dgm:spPr>
        <a:solidFill>
          <a:schemeClr val="bg2">
            <a:lumMod val="25000"/>
          </a:schemeClr>
        </a:solidFill>
      </dgm:spPr>
      <dgm:t>
        <a:bodyPr/>
        <a:lstStyle/>
        <a:p>
          <a:r>
            <a:rPr lang="en-US" sz="2400" dirty="0"/>
            <a:t>IN HOUSE SEGREGATION</a:t>
          </a:r>
        </a:p>
      </dgm:t>
    </dgm:pt>
    <dgm:pt modelId="{1A3350E8-7EAA-42B5-B88B-88B218182A2B}" type="parTrans" cxnId="{AF267CF4-0A23-4FB3-B25A-97139C5F2DAB}">
      <dgm:prSet/>
      <dgm:spPr/>
      <dgm:t>
        <a:bodyPr/>
        <a:lstStyle/>
        <a:p>
          <a:endParaRPr lang="en-US"/>
        </a:p>
      </dgm:t>
    </dgm:pt>
    <dgm:pt modelId="{6C16B895-E5C8-4668-94C7-D20984F53CDA}" type="sibTrans" cxnId="{AF267CF4-0A23-4FB3-B25A-97139C5F2DAB}">
      <dgm:prSet/>
      <dgm:spPr>
        <a:solidFill>
          <a:srgbClr val="00B050"/>
        </a:solidFill>
      </dgm:spPr>
      <dgm:t>
        <a:bodyPr/>
        <a:lstStyle/>
        <a:p>
          <a:endParaRPr lang="en-US"/>
        </a:p>
      </dgm:t>
    </dgm:pt>
    <dgm:pt modelId="{668FF58D-1447-450D-ACF4-DD811BBC1290}">
      <dgm:prSet phldrT="[Text]" custT="1"/>
      <dgm:spPr>
        <a:solidFill>
          <a:schemeClr val="bg2">
            <a:lumMod val="50000"/>
          </a:schemeClr>
        </a:solidFill>
      </dgm:spPr>
      <dgm:t>
        <a:bodyPr/>
        <a:lstStyle/>
        <a:p>
          <a:r>
            <a:rPr lang="en-US" sz="2400" dirty="0"/>
            <a:t>COMMON STORAGE POINT</a:t>
          </a:r>
        </a:p>
      </dgm:t>
    </dgm:pt>
    <dgm:pt modelId="{65E70E32-01F4-4FA9-A8EC-DF63CE165659}" type="parTrans" cxnId="{AA38D33A-CC93-4514-8158-1A5E909ADF9D}">
      <dgm:prSet/>
      <dgm:spPr/>
      <dgm:t>
        <a:bodyPr/>
        <a:lstStyle/>
        <a:p>
          <a:endParaRPr lang="en-US"/>
        </a:p>
      </dgm:t>
    </dgm:pt>
    <dgm:pt modelId="{C5103880-DFC7-45AE-A011-DED6B0ADED64}" type="sibTrans" cxnId="{AA38D33A-CC93-4514-8158-1A5E909ADF9D}">
      <dgm:prSet/>
      <dgm:spPr>
        <a:solidFill>
          <a:srgbClr val="00B050"/>
        </a:solidFill>
      </dgm:spPr>
      <dgm:t>
        <a:bodyPr/>
        <a:lstStyle/>
        <a:p>
          <a:endParaRPr lang="en-US"/>
        </a:p>
      </dgm:t>
    </dgm:pt>
    <dgm:pt modelId="{5489D443-3F60-4CE5-A8D6-6A49E2A18F24}">
      <dgm:prSet phldrT="[Text]" custT="1"/>
      <dgm:spPr>
        <a:solidFill>
          <a:srgbClr val="FF0000"/>
        </a:solidFill>
      </dgm:spPr>
      <dgm:t>
        <a:bodyPr/>
        <a:lstStyle/>
        <a:p>
          <a:r>
            <a:rPr lang="en-US" sz="2000" dirty="0"/>
            <a:t>TRANSPORTATION</a:t>
          </a:r>
        </a:p>
      </dgm:t>
    </dgm:pt>
    <dgm:pt modelId="{09115324-801A-4D11-84D1-0BCC4380007B}" type="parTrans" cxnId="{9E3994EF-0C92-4B95-9640-E10BA5411589}">
      <dgm:prSet/>
      <dgm:spPr/>
      <dgm:t>
        <a:bodyPr/>
        <a:lstStyle/>
        <a:p>
          <a:endParaRPr lang="en-US"/>
        </a:p>
      </dgm:t>
    </dgm:pt>
    <dgm:pt modelId="{CA8B39AA-B0D6-4EE0-9D4E-9CEF21E09220}" type="sibTrans" cxnId="{9E3994EF-0C92-4B95-9640-E10BA5411589}">
      <dgm:prSet/>
      <dgm:spPr>
        <a:solidFill>
          <a:srgbClr val="00B050"/>
        </a:solidFill>
      </dgm:spPr>
      <dgm:t>
        <a:bodyPr/>
        <a:lstStyle/>
        <a:p>
          <a:endParaRPr lang="en-US"/>
        </a:p>
      </dgm:t>
    </dgm:pt>
    <dgm:pt modelId="{F3999634-4D1D-4146-A3C3-481F9216594E}">
      <dgm:prSet phldrT="[Text]"/>
      <dgm:spPr>
        <a:solidFill>
          <a:schemeClr val="accent2">
            <a:lumMod val="75000"/>
          </a:schemeClr>
        </a:solidFill>
      </dgm:spPr>
      <dgm:t>
        <a:bodyPr/>
        <a:lstStyle/>
        <a:p>
          <a:r>
            <a:rPr lang="en-US" dirty="0"/>
            <a:t>UNLOADING AND TEMPERATURE STORAGE AT CBWTF</a:t>
          </a:r>
        </a:p>
      </dgm:t>
    </dgm:pt>
    <dgm:pt modelId="{FD2F5A03-A897-4A8C-B3BD-3474287A1556}" type="parTrans" cxnId="{DA3A04B6-3CB4-4082-9360-85D7752E0B27}">
      <dgm:prSet/>
      <dgm:spPr/>
      <dgm:t>
        <a:bodyPr/>
        <a:lstStyle/>
        <a:p>
          <a:endParaRPr lang="en-US"/>
        </a:p>
      </dgm:t>
    </dgm:pt>
    <dgm:pt modelId="{AF29400A-A9BE-4C29-B9B6-84B74161F5BC}" type="sibTrans" cxnId="{DA3A04B6-3CB4-4082-9360-85D7752E0B27}">
      <dgm:prSet/>
      <dgm:spPr>
        <a:solidFill>
          <a:srgbClr val="00B050"/>
        </a:solidFill>
      </dgm:spPr>
      <dgm:t>
        <a:bodyPr/>
        <a:lstStyle/>
        <a:p>
          <a:endParaRPr lang="en-US"/>
        </a:p>
      </dgm:t>
    </dgm:pt>
    <dgm:pt modelId="{50F7B5B2-72A0-47B3-BC69-4F31B24D46F6}">
      <dgm:prSet phldrT="[Text]" custT="1"/>
      <dgm:spPr>
        <a:solidFill>
          <a:srgbClr val="0070C0"/>
        </a:solidFill>
      </dgm:spPr>
      <dgm:t>
        <a:bodyPr/>
        <a:lstStyle/>
        <a:p>
          <a:r>
            <a:rPr lang="en-US" sz="2400" dirty="0"/>
            <a:t>TREATMENT</a:t>
          </a:r>
        </a:p>
      </dgm:t>
    </dgm:pt>
    <dgm:pt modelId="{6E123CC4-0B65-4053-92BE-90BB37CDF47A}" type="parTrans" cxnId="{3689DDA9-A260-47D1-ABDB-7328EBCF5378}">
      <dgm:prSet/>
      <dgm:spPr/>
      <dgm:t>
        <a:bodyPr/>
        <a:lstStyle/>
        <a:p>
          <a:endParaRPr lang="en-US"/>
        </a:p>
      </dgm:t>
    </dgm:pt>
    <dgm:pt modelId="{654CCDB8-DB2F-47CA-B33A-FAB7A2CA4170}" type="sibTrans" cxnId="{3689DDA9-A260-47D1-ABDB-7328EBCF5378}">
      <dgm:prSet/>
      <dgm:spPr>
        <a:solidFill>
          <a:srgbClr val="00B050"/>
        </a:solidFill>
      </dgm:spPr>
      <dgm:t>
        <a:bodyPr/>
        <a:lstStyle/>
        <a:p>
          <a:endParaRPr lang="en-US"/>
        </a:p>
      </dgm:t>
    </dgm:pt>
    <dgm:pt modelId="{B02F5816-1525-409E-9831-5B82C9AC97B4}">
      <dgm:prSet phldrT="[Text]" custT="1"/>
      <dgm:spPr>
        <a:solidFill>
          <a:schemeClr val="tx1">
            <a:lumMod val="95000"/>
            <a:lumOff val="5000"/>
          </a:schemeClr>
        </a:solidFill>
      </dgm:spPr>
      <dgm:t>
        <a:bodyPr/>
        <a:lstStyle/>
        <a:p>
          <a:r>
            <a:rPr lang="en-US" sz="2400" dirty="0"/>
            <a:t>DISPOSAL</a:t>
          </a:r>
        </a:p>
      </dgm:t>
    </dgm:pt>
    <dgm:pt modelId="{2A3FE755-6AD1-43E6-A369-DD9AE622DD33}" type="parTrans" cxnId="{69712D44-4D7A-4BA4-97C8-6F62E9D90C9B}">
      <dgm:prSet/>
      <dgm:spPr/>
      <dgm:t>
        <a:bodyPr/>
        <a:lstStyle/>
        <a:p>
          <a:endParaRPr lang="en-US"/>
        </a:p>
      </dgm:t>
    </dgm:pt>
    <dgm:pt modelId="{F32EF453-777F-4215-AF02-1CA0CF766E25}" type="sibTrans" cxnId="{69712D44-4D7A-4BA4-97C8-6F62E9D90C9B}">
      <dgm:prSet/>
      <dgm:spPr/>
      <dgm:t>
        <a:bodyPr/>
        <a:lstStyle/>
        <a:p>
          <a:endParaRPr lang="en-US"/>
        </a:p>
      </dgm:t>
    </dgm:pt>
    <dgm:pt modelId="{4DCC283E-824B-49A0-B1A3-5EC004958E48}" type="pres">
      <dgm:prSet presAssocID="{B6D070A5-924D-4820-A9E7-5E4ABA04BAC0}" presName="diagram" presStyleCnt="0">
        <dgm:presLayoutVars>
          <dgm:dir/>
          <dgm:resizeHandles val="exact"/>
        </dgm:presLayoutVars>
      </dgm:prSet>
      <dgm:spPr/>
    </dgm:pt>
    <dgm:pt modelId="{CA15BD99-6A7D-42B6-90F3-B33A17FDAA82}" type="pres">
      <dgm:prSet presAssocID="{52FF79EF-62F6-4333-AA96-309B8D916810}" presName="node" presStyleLbl="node1" presStyleIdx="0" presStyleCnt="7" custScaleX="136907" custScaleY="101408" custLinFactNeighborX="-89562" custLinFactNeighborY="10906">
        <dgm:presLayoutVars>
          <dgm:bulletEnabled val="1"/>
        </dgm:presLayoutVars>
      </dgm:prSet>
      <dgm:spPr/>
    </dgm:pt>
    <dgm:pt modelId="{D3720701-4E9D-4D63-8D62-7D575FE4FAFA}" type="pres">
      <dgm:prSet presAssocID="{1E5477BE-B382-4712-8C5A-5B858E41C049}" presName="sibTrans" presStyleLbl="sibTrans2D1" presStyleIdx="0" presStyleCnt="6"/>
      <dgm:spPr/>
    </dgm:pt>
    <dgm:pt modelId="{3C527B15-29E0-4A87-8B89-922FDD13DDF0}" type="pres">
      <dgm:prSet presAssocID="{1E5477BE-B382-4712-8C5A-5B858E41C049}" presName="connectorText" presStyleLbl="sibTrans2D1" presStyleIdx="0" presStyleCnt="6"/>
      <dgm:spPr/>
    </dgm:pt>
    <dgm:pt modelId="{1ECD027C-BB04-4D85-B40C-7CDE9180394F}" type="pres">
      <dgm:prSet presAssocID="{93D9C3A0-F885-4FAB-9789-AFEFE5D75335}" presName="node" presStyleLbl="node1" presStyleIdx="1" presStyleCnt="7" custScaleX="156448" custScaleY="86397" custLinFactNeighborX="21975" custLinFactNeighborY="-7543">
        <dgm:presLayoutVars>
          <dgm:bulletEnabled val="1"/>
        </dgm:presLayoutVars>
      </dgm:prSet>
      <dgm:spPr/>
    </dgm:pt>
    <dgm:pt modelId="{1F7227B6-FE21-44F7-BDE5-463B8E97996A}" type="pres">
      <dgm:prSet presAssocID="{6C16B895-E5C8-4668-94C7-D20984F53CDA}" presName="sibTrans" presStyleLbl="sibTrans2D1" presStyleIdx="1" presStyleCnt="6"/>
      <dgm:spPr/>
    </dgm:pt>
    <dgm:pt modelId="{A8BC5397-9235-4753-8E23-4A71F7A7A642}" type="pres">
      <dgm:prSet presAssocID="{6C16B895-E5C8-4668-94C7-D20984F53CDA}" presName="connectorText" presStyleLbl="sibTrans2D1" presStyleIdx="1" presStyleCnt="6"/>
      <dgm:spPr/>
    </dgm:pt>
    <dgm:pt modelId="{E405F7FB-BF6A-477F-822D-4627A5DBF65F}" type="pres">
      <dgm:prSet presAssocID="{668FF58D-1447-450D-ACF4-DD811BBC1290}" presName="node" presStyleLbl="node1" presStyleIdx="2" presStyleCnt="7" custScaleX="164779" custScaleY="74635" custLinFactNeighborX="52072" custLinFactNeighborY="-24199">
        <dgm:presLayoutVars>
          <dgm:bulletEnabled val="1"/>
        </dgm:presLayoutVars>
      </dgm:prSet>
      <dgm:spPr/>
    </dgm:pt>
    <dgm:pt modelId="{6B602390-C31A-4F7F-82B3-24C7F189C175}" type="pres">
      <dgm:prSet presAssocID="{C5103880-DFC7-45AE-A011-DED6B0ADED64}" presName="sibTrans" presStyleLbl="sibTrans2D1" presStyleIdx="2" presStyleCnt="6"/>
      <dgm:spPr/>
    </dgm:pt>
    <dgm:pt modelId="{3EF43C86-8888-48EA-83D4-EBCA61932D1E}" type="pres">
      <dgm:prSet presAssocID="{C5103880-DFC7-45AE-A011-DED6B0ADED64}" presName="connectorText" presStyleLbl="sibTrans2D1" presStyleIdx="2" presStyleCnt="6"/>
      <dgm:spPr/>
    </dgm:pt>
    <dgm:pt modelId="{B64D4C83-D6FE-4255-9EDB-2FBED0350D65}" type="pres">
      <dgm:prSet presAssocID="{5489D443-3F60-4CE5-A8D6-6A49E2A18F24}" presName="node" presStyleLbl="node1" presStyleIdx="3" presStyleCnt="7" custScaleX="156404" custScaleY="146321" custLinFactNeighborX="3858" custLinFactNeighborY="-37609">
        <dgm:presLayoutVars>
          <dgm:bulletEnabled val="1"/>
        </dgm:presLayoutVars>
      </dgm:prSet>
      <dgm:spPr/>
    </dgm:pt>
    <dgm:pt modelId="{8F75F346-F4FD-4537-896E-F684FAD377DB}" type="pres">
      <dgm:prSet presAssocID="{CA8B39AA-B0D6-4EE0-9D4E-9CEF21E09220}" presName="sibTrans" presStyleLbl="sibTrans2D1" presStyleIdx="3" presStyleCnt="6"/>
      <dgm:spPr/>
    </dgm:pt>
    <dgm:pt modelId="{75419F54-64EF-427B-8406-D9F02C23707C}" type="pres">
      <dgm:prSet presAssocID="{CA8B39AA-B0D6-4EE0-9D4E-9CEF21E09220}" presName="connectorText" presStyleLbl="sibTrans2D1" presStyleIdx="3" presStyleCnt="6"/>
      <dgm:spPr/>
    </dgm:pt>
    <dgm:pt modelId="{871FA9FE-7C06-4844-AF31-CF4B565E9501}" type="pres">
      <dgm:prSet presAssocID="{F3999634-4D1D-4146-A3C3-481F9216594E}" presName="node" presStyleLbl="node1" presStyleIdx="4" presStyleCnt="7" custScaleX="119323" custScaleY="177540" custLinFactNeighborX="-36932" custLinFactNeighborY="-26255">
        <dgm:presLayoutVars>
          <dgm:bulletEnabled val="1"/>
        </dgm:presLayoutVars>
      </dgm:prSet>
      <dgm:spPr/>
    </dgm:pt>
    <dgm:pt modelId="{119B8925-65B9-46CA-AB9D-90FA761E34AC}" type="pres">
      <dgm:prSet presAssocID="{AF29400A-A9BE-4C29-B9B6-84B74161F5BC}" presName="sibTrans" presStyleLbl="sibTrans2D1" presStyleIdx="4" presStyleCnt="6"/>
      <dgm:spPr/>
    </dgm:pt>
    <dgm:pt modelId="{EAC94626-A9EC-4771-876E-F1DC40FDC194}" type="pres">
      <dgm:prSet presAssocID="{AF29400A-A9BE-4C29-B9B6-84B74161F5BC}" presName="connectorText" presStyleLbl="sibTrans2D1" presStyleIdx="4" presStyleCnt="6"/>
      <dgm:spPr/>
    </dgm:pt>
    <dgm:pt modelId="{103FA7DD-EC6B-445E-A3D6-09486233A52C}" type="pres">
      <dgm:prSet presAssocID="{50F7B5B2-72A0-47B3-BC69-4F31B24D46F6}" presName="node" presStyleLbl="node1" presStyleIdx="5" presStyleCnt="7" custScaleX="146774" custScaleY="80599" custLinFactNeighborX="-4368" custLinFactNeighborY="76090">
        <dgm:presLayoutVars>
          <dgm:bulletEnabled val="1"/>
        </dgm:presLayoutVars>
      </dgm:prSet>
      <dgm:spPr/>
    </dgm:pt>
    <dgm:pt modelId="{5009934F-BF1F-466D-91B2-732DD1F25D28}" type="pres">
      <dgm:prSet presAssocID="{654CCDB8-DB2F-47CA-B33A-FAB7A2CA4170}" presName="sibTrans" presStyleLbl="sibTrans2D1" presStyleIdx="5" presStyleCnt="6"/>
      <dgm:spPr/>
    </dgm:pt>
    <dgm:pt modelId="{21C6CDAD-6B96-4E56-ACF5-5E7A03890529}" type="pres">
      <dgm:prSet presAssocID="{654CCDB8-DB2F-47CA-B33A-FAB7A2CA4170}" presName="connectorText" presStyleLbl="sibTrans2D1" presStyleIdx="5" presStyleCnt="6"/>
      <dgm:spPr/>
    </dgm:pt>
    <dgm:pt modelId="{D7694E60-8BD4-429B-A356-BF152ED87568}" type="pres">
      <dgm:prSet presAssocID="{B02F5816-1525-409E-9831-5B82C9AC97B4}" presName="node" presStyleLbl="node1" presStyleIdx="6" presStyleCnt="7" custScaleX="135365" custScaleY="62311" custLinFactX="39723" custLinFactNeighborX="100000" custLinFactNeighborY="16532">
        <dgm:presLayoutVars>
          <dgm:bulletEnabled val="1"/>
        </dgm:presLayoutVars>
      </dgm:prSet>
      <dgm:spPr/>
    </dgm:pt>
  </dgm:ptLst>
  <dgm:cxnLst>
    <dgm:cxn modelId="{EE3EAC03-18E5-4B95-83D6-F95BB151BB33}" type="presOf" srcId="{AF29400A-A9BE-4C29-B9B6-84B74161F5BC}" destId="{119B8925-65B9-46CA-AB9D-90FA761E34AC}" srcOrd="0" destOrd="0" presId="urn:microsoft.com/office/officeart/2005/8/layout/process5"/>
    <dgm:cxn modelId="{9BCEF21E-2690-4D80-A280-8F99697F1DD4}" type="presOf" srcId="{1E5477BE-B382-4712-8C5A-5B858E41C049}" destId="{D3720701-4E9D-4D63-8D62-7D575FE4FAFA}" srcOrd="0" destOrd="0" presId="urn:microsoft.com/office/officeart/2005/8/layout/process5"/>
    <dgm:cxn modelId="{46330E26-9D37-4990-BF92-89F2BC5AD651}" type="presOf" srcId="{CA8B39AA-B0D6-4EE0-9D4E-9CEF21E09220}" destId="{75419F54-64EF-427B-8406-D9F02C23707C}" srcOrd="1" destOrd="0" presId="urn:microsoft.com/office/officeart/2005/8/layout/process5"/>
    <dgm:cxn modelId="{69A57C26-78CC-4FF2-9BCB-294E0AE6BA0A}" type="presOf" srcId="{CA8B39AA-B0D6-4EE0-9D4E-9CEF21E09220}" destId="{8F75F346-F4FD-4537-896E-F684FAD377DB}" srcOrd="0" destOrd="0" presId="urn:microsoft.com/office/officeart/2005/8/layout/process5"/>
    <dgm:cxn modelId="{AA38D33A-CC93-4514-8158-1A5E909ADF9D}" srcId="{B6D070A5-924D-4820-A9E7-5E4ABA04BAC0}" destId="{668FF58D-1447-450D-ACF4-DD811BBC1290}" srcOrd="2" destOrd="0" parTransId="{65E70E32-01F4-4FA9-A8EC-DF63CE165659}" sibTransId="{C5103880-DFC7-45AE-A011-DED6B0ADED64}"/>
    <dgm:cxn modelId="{69712D44-4D7A-4BA4-97C8-6F62E9D90C9B}" srcId="{B6D070A5-924D-4820-A9E7-5E4ABA04BAC0}" destId="{B02F5816-1525-409E-9831-5B82C9AC97B4}" srcOrd="6" destOrd="0" parTransId="{2A3FE755-6AD1-43E6-A369-DD9AE622DD33}" sibTransId="{F32EF453-777F-4215-AF02-1CA0CF766E25}"/>
    <dgm:cxn modelId="{7379E844-55FD-432C-A72B-7DC894A8EB72}" type="presOf" srcId="{50F7B5B2-72A0-47B3-BC69-4F31B24D46F6}" destId="{103FA7DD-EC6B-445E-A3D6-09486233A52C}" srcOrd="0" destOrd="0" presId="urn:microsoft.com/office/officeart/2005/8/layout/process5"/>
    <dgm:cxn modelId="{DB34426B-DC66-41F7-A93C-75D285402290}" type="presOf" srcId="{F3999634-4D1D-4146-A3C3-481F9216594E}" destId="{871FA9FE-7C06-4844-AF31-CF4B565E9501}" srcOrd="0" destOrd="0" presId="urn:microsoft.com/office/officeart/2005/8/layout/process5"/>
    <dgm:cxn modelId="{2B830C6C-84A4-43AD-8B72-DF7EBCE10FFA}" type="presOf" srcId="{B6D070A5-924D-4820-A9E7-5E4ABA04BAC0}" destId="{4DCC283E-824B-49A0-B1A3-5EC004958E48}" srcOrd="0" destOrd="0" presId="urn:microsoft.com/office/officeart/2005/8/layout/process5"/>
    <dgm:cxn modelId="{B4FB4D75-EAEF-472E-8457-2BE76B5FDFDA}" type="presOf" srcId="{5489D443-3F60-4CE5-A8D6-6A49E2A18F24}" destId="{B64D4C83-D6FE-4255-9EDB-2FBED0350D65}" srcOrd="0" destOrd="0" presId="urn:microsoft.com/office/officeart/2005/8/layout/process5"/>
    <dgm:cxn modelId="{B5BC4B8A-A474-4EE5-B998-93297E03116A}" type="presOf" srcId="{668FF58D-1447-450D-ACF4-DD811BBC1290}" destId="{E405F7FB-BF6A-477F-822D-4627A5DBF65F}" srcOrd="0" destOrd="0" presId="urn:microsoft.com/office/officeart/2005/8/layout/process5"/>
    <dgm:cxn modelId="{CFEF4398-6A1D-4D5D-BE8F-C82FF4B7310B}" type="presOf" srcId="{654CCDB8-DB2F-47CA-B33A-FAB7A2CA4170}" destId="{5009934F-BF1F-466D-91B2-732DD1F25D28}" srcOrd="0" destOrd="0" presId="urn:microsoft.com/office/officeart/2005/8/layout/process5"/>
    <dgm:cxn modelId="{3689DDA9-A260-47D1-ABDB-7328EBCF5378}" srcId="{B6D070A5-924D-4820-A9E7-5E4ABA04BAC0}" destId="{50F7B5B2-72A0-47B3-BC69-4F31B24D46F6}" srcOrd="5" destOrd="0" parTransId="{6E123CC4-0B65-4053-92BE-90BB37CDF47A}" sibTransId="{654CCDB8-DB2F-47CA-B33A-FAB7A2CA4170}"/>
    <dgm:cxn modelId="{87B2DCAC-EE15-46D4-A08A-F355DF65FE41}" type="presOf" srcId="{6C16B895-E5C8-4668-94C7-D20984F53CDA}" destId="{1F7227B6-FE21-44F7-BDE5-463B8E97996A}" srcOrd="0" destOrd="0" presId="urn:microsoft.com/office/officeart/2005/8/layout/process5"/>
    <dgm:cxn modelId="{DA3A04B6-3CB4-4082-9360-85D7752E0B27}" srcId="{B6D070A5-924D-4820-A9E7-5E4ABA04BAC0}" destId="{F3999634-4D1D-4146-A3C3-481F9216594E}" srcOrd="4" destOrd="0" parTransId="{FD2F5A03-A897-4A8C-B3BD-3474287A1556}" sibTransId="{AF29400A-A9BE-4C29-B9B6-84B74161F5BC}"/>
    <dgm:cxn modelId="{DAC073BE-F653-4A75-8102-E62FF9BD2DA5}" type="presOf" srcId="{C5103880-DFC7-45AE-A011-DED6B0ADED64}" destId="{3EF43C86-8888-48EA-83D4-EBCA61932D1E}" srcOrd="1" destOrd="0" presId="urn:microsoft.com/office/officeart/2005/8/layout/process5"/>
    <dgm:cxn modelId="{13C888C2-E8BA-408D-A6A9-5923B968C659}" type="presOf" srcId="{1E5477BE-B382-4712-8C5A-5B858E41C049}" destId="{3C527B15-29E0-4A87-8B89-922FDD13DDF0}" srcOrd="1" destOrd="0" presId="urn:microsoft.com/office/officeart/2005/8/layout/process5"/>
    <dgm:cxn modelId="{D63C36C6-9E50-47F8-8C8C-AC17870832B9}" type="presOf" srcId="{6C16B895-E5C8-4668-94C7-D20984F53CDA}" destId="{A8BC5397-9235-4753-8E23-4A71F7A7A642}" srcOrd="1" destOrd="0" presId="urn:microsoft.com/office/officeart/2005/8/layout/process5"/>
    <dgm:cxn modelId="{8BD0A3CB-ABA9-4438-9866-E5E4E7AA85F5}" srcId="{B6D070A5-924D-4820-A9E7-5E4ABA04BAC0}" destId="{52FF79EF-62F6-4333-AA96-309B8D916810}" srcOrd="0" destOrd="0" parTransId="{A1C5E301-5AC3-4E9A-966C-F8569CA9C45B}" sibTransId="{1E5477BE-B382-4712-8C5A-5B858E41C049}"/>
    <dgm:cxn modelId="{E67D52D3-0A5E-4705-A830-1DAC63E5BB13}" type="presOf" srcId="{AF29400A-A9BE-4C29-B9B6-84B74161F5BC}" destId="{EAC94626-A9EC-4771-876E-F1DC40FDC194}" srcOrd="1" destOrd="0" presId="urn:microsoft.com/office/officeart/2005/8/layout/process5"/>
    <dgm:cxn modelId="{238156D4-81D1-4283-8F16-6E94C85FEE15}" type="presOf" srcId="{B02F5816-1525-409E-9831-5B82C9AC97B4}" destId="{D7694E60-8BD4-429B-A356-BF152ED87568}" srcOrd="0" destOrd="0" presId="urn:microsoft.com/office/officeart/2005/8/layout/process5"/>
    <dgm:cxn modelId="{13A308DA-DCD3-43D2-991B-E4D9562A3B50}" type="presOf" srcId="{93D9C3A0-F885-4FAB-9789-AFEFE5D75335}" destId="{1ECD027C-BB04-4D85-B40C-7CDE9180394F}" srcOrd="0" destOrd="0" presId="urn:microsoft.com/office/officeart/2005/8/layout/process5"/>
    <dgm:cxn modelId="{9EF2F6E5-279D-44A9-9E57-512637FAE373}" type="presOf" srcId="{C5103880-DFC7-45AE-A011-DED6B0ADED64}" destId="{6B602390-C31A-4F7F-82B3-24C7F189C175}" srcOrd="0" destOrd="0" presId="urn:microsoft.com/office/officeart/2005/8/layout/process5"/>
    <dgm:cxn modelId="{9E3994EF-0C92-4B95-9640-E10BA5411589}" srcId="{B6D070A5-924D-4820-A9E7-5E4ABA04BAC0}" destId="{5489D443-3F60-4CE5-A8D6-6A49E2A18F24}" srcOrd="3" destOrd="0" parTransId="{09115324-801A-4D11-84D1-0BCC4380007B}" sibTransId="{CA8B39AA-B0D6-4EE0-9D4E-9CEF21E09220}"/>
    <dgm:cxn modelId="{0EEA19F1-6779-4DFA-A4E6-B8B9A36DF98A}" type="presOf" srcId="{654CCDB8-DB2F-47CA-B33A-FAB7A2CA4170}" destId="{21C6CDAD-6B96-4E56-ACF5-5E7A03890529}" srcOrd="1" destOrd="0" presId="urn:microsoft.com/office/officeart/2005/8/layout/process5"/>
    <dgm:cxn modelId="{AF267CF4-0A23-4FB3-B25A-97139C5F2DAB}" srcId="{B6D070A5-924D-4820-A9E7-5E4ABA04BAC0}" destId="{93D9C3A0-F885-4FAB-9789-AFEFE5D75335}" srcOrd="1" destOrd="0" parTransId="{1A3350E8-7EAA-42B5-B88B-88B218182A2B}" sibTransId="{6C16B895-E5C8-4668-94C7-D20984F53CDA}"/>
    <dgm:cxn modelId="{801923F5-E0C6-4FD8-B3FF-77BBF8465730}" type="presOf" srcId="{52FF79EF-62F6-4333-AA96-309B8D916810}" destId="{CA15BD99-6A7D-42B6-90F3-B33A17FDAA82}" srcOrd="0" destOrd="0" presId="urn:microsoft.com/office/officeart/2005/8/layout/process5"/>
    <dgm:cxn modelId="{29C4B707-89CF-4DDC-8236-131B6A6F17A2}" type="presParOf" srcId="{4DCC283E-824B-49A0-B1A3-5EC004958E48}" destId="{CA15BD99-6A7D-42B6-90F3-B33A17FDAA82}" srcOrd="0" destOrd="0" presId="urn:microsoft.com/office/officeart/2005/8/layout/process5"/>
    <dgm:cxn modelId="{DD0258D6-D01B-415E-A09C-EA7B98C40B36}" type="presParOf" srcId="{4DCC283E-824B-49A0-B1A3-5EC004958E48}" destId="{D3720701-4E9D-4D63-8D62-7D575FE4FAFA}" srcOrd="1" destOrd="0" presId="urn:microsoft.com/office/officeart/2005/8/layout/process5"/>
    <dgm:cxn modelId="{8249408C-0D94-4075-B415-BB8B47B03759}" type="presParOf" srcId="{D3720701-4E9D-4D63-8D62-7D575FE4FAFA}" destId="{3C527B15-29E0-4A87-8B89-922FDD13DDF0}" srcOrd="0" destOrd="0" presId="urn:microsoft.com/office/officeart/2005/8/layout/process5"/>
    <dgm:cxn modelId="{54274427-7ED5-403D-9333-5B639589CEC7}" type="presParOf" srcId="{4DCC283E-824B-49A0-B1A3-5EC004958E48}" destId="{1ECD027C-BB04-4D85-B40C-7CDE9180394F}" srcOrd="2" destOrd="0" presId="urn:microsoft.com/office/officeart/2005/8/layout/process5"/>
    <dgm:cxn modelId="{136311EF-24D1-4688-B032-8FA9FF9A332D}" type="presParOf" srcId="{4DCC283E-824B-49A0-B1A3-5EC004958E48}" destId="{1F7227B6-FE21-44F7-BDE5-463B8E97996A}" srcOrd="3" destOrd="0" presId="urn:microsoft.com/office/officeart/2005/8/layout/process5"/>
    <dgm:cxn modelId="{E929CCD0-36BD-4E17-9CE4-445E0A1EC730}" type="presParOf" srcId="{1F7227B6-FE21-44F7-BDE5-463B8E97996A}" destId="{A8BC5397-9235-4753-8E23-4A71F7A7A642}" srcOrd="0" destOrd="0" presId="urn:microsoft.com/office/officeart/2005/8/layout/process5"/>
    <dgm:cxn modelId="{BDB8D8A2-F8C1-4201-9436-AEDBF8E62309}" type="presParOf" srcId="{4DCC283E-824B-49A0-B1A3-5EC004958E48}" destId="{E405F7FB-BF6A-477F-822D-4627A5DBF65F}" srcOrd="4" destOrd="0" presId="urn:microsoft.com/office/officeart/2005/8/layout/process5"/>
    <dgm:cxn modelId="{8E953DD2-4FB7-41F5-930D-0795865D0F8F}" type="presParOf" srcId="{4DCC283E-824B-49A0-B1A3-5EC004958E48}" destId="{6B602390-C31A-4F7F-82B3-24C7F189C175}" srcOrd="5" destOrd="0" presId="urn:microsoft.com/office/officeart/2005/8/layout/process5"/>
    <dgm:cxn modelId="{11A28012-09E7-41B2-BEBE-1BDAAAF3321D}" type="presParOf" srcId="{6B602390-C31A-4F7F-82B3-24C7F189C175}" destId="{3EF43C86-8888-48EA-83D4-EBCA61932D1E}" srcOrd="0" destOrd="0" presId="urn:microsoft.com/office/officeart/2005/8/layout/process5"/>
    <dgm:cxn modelId="{C9F1D2BE-57CB-4A0D-A438-AC8A3726C306}" type="presParOf" srcId="{4DCC283E-824B-49A0-B1A3-5EC004958E48}" destId="{B64D4C83-D6FE-4255-9EDB-2FBED0350D65}" srcOrd="6" destOrd="0" presId="urn:microsoft.com/office/officeart/2005/8/layout/process5"/>
    <dgm:cxn modelId="{C6E9FDB4-DE10-4A1F-9D98-90764CF87143}" type="presParOf" srcId="{4DCC283E-824B-49A0-B1A3-5EC004958E48}" destId="{8F75F346-F4FD-4537-896E-F684FAD377DB}" srcOrd="7" destOrd="0" presId="urn:microsoft.com/office/officeart/2005/8/layout/process5"/>
    <dgm:cxn modelId="{AC337544-2037-4E6F-9D90-EED3F10B715B}" type="presParOf" srcId="{8F75F346-F4FD-4537-896E-F684FAD377DB}" destId="{75419F54-64EF-427B-8406-D9F02C23707C}" srcOrd="0" destOrd="0" presId="urn:microsoft.com/office/officeart/2005/8/layout/process5"/>
    <dgm:cxn modelId="{6753CD6E-AD4C-4F67-8917-49056681EA8F}" type="presParOf" srcId="{4DCC283E-824B-49A0-B1A3-5EC004958E48}" destId="{871FA9FE-7C06-4844-AF31-CF4B565E9501}" srcOrd="8" destOrd="0" presId="urn:microsoft.com/office/officeart/2005/8/layout/process5"/>
    <dgm:cxn modelId="{5C6341DA-F1B9-4D1E-BF0D-2A92732486B3}" type="presParOf" srcId="{4DCC283E-824B-49A0-B1A3-5EC004958E48}" destId="{119B8925-65B9-46CA-AB9D-90FA761E34AC}" srcOrd="9" destOrd="0" presId="urn:microsoft.com/office/officeart/2005/8/layout/process5"/>
    <dgm:cxn modelId="{0CD2C167-892B-4E51-A88C-D90722B8F218}" type="presParOf" srcId="{119B8925-65B9-46CA-AB9D-90FA761E34AC}" destId="{EAC94626-A9EC-4771-876E-F1DC40FDC194}" srcOrd="0" destOrd="0" presId="urn:microsoft.com/office/officeart/2005/8/layout/process5"/>
    <dgm:cxn modelId="{90503811-3976-40DF-9A5B-BC6778D585D4}" type="presParOf" srcId="{4DCC283E-824B-49A0-B1A3-5EC004958E48}" destId="{103FA7DD-EC6B-445E-A3D6-09486233A52C}" srcOrd="10" destOrd="0" presId="urn:microsoft.com/office/officeart/2005/8/layout/process5"/>
    <dgm:cxn modelId="{A3185653-9126-4973-B8B4-9DC200E91DBD}" type="presParOf" srcId="{4DCC283E-824B-49A0-B1A3-5EC004958E48}" destId="{5009934F-BF1F-466D-91B2-732DD1F25D28}" srcOrd="11" destOrd="0" presId="urn:microsoft.com/office/officeart/2005/8/layout/process5"/>
    <dgm:cxn modelId="{7B45465D-B2CD-4F49-8CC7-522F38AA4B12}" type="presParOf" srcId="{5009934F-BF1F-466D-91B2-732DD1F25D28}" destId="{21C6CDAD-6B96-4E56-ACF5-5E7A03890529}" srcOrd="0" destOrd="0" presId="urn:microsoft.com/office/officeart/2005/8/layout/process5"/>
    <dgm:cxn modelId="{420ACB64-D4A0-4D9D-8B0E-4CF98765AD8C}" type="presParOf" srcId="{4DCC283E-824B-49A0-B1A3-5EC004958E48}" destId="{D7694E60-8BD4-429B-A356-BF152ED87568}"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5BD99-6A7D-42B6-90F3-B33A17FDAA82}">
      <dsp:nvSpPr>
        <dsp:cNvPr id="0" name=""/>
        <dsp:cNvSpPr/>
      </dsp:nvSpPr>
      <dsp:spPr>
        <a:xfrm>
          <a:off x="1689132" y="304800"/>
          <a:ext cx="2362246" cy="104983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HOSPITALS</a:t>
          </a:r>
        </a:p>
      </dsp:txBody>
      <dsp:txXfrm>
        <a:off x="1719881" y="335549"/>
        <a:ext cx="2300748" cy="988341"/>
      </dsp:txXfrm>
    </dsp:sp>
    <dsp:sp modelId="{D3720701-4E9D-4D63-8D62-7D575FE4FAFA}">
      <dsp:nvSpPr>
        <dsp:cNvPr id="0" name=""/>
        <dsp:cNvSpPr/>
      </dsp:nvSpPr>
      <dsp:spPr>
        <a:xfrm rot="21462470">
          <a:off x="4543880" y="524987"/>
          <a:ext cx="1188578" cy="42790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43931" y="613136"/>
        <a:ext cx="1060206" cy="256744"/>
      </dsp:txXfrm>
    </dsp:sp>
    <dsp:sp modelId="{1ECD027C-BB04-4D85-B40C-7CDE9180394F}">
      <dsp:nvSpPr>
        <dsp:cNvPr id="0" name=""/>
        <dsp:cNvSpPr/>
      </dsp:nvSpPr>
      <dsp:spPr>
        <a:xfrm>
          <a:off x="6292185" y="191506"/>
          <a:ext cx="2699414" cy="894436"/>
        </a:xfrm>
        <a:prstGeom prst="roundRect">
          <a:avLst>
            <a:gd name="adj" fmla="val 10000"/>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 HOUSE SEGREGATION</a:t>
          </a:r>
        </a:p>
      </dsp:txBody>
      <dsp:txXfrm>
        <a:off x="6318382" y="217703"/>
        <a:ext cx="2647020" cy="842042"/>
      </dsp:txXfrm>
    </dsp:sp>
    <dsp:sp modelId="{1F7227B6-FE21-44F7-BDE5-463B8E97996A}">
      <dsp:nvSpPr>
        <dsp:cNvPr id="0" name=""/>
        <dsp:cNvSpPr/>
      </dsp:nvSpPr>
      <dsp:spPr>
        <a:xfrm rot="5525899">
          <a:off x="7306310" y="1419123"/>
          <a:ext cx="598300" cy="42790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7479438" y="1333970"/>
        <a:ext cx="256744" cy="469928"/>
      </dsp:txXfrm>
    </dsp:sp>
    <dsp:sp modelId="{E405F7FB-BF6A-477F-822D-4627A5DBF65F}">
      <dsp:nvSpPr>
        <dsp:cNvPr id="0" name=""/>
        <dsp:cNvSpPr/>
      </dsp:nvSpPr>
      <dsp:spPr>
        <a:xfrm>
          <a:off x="6148439" y="2214055"/>
          <a:ext cx="2843160" cy="772668"/>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COMMON STORAGE POINT</a:t>
          </a:r>
        </a:p>
      </dsp:txBody>
      <dsp:txXfrm>
        <a:off x="6171070" y="2236686"/>
        <a:ext cx="2797898" cy="727406"/>
      </dsp:txXfrm>
    </dsp:sp>
    <dsp:sp modelId="{6B602390-C31A-4F7F-82B3-24C7F189C175}">
      <dsp:nvSpPr>
        <dsp:cNvPr id="0" name=""/>
        <dsp:cNvSpPr/>
      </dsp:nvSpPr>
      <dsp:spPr>
        <a:xfrm rot="10940300">
          <a:off x="5676623" y="2315931"/>
          <a:ext cx="333595" cy="42790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5776659" y="2403555"/>
        <a:ext cx="233517" cy="256744"/>
      </dsp:txXfrm>
    </dsp:sp>
    <dsp:sp modelId="{B64D4C83-D6FE-4255-9EDB-2FBED0350D65}">
      <dsp:nvSpPr>
        <dsp:cNvPr id="0" name=""/>
        <dsp:cNvSpPr/>
      </dsp:nvSpPr>
      <dsp:spPr>
        <a:xfrm>
          <a:off x="2820881" y="1704157"/>
          <a:ext cx="2698655" cy="151480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TRANSPORTATION</a:t>
          </a:r>
        </a:p>
      </dsp:txBody>
      <dsp:txXfrm>
        <a:off x="2865248" y="1748524"/>
        <a:ext cx="2609921" cy="1426073"/>
      </dsp:txXfrm>
    </dsp:sp>
    <dsp:sp modelId="{8F75F346-F4FD-4537-896E-F684FAD377DB}">
      <dsp:nvSpPr>
        <dsp:cNvPr id="0" name=""/>
        <dsp:cNvSpPr/>
      </dsp:nvSpPr>
      <dsp:spPr>
        <a:xfrm rot="10671403">
          <a:off x="2249213" y="2311937"/>
          <a:ext cx="404162" cy="42790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370420" y="2395252"/>
        <a:ext cx="282913" cy="256744"/>
      </dsp:txXfrm>
    </dsp:sp>
    <dsp:sp modelId="{871FA9FE-7C06-4844-AF31-CF4B565E9501}">
      <dsp:nvSpPr>
        <dsp:cNvPr id="0" name=""/>
        <dsp:cNvSpPr/>
      </dsp:nvSpPr>
      <dsp:spPr>
        <a:xfrm>
          <a:off x="0" y="1660101"/>
          <a:ext cx="2058845" cy="1838006"/>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UNLOADING AND TEMPERATURE STORAGE AT CBWTF</a:t>
          </a:r>
        </a:p>
      </dsp:txBody>
      <dsp:txXfrm>
        <a:off x="53833" y="1713934"/>
        <a:ext cx="1951179" cy="1730340"/>
      </dsp:txXfrm>
    </dsp:sp>
    <dsp:sp modelId="{119B8925-65B9-46CA-AB9D-90FA761E34AC}">
      <dsp:nvSpPr>
        <dsp:cNvPr id="0" name=""/>
        <dsp:cNvSpPr/>
      </dsp:nvSpPr>
      <dsp:spPr>
        <a:xfrm rot="5074026">
          <a:off x="862893" y="3843785"/>
          <a:ext cx="614315" cy="42790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1035601" y="3750870"/>
        <a:ext cx="256744" cy="485943"/>
      </dsp:txXfrm>
    </dsp:sp>
    <dsp:sp modelId="{103FA7DD-EC6B-445E-A3D6-09486233A52C}">
      <dsp:nvSpPr>
        <dsp:cNvPr id="0" name=""/>
        <dsp:cNvSpPr/>
      </dsp:nvSpPr>
      <dsp:spPr>
        <a:xfrm>
          <a:off x="0" y="4651987"/>
          <a:ext cx="2532495" cy="83441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TREATMENT</a:t>
          </a:r>
        </a:p>
      </dsp:txBody>
      <dsp:txXfrm>
        <a:off x="24439" y="4676426"/>
        <a:ext cx="2483617" cy="785533"/>
      </dsp:txXfrm>
    </dsp:sp>
    <dsp:sp modelId="{5009934F-BF1F-466D-91B2-732DD1F25D28}">
      <dsp:nvSpPr>
        <dsp:cNvPr id="0" name=""/>
        <dsp:cNvSpPr/>
      </dsp:nvSpPr>
      <dsp:spPr>
        <a:xfrm rot="21587128">
          <a:off x="3215876" y="4844856"/>
          <a:ext cx="1646352" cy="42790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15876" y="4930678"/>
        <a:ext cx="1517980" cy="256744"/>
      </dsp:txXfrm>
    </dsp:sp>
    <dsp:sp modelId="{D7694E60-8BD4-429B-A356-BF152ED87568}">
      <dsp:nvSpPr>
        <dsp:cNvPr id="0" name=""/>
        <dsp:cNvSpPr/>
      </dsp:nvSpPr>
      <dsp:spPr>
        <a:xfrm>
          <a:off x="5638799" y="4725906"/>
          <a:ext cx="2335640" cy="645082"/>
        </a:xfrm>
        <a:prstGeom prst="roundRect">
          <a:avLst>
            <a:gd name="adj" fmla="val 10000"/>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DISPOSAL</a:t>
          </a:r>
        </a:p>
      </dsp:txBody>
      <dsp:txXfrm>
        <a:off x="5657693" y="4744800"/>
        <a:ext cx="2297852" cy="6072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29903-A916-47A4-BD49-10A71716E330}" type="datetimeFigureOut">
              <a:rPr lang="en-US" smtClean="0"/>
              <a:pPr/>
              <a:t>12/4/2023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4BBBD6-54DC-4577-91FF-70D4041AEC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4BBBD6-54DC-4577-91FF-70D4041AEC1D}"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44BBBD6-54DC-4577-91FF-70D4041AEC1D}" type="slidenum">
              <a:rPr lang="en-US" smtClean="0"/>
              <a:pPr/>
              <a:t>33</a:t>
            </a:fld>
            <a:endParaRPr lang="en-US"/>
          </a:p>
        </p:txBody>
      </p:sp>
    </p:spTree>
    <p:extLst>
      <p:ext uri="{BB962C8B-B14F-4D97-AF65-F5344CB8AC3E}">
        <p14:creationId xmlns:p14="http://schemas.microsoft.com/office/powerpoint/2010/main" val="103413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895F423-2908-466A-8107-0228BAC42F4B}" type="datetimeFigureOut">
              <a:rPr lang="en-US" smtClean="0"/>
              <a:pPr/>
              <a:t>12/4/2023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95F423-2908-466A-8107-0228BAC42F4B}"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95F423-2908-466A-8107-0228BAC42F4B}"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95F423-2908-466A-8107-0228BAC42F4B}"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895F423-2908-466A-8107-0228BAC42F4B}"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95F423-2908-466A-8107-0228BAC42F4B}"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895F423-2908-466A-8107-0228BAC42F4B}"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895F423-2908-466A-8107-0228BAC42F4B}"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5F423-2908-466A-8107-0228BAC42F4B}"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95F423-2908-466A-8107-0228BAC42F4B}"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EE476-C2A2-442A-A25C-D929668B0D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895F423-2908-466A-8107-0228BAC42F4B}"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94EE476-C2A2-442A-A25C-D929668B0D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895F423-2908-466A-8107-0228BAC42F4B}" type="datetimeFigureOut">
              <a:rPr lang="en-US" smtClean="0"/>
              <a:pPr/>
              <a:t>12/4/2023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4EE476-C2A2-442A-A25C-D929668B0D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438400"/>
          </a:xfrm>
        </p:spPr>
        <p:txBody>
          <a:bodyPr anchor="ctr">
            <a:noAutofit/>
          </a:bodyPr>
          <a:lstStyle/>
          <a:p>
            <a:pPr algn="ctr"/>
            <a:r>
              <a:rPr lang="en-US" sz="6600" u="sng" dirty="0">
                <a:solidFill>
                  <a:schemeClr val="accent5">
                    <a:lumMod val="75000"/>
                  </a:schemeClr>
                </a:solidFill>
                <a:latin typeface="Algerian" pitchFamily="82" charset="0"/>
              </a:rPr>
              <a:t>LABORATORY SAFETY &amp; BIO-MEDICAL WASTE</a:t>
            </a:r>
          </a:p>
        </p:txBody>
      </p:sp>
      <p:sp>
        <p:nvSpPr>
          <p:cNvPr id="3" name="Subtitle 2"/>
          <p:cNvSpPr>
            <a:spLocks noGrp="1"/>
          </p:cNvSpPr>
          <p:nvPr>
            <p:ph type="subTitle" idx="1"/>
          </p:nvPr>
        </p:nvSpPr>
        <p:spPr>
          <a:xfrm>
            <a:off x="3063512" y="6286500"/>
            <a:ext cx="6024608" cy="1447800"/>
          </a:xfrm>
        </p:spPr>
        <p:txBody>
          <a:bodyPr>
            <a:normAutofit/>
          </a:bodyPr>
          <a:lstStyle/>
          <a:p>
            <a:r>
              <a:rPr lang="en-US" dirty="0">
                <a:solidFill>
                  <a:srgbClr val="FF0000"/>
                </a:solidFill>
              </a:rPr>
              <a:t>Dr. Navneet Kumar Singh</a:t>
            </a:r>
          </a:p>
        </p:txBody>
      </p:sp>
      <p:pic>
        <p:nvPicPr>
          <p:cNvPr id="4" name="Picture 2" descr="Biomedical Waste Management: A Comprehensive Guide to Safe and Effective  Disposal">
            <a:extLst>
              <a:ext uri="{FF2B5EF4-FFF2-40B4-BE49-F238E27FC236}">
                <a16:creationId xmlns:a16="http://schemas.microsoft.com/office/drawing/2014/main" id="{84DF83ED-8988-4040-8E49-D9DCA1D3E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64"/>
          <a:stretch/>
        </p:blipFill>
        <p:spPr bwMode="auto">
          <a:xfrm>
            <a:off x="55880" y="2324101"/>
            <a:ext cx="4841240" cy="4076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ohazard Symbol Signvector Icon Stock Illustration - Download Image Now -  Toxic Waste, Biohazard Symbol, Icon - iStock">
            <a:extLst>
              <a:ext uri="{FF2B5EF4-FFF2-40B4-BE49-F238E27FC236}">
                <a16:creationId xmlns:a16="http://schemas.microsoft.com/office/drawing/2014/main" id="{9F485D9F-E327-4036-846E-3A7C468AD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440" y="2298701"/>
            <a:ext cx="4170680" cy="4076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0FD7-910A-4C52-8109-E5B718F0DC35}"/>
              </a:ext>
            </a:extLst>
          </p:cNvPr>
          <p:cNvSpPr>
            <a:spLocks noGrp="1"/>
          </p:cNvSpPr>
          <p:nvPr>
            <p:ph type="title"/>
          </p:nvPr>
        </p:nvSpPr>
        <p:spPr>
          <a:xfrm>
            <a:off x="1752600" y="76200"/>
            <a:ext cx="8229600" cy="1143000"/>
          </a:xfrm>
        </p:spPr>
        <p:txBody>
          <a:bodyPr/>
          <a:lstStyle/>
          <a:p>
            <a:r>
              <a:rPr lang="en-US" dirty="0"/>
              <a:t>Biohazard</a:t>
            </a:r>
            <a:endParaRPr lang="en-IN" dirty="0"/>
          </a:p>
        </p:txBody>
      </p:sp>
      <p:sp>
        <p:nvSpPr>
          <p:cNvPr id="3" name="Content Placeholder 2">
            <a:extLst>
              <a:ext uri="{FF2B5EF4-FFF2-40B4-BE49-F238E27FC236}">
                <a16:creationId xmlns:a16="http://schemas.microsoft.com/office/drawing/2014/main" id="{85049081-587B-456F-99C8-52E48921B761}"/>
              </a:ext>
            </a:extLst>
          </p:cNvPr>
          <p:cNvSpPr>
            <a:spLocks noGrp="1"/>
          </p:cNvSpPr>
          <p:nvPr>
            <p:ph idx="1"/>
          </p:nvPr>
        </p:nvSpPr>
        <p:spPr>
          <a:xfrm>
            <a:off x="457200" y="1447800"/>
            <a:ext cx="8229600" cy="5486400"/>
          </a:xfrm>
        </p:spPr>
        <p:txBody>
          <a:bodyPr>
            <a:normAutofit lnSpcReduction="10000"/>
          </a:bodyPr>
          <a:lstStyle/>
          <a:p>
            <a:pPr algn="just"/>
            <a:r>
              <a:rPr lang="en-US" sz="3100" dirty="0">
                <a:solidFill>
                  <a:schemeClr val="accent6">
                    <a:lumMod val="50000"/>
                  </a:schemeClr>
                </a:solidFill>
              </a:rPr>
              <a:t>Biological hazards, also known as biohazards, refer to biological substances that pose a threat to the health of living organisms, primarily that of humans.  </a:t>
            </a:r>
            <a:r>
              <a:rPr lang="en-US" sz="3100" dirty="0">
                <a:solidFill>
                  <a:srgbClr val="0070C0"/>
                </a:solidFill>
              </a:rPr>
              <a:t>This can include medical waste or samples of a microorganism, viruses, or toxins (from a biological source) that can affect human health.</a:t>
            </a:r>
          </a:p>
          <a:p>
            <a:pPr marL="0" indent="0">
              <a:buNone/>
            </a:pPr>
            <a:r>
              <a:rPr lang="en-US" dirty="0">
                <a:solidFill>
                  <a:schemeClr val="accent5"/>
                </a:solidFill>
              </a:rPr>
              <a:t>4 categories of Biohazard are:</a:t>
            </a:r>
            <a:endParaRPr lang="en-IN" dirty="0">
              <a:solidFill>
                <a:schemeClr val="accent5"/>
              </a:solidFill>
            </a:endParaRPr>
          </a:p>
          <a:p>
            <a:r>
              <a:rPr lang="en-IN" dirty="0">
                <a:solidFill>
                  <a:srgbClr val="00B0F0"/>
                </a:solidFill>
              </a:rPr>
              <a:t>Solid Biohazardous Waste</a:t>
            </a:r>
          </a:p>
          <a:p>
            <a:r>
              <a:rPr lang="en-IN" dirty="0">
                <a:solidFill>
                  <a:srgbClr val="00B0F0"/>
                </a:solidFill>
              </a:rPr>
              <a:t>Liquid Biohazardous Waste </a:t>
            </a:r>
          </a:p>
          <a:p>
            <a:r>
              <a:rPr lang="en-IN" dirty="0">
                <a:solidFill>
                  <a:srgbClr val="00B0F0"/>
                </a:solidFill>
              </a:rPr>
              <a:t>Sharp Biohazardous Waste</a:t>
            </a:r>
          </a:p>
          <a:p>
            <a:r>
              <a:rPr lang="en-IN" dirty="0">
                <a:solidFill>
                  <a:srgbClr val="00B0F0"/>
                </a:solidFill>
              </a:rPr>
              <a:t>Pathological Biohazardous Waste</a:t>
            </a:r>
          </a:p>
          <a:p>
            <a:endParaRPr lang="en-IN" dirty="0"/>
          </a:p>
        </p:txBody>
      </p:sp>
    </p:spTree>
    <p:extLst>
      <p:ext uri="{BB962C8B-B14F-4D97-AF65-F5344CB8AC3E}">
        <p14:creationId xmlns:p14="http://schemas.microsoft.com/office/powerpoint/2010/main" val="250391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Dell pc\Documents\Bluetooth Folder\IMG_20160223_202722.jpg"/>
          <p:cNvPicPr>
            <a:picLocks noGrp="1" noChangeAspect="1" noChangeArrowheads="1"/>
          </p:cNvPicPr>
          <p:nvPr>
            <p:ph idx="1"/>
          </p:nvPr>
        </p:nvPicPr>
        <p:blipFill rotWithShape="1">
          <a:blip r:embed="rId2"/>
          <a:srcRect r="14166"/>
          <a:stretch/>
        </p:blipFill>
        <p:spPr bwMode="auto">
          <a:xfrm>
            <a:off x="76200" y="0"/>
            <a:ext cx="8991599"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C:\Users\Dell pc\Documents\Bluetooth Folder\IMG_20160223_202242.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Dell pc\Documents\Bluetooth Folder\IMG_20160223_202210.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Dell pc\Documents\Bluetooth Folder\IMG_20160223_202043.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Dell pc\Documents\Bluetooth Folder\IMG_20160223_202119.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Dell pc\Documents\Bluetooth Folder\IMG_20160223_202006.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42" name="Picture 2" descr="C:\Users\Dell pc\Documents\Bluetooth Folder\IMG_20160224_1140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0" y="1143000"/>
            <a:ext cx="9144000" cy="4572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u="sng" dirty="0">
                <a:solidFill>
                  <a:srgbClr val="002060"/>
                </a:solidFill>
              </a:rPr>
              <a:t>NEED FOR BMW MANAGEMENT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descr="C:\Users\Dell pc\Documents\Bluetooth Folder\IMG_20160223_2031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pPr algn="ctr"/>
            <a:r>
              <a:rPr lang="en-US" sz="3600" u="sng" dirty="0">
                <a:latin typeface="Algerian" pitchFamily="82" charset="0"/>
              </a:rPr>
              <a:t>CONTENT</a:t>
            </a:r>
          </a:p>
        </p:txBody>
      </p:sp>
      <p:sp>
        <p:nvSpPr>
          <p:cNvPr id="3" name="Content Placeholder 2"/>
          <p:cNvSpPr>
            <a:spLocks noGrp="1"/>
          </p:cNvSpPr>
          <p:nvPr>
            <p:ph idx="1"/>
          </p:nvPr>
        </p:nvSpPr>
        <p:spPr>
          <a:xfrm>
            <a:off x="457200" y="1371600"/>
            <a:ext cx="8229600" cy="4953000"/>
          </a:xfrm>
        </p:spPr>
        <p:txBody>
          <a:bodyPr/>
          <a:lstStyle/>
          <a:p>
            <a:endParaRPr lang="en-US" dirty="0"/>
          </a:p>
        </p:txBody>
      </p:sp>
      <p:sp>
        <p:nvSpPr>
          <p:cNvPr id="4" name="Rectangle 3"/>
          <p:cNvSpPr/>
          <p:nvPr/>
        </p:nvSpPr>
        <p:spPr>
          <a:xfrm>
            <a:off x="228600" y="152400"/>
            <a:ext cx="86868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u="sng" dirty="0"/>
              <a:t>CONTENTS</a:t>
            </a:r>
          </a:p>
        </p:txBody>
      </p:sp>
      <p:sp>
        <p:nvSpPr>
          <p:cNvPr id="5" name="Rounded Rectangle 4"/>
          <p:cNvSpPr/>
          <p:nvPr/>
        </p:nvSpPr>
        <p:spPr>
          <a:xfrm>
            <a:off x="152400" y="1442720"/>
            <a:ext cx="8763000" cy="502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buFont typeface="Arial" pitchFamily="34" charset="0"/>
              <a:buChar char="•"/>
            </a:pPr>
            <a:r>
              <a:rPr lang="en-US" sz="2800" dirty="0">
                <a:solidFill>
                  <a:schemeClr val="tx1"/>
                </a:solidFill>
              </a:rPr>
              <a:t>DEFINITION</a:t>
            </a:r>
          </a:p>
          <a:p>
            <a:pPr>
              <a:buFont typeface="Arial" pitchFamily="34" charset="0"/>
              <a:buChar char="•"/>
            </a:pPr>
            <a:r>
              <a:rPr lang="en-US" sz="2800" dirty="0">
                <a:solidFill>
                  <a:schemeClr val="tx1"/>
                </a:solidFill>
              </a:rPr>
              <a:t>SOURCES</a:t>
            </a:r>
          </a:p>
          <a:p>
            <a:pPr>
              <a:buFont typeface="Arial" pitchFamily="34" charset="0"/>
              <a:buChar char="•"/>
            </a:pPr>
            <a:r>
              <a:rPr lang="en-US" sz="2800" dirty="0">
                <a:solidFill>
                  <a:schemeClr val="tx1"/>
                </a:solidFill>
              </a:rPr>
              <a:t>CLASSIFICATION</a:t>
            </a:r>
          </a:p>
          <a:p>
            <a:pPr>
              <a:buFont typeface="Arial" pitchFamily="34" charset="0"/>
              <a:buChar char="•"/>
            </a:pPr>
            <a:r>
              <a:rPr lang="en-US" sz="2800" dirty="0">
                <a:solidFill>
                  <a:schemeClr val="tx1"/>
                </a:solidFill>
              </a:rPr>
              <a:t>NEED FOR MANAGEMENT</a:t>
            </a:r>
          </a:p>
          <a:p>
            <a:pPr>
              <a:buFont typeface="Arial" pitchFamily="34" charset="0"/>
              <a:buChar char="•"/>
            </a:pPr>
            <a:r>
              <a:rPr lang="en-US" sz="2800" dirty="0">
                <a:solidFill>
                  <a:schemeClr val="tx1"/>
                </a:solidFill>
              </a:rPr>
              <a:t>HOW IT CAME INTO EXISTANCE?</a:t>
            </a:r>
          </a:p>
          <a:p>
            <a:pPr>
              <a:buFont typeface="Arial" pitchFamily="34" charset="0"/>
              <a:buChar char="•"/>
            </a:pPr>
            <a:r>
              <a:rPr lang="en-US" sz="2800" dirty="0">
                <a:solidFill>
                  <a:schemeClr val="tx1"/>
                </a:solidFill>
              </a:rPr>
              <a:t>OBJECTIVE</a:t>
            </a:r>
          </a:p>
          <a:p>
            <a:pPr>
              <a:buFont typeface="Arial" pitchFamily="34" charset="0"/>
              <a:buChar char="•"/>
            </a:pPr>
            <a:r>
              <a:rPr lang="en-US" sz="2800" dirty="0">
                <a:solidFill>
                  <a:schemeClr val="tx1"/>
                </a:solidFill>
              </a:rPr>
              <a:t>PROCESS</a:t>
            </a:r>
          </a:p>
          <a:p>
            <a:pPr>
              <a:buFont typeface="Arial" pitchFamily="34" charset="0"/>
              <a:buChar char="•"/>
            </a:pPr>
            <a:r>
              <a:rPr lang="en-US" sz="2800" dirty="0">
                <a:solidFill>
                  <a:schemeClr val="tx1"/>
                </a:solidFill>
              </a:rPr>
              <a:t>AWARENESS AND EDUCATION</a:t>
            </a:r>
          </a:p>
          <a:p>
            <a:pPr>
              <a:buFont typeface="Arial" pitchFamily="34" charset="0"/>
              <a:buChar char="•"/>
            </a:pPr>
            <a:r>
              <a:rPr lang="en-US" sz="2800" dirty="0">
                <a:solidFill>
                  <a:schemeClr val="tx1"/>
                </a:solidFill>
              </a:rPr>
              <a:t>CONCLUSION</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Dell pc\Documents\Bluetooth Folder\IMG_20160223_202353.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905000"/>
            <a:ext cx="9144000" cy="2667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u="sng" dirty="0">
                <a:solidFill>
                  <a:srgbClr val="002060"/>
                </a:solidFill>
              </a:rPr>
              <a:t>HOW IT CAME INTO EXISTANCE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86512"/>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943600"/>
          </a:xfrm>
        </p:spPr>
        <p:txBody>
          <a:bodyPr>
            <a:normAutofit/>
          </a:bodyPr>
          <a:lstStyle/>
          <a:p>
            <a:r>
              <a:rPr lang="en-US" sz="2800" u="sng" dirty="0"/>
              <a:t>In late 1980’s</a:t>
            </a:r>
          </a:p>
          <a:p>
            <a:pPr>
              <a:buClr>
                <a:schemeClr val="tx1"/>
              </a:buClr>
              <a:buFont typeface="Courier New" pitchFamily="49" charset="0"/>
              <a:buChar char="o"/>
            </a:pPr>
            <a:r>
              <a:rPr lang="en-US" sz="2800" dirty="0"/>
              <a:t>Items such as used syringes were washed up on several East Coast beaches</a:t>
            </a:r>
          </a:p>
          <a:p>
            <a:pPr>
              <a:buClr>
                <a:schemeClr val="tx1"/>
              </a:buClr>
              <a:buFont typeface="Courier New" pitchFamily="49" charset="0"/>
              <a:buChar char="o"/>
            </a:pPr>
            <a:endParaRPr lang="en-US" sz="2800" dirty="0"/>
          </a:p>
          <a:p>
            <a:pPr>
              <a:buClr>
                <a:schemeClr val="tx1"/>
              </a:buClr>
              <a:buFont typeface="Courier New" pitchFamily="49" charset="0"/>
              <a:buChar char="o"/>
            </a:pPr>
            <a:r>
              <a:rPr lang="en-US" sz="2800" dirty="0"/>
              <a:t>Concern about HIV and HBV virus infection</a:t>
            </a:r>
          </a:p>
          <a:p>
            <a:pPr>
              <a:buClr>
                <a:schemeClr val="tx1"/>
              </a:buClr>
              <a:buFont typeface="Courier New" pitchFamily="49" charset="0"/>
              <a:buChar char="o"/>
            </a:pPr>
            <a:endParaRPr lang="en-US" sz="2800" dirty="0"/>
          </a:p>
          <a:p>
            <a:pPr>
              <a:buClr>
                <a:schemeClr val="tx1"/>
              </a:buClr>
              <a:buFont typeface="Courier New" pitchFamily="49" charset="0"/>
              <a:buChar char="o"/>
            </a:pPr>
            <a:r>
              <a:rPr lang="en-US" sz="2800" dirty="0"/>
              <a:t>Lead to development of biomedical waste management law in USA</a:t>
            </a:r>
          </a:p>
          <a:p>
            <a:endParaRPr lang="en-US" sz="2800" dirty="0"/>
          </a:p>
          <a:p>
            <a:pPr algn="ctr">
              <a:buNone/>
            </a:pPr>
            <a:r>
              <a:rPr lang="en-US" sz="2800" dirty="0" err="1"/>
              <a:t>Howerer</a:t>
            </a:r>
            <a:r>
              <a:rPr lang="en-US" sz="2800" dirty="0"/>
              <a:t> in INDIA the seriousness about the management came into limelight only after 1990’s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Dell pc\Documents\Bluetooth Folder\IMG_20160224_103658.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Dell pc\Documents\Bluetooth Folder\IMG_20160224_103609.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Users\Dell pc\Documents\Bluetooth Folder\IMG_20160223_203030.jpg"/>
          <p:cNvPicPr>
            <a:picLocks noGrp="1" noChangeAspect="1" noChangeArrowheads="1"/>
          </p:cNvPicPr>
          <p:nvPr>
            <p:ph idx="1"/>
          </p:nvPr>
        </p:nvPicPr>
        <p:blipFill rotWithShape="1">
          <a:blip r:embed="rId2"/>
          <a:srcRect b="7778"/>
          <a:stretch/>
        </p:blipFill>
        <p:spPr bwMode="auto">
          <a:xfrm>
            <a:off x="0" y="0"/>
            <a:ext cx="9143999" cy="68579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ell pc\Documents\Bluetooth Folder\IMG_20160224_184329.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p:spPr>
        <p:style>
          <a:lnRef idx="1">
            <a:schemeClr val="accent4"/>
          </a:lnRef>
          <a:fillRef idx="3">
            <a:schemeClr val="accent4"/>
          </a:fillRef>
          <a:effectRef idx="2">
            <a:schemeClr val="accent4"/>
          </a:effectRef>
          <a:fontRef idx="minor">
            <a:schemeClr val="lt1"/>
          </a:fontRef>
        </p:style>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0" y="1371600"/>
          <a:ext cx="89916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04800" y="0"/>
            <a:ext cx="84582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a:t>BMW MANAGEMENT PROCESS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Dell pc\Documents\Bluetooth Folder\IMG_20160224_184220.jpg"/>
          <p:cNvPicPr>
            <a:picLocks noGrp="1" noChangeAspect="1" noChangeArrowheads="1"/>
          </p:cNvPicPr>
          <p:nvPr>
            <p:ph idx="1"/>
          </p:nvPr>
        </p:nvPicPr>
        <p:blipFill>
          <a:blip r:embed="rId2"/>
          <a:srcRect/>
          <a:stretch>
            <a:fillRect/>
          </a:stretch>
        </p:blipFill>
        <p:spPr bwMode="auto">
          <a:xfrm>
            <a:off x="0" y="1371600"/>
            <a:ext cx="9143999" cy="5486399"/>
          </a:xfrm>
          <a:prstGeom prst="rect">
            <a:avLst/>
          </a:prstGeom>
          <a:noFill/>
        </p:spPr>
      </p:pic>
      <p:sp>
        <p:nvSpPr>
          <p:cNvPr id="5" name="Rounded Rectangle 4"/>
          <p:cNvSpPr/>
          <p:nvPr/>
        </p:nvSpPr>
        <p:spPr>
          <a:xfrm>
            <a:off x="0" y="0"/>
            <a:ext cx="9144000"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VEHICLE USED FOR TRANSPORTATION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1CE5-8E8F-4D73-81C6-CCA87B4937DF}"/>
              </a:ext>
            </a:extLst>
          </p:cNvPr>
          <p:cNvSpPr>
            <a:spLocks noGrp="1"/>
          </p:cNvSpPr>
          <p:nvPr>
            <p:ph type="title"/>
          </p:nvPr>
        </p:nvSpPr>
        <p:spPr/>
        <p:txBody>
          <a:bodyPr>
            <a:normAutofit fontScale="90000"/>
          </a:bodyPr>
          <a:lstStyle/>
          <a:p>
            <a:r>
              <a:rPr lang="en-US" dirty="0"/>
              <a:t>Incinerator</a:t>
            </a:r>
            <a:br>
              <a:rPr lang="en-US" dirty="0"/>
            </a:br>
            <a:endParaRPr lang="en-IN" dirty="0"/>
          </a:p>
        </p:txBody>
      </p:sp>
      <p:sp>
        <p:nvSpPr>
          <p:cNvPr id="3" name="Content Placeholder 2">
            <a:extLst>
              <a:ext uri="{FF2B5EF4-FFF2-40B4-BE49-F238E27FC236}">
                <a16:creationId xmlns:a16="http://schemas.microsoft.com/office/drawing/2014/main" id="{B81A0A66-1531-4E22-BFDC-58894AE46959}"/>
              </a:ext>
            </a:extLst>
          </p:cNvPr>
          <p:cNvSpPr>
            <a:spLocks noGrp="1"/>
          </p:cNvSpPr>
          <p:nvPr>
            <p:ph idx="1"/>
          </p:nvPr>
        </p:nvSpPr>
        <p:spPr/>
        <p:txBody>
          <a:bodyPr/>
          <a:lstStyle/>
          <a:p>
            <a:endParaRPr lang="en-IN"/>
          </a:p>
        </p:txBody>
      </p:sp>
      <p:pic>
        <p:nvPicPr>
          <p:cNvPr id="3074" name="Picture 2" descr="The Economics of Waste Incineration: Balancing the Costs and Benefits of a  Waste Management Method">
            <a:extLst>
              <a:ext uri="{FF2B5EF4-FFF2-40B4-BE49-F238E27FC236}">
                <a16:creationId xmlns:a16="http://schemas.microsoft.com/office/drawing/2014/main" id="{D2BA7DF6-1F4D-49FE-80A7-18E8D62EC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4500"/>
            <a:ext cx="86106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0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Cross 3"/>
          <p:cNvSpPr/>
          <p:nvPr/>
        </p:nvSpPr>
        <p:spPr>
          <a:xfrm>
            <a:off x="76200" y="0"/>
            <a:ext cx="9067800" cy="6781800"/>
          </a:xfrm>
          <a:prstGeom prst="pl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6000" dirty="0"/>
              <a:t>WHAT IS A </a:t>
            </a:r>
          </a:p>
          <a:p>
            <a:pPr algn="ctr"/>
            <a:r>
              <a:rPr lang="en-US" sz="6000" dirty="0"/>
              <a:t>BIO-MEDICAL WASTE??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D024-CF1A-4CC0-9B63-E63B4946779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AB51F39-2C51-4361-9D65-27634953B297}"/>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430B7B92-39BD-429A-A149-AD213F22533B}"/>
              </a:ext>
            </a:extLst>
          </p:cNvPr>
          <p:cNvPicPr>
            <a:picLocks noChangeAspect="1"/>
          </p:cNvPicPr>
          <p:nvPr/>
        </p:nvPicPr>
        <p:blipFill rotWithShape="1">
          <a:blip r:embed="rId2"/>
          <a:srcRect l="9166" t="23334" r="39167" b="29259"/>
          <a:stretch/>
        </p:blipFill>
        <p:spPr>
          <a:xfrm>
            <a:off x="-5080" y="-50800"/>
            <a:ext cx="8991600" cy="5162094"/>
          </a:xfrm>
          <a:prstGeom prst="rect">
            <a:avLst/>
          </a:prstGeom>
        </p:spPr>
      </p:pic>
      <p:sp>
        <p:nvSpPr>
          <p:cNvPr id="5" name="TextBox 4">
            <a:extLst>
              <a:ext uri="{FF2B5EF4-FFF2-40B4-BE49-F238E27FC236}">
                <a16:creationId xmlns:a16="http://schemas.microsoft.com/office/drawing/2014/main" id="{EDB9463C-D5C5-4C8B-949A-94D7E01AE377}"/>
              </a:ext>
            </a:extLst>
          </p:cNvPr>
          <p:cNvSpPr txBox="1"/>
          <p:nvPr/>
        </p:nvSpPr>
        <p:spPr>
          <a:xfrm>
            <a:off x="-5080" y="5029200"/>
            <a:ext cx="9149080" cy="1938992"/>
          </a:xfrm>
          <a:prstGeom prst="rect">
            <a:avLst/>
          </a:prstGeom>
          <a:noFill/>
        </p:spPr>
        <p:txBody>
          <a:bodyPr wrap="square" rtlCol="0">
            <a:spAutoFit/>
          </a:bodyPr>
          <a:lstStyle/>
          <a:p>
            <a:pPr algn="just"/>
            <a:r>
              <a:rPr lang="en-US" sz="2400" b="1" dirty="0">
                <a:highlight>
                  <a:srgbClr val="C0C0C0"/>
                </a:highlight>
              </a:rPr>
              <a:t>Plasma pyrolysis technology </a:t>
            </a:r>
            <a:r>
              <a:rPr lang="en-US" sz="2400" dirty="0">
                <a:highlight>
                  <a:srgbClr val="C0C0C0"/>
                </a:highlight>
              </a:rPr>
              <a:t>is a non-incineration thermal process that uses extremely high temperature in an oxygen starved environment to completely dissociate waste in to their elemental constituents. It uses heat generated by graphite electrode based plasma arc system.</a:t>
            </a:r>
            <a:endParaRPr lang="en-IN" sz="2400" dirty="0">
              <a:highlight>
                <a:srgbClr val="C0C0C0"/>
              </a:highlight>
            </a:endParaRPr>
          </a:p>
        </p:txBody>
      </p:sp>
    </p:spTree>
    <p:extLst>
      <p:ext uri="{BB962C8B-B14F-4D97-AF65-F5344CB8AC3E}">
        <p14:creationId xmlns:p14="http://schemas.microsoft.com/office/powerpoint/2010/main" val="1995704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8B78-AAE5-49BB-8CD3-FF8925129C40}"/>
              </a:ext>
            </a:extLst>
          </p:cNvPr>
          <p:cNvSpPr>
            <a:spLocks noGrp="1"/>
          </p:cNvSpPr>
          <p:nvPr>
            <p:ph type="title"/>
          </p:nvPr>
        </p:nvSpPr>
        <p:spPr/>
        <p:txBody>
          <a:bodyPr/>
          <a:lstStyle/>
          <a:p>
            <a:r>
              <a:rPr lang="en-US" dirty="0"/>
              <a:t>Autoclaving</a:t>
            </a:r>
            <a:endParaRPr lang="en-IN" dirty="0"/>
          </a:p>
        </p:txBody>
      </p:sp>
      <p:pic>
        <p:nvPicPr>
          <p:cNvPr id="1026" name="Picture 2" descr="What Can Be Autoclaved? You may be surprised | TOMY">
            <a:extLst>
              <a:ext uri="{FF2B5EF4-FFF2-40B4-BE49-F238E27FC236}">
                <a16:creationId xmlns:a16="http://schemas.microsoft.com/office/drawing/2014/main" id="{766C8A16-BF5B-48D1-862B-579010978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1935163"/>
            <a:ext cx="3428999" cy="43894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toclave = Sterilization Process of Glassware and Nutrient Media by Moist  Heat Sterilization(HINDI) - YouTube">
            <a:extLst>
              <a:ext uri="{FF2B5EF4-FFF2-40B4-BE49-F238E27FC236}">
                <a16:creationId xmlns:a16="http://schemas.microsoft.com/office/drawing/2014/main" id="{20672655-3AA0-4AEE-82C1-D7F31D3D65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1935163"/>
            <a:ext cx="5638801"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40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CE29-459A-47B7-9645-18532C7F438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A04DE3F-E3DA-49B3-80A9-E8B0C3D2184A}"/>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DA4E1C3A-1231-4F1B-B8ED-14A5B54B227E}"/>
              </a:ext>
            </a:extLst>
          </p:cNvPr>
          <p:cNvPicPr>
            <a:picLocks noChangeAspect="1"/>
          </p:cNvPicPr>
          <p:nvPr/>
        </p:nvPicPr>
        <p:blipFill rotWithShape="1">
          <a:blip r:embed="rId2"/>
          <a:srcRect l="10833" t="23334" r="39167" b="32222"/>
          <a:stretch/>
        </p:blipFill>
        <p:spPr>
          <a:xfrm>
            <a:off x="0" y="304800"/>
            <a:ext cx="9067800" cy="6400800"/>
          </a:xfrm>
          <a:prstGeom prst="rect">
            <a:avLst/>
          </a:prstGeom>
        </p:spPr>
      </p:pic>
    </p:spTree>
    <p:extLst>
      <p:ext uri="{BB962C8B-B14F-4D97-AF65-F5344CB8AC3E}">
        <p14:creationId xmlns:p14="http://schemas.microsoft.com/office/powerpoint/2010/main" val="3207246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F3D7-46DA-4987-8AC9-23857DBF6EFD}"/>
              </a:ext>
            </a:extLst>
          </p:cNvPr>
          <p:cNvSpPr>
            <a:spLocks noGrp="1"/>
          </p:cNvSpPr>
          <p:nvPr>
            <p:ph type="title"/>
          </p:nvPr>
        </p:nvSpPr>
        <p:spPr>
          <a:xfrm>
            <a:off x="2819400" y="116935"/>
            <a:ext cx="12612214" cy="1026066"/>
          </a:xfrm>
        </p:spPr>
        <p:txBody>
          <a:bodyPr/>
          <a:lstStyle/>
          <a:p>
            <a:r>
              <a:rPr lang="en-US" dirty="0"/>
              <a:t>Landfill</a:t>
            </a:r>
            <a:endParaRPr lang="en-IN" dirty="0"/>
          </a:p>
        </p:txBody>
      </p:sp>
      <p:pic>
        <p:nvPicPr>
          <p:cNvPr id="2052" name="Picture 4" descr="From garbage collection to the Landfill">
            <a:extLst>
              <a:ext uri="{FF2B5EF4-FFF2-40B4-BE49-F238E27FC236}">
                <a16:creationId xmlns:a16="http://schemas.microsoft.com/office/drawing/2014/main" id="{C144D5AF-EBDD-4B32-85D6-D164906D1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 y="1696720"/>
            <a:ext cx="4898669" cy="5029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armaceutical Waste Management, Treatment, and Disposal">
            <a:extLst>
              <a:ext uri="{FF2B5EF4-FFF2-40B4-BE49-F238E27FC236}">
                <a16:creationId xmlns:a16="http://schemas.microsoft.com/office/drawing/2014/main" id="{201D257E-A0C3-4807-92B8-4CD235D27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229" y="1767475"/>
            <a:ext cx="417421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856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D341-5507-4D94-83B3-FBB8225BD9B4}"/>
              </a:ext>
            </a:extLst>
          </p:cNvPr>
          <p:cNvSpPr>
            <a:spLocks noGrp="1"/>
          </p:cNvSpPr>
          <p:nvPr>
            <p:ph type="title"/>
          </p:nvPr>
        </p:nvSpPr>
        <p:spPr/>
        <p:txBody>
          <a:bodyPr/>
          <a:lstStyle/>
          <a:p>
            <a:r>
              <a:rPr lang="en-US" dirty="0"/>
              <a:t>Microwaving</a:t>
            </a:r>
            <a:endParaRPr lang="en-IN" dirty="0"/>
          </a:p>
        </p:txBody>
      </p:sp>
      <p:sp>
        <p:nvSpPr>
          <p:cNvPr id="5" name="Content Placeholder 4">
            <a:extLst>
              <a:ext uri="{FF2B5EF4-FFF2-40B4-BE49-F238E27FC236}">
                <a16:creationId xmlns:a16="http://schemas.microsoft.com/office/drawing/2014/main" id="{F2B2F46F-3004-4FF0-9F6D-7B261DE16CC5}"/>
              </a:ext>
            </a:extLst>
          </p:cNvPr>
          <p:cNvSpPr>
            <a:spLocks noGrp="1"/>
          </p:cNvSpPr>
          <p:nvPr>
            <p:ph idx="1"/>
          </p:nvPr>
        </p:nvSpPr>
        <p:spPr/>
        <p:txBody>
          <a:bodyPr/>
          <a:lstStyle/>
          <a:p>
            <a:endParaRPr lang="en-IN"/>
          </a:p>
        </p:txBody>
      </p:sp>
      <p:pic>
        <p:nvPicPr>
          <p:cNvPr id="6" name="Picture 5">
            <a:extLst>
              <a:ext uri="{FF2B5EF4-FFF2-40B4-BE49-F238E27FC236}">
                <a16:creationId xmlns:a16="http://schemas.microsoft.com/office/drawing/2014/main" id="{78CDA859-5F64-4CBD-B071-8BAE91AC6756}"/>
              </a:ext>
            </a:extLst>
          </p:cNvPr>
          <p:cNvPicPr>
            <a:picLocks noChangeAspect="1"/>
          </p:cNvPicPr>
          <p:nvPr/>
        </p:nvPicPr>
        <p:blipFill rotWithShape="1">
          <a:blip r:embed="rId2"/>
          <a:srcRect l="9166" t="23334" r="39167" b="29259"/>
          <a:stretch/>
        </p:blipFill>
        <p:spPr>
          <a:xfrm>
            <a:off x="76200" y="0"/>
            <a:ext cx="8991600" cy="6934200"/>
          </a:xfrm>
          <a:prstGeom prst="rect">
            <a:avLst/>
          </a:prstGeom>
        </p:spPr>
      </p:pic>
    </p:spTree>
    <p:extLst>
      <p:ext uri="{BB962C8B-B14F-4D97-AF65-F5344CB8AC3E}">
        <p14:creationId xmlns:p14="http://schemas.microsoft.com/office/powerpoint/2010/main" val="2113214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6386" name="Picture 2" descr="C:\Users\Dell pc\Documents\Bluetooth Folder\IMG_20160224_103505.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C:\Users\Dell pc\Documents\Bluetooth Folder\IMG_20160224_103431.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8434" name="Picture 2" descr="C:\Users\Dell pc\Documents\Bluetooth Folder\IMG_20160224_10340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9" name="Picture 3" descr="C:\Users\Dell pc\Documents\Bluetooth Folder\IMG_20160224_103334.jpg"/>
          <p:cNvPicPr>
            <a:picLocks noGrp="1" noChangeAspect="1" noChangeArrowheads="1"/>
          </p:cNvPicPr>
          <p:nvPr>
            <p:ph idx="1"/>
          </p:nvPr>
        </p:nvPicPr>
        <p:blipFill>
          <a:blip r:embed="rId2"/>
          <a:srcRect/>
          <a:stretch>
            <a:fillRect/>
          </a:stretch>
        </p:blipFill>
        <p:spPr bwMode="auto">
          <a:xfrm>
            <a:off x="0" y="0"/>
            <a:ext cx="9143999" cy="68666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9358CFC9-9582-4E16-A4D8-B7DA730C076A}"/>
              </a:ext>
            </a:extLst>
          </p:cNvPr>
          <p:cNvSpPr>
            <a:spLocks noGrp="1"/>
          </p:cNvSpPr>
          <p:nvPr>
            <p:ph idx="1"/>
          </p:nvPr>
        </p:nvSpPr>
        <p:spPr/>
        <p:txBody>
          <a:bodyPr/>
          <a:lstStyle/>
          <a:p>
            <a:endParaRPr lang="en-IN"/>
          </a:p>
        </p:txBody>
      </p:sp>
      <p:pic>
        <p:nvPicPr>
          <p:cNvPr id="2050" name="Picture 2" descr="Hospital Wastes - Environment Notes">
            <a:extLst>
              <a:ext uri="{FF2B5EF4-FFF2-40B4-BE49-F238E27FC236}">
                <a16:creationId xmlns:a16="http://schemas.microsoft.com/office/drawing/2014/main" id="{C3333917-C1F1-4005-893E-AEFDCC38A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5" name="Content Placeholder 4">
            <a:extLst>
              <a:ext uri="{FF2B5EF4-FFF2-40B4-BE49-F238E27FC236}">
                <a16:creationId xmlns:a16="http://schemas.microsoft.com/office/drawing/2014/main" id="{BC8856EB-6CA7-4B7D-9E6A-5A2B08D5729B}"/>
              </a:ext>
            </a:extLst>
          </p:cNvPr>
          <p:cNvSpPr>
            <a:spLocks noGrp="1"/>
          </p:cNvSpPr>
          <p:nvPr>
            <p:ph idx="1"/>
          </p:nvPr>
        </p:nvSpPr>
        <p:spPr>
          <a:xfrm>
            <a:off x="457200" y="1935480"/>
            <a:ext cx="8229600" cy="2255520"/>
          </a:xfrm>
        </p:spPr>
        <p:txBody>
          <a:bodyPr/>
          <a:lstStyle/>
          <a:p>
            <a:pPr marL="0" indent="0" algn="just">
              <a:buNone/>
            </a:pPr>
            <a:r>
              <a:rPr lang="en-US" dirty="0">
                <a:solidFill>
                  <a:schemeClr val="accent5">
                    <a:lumMod val="50000"/>
                  </a:schemeClr>
                </a:solidFill>
              </a:rPr>
              <a:t>Biomedical waste is defined as any waste, which is generated during the diagnosis, treatment or </a:t>
            </a:r>
            <a:r>
              <a:rPr lang="en-US" dirty="0" err="1">
                <a:solidFill>
                  <a:schemeClr val="accent5">
                    <a:lumMod val="50000"/>
                  </a:schemeClr>
                </a:solidFill>
              </a:rPr>
              <a:t>immunisation</a:t>
            </a:r>
            <a:r>
              <a:rPr lang="en-US" dirty="0">
                <a:solidFill>
                  <a:schemeClr val="accent5">
                    <a:lumMod val="50000"/>
                  </a:schemeClr>
                </a:solidFill>
              </a:rPr>
              <a:t> of human beings or animals, or in research activities pertaining thereto, or in the production or testing of biologicals.</a:t>
            </a:r>
            <a:endParaRPr lang="en-IN" dirty="0">
              <a:solidFill>
                <a:schemeClr val="accent5">
                  <a:lumMod val="50000"/>
                </a:schemeClr>
              </a:solidFill>
            </a:endParaRPr>
          </a:p>
          <a:p>
            <a:pPr marL="0" indent="0" algn="just">
              <a:buNone/>
            </a:pPr>
            <a:endParaRPr lang="en-IN" dirty="0">
              <a:solidFill>
                <a:schemeClr val="accent5">
                  <a:lumMod val="50000"/>
                </a:schemeClr>
              </a:solidFill>
            </a:endParaRPr>
          </a:p>
        </p:txBody>
      </p:sp>
      <p:pic>
        <p:nvPicPr>
          <p:cNvPr id="4098" name="Picture 2" descr="Biomedical Waste Management and its Importance | AIHMS Blog">
            <a:extLst>
              <a:ext uri="{FF2B5EF4-FFF2-40B4-BE49-F238E27FC236}">
                <a16:creationId xmlns:a16="http://schemas.microsoft.com/office/drawing/2014/main" id="{72F9BFA1-81FE-4F72-8912-692070E3F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233672"/>
            <a:ext cx="3810000" cy="26243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NVIS CPCB | Control of Pollution">
            <a:extLst>
              <a:ext uri="{FF2B5EF4-FFF2-40B4-BE49-F238E27FC236}">
                <a16:creationId xmlns:a16="http://schemas.microsoft.com/office/drawing/2014/main" id="{96A68738-A568-4756-9E99-8D04F379F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80" y="4218432"/>
            <a:ext cx="3042920" cy="26395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verview of Pathological Waste Disposal | BWS">
            <a:extLst>
              <a:ext uri="{FF2B5EF4-FFF2-40B4-BE49-F238E27FC236}">
                <a16:creationId xmlns:a16="http://schemas.microsoft.com/office/drawing/2014/main" id="{A68B886C-03B7-4D90-A943-FD40EF063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280" y="4191000"/>
            <a:ext cx="220472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8600" y="304800"/>
            <a:ext cx="8153400" cy="1219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AWARENESS AND EDUCATION</a:t>
            </a:r>
          </a:p>
        </p:txBody>
      </p:sp>
      <p:sp>
        <p:nvSpPr>
          <p:cNvPr id="5" name="Rectangle 4"/>
          <p:cNvSpPr/>
          <p:nvPr/>
        </p:nvSpPr>
        <p:spPr>
          <a:xfrm>
            <a:off x="228600" y="1676400"/>
            <a:ext cx="4953000" cy="472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Arial" pitchFamily="34" charset="0"/>
              <a:buChar char="•"/>
            </a:pPr>
            <a:r>
              <a:rPr lang="en-US" sz="3200" dirty="0">
                <a:solidFill>
                  <a:schemeClr val="tx1"/>
                </a:solidFill>
              </a:rPr>
              <a:t>Organizing seminars</a:t>
            </a:r>
          </a:p>
          <a:p>
            <a:pPr>
              <a:buFont typeface="Arial" pitchFamily="34" charset="0"/>
              <a:buChar char="•"/>
            </a:pPr>
            <a:endParaRPr lang="en-US" sz="3200" dirty="0">
              <a:solidFill>
                <a:schemeClr val="tx1"/>
              </a:solidFill>
            </a:endParaRPr>
          </a:p>
          <a:p>
            <a:pPr>
              <a:buFont typeface="Arial" pitchFamily="34" charset="0"/>
              <a:buChar char="•"/>
            </a:pPr>
            <a:r>
              <a:rPr lang="en-US" sz="3200" dirty="0">
                <a:solidFill>
                  <a:schemeClr val="tx1"/>
                </a:solidFill>
              </a:rPr>
              <a:t>Workshops</a:t>
            </a:r>
          </a:p>
          <a:p>
            <a:pPr>
              <a:buFont typeface="Arial" pitchFamily="34" charset="0"/>
              <a:buChar char="•"/>
            </a:pPr>
            <a:endParaRPr lang="en-US" sz="3200" dirty="0">
              <a:solidFill>
                <a:schemeClr val="tx1"/>
              </a:solidFill>
            </a:endParaRPr>
          </a:p>
          <a:p>
            <a:pPr>
              <a:buFont typeface="Arial" pitchFamily="34" charset="0"/>
              <a:buChar char="•"/>
            </a:pPr>
            <a:r>
              <a:rPr lang="en-US" sz="3200" dirty="0">
                <a:solidFill>
                  <a:schemeClr val="tx1"/>
                </a:solidFill>
              </a:rPr>
              <a:t>Practical demonstrations</a:t>
            </a:r>
          </a:p>
          <a:p>
            <a:pPr>
              <a:buFont typeface="Arial" pitchFamily="34" charset="0"/>
              <a:buChar char="•"/>
            </a:pPr>
            <a:endParaRPr lang="en-US" sz="3200" dirty="0">
              <a:solidFill>
                <a:schemeClr val="tx1"/>
              </a:solidFill>
            </a:endParaRPr>
          </a:p>
          <a:p>
            <a:pPr>
              <a:buFont typeface="Arial" pitchFamily="34" charset="0"/>
              <a:buChar char="•"/>
            </a:pPr>
            <a:r>
              <a:rPr lang="en-US" sz="3200" dirty="0">
                <a:solidFill>
                  <a:schemeClr val="tx1"/>
                </a:solidFill>
              </a:rPr>
              <a:t>Group </a:t>
            </a:r>
            <a:r>
              <a:rPr lang="en-US" sz="3200" dirty="0" err="1">
                <a:solidFill>
                  <a:schemeClr val="tx1"/>
                </a:solidFill>
              </a:rPr>
              <a:t>disscusions</a:t>
            </a:r>
            <a:endParaRPr lang="en-US" sz="3200" dirty="0">
              <a:solidFill>
                <a:schemeClr val="tx1"/>
              </a:solidFill>
            </a:endParaRPr>
          </a:p>
          <a:p>
            <a:pPr>
              <a:buFont typeface="Arial" pitchFamily="34" charset="0"/>
              <a:buChar char="•"/>
            </a:pPr>
            <a:endParaRPr lang="en-US" sz="3200" dirty="0">
              <a:solidFill>
                <a:schemeClr val="tx1"/>
              </a:solidFill>
            </a:endParaRPr>
          </a:p>
          <a:p>
            <a:pPr>
              <a:buFont typeface="Arial" pitchFamily="34" charset="0"/>
              <a:buChar char="•"/>
            </a:pPr>
            <a:r>
              <a:rPr lang="en-US" sz="3200" dirty="0">
                <a:solidFill>
                  <a:schemeClr val="tx1"/>
                </a:solidFill>
              </a:rPr>
              <a:t>Lectures</a:t>
            </a:r>
          </a:p>
          <a:p>
            <a:pPr algn="ctr"/>
            <a:endParaRPr lang="en-US" dirty="0"/>
          </a:p>
        </p:txBody>
      </p:sp>
      <p:pic>
        <p:nvPicPr>
          <p:cNvPr id="21506" name="Picture 2" descr="C:\Users\Dell pc\Documents\Bluetooth Folder\IMG_20160224_103307.jpg"/>
          <p:cNvPicPr>
            <a:picLocks noGrp="1" noChangeAspect="1" noChangeArrowheads="1"/>
          </p:cNvPicPr>
          <p:nvPr>
            <p:ph idx="1"/>
          </p:nvPr>
        </p:nvPicPr>
        <p:blipFill>
          <a:blip r:embed="rId2"/>
          <a:srcRect/>
          <a:stretch>
            <a:fillRect/>
          </a:stretch>
        </p:blipFill>
        <p:spPr bwMode="auto">
          <a:xfrm>
            <a:off x="5334000" y="1676400"/>
            <a:ext cx="3581400" cy="4724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Dell pc\Documents\Bluetooth Folder\IMG_20160224_184443.jpg"/>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F150-D551-4C0B-93C2-EC7B05CA56D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AF2F318-16A1-4592-B5DC-CF725FB1F5D1}"/>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081E9936-5FC6-4B9A-AD40-831379A32C60}"/>
              </a:ext>
            </a:extLst>
          </p:cNvPr>
          <p:cNvPicPr>
            <a:picLocks noChangeAspect="1"/>
          </p:cNvPicPr>
          <p:nvPr/>
        </p:nvPicPr>
        <p:blipFill rotWithShape="1">
          <a:blip r:embed="rId2"/>
          <a:srcRect l="7500" t="26296" r="65833" b="21852"/>
          <a:stretch/>
        </p:blipFill>
        <p:spPr>
          <a:xfrm>
            <a:off x="-76200" y="0"/>
            <a:ext cx="9601200" cy="6934200"/>
          </a:xfrm>
          <a:prstGeom prst="rect">
            <a:avLst/>
          </a:prstGeom>
        </p:spPr>
      </p:pic>
      <p:sp>
        <p:nvSpPr>
          <p:cNvPr id="6" name="TextBox 5">
            <a:extLst>
              <a:ext uri="{FF2B5EF4-FFF2-40B4-BE49-F238E27FC236}">
                <a16:creationId xmlns:a16="http://schemas.microsoft.com/office/drawing/2014/main" id="{9E79FB45-72CE-4706-9AA5-0A7F719A1302}"/>
              </a:ext>
            </a:extLst>
          </p:cNvPr>
          <p:cNvSpPr txBox="1"/>
          <p:nvPr/>
        </p:nvSpPr>
        <p:spPr>
          <a:xfrm>
            <a:off x="6096000" y="5334000"/>
            <a:ext cx="2819400" cy="411480"/>
          </a:xfrm>
          <a:prstGeom prst="rect">
            <a:avLst/>
          </a:prstGeom>
          <a:solidFill>
            <a:schemeClr val="bg1"/>
          </a:solidFill>
        </p:spPr>
        <p:txBody>
          <a:bodyPr wrap="square" rtlCol="0">
            <a:spAutoFit/>
          </a:bodyPr>
          <a:lstStyle/>
          <a:p>
            <a:endParaRPr lang="en-IN" dirty="0"/>
          </a:p>
        </p:txBody>
      </p:sp>
      <p:sp>
        <p:nvSpPr>
          <p:cNvPr id="7" name="TextBox 6">
            <a:extLst>
              <a:ext uri="{FF2B5EF4-FFF2-40B4-BE49-F238E27FC236}">
                <a16:creationId xmlns:a16="http://schemas.microsoft.com/office/drawing/2014/main" id="{725AEF97-B707-422A-A89D-45C9AC9B34C1}"/>
              </a:ext>
            </a:extLst>
          </p:cNvPr>
          <p:cNvSpPr txBox="1"/>
          <p:nvPr/>
        </p:nvSpPr>
        <p:spPr>
          <a:xfrm>
            <a:off x="1447800" y="1165860"/>
            <a:ext cx="787400" cy="185420"/>
          </a:xfrm>
          <a:prstGeom prst="rect">
            <a:avLst/>
          </a:prstGeom>
          <a:solidFill>
            <a:schemeClr val="bg1"/>
          </a:solidFill>
        </p:spPr>
        <p:txBody>
          <a:bodyPr wrap="square" rtlCol="0">
            <a:spAutoFit/>
          </a:bodyPr>
          <a:lstStyle/>
          <a:p>
            <a:endParaRPr lang="en-IN" dirty="0"/>
          </a:p>
        </p:txBody>
      </p:sp>
      <p:sp>
        <p:nvSpPr>
          <p:cNvPr id="8" name="TextBox 7">
            <a:extLst>
              <a:ext uri="{FF2B5EF4-FFF2-40B4-BE49-F238E27FC236}">
                <a16:creationId xmlns:a16="http://schemas.microsoft.com/office/drawing/2014/main" id="{E16DEE6A-2C79-4DBF-BF8F-C0C7F788C238}"/>
              </a:ext>
            </a:extLst>
          </p:cNvPr>
          <p:cNvSpPr txBox="1"/>
          <p:nvPr/>
        </p:nvSpPr>
        <p:spPr>
          <a:xfrm>
            <a:off x="6477000" y="914400"/>
            <a:ext cx="1752600" cy="411480"/>
          </a:xfrm>
          <a:prstGeom prst="rect">
            <a:avLst/>
          </a:prstGeom>
          <a:solidFill>
            <a:schemeClr val="bg1"/>
          </a:solidFill>
        </p:spPr>
        <p:txBody>
          <a:bodyPr wrap="square" rtlCol="0">
            <a:spAutoFit/>
          </a:bodyPr>
          <a:lstStyle/>
          <a:p>
            <a:endParaRPr lang="en-IN" dirty="0"/>
          </a:p>
        </p:txBody>
      </p:sp>
      <p:sp>
        <p:nvSpPr>
          <p:cNvPr id="9" name="TextBox 8">
            <a:extLst>
              <a:ext uri="{FF2B5EF4-FFF2-40B4-BE49-F238E27FC236}">
                <a16:creationId xmlns:a16="http://schemas.microsoft.com/office/drawing/2014/main" id="{9D407A81-0BB3-4335-BE04-58B842A937B6}"/>
              </a:ext>
            </a:extLst>
          </p:cNvPr>
          <p:cNvSpPr txBox="1"/>
          <p:nvPr/>
        </p:nvSpPr>
        <p:spPr>
          <a:xfrm>
            <a:off x="1308100" y="5539740"/>
            <a:ext cx="1066800" cy="228600"/>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304019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8DEB-ABBA-4510-9DE6-85F0C17ACE9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DDC763C-6740-407C-AFD2-D841BB995655}"/>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113A510-199D-488D-A3C7-D5E4CC5DFAE7}"/>
              </a:ext>
            </a:extLst>
          </p:cNvPr>
          <p:cNvPicPr>
            <a:picLocks noChangeAspect="1"/>
          </p:cNvPicPr>
          <p:nvPr/>
        </p:nvPicPr>
        <p:blipFill rotWithShape="1">
          <a:blip r:embed="rId2"/>
          <a:srcRect l="6666" t="36666" r="66667" b="14668"/>
          <a:stretch/>
        </p:blipFill>
        <p:spPr>
          <a:xfrm>
            <a:off x="0" y="0"/>
            <a:ext cx="9144000" cy="6858000"/>
          </a:xfrm>
          <a:prstGeom prst="rect">
            <a:avLst/>
          </a:prstGeom>
        </p:spPr>
      </p:pic>
      <p:sp>
        <p:nvSpPr>
          <p:cNvPr id="5" name="TextBox 4">
            <a:extLst>
              <a:ext uri="{FF2B5EF4-FFF2-40B4-BE49-F238E27FC236}">
                <a16:creationId xmlns:a16="http://schemas.microsoft.com/office/drawing/2014/main" id="{D607C2AF-77B4-47B0-A7D2-75C4D0F3FA84}"/>
              </a:ext>
            </a:extLst>
          </p:cNvPr>
          <p:cNvSpPr txBox="1"/>
          <p:nvPr/>
        </p:nvSpPr>
        <p:spPr>
          <a:xfrm>
            <a:off x="6172200" y="914400"/>
            <a:ext cx="1752600" cy="411480"/>
          </a:xfrm>
          <a:prstGeom prst="rect">
            <a:avLst/>
          </a:prstGeom>
          <a:solidFill>
            <a:schemeClr val="bg1"/>
          </a:solidFill>
        </p:spPr>
        <p:txBody>
          <a:bodyPr wrap="square" rtlCol="0">
            <a:spAutoFit/>
          </a:bodyPr>
          <a:lstStyle/>
          <a:p>
            <a:endParaRPr lang="en-IN" dirty="0"/>
          </a:p>
        </p:txBody>
      </p:sp>
      <p:sp>
        <p:nvSpPr>
          <p:cNvPr id="6" name="TextBox 5">
            <a:extLst>
              <a:ext uri="{FF2B5EF4-FFF2-40B4-BE49-F238E27FC236}">
                <a16:creationId xmlns:a16="http://schemas.microsoft.com/office/drawing/2014/main" id="{5481B078-E1A4-4157-80CF-A20C81651397}"/>
              </a:ext>
            </a:extLst>
          </p:cNvPr>
          <p:cNvSpPr txBox="1"/>
          <p:nvPr/>
        </p:nvSpPr>
        <p:spPr>
          <a:xfrm>
            <a:off x="6136640" y="2636520"/>
            <a:ext cx="1752600" cy="411480"/>
          </a:xfrm>
          <a:prstGeom prst="rect">
            <a:avLst/>
          </a:prstGeom>
          <a:solidFill>
            <a:schemeClr val="bg1"/>
          </a:solidFill>
        </p:spPr>
        <p:txBody>
          <a:bodyPr wrap="square" rtlCol="0">
            <a:spAutoFit/>
          </a:bodyPr>
          <a:lstStyle/>
          <a:p>
            <a:endParaRPr lang="en-IN" dirty="0"/>
          </a:p>
        </p:txBody>
      </p:sp>
      <p:sp>
        <p:nvSpPr>
          <p:cNvPr id="7" name="TextBox 6">
            <a:extLst>
              <a:ext uri="{FF2B5EF4-FFF2-40B4-BE49-F238E27FC236}">
                <a16:creationId xmlns:a16="http://schemas.microsoft.com/office/drawing/2014/main" id="{1E78B008-51A4-413B-BA84-42933F1120C1}"/>
              </a:ext>
            </a:extLst>
          </p:cNvPr>
          <p:cNvSpPr txBox="1"/>
          <p:nvPr/>
        </p:nvSpPr>
        <p:spPr>
          <a:xfrm>
            <a:off x="6136640" y="5334000"/>
            <a:ext cx="1752600" cy="411480"/>
          </a:xfrm>
          <a:prstGeom prst="rect">
            <a:avLst/>
          </a:prstGeom>
          <a:solidFill>
            <a:schemeClr val="bg1"/>
          </a:solidFill>
        </p:spPr>
        <p:txBody>
          <a:bodyPr wrap="square" rtlCol="0">
            <a:spAutoFit/>
          </a:bodyPr>
          <a:lstStyle/>
          <a:p>
            <a:endParaRPr lang="en-IN" dirty="0"/>
          </a:p>
        </p:txBody>
      </p:sp>
      <p:sp>
        <p:nvSpPr>
          <p:cNvPr id="8" name="TextBox 7">
            <a:extLst>
              <a:ext uri="{FF2B5EF4-FFF2-40B4-BE49-F238E27FC236}">
                <a16:creationId xmlns:a16="http://schemas.microsoft.com/office/drawing/2014/main" id="{A4B7ED6E-2915-4856-BDFB-32355629F427}"/>
              </a:ext>
            </a:extLst>
          </p:cNvPr>
          <p:cNvSpPr txBox="1"/>
          <p:nvPr/>
        </p:nvSpPr>
        <p:spPr>
          <a:xfrm>
            <a:off x="1676400" y="5562600"/>
            <a:ext cx="762000" cy="304800"/>
          </a:xfrm>
          <a:prstGeom prst="rect">
            <a:avLst/>
          </a:prstGeom>
          <a:solidFill>
            <a:schemeClr val="bg1"/>
          </a:solidFill>
        </p:spPr>
        <p:txBody>
          <a:bodyPr wrap="square" rtlCol="0">
            <a:spAutoFit/>
          </a:bodyPr>
          <a:lstStyle/>
          <a:p>
            <a:endParaRPr lang="en-IN" dirty="0"/>
          </a:p>
        </p:txBody>
      </p:sp>
      <p:sp>
        <p:nvSpPr>
          <p:cNvPr id="9" name="TextBox 8">
            <a:extLst>
              <a:ext uri="{FF2B5EF4-FFF2-40B4-BE49-F238E27FC236}">
                <a16:creationId xmlns:a16="http://schemas.microsoft.com/office/drawing/2014/main" id="{9A938566-DF0A-4483-AA12-BAFBCD91740E}"/>
              </a:ext>
            </a:extLst>
          </p:cNvPr>
          <p:cNvSpPr txBox="1"/>
          <p:nvPr/>
        </p:nvSpPr>
        <p:spPr>
          <a:xfrm>
            <a:off x="1143000" y="2819400"/>
            <a:ext cx="762000" cy="304800"/>
          </a:xfrm>
          <a:prstGeom prst="rect">
            <a:avLst/>
          </a:prstGeom>
          <a:solidFill>
            <a:schemeClr val="bg1"/>
          </a:solidFill>
        </p:spPr>
        <p:txBody>
          <a:bodyPr wrap="square" rtlCol="0">
            <a:spAutoFit/>
          </a:bodyPr>
          <a:lstStyle/>
          <a:p>
            <a:endParaRPr lang="en-IN" dirty="0"/>
          </a:p>
        </p:txBody>
      </p:sp>
      <p:sp>
        <p:nvSpPr>
          <p:cNvPr id="10" name="TextBox 9">
            <a:extLst>
              <a:ext uri="{FF2B5EF4-FFF2-40B4-BE49-F238E27FC236}">
                <a16:creationId xmlns:a16="http://schemas.microsoft.com/office/drawing/2014/main" id="{3A5C6187-428E-49FF-BAAA-7E81BEF56EEA}"/>
              </a:ext>
            </a:extLst>
          </p:cNvPr>
          <p:cNvSpPr txBox="1"/>
          <p:nvPr/>
        </p:nvSpPr>
        <p:spPr>
          <a:xfrm>
            <a:off x="1676400" y="1143000"/>
            <a:ext cx="762000" cy="304800"/>
          </a:xfrm>
          <a:prstGeom prst="rect">
            <a:avLst/>
          </a:prstGeom>
          <a:solidFill>
            <a:schemeClr val="bg1"/>
          </a:solidFill>
        </p:spPr>
        <p:txBody>
          <a:bodyPr wrap="square" rtlCol="0">
            <a:spAutoFit/>
          </a:bodyPr>
          <a:lstStyle/>
          <a:p>
            <a:endParaRPr lang="en-IN" dirty="0"/>
          </a:p>
        </p:txBody>
      </p:sp>
    </p:spTree>
    <p:extLst>
      <p:ext uri="{BB962C8B-B14F-4D97-AF65-F5344CB8AC3E}">
        <p14:creationId xmlns:p14="http://schemas.microsoft.com/office/powerpoint/2010/main" val="3752226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5D73-16AB-4A22-A5B2-5000A07EB4A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0D1BC83-F79A-473C-9035-E3E685AE7391}"/>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A1BB724B-026A-4D47-8BFB-D10F66BB34B2}"/>
              </a:ext>
            </a:extLst>
          </p:cNvPr>
          <p:cNvPicPr>
            <a:picLocks noChangeAspect="1"/>
          </p:cNvPicPr>
          <p:nvPr/>
        </p:nvPicPr>
        <p:blipFill rotWithShape="1">
          <a:blip r:embed="rId2"/>
          <a:srcRect l="32500" t="29259" r="40000" b="8519"/>
          <a:stretch/>
        </p:blipFill>
        <p:spPr>
          <a:xfrm>
            <a:off x="0" y="704088"/>
            <a:ext cx="9067800" cy="6255512"/>
          </a:xfrm>
          <a:prstGeom prst="rect">
            <a:avLst/>
          </a:prstGeom>
        </p:spPr>
      </p:pic>
      <p:pic>
        <p:nvPicPr>
          <p:cNvPr id="5" name="Picture 4">
            <a:extLst>
              <a:ext uri="{FF2B5EF4-FFF2-40B4-BE49-F238E27FC236}">
                <a16:creationId xmlns:a16="http://schemas.microsoft.com/office/drawing/2014/main" id="{C5306EB3-0005-42EB-AB22-1C720FAC09E1}"/>
              </a:ext>
            </a:extLst>
          </p:cNvPr>
          <p:cNvPicPr>
            <a:picLocks noChangeAspect="1"/>
          </p:cNvPicPr>
          <p:nvPr/>
        </p:nvPicPr>
        <p:blipFill rotWithShape="1">
          <a:blip r:embed="rId3"/>
          <a:srcRect l="8466" t="67778" r="67500" b="23333"/>
          <a:stretch/>
        </p:blipFill>
        <p:spPr>
          <a:xfrm>
            <a:off x="0" y="-20320"/>
            <a:ext cx="9144000" cy="877824"/>
          </a:xfrm>
          <a:prstGeom prst="rect">
            <a:avLst/>
          </a:prstGeom>
        </p:spPr>
      </p:pic>
    </p:spTree>
    <p:extLst>
      <p:ext uri="{BB962C8B-B14F-4D97-AF65-F5344CB8AC3E}">
        <p14:creationId xmlns:p14="http://schemas.microsoft.com/office/powerpoint/2010/main" val="50293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1371600" y="152400"/>
            <a:ext cx="6172200" cy="10668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u="sng" dirty="0"/>
              <a:t>SOURCES</a:t>
            </a:r>
          </a:p>
        </p:txBody>
      </p:sp>
      <p:pic>
        <p:nvPicPr>
          <p:cNvPr id="2050" name="Picture 2" descr="C:\Users\Dell pc\Documents\Bluetooth Folder\IMG_20160223_202936.jpg"/>
          <p:cNvPicPr>
            <a:picLocks noGrp="1" noChangeAspect="1" noChangeArrowheads="1"/>
          </p:cNvPicPr>
          <p:nvPr>
            <p:ph idx="1"/>
          </p:nvPr>
        </p:nvPicPr>
        <p:blipFill>
          <a:blip r:embed="rId2"/>
          <a:srcRect/>
          <a:stretch>
            <a:fillRect/>
          </a:stretch>
        </p:blipFill>
        <p:spPr bwMode="auto">
          <a:xfrm>
            <a:off x="0" y="1249681"/>
            <a:ext cx="9144000" cy="5638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E764-5B00-44DB-AEC1-8494B2143D52}"/>
              </a:ext>
            </a:extLst>
          </p:cNvPr>
          <p:cNvSpPr>
            <a:spLocks noGrp="1"/>
          </p:cNvSpPr>
          <p:nvPr>
            <p:ph type="title"/>
          </p:nvPr>
        </p:nvSpPr>
        <p:spPr>
          <a:xfrm>
            <a:off x="457200" y="704088"/>
            <a:ext cx="8229600" cy="591312"/>
          </a:xfrm>
        </p:spPr>
        <p:txBody>
          <a:bodyPr>
            <a:normAutofit fontScale="90000"/>
          </a:bodyPr>
          <a:lstStyle/>
          <a:p>
            <a:r>
              <a:rPr lang="en-IN" dirty="0"/>
              <a:t>Categories of Biomedical Waste</a:t>
            </a:r>
            <a:br>
              <a:rPr lang="en-IN" dirty="0"/>
            </a:br>
            <a:endParaRPr lang="en-IN" dirty="0"/>
          </a:p>
        </p:txBody>
      </p:sp>
      <p:sp>
        <p:nvSpPr>
          <p:cNvPr id="3" name="Content Placeholder 2">
            <a:extLst>
              <a:ext uri="{FF2B5EF4-FFF2-40B4-BE49-F238E27FC236}">
                <a16:creationId xmlns:a16="http://schemas.microsoft.com/office/drawing/2014/main" id="{39D3FD21-8DE0-4CC8-B981-6B3DBD173670}"/>
              </a:ext>
            </a:extLst>
          </p:cNvPr>
          <p:cNvSpPr>
            <a:spLocks noGrp="1"/>
          </p:cNvSpPr>
          <p:nvPr>
            <p:ph idx="1"/>
          </p:nvPr>
        </p:nvSpPr>
        <p:spPr>
          <a:xfrm>
            <a:off x="0" y="704088"/>
            <a:ext cx="9144000" cy="6611112"/>
          </a:xfrm>
        </p:spPr>
        <p:txBody>
          <a:bodyPr>
            <a:normAutofit lnSpcReduction="10000"/>
          </a:bodyPr>
          <a:lstStyle/>
          <a:p>
            <a:pPr algn="just"/>
            <a:r>
              <a:rPr lang="en-US" sz="3200" dirty="0">
                <a:solidFill>
                  <a:srgbClr val="002060"/>
                </a:solidFill>
              </a:rPr>
              <a:t>1. Human anatomical waste: (tissues, organs, body parts)</a:t>
            </a:r>
          </a:p>
          <a:p>
            <a:pPr algn="just"/>
            <a:r>
              <a:rPr lang="en-US" sz="3200" dirty="0">
                <a:solidFill>
                  <a:srgbClr val="002060"/>
                </a:solidFill>
              </a:rPr>
              <a:t>2. Animal waste: (including animals used in research and waste originating from veterinary hospitals and animal houses).</a:t>
            </a:r>
          </a:p>
          <a:p>
            <a:pPr algn="just"/>
            <a:r>
              <a:rPr lang="en-US" sz="3200" dirty="0">
                <a:solidFill>
                  <a:srgbClr val="002060"/>
                </a:solidFill>
              </a:rPr>
              <a:t>3. Microbiological and biotechnology waste: (including waste from lab cultures, stocks or specimens of microorganisms, live or attenuated vaccines, wastes from production of biologicals, etc.)</a:t>
            </a:r>
          </a:p>
          <a:p>
            <a:pPr algn="just"/>
            <a:r>
              <a:rPr lang="en-US" sz="3200" dirty="0">
                <a:solidFill>
                  <a:srgbClr val="002060"/>
                </a:solidFill>
              </a:rPr>
              <a:t>4. Waste sharps: (used/unused needles, syringes, lancets, scalpels, blades, glass etc.)</a:t>
            </a:r>
          </a:p>
          <a:p>
            <a:pPr algn="just"/>
            <a:r>
              <a:rPr lang="en-US" sz="3200" dirty="0">
                <a:solidFill>
                  <a:srgbClr val="002060"/>
                </a:solidFill>
              </a:rPr>
              <a:t>5. Discarded medicines and cytotoxic drugs.</a:t>
            </a:r>
          </a:p>
          <a:p>
            <a:pPr algn="just"/>
            <a:endParaRPr lang="en-IN" sz="3200" dirty="0">
              <a:solidFill>
                <a:srgbClr val="002060"/>
              </a:solidFill>
            </a:endParaRPr>
          </a:p>
        </p:txBody>
      </p:sp>
    </p:spTree>
    <p:extLst>
      <p:ext uri="{BB962C8B-B14F-4D97-AF65-F5344CB8AC3E}">
        <p14:creationId xmlns:p14="http://schemas.microsoft.com/office/powerpoint/2010/main" val="338486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E764-5B00-44DB-AEC1-8494B2143D52}"/>
              </a:ext>
            </a:extLst>
          </p:cNvPr>
          <p:cNvSpPr>
            <a:spLocks noGrp="1"/>
          </p:cNvSpPr>
          <p:nvPr>
            <p:ph type="title"/>
          </p:nvPr>
        </p:nvSpPr>
        <p:spPr>
          <a:xfrm>
            <a:off x="457200" y="704088"/>
            <a:ext cx="8229600" cy="591312"/>
          </a:xfrm>
        </p:spPr>
        <p:txBody>
          <a:bodyPr>
            <a:normAutofit fontScale="90000"/>
          </a:bodyPr>
          <a:lstStyle/>
          <a:p>
            <a:r>
              <a:rPr lang="en-IN" dirty="0"/>
              <a:t>Categories of Biomedical Waste</a:t>
            </a:r>
            <a:br>
              <a:rPr lang="en-IN" dirty="0"/>
            </a:br>
            <a:endParaRPr lang="en-IN" dirty="0"/>
          </a:p>
        </p:txBody>
      </p:sp>
      <p:sp>
        <p:nvSpPr>
          <p:cNvPr id="3" name="Content Placeholder 2">
            <a:extLst>
              <a:ext uri="{FF2B5EF4-FFF2-40B4-BE49-F238E27FC236}">
                <a16:creationId xmlns:a16="http://schemas.microsoft.com/office/drawing/2014/main" id="{39D3FD21-8DE0-4CC8-B981-6B3DBD173670}"/>
              </a:ext>
            </a:extLst>
          </p:cNvPr>
          <p:cNvSpPr>
            <a:spLocks noGrp="1"/>
          </p:cNvSpPr>
          <p:nvPr>
            <p:ph idx="1"/>
          </p:nvPr>
        </p:nvSpPr>
        <p:spPr>
          <a:xfrm>
            <a:off x="0" y="704088"/>
            <a:ext cx="9144000" cy="6611112"/>
          </a:xfrm>
        </p:spPr>
        <p:txBody>
          <a:bodyPr>
            <a:normAutofit/>
          </a:bodyPr>
          <a:lstStyle/>
          <a:p>
            <a:pPr algn="just"/>
            <a:r>
              <a:rPr lang="en-US" sz="2800" dirty="0">
                <a:solidFill>
                  <a:srgbClr val="002060"/>
                </a:solidFill>
              </a:rPr>
              <a:t>6.Soiled wastes: (items contaminated with blood and body fluids, including cotton dressings, linen, plaster casts, bedding etc.)</a:t>
            </a:r>
          </a:p>
          <a:p>
            <a:pPr algn="just"/>
            <a:r>
              <a:rPr lang="en-US" sz="2800" dirty="0">
                <a:solidFill>
                  <a:srgbClr val="002060"/>
                </a:solidFill>
              </a:rPr>
              <a:t>7. Solid wastes: (wastes generated from disposable items other than waste sharps such as tubing, catheters, </a:t>
            </a:r>
            <a:r>
              <a:rPr lang="en-US" sz="2800" dirty="0" err="1">
                <a:solidFill>
                  <a:srgbClr val="002060"/>
                </a:solidFill>
              </a:rPr>
              <a:t>i.v.</a:t>
            </a:r>
            <a:r>
              <a:rPr lang="en-US" sz="2800" dirty="0">
                <a:solidFill>
                  <a:srgbClr val="002060"/>
                </a:solidFill>
              </a:rPr>
              <a:t> sets, etc.)</a:t>
            </a:r>
          </a:p>
          <a:p>
            <a:pPr algn="just"/>
            <a:r>
              <a:rPr lang="en-US" sz="2800" dirty="0">
                <a:solidFill>
                  <a:srgbClr val="002060"/>
                </a:solidFill>
              </a:rPr>
              <a:t>8. Liquid waste: (waste generated from washing, cleaning, house keeping and disinfection activities including these activities in labs).</a:t>
            </a:r>
          </a:p>
          <a:p>
            <a:pPr algn="just"/>
            <a:r>
              <a:rPr lang="en-US" sz="2800" dirty="0">
                <a:solidFill>
                  <a:srgbClr val="002060"/>
                </a:solidFill>
              </a:rPr>
              <a:t>9. Incineration ash: (from incineration of any biomedical waste)</a:t>
            </a:r>
          </a:p>
          <a:p>
            <a:pPr algn="just"/>
            <a:r>
              <a:rPr lang="en-US" sz="2800" dirty="0">
                <a:solidFill>
                  <a:srgbClr val="002060"/>
                </a:solidFill>
              </a:rPr>
              <a:t>10. Chemical waste: (chemicals used in production of biologicals and disinfection).</a:t>
            </a:r>
          </a:p>
          <a:p>
            <a:pPr algn="just"/>
            <a:endParaRPr lang="en-IN" sz="2800" dirty="0">
              <a:solidFill>
                <a:srgbClr val="002060"/>
              </a:solidFill>
            </a:endParaRPr>
          </a:p>
        </p:txBody>
      </p:sp>
    </p:spTree>
    <p:extLst>
      <p:ext uri="{BB962C8B-B14F-4D97-AF65-F5344CB8AC3E}">
        <p14:creationId xmlns:p14="http://schemas.microsoft.com/office/powerpoint/2010/main" val="347849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990600" y="228600"/>
            <a:ext cx="6858000" cy="11430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u="sng" dirty="0"/>
              <a:t>CLASSIFICATION</a:t>
            </a:r>
          </a:p>
        </p:txBody>
      </p:sp>
      <p:pic>
        <p:nvPicPr>
          <p:cNvPr id="3074" name="Picture 2" descr="C:\Users\Dell pc\Documents\Bluetooth Folder\IMG_20160223_202905.jpg"/>
          <p:cNvPicPr>
            <a:picLocks noGrp="1" noChangeAspect="1" noChangeArrowheads="1"/>
          </p:cNvPicPr>
          <p:nvPr>
            <p:ph idx="1"/>
          </p:nvPr>
        </p:nvPicPr>
        <p:blipFill>
          <a:blip r:embed="rId2"/>
          <a:srcRect/>
          <a:stretch>
            <a:fillRect/>
          </a:stretch>
        </p:blipFill>
        <p:spPr bwMode="auto">
          <a:xfrm>
            <a:off x="0" y="1371601"/>
            <a:ext cx="9144000" cy="5486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ell pc\Documents\Bluetooth Folder\IMG_20160223_202831.jpg"/>
          <p:cNvPicPr>
            <a:picLocks noGrp="1" noChangeAspect="1" noChangeArrowheads="1"/>
          </p:cNvPicPr>
          <p:nvPr>
            <p:ph idx="1"/>
          </p:nvPr>
        </p:nvPicPr>
        <p:blipFill>
          <a:blip r:embed="rId2"/>
          <a:srcRect/>
          <a:stretch>
            <a:fillRect/>
          </a:stretch>
        </p:blipFill>
        <p:spPr bwMode="auto">
          <a:xfrm>
            <a:off x="0" y="76200"/>
            <a:ext cx="9144000" cy="6858000"/>
          </a:xfrm>
          <a:prstGeom prst="rect">
            <a:avLst/>
          </a:prstGeom>
          <a:noFill/>
        </p:spPr>
      </p:pic>
      <p:sp>
        <p:nvSpPr>
          <p:cNvPr id="3" name="Rectangle 2">
            <a:extLst>
              <a:ext uri="{FF2B5EF4-FFF2-40B4-BE49-F238E27FC236}">
                <a16:creationId xmlns:a16="http://schemas.microsoft.com/office/drawing/2014/main" id="{EF28E79E-5DD4-4FFF-8CA8-50AED59A23A8}"/>
              </a:ext>
            </a:extLst>
          </p:cNvPr>
          <p:cNvSpPr/>
          <p:nvPr/>
        </p:nvSpPr>
        <p:spPr>
          <a:xfrm>
            <a:off x="1143000" y="4572000"/>
            <a:ext cx="3200400" cy="609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296</TotalTime>
  <Words>507</Words>
  <Application>Microsoft Office PowerPoint</Application>
  <PresentationFormat>On-screen Show (4:3)</PresentationFormat>
  <Paragraphs>79</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Algerian</vt:lpstr>
      <vt:lpstr>Arial</vt:lpstr>
      <vt:lpstr>Calibri</vt:lpstr>
      <vt:lpstr>Constantia</vt:lpstr>
      <vt:lpstr>Courier New</vt:lpstr>
      <vt:lpstr>Wingdings 2</vt:lpstr>
      <vt:lpstr>Flow</vt:lpstr>
      <vt:lpstr>LABORATORY SAFETY &amp; BIO-MEDICAL WASTE</vt:lpstr>
      <vt:lpstr>CONTENT</vt:lpstr>
      <vt:lpstr>PowerPoint Presentation</vt:lpstr>
      <vt:lpstr>Definition</vt:lpstr>
      <vt:lpstr>PowerPoint Presentation</vt:lpstr>
      <vt:lpstr>Categories of Biomedical Waste </vt:lpstr>
      <vt:lpstr>Categories of Biomedical Waste </vt:lpstr>
      <vt:lpstr>PowerPoint Presentation</vt:lpstr>
      <vt:lpstr>PowerPoint Presentation</vt:lpstr>
      <vt:lpstr>Biohazard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Incinerator </vt:lpstr>
      <vt:lpstr>PowerPoint Presentation</vt:lpstr>
      <vt:lpstr>Autoclaving</vt:lpstr>
      <vt:lpstr>PowerPoint Presentation</vt:lpstr>
      <vt:lpstr>Landfill</vt:lpstr>
      <vt:lpstr>Microwaving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BIO-MEDICAL WASTE</dc:title>
  <dc:creator>Dell pc</dc:creator>
  <cp:lastModifiedBy>HP</cp:lastModifiedBy>
  <cp:revision>39</cp:revision>
  <dcterms:created xsi:type="dcterms:W3CDTF">2016-02-24T05:30:55Z</dcterms:created>
  <dcterms:modified xsi:type="dcterms:W3CDTF">2023-12-04T05:49:33Z</dcterms:modified>
</cp:coreProperties>
</file>