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0" r:id="rId2"/>
    <p:sldId id="302" r:id="rId3"/>
    <p:sldId id="303" r:id="rId4"/>
    <p:sldId id="304" r:id="rId5"/>
    <p:sldId id="306" r:id="rId6"/>
    <p:sldId id="307" r:id="rId7"/>
    <p:sldId id="305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C1F8-FC67-4699-A7A8-FFCABBEA55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B32E-9D84-4F82-BD90-EAE21CFB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889C86-C363-463C-3037-7C1EEB3B3562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0F9C3B-E363-9EE1-2E39-E5AA12F6F400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1169E44-33EA-A4FE-7C75-B6CCBA18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EE74F-E8B1-41B5-8B1F-13CE094DC058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CFDB14DA-2E2E-B8B1-1A79-A15B5D3E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56B3A7A-D51F-1A4B-AC64-87B6D817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B432-40D8-4BB7-9225-E75AEA043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6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DC384589-E842-1257-5ABE-8625E756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B9EE-4604-4496-9952-A351D5352160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26D7EA0-5F9B-8F6E-8E52-B8BE8EC2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7864F79-4177-3A2B-365E-009C3A99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BD6-E9D2-4114-A98E-F7A4CA3F7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128F11B-93F1-8E20-4629-83EEF245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1942-9A0B-404B-A282-8C19E8CC2581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AF343A1-E574-CAA3-BA6F-1AEFE54B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77031A6-71AA-991C-B6D6-FA274658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82B8-644E-42D1-AA80-08C495C19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CB5BC28-E4B2-521C-21B4-CC5D9F13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96B7-F8B4-4288-B99B-D677C4BFA972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3A24AF0-BC30-8F0E-095D-37E668A0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43454B6-2BF5-B421-7B72-C220297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8FD0-9CF6-42A1-929E-31CE44606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8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4D5862-87CC-7F75-5E48-2D60A40355D5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9A8671-2531-0B3A-ABC1-2CAE06161A59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A16E5B-344F-65F9-0707-E0DA6BD86A25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EC3660-B65A-4DB5-F39B-6840AC10F73B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B3F07D-85B8-6551-0E6E-4CCD297D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81AF61-5E98-4D87-BC5F-08DEE8B14422}" type="datetime1">
              <a:rPr lang="en-US" smtClean="0"/>
              <a:t>1/16/2024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10A14A-2D0F-6DA0-D3B7-C9D24D4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C89FEE-CB3E-F335-8C76-1D164D2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833B-DF9A-418D-9958-F1C32C0DA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866069D6-87D8-50BD-FAE0-EB9538AC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C667-02C6-469F-9BFE-0AA973A38394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FEF9F52-ED34-F326-1BFF-2B88C998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EA8F8130-3FA2-BCC0-CD15-E7E420B7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F6FD-FDAB-4C09-850D-E7454A395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52C51-FD79-9988-5C4C-CA2D5289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2CB653-C0B4-40BA-BB6B-774AC7DF7A56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000A6-4C06-91A8-0A8E-D80F9B4D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E3EDF-5B55-6C42-389A-4DF6F2A2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F169-7096-4F03-A82D-D4DD5C0A5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85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1C35DE41-4C0F-A5AF-5CD9-13855F63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8FD5-3DEE-437D-B135-B9C736BB9F29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5E7DD3F2-3D37-08B7-2A4E-1B917D9B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FDCC5FED-AE8F-9016-6286-D12F4E64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5D71-8140-42E3-B1EE-A21441C1F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0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A8600-734E-B554-1257-AEC1BBC92A16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1DAB49-613C-3618-1441-4F78E561B26F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CCBDD04-7711-2199-AC5B-81613036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65C071-6858-4C69-A1EF-BB4F98833505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829A72A-8D52-9529-4A6C-8E854DDB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9F28E7D-A2E3-55A2-D7DB-77347892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01F-0DE3-4746-8081-20AC06346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303D4-5848-130E-7CA6-B583E9A1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B83A2-3584-4E24-A70E-9F9184EA628E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71253-928E-6A02-F436-C54FAA5B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B13E9-6A7D-F126-A849-BF3AF790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35BB-A2EF-4987-AB40-54AE2A8A8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4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60EEC6-2667-2E89-5114-04EC7EF8C090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C543257-A9ED-F16A-D90A-81A61DDB2926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840FE7A-2DB4-7E44-1DFD-26A0364D0CF1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0E031A4-C808-9051-D6C6-B6B06ED6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971C37-2BF7-4F38-B75B-A9DD6EC22A13}" type="datetime1">
              <a:rPr lang="en-US" smtClean="0"/>
              <a:t>1/16/2024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FB96E2A-9C6C-14BF-D083-BA59C6F4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5B7832A-CB2C-65C5-3164-343B062B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D40-3391-4FEF-A32F-91E06B149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82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5C24D96A-7C66-5BC5-787E-EBDD78F6F737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0C7FE7-4874-A319-B909-04F0148892BF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415024EB-31F8-5A41-27BA-C3B5CF7DB5B1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75FFA5-F191-BEC6-C561-65B0428377DC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108B6DD-1901-43E5-6B02-C9D2142A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8AC2C179-BA55-2BBF-19BD-75B46AACF5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700FB87-0EFD-D008-9470-44C4BC810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AFEDF9-F111-48C6-AE98-93743803B2BF}" type="datetime1">
              <a:rPr lang="en-US" smtClean="0"/>
              <a:t>1/16/2024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1151FE2-EB1C-A650-986B-7E6ABAFB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B52A5EC-E447-BA1C-41E2-E991313B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82ABCA5F-0DBA-4FF7-88D6-4D03B0400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67185D-32F4-6B13-89E4-BC3325B555F9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904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87770-08EB-7818-C596-BAD05CB63293}"/>
              </a:ext>
            </a:extLst>
          </p:cNvPr>
          <p:cNvSpPr txBox="1"/>
          <p:nvPr/>
        </p:nvSpPr>
        <p:spPr>
          <a:xfrm>
            <a:off x="1520574" y="1673732"/>
            <a:ext cx="1052073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dirty="0">
                <a:solidFill>
                  <a:srgbClr val="0070C0"/>
                </a:solidFill>
              </a:rPr>
              <a:t>Electromagnetic Spectrum </a:t>
            </a:r>
          </a:p>
          <a:p>
            <a:pPr algn="ctr"/>
            <a:r>
              <a:rPr lang="en-US" sz="5500" b="1" dirty="0">
                <a:solidFill>
                  <a:srgbClr val="0070C0"/>
                </a:solidFill>
              </a:rPr>
              <a:t>and </a:t>
            </a:r>
          </a:p>
          <a:p>
            <a:pPr algn="ctr"/>
            <a:r>
              <a:rPr lang="en-US" sz="5500" b="1" dirty="0">
                <a:solidFill>
                  <a:srgbClr val="0070C0"/>
                </a:solidFill>
              </a:rPr>
              <a:t>Radiation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6B76C-F059-64A8-176C-75FD2191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5D7CD-E92F-B4AB-2FE7-5E11FEF5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A65AF-490F-161A-2599-52FB6981EE41}"/>
              </a:ext>
            </a:extLst>
          </p:cNvPr>
          <p:cNvSpPr txBox="1"/>
          <p:nvPr/>
        </p:nvSpPr>
        <p:spPr>
          <a:xfrm>
            <a:off x="1719943" y="470522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Dr. Jayapandiyan</a:t>
            </a:r>
          </a:p>
          <a:p>
            <a:r>
              <a:rPr lang="en-US" b="1" dirty="0"/>
              <a:t>Dept. of Paramedical Science</a:t>
            </a:r>
          </a:p>
          <a:p>
            <a:r>
              <a:rPr lang="en-US" b="1" dirty="0"/>
              <a:t>SVDU, Vadodara, </a:t>
            </a:r>
          </a:p>
          <a:p>
            <a:r>
              <a:rPr lang="en-US" b="1" dirty="0"/>
              <a:t>Gujarat</a:t>
            </a:r>
          </a:p>
        </p:txBody>
      </p:sp>
    </p:spTree>
    <p:extLst>
      <p:ext uri="{BB962C8B-B14F-4D97-AF65-F5344CB8AC3E}">
        <p14:creationId xmlns:p14="http://schemas.microsoft.com/office/powerpoint/2010/main" val="358352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F73B68-B0B3-30ED-DE5E-C0C26229D139}"/>
              </a:ext>
            </a:extLst>
          </p:cNvPr>
          <p:cNvSpPr txBox="1"/>
          <p:nvPr/>
        </p:nvSpPr>
        <p:spPr>
          <a:xfrm>
            <a:off x="1785134" y="750686"/>
            <a:ext cx="101534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20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electromagnetic spectrum 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defined as the range of all types of electromagnetic radiation.</a:t>
            </a:r>
            <a:r>
              <a:rPr lang="en-US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Radiation is energy that travels and spreads out energy  as it travels.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OR]</a:t>
            </a:r>
            <a:endParaRPr lang="en-US" sz="2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3110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electromagnetic spectrum (EM spectrum) has different range of frequencies, wavelengths, and photon of  energies.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15F8A-0E90-1DC7-AC2A-1EC4255A1162}"/>
              </a:ext>
            </a:extLst>
          </p:cNvPr>
          <p:cNvSpPr txBox="1"/>
          <p:nvPr/>
        </p:nvSpPr>
        <p:spPr>
          <a:xfrm>
            <a:off x="1620748" y="123558"/>
            <a:ext cx="6097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N" sz="22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82ED5-5743-FBCE-EC3A-EECEF0C4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57" y="3030206"/>
            <a:ext cx="8280971" cy="25582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B8E678-01C7-1E9B-8FC9-B9537E4D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0E21-6468-6301-3A30-64AE861D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53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5EDA18-C812-CFCC-2594-69F440471FB6}"/>
              </a:ext>
            </a:extLst>
          </p:cNvPr>
          <p:cNvSpPr txBox="1"/>
          <p:nvPr/>
        </p:nvSpPr>
        <p:spPr>
          <a:xfrm>
            <a:off x="1456043" y="122709"/>
            <a:ext cx="66194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 (</a:t>
            </a:r>
            <a:r>
              <a:rPr lang="el-GR" sz="2000" b="1" i="0" dirty="0">
                <a:solidFill>
                  <a:srgbClr val="3333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000" b="1" i="0" dirty="0">
                <a:solidFill>
                  <a:srgbClr val="3333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IN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describes how long the wave is. OR length of one complete wave. It is measured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Frequency( f)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no of waves produced in 1 second. It is measured in hertz (Hz)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95CC6-019B-11B4-9E5A-20E8DF1C5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913" y="122709"/>
            <a:ext cx="2299755" cy="1307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1C13B-FE1C-A8C8-3A64-AEE77AB6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41" y="1568176"/>
            <a:ext cx="3419475" cy="133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79CFA-3B65-8EB6-412D-78DB83B834D7}"/>
              </a:ext>
            </a:extLst>
          </p:cNvPr>
          <p:cNvSpPr txBox="1"/>
          <p:nvPr/>
        </p:nvSpPr>
        <p:spPr>
          <a:xfrm>
            <a:off x="1456044" y="2507069"/>
            <a:ext cx="106571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 between Frequency and Wavelength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shorter the wavelength, the higher the frequency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vise versa.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So, frequency and wavelength are inversely proportional to each other, </a:t>
            </a:r>
            <a:r>
              <a:rPr lang="el-G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 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 (T)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can be used to describe a wave. It is defined as the time taken to complete one oscillation.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f = 1 /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 speed (v)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defined as the distance travelled by a wave per unit of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           ν = λ/T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= 1/f,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V = f λ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1F46AB-63C8-46A0-383A-861F43C4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2C814-DB08-F5E0-5596-5EE113C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07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6598AB-9F59-A7AA-C7DE-9AA6E1FF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13" y="493250"/>
            <a:ext cx="10546994" cy="2856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ECD30-E591-4579-75A2-85A4F8698044}"/>
              </a:ext>
            </a:extLst>
          </p:cNvPr>
          <p:cNvSpPr txBox="1"/>
          <p:nvPr/>
        </p:nvSpPr>
        <p:spPr>
          <a:xfrm>
            <a:off x="1815956" y="3429000"/>
            <a:ext cx="98863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Electromagnetic waves are propagated by oscillating electric fields and magnetic field oscillation at right angles to each other.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transverse waves.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travel with the speed of light in vacuum.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not deflected by electric or magnetic field.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can show interference or diffraction.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medium is required for propagation.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F39802-8C05-7D82-4BC6-6D45AC9B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3DBEF-B016-B8E0-9710-51D10086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35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DC6FB-B6AF-52F5-AFC5-3F1755B9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27" y="184935"/>
            <a:ext cx="10452466" cy="629292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71D5A2-E29F-4186-4783-94B7F68D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E5C3A-7F61-095E-81E9-8A8F7FE0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90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2E35F-7E0E-82D3-4CB1-27611FF6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49" y="139531"/>
            <a:ext cx="10630446" cy="627215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5C4C99-3D84-34B2-33BB-07F01871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38215-FC18-3249-F0B3-6DC33320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52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D3FB38-1863-DB84-325E-05037CA23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29647"/>
              </p:ext>
            </p:extLst>
          </p:nvPr>
        </p:nvGraphicFramePr>
        <p:xfrm>
          <a:off x="1859623" y="210966"/>
          <a:ext cx="9400854" cy="6276919"/>
        </p:xfrm>
        <a:graphic>
          <a:graphicData uri="http://schemas.openxmlformats.org/drawingml/2006/table">
            <a:tbl>
              <a:tblPr firstRow="1" firstCol="1" bandRow="1"/>
              <a:tblGrid>
                <a:gridCol w="1643865">
                  <a:extLst>
                    <a:ext uri="{9D8B030D-6E8A-4147-A177-3AD203B41FA5}">
                      <a16:colId xmlns:a16="http://schemas.microsoft.com/office/drawing/2014/main" val="2020809825"/>
                    </a:ext>
                  </a:extLst>
                </a:gridCol>
                <a:gridCol w="1502847">
                  <a:extLst>
                    <a:ext uri="{9D8B030D-6E8A-4147-A177-3AD203B41FA5}">
                      <a16:colId xmlns:a16="http://schemas.microsoft.com/office/drawing/2014/main" val="2177886202"/>
                    </a:ext>
                  </a:extLst>
                </a:gridCol>
                <a:gridCol w="1727383">
                  <a:extLst>
                    <a:ext uri="{9D8B030D-6E8A-4147-A177-3AD203B41FA5}">
                      <a16:colId xmlns:a16="http://schemas.microsoft.com/office/drawing/2014/main" val="92083715"/>
                    </a:ext>
                  </a:extLst>
                </a:gridCol>
                <a:gridCol w="2259761">
                  <a:extLst>
                    <a:ext uri="{9D8B030D-6E8A-4147-A177-3AD203B41FA5}">
                      <a16:colId xmlns:a16="http://schemas.microsoft.com/office/drawing/2014/main" val="4007188253"/>
                    </a:ext>
                  </a:extLst>
                </a:gridCol>
                <a:gridCol w="2266998">
                  <a:extLst>
                    <a:ext uri="{9D8B030D-6E8A-4147-A177-3AD203B41FA5}">
                      <a16:colId xmlns:a16="http://schemas.microsoft.com/office/drawing/2014/main" val="2097381091"/>
                    </a:ext>
                  </a:extLst>
                </a:gridCol>
              </a:tblGrid>
              <a:tr h="743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Electromagnetic Wave</a:t>
                      </a:r>
                      <a:endParaRPr lang="en-IN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Frequency </a:t>
                      </a:r>
                      <a:endParaRPr lang="en-IN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(Hz)</a:t>
                      </a:r>
                      <a:endParaRPr lang="en-IN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Wavelength (meters)</a:t>
                      </a:r>
                      <a:endParaRPr lang="en-IN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IN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Uses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38350"/>
                  </a:ext>
                </a:extLst>
              </a:tr>
              <a:tr h="960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Radio Waves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3x10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 1 mm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Transmitters Antennas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Broadcasting, wireless communication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221953"/>
                  </a:ext>
                </a:extLst>
              </a:tr>
              <a:tr h="731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Microwaves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3x10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11 </a:t>
                      </a: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mm - 25 μm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Microwave ovens Communication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Cooking, radar, wireless networks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425877"/>
                  </a:ext>
                </a:extLst>
              </a:tr>
              <a:tr h="721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Infrared Waves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13 </a:t>
                      </a: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μm - 2.5 μm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Hot objects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Thermal radiation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Remote controls, thermography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35833"/>
                  </a:ext>
                </a:extLst>
              </a:tr>
              <a:tr h="866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Visible Light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4 - 7.5x10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750 nm - 400 nm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and artificial light sources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Vision, optical communication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844366"/>
                  </a:ext>
                </a:extLst>
              </a:tr>
              <a:tr h="687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Ultraviolet Waves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15 </a:t>
                      </a: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 nm - 1 nm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Special lamps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Germicidal lamps, forensics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298898"/>
                  </a:ext>
                </a:extLst>
              </a:tr>
              <a:tr h="701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X-Rays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17 </a:t>
                      </a: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nm - 1 pm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X-ray machines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particle reactions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Medical imaging, materials testing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152786"/>
                  </a:ext>
                </a:extLst>
              </a:tr>
              <a:tr h="866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Gamma Rays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20 </a:t>
                      </a: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- 10</a:t>
                      </a:r>
                      <a:r>
                        <a:rPr lang="en-IN" sz="1600" kern="1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IN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10</a:t>
                      </a:r>
                      <a:r>
                        <a:rPr lang="en-IN" sz="1600" kern="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-12 </a:t>
                      </a: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Nuclear reactions cosmic sources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Medical therapy, gamma-ray astronomy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16288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EE6580-BA0B-28A4-8B50-51237F3D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4C927-D291-0A41-7800-08A44147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22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87770-08EB-7818-C596-BAD05CB63293}"/>
              </a:ext>
            </a:extLst>
          </p:cNvPr>
          <p:cNvSpPr txBox="1"/>
          <p:nvPr/>
        </p:nvSpPr>
        <p:spPr>
          <a:xfrm>
            <a:off x="3601387" y="2321004"/>
            <a:ext cx="73564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1F40D-2BC0-CDC4-8DFD-712A25FD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A127D-D6AA-DFDE-23D8-B538553F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34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463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Symbol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jayapandiyan paraman</dc:creator>
  <cp:lastModifiedBy>Jayapandiyan Paraman</cp:lastModifiedBy>
  <cp:revision>39</cp:revision>
  <dcterms:created xsi:type="dcterms:W3CDTF">2022-12-26T10:43:14Z</dcterms:created>
  <dcterms:modified xsi:type="dcterms:W3CDTF">2024-01-16T10:59:16Z</dcterms:modified>
</cp:coreProperties>
</file>