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4"/>
  </p:notesMasterIdLst>
  <p:sldIdLst>
    <p:sldId id="431" r:id="rId3"/>
    <p:sldId id="324" r:id="rId4"/>
    <p:sldId id="260" r:id="rId5"/>
    <p:sldId id="258" r:id="rId6"/>
    <p:sldId id="325" r:id="rId7"/>
    <p:sldId id="268" r:id="rId8"/>
    <p:sldId id="326" r:id="rId9"/>
    <p:sldId id="333" r:id="rId10"/>
    <p:sldId id="335" r:id="rId11"/>
    <p:sldId id="432" r:id="rId12"/>
    <p:sldId id="433" r:id="rId13"/>
    <p:sldId id="331" r:id="rId14"/>
    <p:sldId id="434" r:id="rId15"/>
    <p:sldId id="274" r:id="rId16"/>
    <p:sldId id="275" r:id="rId17"/>
    <p:sldId id="276" r:id="rId18"/>
    <p:sldId id="436" r:id="rId19"/>
    <p:sldId id="281" r:id="rId20"/>
    <p:sldId id="435" r:id="rId21"/>
    <p:sldId id="337" r:id="rId22"/>
    <p:sldId id="42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20A0"/>
    <a:srgbClr val="0901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447" autoAdjust="0"/>
  </p:normalViewPr>
  <p:slideViewPr>
    <p:cSldViewPr snapToGrid="0">
      <p:cViewPr varScale="1">
        <p:scale>
          <a:sx n="63" d="100"/>
          <a:sy n="63" d="100"/>
        </p:scale>
        <p:origin x="7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BC1F8-FC67-4699-A7A8-FFCABBEA5531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2B32E-9D84-4F82-BD90-EAE21CFBE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81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12B32E-9D84-4F82-BD90-EAE21CFBE2B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4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2E889C86-C363-463C-3037-7C1EEB3B3562}"/>
              </a:ext>
            </a:extLst>
          </p:cNvPr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D0F9C3B-E363-9EE1-2E39-E5AA12F6F400}"/>
              </a:ext>
            </a:extLst>
          </p:cNvPr>
          <p:cNvSpPr/>
          <p:nvPr/>
        </p:nvSpPr>
        <p:spPr>
          <a:xfrm>
            <a:off x="1543051" y="1344614"/>
            <a:ext cx="84667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91169E44-33EA-A4FE-7C75-B6CCBA184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F6B205-3F8C-4C79-9DCA-B3988C58BB28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19">
            <a:extLst>
              <a:ext uri="{FF2B5EF4-FFF2-40B4-BE49-F238E27FC236}">
                <a16:creationId xmlns:a16="http://schemas.microsoft.com/office/drawing/2014/main" id="{CFDB14DA-2E2E-B8B1-1A79-A15B5D3E5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656B3A7A-D51F-1A4B-AC64-87B6D8170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0B432-40D8-4BB7-9225-E75AEA043C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0161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DC384589-E842-1257-5ABE-8625E756B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DC12B-F0A8-42EB-8B32-BE34F307EE5A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726D7EA0-5F9B-8F6E-8E52-B8BE8EC22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27864F79-4177-3A2B-365E-009C3A991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67BD6-E9D2-4114-A98E-F7A4CA3F72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520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F128F11B-93F1-8E20-4629-83EEF2453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28921-B22A-4610-9694-CFC8120747AB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DAF343A1-E574-CAA3-BA6F-1AEFE54B3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E77031A6-71AA-991C-B6D6-FA2746584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282B8-644E-42D1-AA80-08C495C199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500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D6B7-F844-4BD7-8538-A1CD28018B4C}" type="datetime1">
              <a:rPr lang="en-US" smtClean="0"/>
              <a:t>1/16/2024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Jayapandiyan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4EB8-0538-4EA8-B01B-A631235C5D9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984334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C9A2A-7A14-41C5-A551-174277A7E91A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Jayapandiyan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4EB8-0538-4EA8-B01B-A631235C5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04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EED27-18C9-4079-B291-0CD49594DA65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Jayapandiyan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4EB8-0538-4EA8-B01B-A631235C5D9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Oval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Oval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358627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C6DD-BF8E-4F75-865A-B11DAE5AE159}" type="datetime1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Jayapandiyan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4EB8-0538-4EA8-B01B-A631235C5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54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A9B9C-D7E5-4026-A823-D1B1DB83F8AB}" type="datetime1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Jayapandiyan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4EB8-0538-4EA8-B01B-A631235C5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00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7D7E-952E-493D-8C0C-5DC8A0A88B57}" type="datetime1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Jayapandiyan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4EB8-0538-4EA8-B01B-A631235C5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81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7383-D7C4-4EC3-8F7D-CC5DCF600739}" type="datetime1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Jayapandiyan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4EB8-0538-4EA8-B01B-A631235C5D9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976973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021A0-3E1E-443E-AFBA-EEE8E118C96D}" type="datetime1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Jayapandiyan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4EB8-0538-4EA8-B01B-A631235C5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72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FCB5BC28-E4B2-521C-21B4-CC5D9F134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65FF1-D602-4888-9E96-A98A3637AF24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A3A24AF0-BC30-8F0E-095D-37E668A01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C43454B6-2BF5-B421-7B72-C22029704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F8FD0-9CF6-42A1-929E-31CE446068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88584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C36D-0C61-4931-9D09-4E7380DED904}" type="datetime1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Jayapandiyan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4EB8-0538-4EA8-B01B-A631235C5D9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73165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116F-0CFA-43F7-9AC8-8D52DC49FFBF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Jayapandiyan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4EB8-0538-4EA8-B01B-A631235C5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534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3E2A9-CB6B-4FD5-A723-448A8B817093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Jayapandiyan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4EB8-0538-4EA8-B01B-A631235C5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4D5862-87CC-7F75-5E48-2D60A40355D5}"/>
              </a:ext>
            </a:extLst>
          </p:cNvPr>
          <p:cNvSpPr/>
          <p:nvPr/>
        </p:nvSpPr>
        <p:spPr>
          <a:xfrm>
            <a:off x="3043767" y="0"/>
            <a:ext cx="9144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9A8671-2531-0B3A-ABC1-2CAE06161A59}"/>
              </a:ext>
            </a:extLst>
          </p:cNvPr>
          <p:cNvSpPr/>
          <p:nvPr/>
        </p:nvSpPr>
        <p:spPr bwMode="invGray">
          <a:xfrm>
            <a:off x="3048000" y="0"/>
            <a:ext cx="1016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4A16E5B-344F-65F9-0707-E0DA6BD86A25}"/>
              </a:ext>
            </a:extLst>
          </p:cNvPr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5EC3660-B65A-4DB5-F39B-6840AC10F73B}"/>
              </a:ext>
            </a:extLst>
          </p:cNvPr>
          <p:cNvSpPr/>
          <p:nvPr/>
        </p:nvSpPr>
        <p:spPr>
          <a:xfrm>
            <a:off x="3210984" y="2746375"/>
            <a:ext cx="84667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5B3F07D-85B8-6551-0E6E-4CCD297D7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BD0FA4-CC6D-46E8-902C-7F6FBE0C4FBF}" type="datetime1">
              <a:rPr lang="en-US" smtClean="0"/>
              <a:t>1/16/2024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10A14A-2D0F-6DA0-D3B7-C9D24D405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7C89FEE-CB3E-F335-8C76-1D164D2A3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C833B-DF9A-418D-9958-F1C32C0DA1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288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>
            <a:extLst>
              <a:ext uri="{FF2B5EF4-FFF2-40B4-BE49-F238E27FC236}">
                <a16:creationId xmlns:a16="http://schemas.microsoft.com/office/drawing/2014/main" id="{866069D6-87D8-50BD-FAE0-EB9538AC2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99789-8F5A-4EAA-B53C-ECE3B4F0072F}" type="datetime1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EFEF9F52-ED34-F326-1BFF-2B88C9987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EA8F8130-3FA2-BCC0-CD15-E7E420B70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1F6FD-FDAB-4C09-850D-E7454A395D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39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552C51-FD79-9988-5C4C-CA2D52893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091FEA-5B8C-48DA-A14E-E7CEABB69C77}" type="datetime1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2000A6-4C06-91A8-0A8E-D80F9B4D3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6E3EDF-5B55-6C42-389A-4DF6F2A2A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3F169-7096-4F03-A82D-D4DD5C0A55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685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>
            <a:extLst>
              <a:ext uri="{FF2B5EF4-FFF2-40B4-BE49-F238E27FC236}">
                <a16:creationId xmlns:a16="http://schemas.microsoft.com/office/drawing/2014/main" id="{1C35DE41-4C0F-A5AF-5CD9-13855F632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E908C-A9DA-4AB6-85B6-5C22F44666D6}" type="datetime1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9">
            <a:extLst>
              <a:ext uri="{FF2B5EF4-FFF2-40B4-BE49-F238E27FC236}">
                <a16:creationId xmlns:a16="http://schemas.microsoft.com/office/drawing/2014/main" id="{5E7DD3F2-3D37-08B7-2A4E-1B917D9BB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FDCC5FED-AE8F-9016-6286-D12F4E640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C5D71-8140-42E3-B1EE-A21441C1F8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04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65A8600-734E-B554-1257-AEC1BBC92A16}"/>
              </a:ext>
            </a:extLst>
          </p:cNvPr>
          <p:cNvSpPr/>
          <p:nvPr/>
        </p:nvSpPr>
        <p:spPr>
          <a:xfrm>
            <a:off x="1352552" y="0"/>
            <a:ext cx="10839449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1DAB49-613C-3618-1441-4F78E561B26F}"/>
              </a:ext>
            </a:extLst>
          </p:cNvPr>
          <p:cNvSpPr/>
          <p:nvPr/>
        </p:nvSpPr>
        <p:spPr bwMode="invGray">
          <a:xfrm>
            <a:off x="1352551" y="0"/>
            <a:ext cx="973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7CCBDD04-7711-2199-AC5B-816130365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C746F9-ADDB-4F30-9CAE-53DF64070887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D829A72A-8D52-9529-4A6C-8E854DDBB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9F28E7D-A2E3-55A2-D7DB-773478926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4D01F-0DE3-4746-8081-20AC063464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4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303D4-5848-130E-7CA6-B583E9A13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CFA8AD-3EB4-41B8-B87B-3FDDB4C0C8EE}" type="datetime1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71253-928E-6A02-F436-C54FAA5B2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B13E9-6A7D-F126-A849-BF3AF7909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435BB-A2EF-4987-AB40-54AE2A8A83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9747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560EEC6-2667-2E89-5114-04EC7EF8C090}"/>
              </a:ext>
            </a:extLst>
          </p:cNvPr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1C543257-A9ED-F16A-D90A-81A61DDB2926}"/>
              </a:ext>
            </a:extLst>
          </p:cNvPr>
          <p:cNvSpPr/>
          <p:nvPr/>
        </p:nvSpPr>
        <p:spPr>
          <a:xfrm rot="19468671">
            <a:off x="529167" y="954089"/>
            <a:ext cx="9144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4840FE7A-2DB4-7E44-1DFD-26A0364D0CF1}"/>
              </a:ext>
            </a:extLst>
          </p:cNvPr>
          <p:cNvSpPr/>
          <p:nvPr/>
        </p:nvSpPr>
        <p:spPr>
          <a:xfrm rot="2103354" flipH="1">
            <a:off x="6671734" y="936625"/>
            <a:ext cx="865717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30E031A4-C808-9051-D6C6-B6B06ED6E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EC554F-8243-41EE-82D3-B92D57B0FD49}" type="datetime1">
              <a:rPr lang="en-US" smtClean="0"/>
              <a:t>1/16/2024</a:t>
            </a:fld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6FB96E2A-9C6C-14BF-D083-BA59C6F44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E5B7832A-CB2C-65C5-3164-343B062BD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C1D40-3391-4FEF-A32F-91E06B1496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582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>
            <a:extLst>
              <a:ext uri="{FF2B5EF4-FFF2-40B4-BE49-F238E27FC236}">
                <a16:creationId xmlns:a16="http://schemas.microsoft.com/office/drawing/2014/main" id="{5C24D96A-7C66-5BC5-787E-EBDD78F6F737}"/>
              </a:ext>
            </a:extLst>
          </p:cNvPr>
          <p:cNvSpPr/>
          <p:nvPr/>
        </p:nvSpPr>
        <p:spPr>
          <a:xfrm>
            <a:off x="-1087967" y="-815975"/>
            <a:ext cx="21844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40C7FE7-4874-A319-B909-04F0148892BF}"/>
              </a:ext>
            </a:extLst>
          </p:cNvPr>
          <p:cNvSpPr/>
          <p:nvPr/>
        </p:nvSpPr>
        <p:spPr>
          <a:xfrm>
            <a:off x="224367" y="20639"/>
            <a:ext cx="2271184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Donut 10">
            <a:extLst>
              <a:ext uri="{FF2B5EF4-FFF2-40B4-BE49-F238E27FC236}">
                <a16:creationId xmlns:a16="http://schemas.microsoft.com/office/drawing/2014/main" id="{415024EB-31F8-5A41-27BA-C3B5CF7DB5B1}"/>
              </a:ext>
            </a:extLst>
          </p:cNvPr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75FFA5-F191-BEC6-C561-65B0428377DC}"/>
              </a:ext>
            </a:extLst>
          </p:cNvPr>
          <p:cNvSpPr/>
          <p:nvPr/>
        </p:nvSpPr>
        <p:spPr>
          <a:xfrm>
            <a:off x="1350434" y="0"/>
            <a:ext cx="108415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6108B6DD-1901-43E5-6B02-C9D2142AD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7" y="274638"/>
            <a:ext cx="9999133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8">
            <a:extLst>
              <a:ext uri="{FF2B5EF4-FFF2-40B4-BE49-F238E27FC236}">
                <a16:creationId xmlns:a16="http://schemas.microsoft.com/office/drawing/2014/main" id="{8AC2C179-BA55-2BBF-19BD-75B46AACF5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913467" y="1447800"/>
            <a:ext cx="999913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" name="Date Placeholder 23">
            <a:extLst>
              <a:ext uri="{FF2B5EF4-FFF2-40B4-BE49-F238E27FC236}">
                <a16:creationId xmlns:a16="http://schemas.microsoft.com/office/drawing/2014/main" id="{B700FB87-0EFD-D008-9470-44C4BC810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E8165E8-BD8E-49FF-89F0-6FC0D04E7036}" type="datetime1">
              <a:rPr lang="en-US" smtClean="0"/>
              <a:t>1/16/2024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1151FE2-EB1C-A650-986B-7E6ABAFB71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CB52A5EC-E447-BA1C-41E2-E991313BD0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5033" y="6305550"/>
            <a:ext cx="609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B5A788"/>
                </a:solidFill>
              </a:defRPr>
            </a:lvl1pPr>
          </a:lstStyle>
          <a:p>
            <a:pPr>
              <a:defRPr/>
            </a:pPr>
            <a:fld id="{82ABCA5F-0DBA-4FF7-88D6-4D03B04000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67185D-32F4-6B13-89E4-BC3325B555F9}"/>
              </a:ext>
            </a:extLst>
          </p:cNvPr>
          <p:cNvSpPr/>
          <p:nvPr/>
        </p:nvSpPr>
        <p:spPr bwMode="invGray">
          <a:xfrm>
            <a:off x="1352551" y="0"/>
            <a:ext cx="973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87904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Oval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4A464D8-73F5-43E0-BC49-41F607A8D404}" type="datetime1">
              <a:rPr lang="en-US" smtClean="0"/>
              <a:t>1/16/2024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/>
              <a:t>Dr. Jayapandiyan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70E4EB8-0538-4EA8-B01B-A631235C5D9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425410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BCD2450-E112-1782-FBC6-CB911F1B15D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471784" y="308123"/>
            <a:ext cx="8665028" cy="4294765"/>
          </a:xfrm>
        </p:spPr>
        <p:txBody>
          <a:bodyPr vert="horz" wrap="square" lIns="0" tIns="138430" rIns="0" bIns="0" rtlCol="0" anchor="b">
            <a:spAutoFit/>
          </a:bodyPr>
          <a:lstStyle/>
          <a:p>
            <a:pPr algn="ctr" eaLnBrk="1" hangingPunct="1">
              <a:spcBef>
                <a:spcPts val="1090"/>
              </a:spcBef>
              <a:defRPr/>
            </a:pPr>
            <a:r>
              <a:rPr lang="en-US" sz="4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INTERACTIONS OF </a:t>
            </a:r>
            <a:br>
              <a:rPr lang="en-US" sz="4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X-RAYS</a:t>
            </a:r>
            <a:br>
              <a:rPr lang="en-US" sz="4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GAMMA RAYS </a:t>
            </a:r>
            <a:br>
              <a:rPr lang="en-US" sz="4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br>
              <a:rPr lang="en-US" sz="4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BETA RAYS</a:t>
            </a:r>
            <a:br>
              <a:rPr lang="en-US" sz="4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5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MATTER </a:t>
            </a:r>
            <a:endParaRPr sz="4500" spc="-5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22CA65AF-490F-161A-2599-52FB6981EE41}"/>
              </a:ext>
            </a:extLst>
          </p:cNvPr>
          <p:cNvSpPr txBox="1"/>
          <p:nvPr/>
        </p:nvSpPr>
        <p:spPr>
          <a:xfrm>
            <a:off x="1849120" y="4789716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Dr. Jayapandiyan</a:t>
            </a:r>
          </a:p>
          <a:p>
            <a:r>
              <a:rPr lang="en-US" b="1" dirty="0"/>
              <a:t>Dept. of Paramedical Science</a:t>
            </a:r>
          </a:p>
          <a:p>
            <a:r>
              <a:rPr lang="en-US" b="1" dirty="0"/>
              <a:t>SVDU, Vadodara, </a:t>
            </a:r>
          </a:p>
          <a:p>
            <a:r>
              <a:rPr lang="en-US" b="1" dirty="0"/>
              <a:t>Gujarat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653917-82C7-8C6F-9FAB-EE07E7B5A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3CE3FA-D7B2-9735-7028-F9821053B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0B432-40D8-4BB7-9225-E75AEA043CBF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8E3ED57-B930-9B0A-3569-783593F41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428" y="152400"/>
            <a:ext cx="9067801" cy="1992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639763" indent="-236538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885825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096963" indent="-173038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1296988" indent="-182563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17541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2113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26685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1257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dirty="0">
                <a:latin typeface="Arial" panose="020B0604020202020204" pitchFamily="34" charset="0"/>
              </a:rPr>
              <a:t>Three main interactions of X and gamma rays with matter are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200" dirty="0">
              <a:solidFill>
                <a:srgbClr val="572314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2200" b="1" dirty="0">
                <a:solidFill>
                  <a:srgbClr val="3820A0"/>
                </a:solidFill>
                <a:latin typeface="Arial" panose="020B0604020202020204" pitchFamily="34" charset="0"/>
              </a:rPr>
              <a:t>Photoelectric effect  </a:t>
            </a:r>
            <a:r>
              <a:rPr lang="en-US" altLang="en-US" sz="2200" b="1" dirty="0">
                <a:latin typeface="Arial" panose="020B0604020202020204" pitchFamily="34" charset="0"/>
              </a:rPr>
              <a:t>- </a:t>
            </a:r>
            <a:r>
              <a:rPr lang="en-US" altLang="en-US" sz="2200" dirty="0">
                <a:latin typeface="Arial" panose="020B0604020202020204" pitchFamily="34" charset="0"/>
              </a:rPr>
              <a:t>Very important in diagnostic radiology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2200" b="1" dirty="0">
                <a:solidFill>
                  <a:srgbClr val="3820A0"/>
                </a:solidFill>
                <a:latin typeface="Arial" panose="020B0604020202020204" pitchFamily="34" charset="0"/>
              </a:rPr>
              <a:t>Compton scatter  - </a:t>
            </a:r>
            <a:r>
              <a:rPr lang="en-US" altLang="en-US" sz="2200" dirty="0">
                <a:latin typeface="Arial" panose="020B0604020202020204" pitchFamily="34" charset="0"/>
              </a:rPr>
              <a:t>Very important in diagnostic radiology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2200" b="1" dirty="0">
                <a:solidFill>
                  <a:srgbClr val="3820A0"/>
                </a:solidFill>
                <a:latin typeface="Arial" panose="020B0604020202020204" pitchFamily="34" charset="0"/>
              </a:rPr>
              <a:t>Pair production  - </a:t>
            </a:r>
            <a:r>
              <a:rPr lang="en-US" altLang="en-US" sz="2200" dirty="0">
                <a:latin typeface="Arial" panose="020B0604020202020204" pitchFamily="34" charset="0"/>
              </a:rPr>
              <a:t>Very important in therapeutic &amp; diagnostic radiology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altLang="en-US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dirty="0">
                <a:solidFill>
                  <a:srgbClr val="572314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200" dirty="0">
              <a:solidFill>
                <a:srgbClr val="572314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78C6E0F-66F3-04B6-0A4F-0F12AD67B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2857" y="2144486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639763" indent="-236538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885825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096963" indent="-173038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1296988" indent="-182563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17541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2113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26685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1257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C00000"/>
                </a:solidFill>
                <a:latin typeface="Arial" panose="020B0604020202020204" pitchFamily="34" charset="0"/>
              </a:rPr>
              <a:t>Photoelectric Effect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D93F9B-E5AA-72B3-97D2-63B363B43DF2}"/>
              </a:ext>
            </a:extLst>
          </p:cNvPr>
          <p:cNvSpPr txBox="1"/>
          <p:nvPr/>
        </p:nvSpPr>
        <p:spPr>
          <a:xfrm>
            <a:off x="1632857" y="2677886"/>
            <a:ext cx="6096000" cy="374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latin typeface="Arial" panose="020B0604020202020204" pitchFamily="34" charset="0"/>
              </a:rPr>
              <a:t>The photoelectric effect is a phenomenon in which a photon interacts with an atom and ejects one of the orbital electrons from the atom.</a:t>
            </a:r>
          </a:p>
          <a:p>
            <a:pPr marL="425450" indent="-342900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endParaRPr lang="en-US" altLang="en-US" sz="2200" dirty="0">
              <a:latin typeface="Arial" panose="020B0604020202020204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latin typeface="Arial" panose="020B0604020202020204" pitchFamily="34" charset="0"/>
              </a:rPr>
              <a:t>The photon transfers all its energy to the atom. This is used to overcome the binding energy as well as to provide kinetic energy to the photo-electron.</a:t>
            </a:r>
          </a:p>
          <a:p>
            <a:pPr marL="800100" lvl="1" indent="-342900"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endParaRPr lang="en-US" altLang="en-US" sz="2200" dirty="0">
              <a:latin typeface="Arial" panose="020B0604020202020204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latin typeface="Arial" panose="020B0604020202020204" pitchFamily="34" charset="0"/>
              </a:rPr>
              <a:t>The incoming photon interacts with an orbital electron in an inner shell – usually 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BF620D-1325-A3AE-EFAC-9D0F8331CB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8857" y="2634856"/>
            <a:ext cx="4268542" cy="3003431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E8972A-219B-ADB7-B24E-B9B6E6D5D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EC308-9593-2511-51F3-6FFD1B7EF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4D01F-0DE3-4746-8081-20AC0634646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2">
            <a:extLst>
              <a:ext uri="{FF2B5EF4-FFF2-40B4-BE49-F238E27FC236}">
                <a16:creationId xmlns:a16="http://schemas.microsoft.com/office/drawing/2014/main" id="{C491DB67-563D-715C-71AA-38C2BEDE8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7543" y="174173"/>
            <a:ext cx="10058400" cy="6491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The incoming photon gives up all its energy and ceases to exist</a:t>
            </a:r>
          </a:p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endParaRPr lang="en-US" altLang="en-US" sz="22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The ejected electron is now a photoelectron</a:t>
            </a:r>
          </a:p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endParaRPr lang="en-US" altLang="en-US" sz="22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This photoelectron now contains the energy of the incoming photon minus the binding energy of the electron shell</a:t>
            </a:r>
          </a:p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endParaRPr lang="en-US" altLang="en-US" sz="22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This photoelectron can interact with other atoms until all its energy is spent</a:t>
            </a:r>
          </a:p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endParaRPr lang="en-US" altLang="en-US" sz="22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A vacancy now exists in the inner shell</a:t>
            </a:r>
          </a:p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endParaRPr lang="en-US" altLang="en-US" sz="22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To fill this gap, an electron from an outer shell drops down to fill the gap</a:t>
            </a:r>
          </a:p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endParaRPr lang="en-US" altLang="en-US" sz="22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Once the gap is filled, the electron releases its energy in the form of a characteristic photon</a:t>
            </a:r>
          </a:p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endParaRPr lang="en-US" altLang="en-US" sz="22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This process continues, with each electron-emitting characteristic photons, until the atom is stable</a:t>
            </a:r>
          </a:p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endParaRPr lang="en-US" altLang="en-US" sz="22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The characteristic photon produces relatively low energies and is generally absorbed in tissue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B60A57-08A2-7A54-5A06-58FE428DC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FB0BC3-A4D2-3FD2-2127-0B768345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4D01F-0DE3-4746-8081-20AC0634646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DC562008-55EF-2FFF-E832-2333BE10D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9057" y="627063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639763" indent="-236538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885825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096963" indent="-173038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1296988" indent="-182563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17541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2113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26685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1257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buClr>
                <a:srgbClr val="3820A0"/>
              </a:buClr>
            </a:pPr>
            <a:r>
              <a:rPr lang="en-US" altLang="en-US" sz="2200" dirty="0">
                <a:latin typeface="Arial" panose="020B0604020202020204" pitchFamily="34" charset="0"/>
              </a:rPr>
              <a:t>Photoelectrons</a:t>
            </a:r>
          </a:p>
          <a:p>
            <a:pPr eaLnBrk="1" hangingPunct="1">
              <a:buClr>
                <a:srgbClr val="3820A0"/>
              </a:buClr>
            </a:pPr>
            <a:r>
              <a:rPr lang="en-US" altLang="en-US" sz="2200" dirty="0">
                <a:latin typeface="Arial" panose="020B0604020202020204" pitchFamily="34" charset="0"/>
              </a:rPr>
              <a:t>Characteristic photons ( discrete energies of X rays)</a:t>
            </a:r>
          </a:p>
        </p:txBody>
      </p:sp>
      <p:sp>
        <p:nvSpPr>
          <p:cNvPr id="4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9E794950-6481-6682-226A-20E8C513C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0457" y="2116137"/>
            <a:ext cx="9993086" cy="2673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255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639763" indent="-236538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885825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096963" indent="-173038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1296988" indent="-182563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17541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2113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26685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1257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sz="2400" dirty="0">
                <a:solidFill>
                  <a:srgbClr val="3820A0"/>
                </a:solidFill>
                <a:latin typeface="Arial" panose="020B0604020202020204" pitchFamily="34" charset="0"/>
              </a:rPr>
              <a:t>Photoelectric Effect depends on the following:</a:t>
            </a:r>
          </a:p>
          <a:p>
            <a:pPr lvl="1" eaLnBrk="1" hangingPunct="1">
              <a:lnSpc>
                <a:spcPct val="15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the energy of the incident photon(E)</a:t>
            </a:r>
          </a:p>
          <a:p>
            <a:pPr lvl="1" eaLnBrk="1" hangingPunct="1">
              <a:lnSpc>
                <a:spcPct val="150000"/>
              </a:lnSpc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the atomic number Z of the irradiated object increases as the photon energy decreases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867473-6883-8D8D-CE64-8D31C7D597BE}"/>
              </a:ext>
            </a:extLst>
          </p:cNvPr>
          <p:cNvSpPr txBox="1"/>
          <p:nvPr/>
        </p:nvSpPr>
        <p:spPr>
          <a:xfrm>
            <a:off x="1567543" y="169625"/>
            <a:ext cx="6096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382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by products of the Photoelectric Effect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DFF808-9483-60E8-7F3A-C51225D67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7F251-848A-4FF2-A3C1-55FAC498E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4D01F-0DE3-4746-8081-20AC0634646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2FFC33E-7714-5F94-6AF3-A0B9252FA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30629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639763" indent="-236538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885825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096963" indent="-173038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1296988" indent="-182563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17541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2113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26685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1257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 dirty="0">
                <a:solidFill>
                  <a:srgbClr val="C00000"/>
                </a:solidFill>
                <a:latin typeface="Arial" panose="020B0604020202020204" pitchFamily="34" charset="0"/>
              </a:rPr>
              <a:t>In imaging </a:t>
            </a:r>
          </a:p>
        </p:txBody>
      </p:sp>
      <p:sp>
        <p:nvSpPr>
          <p:cNvPr id="3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51FD6565-024F-A38A-DDBB-F6E2AE570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9916886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639763" indent="-236538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885825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096963" indent="-173038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1296988" indent="-182563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17541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2113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26685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1257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Bones are more likely to absorb radiation(Higher Z)</a:t>
            </a:r>
          </a:p>
          <a:p>
            <a:pPr marL="403225" lvl="1" indent="0" eaLnBrk="1" hangingPunct="1">
              <a:buClr>
                <a:srgbClr val="3820A0"/>
              </a:buClr>
              <a:buNone/>
            </a:pPr>
            <a:r>
              <a:rPr lang="en-US" altLang="en-US" sz="2200" dirty="0">
                <a:latin typeface="Arial" panose="020B0604020202020204" pitchFamily="34" charset="0"/>
              </a:rPr>
              <a:t> - This is why they appear white on the film</a:t>
            </a:r>
          </a:p>
          <a:p>
            <a:pPr lvl="1" eaLnBrk="1" hangingPunct="1">
              <a:buClr>
                <a:srgbClr val="3820A0"/>
              </a:buClr>
              <a:buFont typeface="Wingdings" panose="05000000000000000000" pitchFamily="2" charset="2"/>
              <a:buChar char="Ø"/>
            </a:pPr>
            <a:endParaRPr lang="en-US" altLang="en-US" sz="2200" dirty="0">
              <a:latin typeface="Arial" panose="020B0604020202020204" pitchFamily="34" charset="0"/>
            </a:endParaRPr>
          </a:p>
          <a:p>
            <a:pPr eaLnBrk="1" hangingPunct="1"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Soft tissue allows more radiation to pass through than bone (Lower Z)</a:t>
            </a:r>
          </a:p>
          <a:p>
            <a:pPr marL="403225" lvl="1" indent="0" eaLnBrk="1" hangingPunct="1">
              <a:buClr>
                <a:srgbClr val="3820A0"/>
              </a:buClr>
              <a:buNone/>
            </a:pPr>
            <a:r>
              <a:rPr lang="en-US" altLang="en-US" sz="2200" dirty="0">
                <a:latin typeface="Arial" panose="020B0604020202020204" pitchFamily="34" charset="0"/>
              </a:rPr>
              <a:t> - These structures will appear gray on the film</a:t>
            </a:r>
          </a:p>
          <a:p>
            <a:pPr lvl="1" eaLnBrk="1" hangingPunct="1">
              <a:buClr>
                <a:srgbClr val="3820A0"/>
              </a:buClr>
              <a:buFont typeface="Wingdings" panose="05000000000000000000" pitchFamily="2" charset="2"/>
              <a:buChar char="Ø"/>
            </a:pPr>
            <a:endParaRPr lang="en-US" altLang="en-US" sz="2200" dirty="0">
              <a:latin typeface="Arial" panose="020B0604020202020204" pitchFamily="34" charset="0"/>
            </a:endParaRPr>
          </a:p>
          <a:p>
            <a:pPr eaLnBrk="1" hangingPunct="1"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Air-containing structures allow more radiation to pass through</a:t>
            </a:r>
          </a:p>
          <a:p>
            <a:pPr marL="403225" lvl="1" indent="0" eaLnBrk="1" hangingPunct="1">
              <a:buClr>
                <a:srgbClr val="3820A0"/>
              </a:buClr>
              <a:buNone/>
            </a:pPr>
            <a:r>
              <a:rPr lang="en-US" altLang="en-US" sz="2200" dirty="0">
                <a:latin typeface="Arial" panose="020B0604020202020204" pitchFamily="34" charset="0"/>
              </a:rPr>
              <a:t> - These structures will appear black on the film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789A00-7808-4E72-6459-0DDA40F5A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46B75B-4B8C-17D1-022C-C477F648B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4D01F-0DE3-4746-8081-20AC0634646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object 18">
            <a:extLst>
              <a:ext uri="{FF2B5EF4-FFF2-40B4-BE49-F238E27FC236}">
                <a16:creationId xmlns:a16="http://schemas.microsoft.com/office/drawing/2014/main" id="{7C2835AE-12B1-A95F-7981-2091583C0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157" y="731254"/>
            <a:ext cx="10567099" cy="627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03188" indent="-77788">
              <a:tabLst>
                <a:tab pos="10318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0318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0318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0318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0318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318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318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318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318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marL="368300" indent="-342900">
              <a:spcBef>
                <a:spcPts val="100"/>
              </a:spcBef>
              <a:buClr>
                <a:srgbClr val="3820A0"/>
              </a:buClr>
              <a:buSzPct val="62000"/>
              <a:buFont typeface="Wingdings" panose="05000000000000000000" pitchFamily="2" charset="2"/>
              <a:buChar char="Ø"/>
            </a:pPr>
            <a:r>
              <a:rPr lang="en-US" sz="2200" b="0" i="0" dirty="0">
                <a:effectLst/>
                <a:latin typeface="Arial" panose="020B0604020202020204" pitchFamily="34" charset="0"/>
              </a:rPr>
              <a:t>The effect was discovered in 1923 by Arthur Holly Compton</a:t>
            </a:r>
          </a:p>
          <a:p>
            <a:pPr marL="368300" indent="-342900">
              <a:spcBef>
                <a:spcPts val="100"/>
              </a:spcBef>
              <a:buClr>
                <a:srgbClr val="3820A0"/>
              </a:buClr>
              <a:buSzPct val="62000"/>
              <a:buFont typeface="Wingdings" panose="05000000000000000000" pitchFamily="2" charset="2"/>
              <a:buChar char="Ø"/>
            </a:pPr>
            <a:endParaRPr lang="en-US" sz="2200" b="0" i="0" dirty="0">
              <a:effectLst/>
              <a:latin typeface="Arial" panose="020B0604020202020204" pitchFamily="34" charset="0"/>
            </a:endParaRPr>
          </a:p>
          <a:p>
            <a:pPr marL="368300" indent="-342900">
              <a:spcBef>
                <a:spcPts val="100"/>
              </a:spcBef>
              <a:buClr>
                <a:srgbClr val="3820A0"/>
              </a:buClr>
              <a:buSzPct val="62000"/>
              <a:buFont typeface="Wingdings" panose="05000000000000000000" pitchFamily="2" charset="2"/>
              <a:buChar char="Ø"/>
            </a:pPr>
            <a:r>
              <a:rPr lang="en-US" sz="2200" b="1" i="0" dirty="0">
                <a:effectLst/>
                <a:latin typeface="Arial" panose="020B0604020202020204" pitchFamily="34" charset="0"/>
              </a:rPr>
              <a:t>Compton effect</a:t>
            </a:r>
            <a:r>
              <a:rPr lang="en-US" sz="2200" b="0" i="0" dirty="0">
                <a:effectLst/>
                <a:latin typeface="Arial" panose="020B0604020202020204" pitchFamily="34" charset="0"/>
              </a:rPr>
              <a:t> or </a:t>
            </a:r>
            <a:r>
              <a:rPr lang="en-US" sz="2200" b="1" i="0" dirty="0">
                <a:effectLst/>
                <a:latin typeface="Arial" panose="020B0604020202020204" pitchFamily="34" charset="0"/>
              </a:rPr>
              <a:t>Compton scatter</a:t>
            </a:r>
            <a:r>
              <a:rPr lang="en-US" sz="2200" b="0" i="0" dirty="0">
                <a:effectLst/>
                <a:latin typeface="Arial" panose="020B0604020202020204" pitchFamily="34" charset="0"/>
              </a:rPr>
              <a:t> is one of principle forms of </a:t>
            </a:r>
            <a:r>
              <a:rPr lang="en-US" sz="2200" b="0" i="0" u="none" strike="noStrike" dirty="0">
                <a:effectLst/>
                <a:latin typeface="Arial" panose="020B0604020202020204" pitchFamily="34" charset="0"/>
              </a:rPr>
              <a:t>photon interaction</a:t>
            </a:r>
            <a:r>
              <a:rPr lang="en-US" sz="2200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marL="368300" indent="-342900">
              <a:spcBef>
                <a:spcPts val="100"/>
              </a:spcBef>
              <a:buClr>
                <a:srgbClr val="3820A0"/>
              </a:buClr>
              <a:buSzPct val="62000"/>
              <a:buFont typeface="Wingdings" panose="05000000000000000000" pitchFamily="2" charset="2"/>
              <a:buChar char="Ø"/>
            </a:pPr>
            <a:endParaRPr lang="en-US" sz="2200" b="0" i="0" dirty="0">
              <a:effectLst/>
              <a:latin typeface="Arial" panose="020B0604020202020204" pitchFamily="34" charset="0"/>
            </a:endParaRPr>
          </a:p>
          <a:p>
            <a:pPr marL="368300" indent="-342900">
              <a:spcBef>
                <a:spcPts val="100"/>
              </a:spcBef>
              <a:buClr>
                <a:srgbClr val="3820A0"/>
              </a:buClr>
              <a:buSzPct val="62000"/>
              <a:buFont typeface="Wingdings" panose="05000000000000000000" pitchFamily="2" charset="2"/>
              <a:buChar char="Ø"/>
            </a:pPr>
            <a:r>
              <a:rPr lang="en-US" sz="2200" b="0" i="0" dirty="0">
                <a:effectLst/>
                <a:latin typeface="Arial" panose="020B0604020202020204" pitchFamily="34" charset="0"/>
              </a:rPr>
              <a:t>It is the main cause of scattered radiation in a material. </a:t>
            </a:r>
          </a:p>
          <a:p>
            <a:pPr marL="368300" indent="-342900">
              <a:spcBef>
                <a:spcPts val="100"/>
              </a:spcBef>
              <a:buClr>
                <a:srgbClr val="3820A0"/>
              </a:buClr>
              <a:buSzPct val="62000"/>
              <a:buFont typeface="Wingdings" panose="05000000000000000000" pitchFamily="2" charset="2"/>
              <a:buChar char="Ø"/>
            </a:pPr>
            <a:endParaRPr lang="en-US" sz="2200" b="0" i="0" dirty="0">
              <a:effectLst/>
              <a:latin typeface="Arial" panose="020B0604020202020204" pitchFamily="34" charset="0"/>
            </a:endParaRPr>
          </a:p>
          <a:p>
            <a:pPr marL="368300" indent="-342900">
              <a:spcBef>
                <a:spcPts val="100"/>
              </a:spcBef>
              <a:buClr>
                <a:srgbClr val="3820A0"/>
              </a:buClr>
              <a:buSzPct val="62000"/>
              <a:buFont typeface="Wingdings" panose="05000000000000000000" pitchFamily="2" charset="2"/>
              <a:buChar char="Ø"/>
            </a:pPr>
            <a:r>
              <a:rPr lang="en-US" sz="2200" b="0" i="0" dirty="0">
                <a:effectLst/>
                <a:latin typeface="Arial" panose="020B0604020202020204" pitchFamily="34" charset="0"/>
              </a:rPr>
              <a:t>It occurs due to the interaction of the </a:t>
            </a:r>
            <a:r>
              <a:rPr lang="en-US" sz="2200" b="0" i="0" u="none" strike="noStrike" dirty="0">
                <a:effectLst/>
                <a:latin typeface="Arial" panose="020B0604020202020204" pitchFamily="34" charset="0"/>
              </a:rPr>
              <a:t>photon</a:t>
            </a:r>
            <a:r>
              <a:rPr lang="en-US" sz="2200" b="0" i="0" dirty="0">
                <a:effectLst/>
                <a:latin typeface="Arial" panose="020B0604020202020204" pitchFamily="34" charset="0"/>
              </a:rPr>
              <a:t> (x-ray or </a:t>
            </a:r>
            <a:r>
              <a:rPr lang="en-US" sz="2200" b="0" i="0" u="none" strike="noStrike" dirty="0">
                <a:effectLst/>
                <a:latin typeface="Arial" panose="020B0604020202020204" pitchFamily="34" charset="0"/>
              </a:rPr>
              <a:t>gamma</a:t>
            </a:r>
            <a:r>
              <a:rPr lang="en-US" sz="2200" b="0" i="0" dirty="0">
                <a:effectLst/>
                <a:latin typeface="Arial" panose="020B0604020202020204" pitchFamily="34" charset="0"/>
              </a:rPr>
              <a:t>) with free electrons (unattached to atoms) or loosely bound </a:t>
            </a:r>
            <a:r>
              <a:rPr lang="en-US" sz="2200" b="0" i="0" u="none" strike="noStrike" dirty="0">
                <a:effectLst/>
                <a:latin typeface="Arial" panose="020B0604020202020204" pitchFamily="34" charset="0"/>
              </a:rPr>
              <a:t>valence shell</a:t>
            </a:r>
            <a:r>
              <a:rPr lang="en-US" sz="2200" b="0" i="0" dirty="0">
                <a:effectLst/>
                <a:latin typeface="Arial" panose="020B0604020202020204" pitchFamily="34" charset="0"/>
              </a:rPr>
              <a:t> (outer shell) electrons. </a:t>
            </a:r>
          </a:p>
          <a:p>
            <a:pPr marL="368300" indent="-342900">
              <a:spcBef>
                <a:spcPts val="100"/>
              </a:spcBef>
              <a:buClr>
                <a:srgbClr val="3820A0"/>
              </a:buClr>
              <a:buSzPct val="62000"/>
              <a:buFont typeface="Wingdings" panose="05000000000000000000" pitchFamily="2" charset="2"/>
              <a:buChar char="Ø"/>
            </a:pPr>
            <a:endParaRPr lang="en-US" sz="2200" b="0" i="0" dirty="0">
              <a:effectLst/>
              <a:latin typeface="Arial" panose="020B0604020202020204" pitchFamily="34" charset="0"/>
            </a:endParaRPr>
          </a:p>
          <a:p>
            <a:pPr marL="368300" indent="-342900">
              <a:spcBef>
                <a:spcPts val="100"/>
              </a:spcBef>
              <a:buClr>
                <a:srgbClr val="3820A0"/>
              </a:buClr>
              <a:buSzPct val="62000"/>
              <a:buFont typeface="Wingdings" panose="05000000000000000000" pitchFamily="2" charset="2"/>
              <a:buChar char="Ø"/>
            </a:pPr>
            <a:r>
              <a:rPr lang="en-US" sz="2200" b="0" i="0" dirty="0">
                <a:effectLst/>
                <a:latin typeface="Arial" panose="020B0604020202020204" pitchFamily="34" charset="0"/>
              </a:rPr>
              <a:t>The resultant incident photon is scattered (changes direction) and imparts energy to the electron (recoil electron). </a:t>
            </a:r>
          </a:p>
          <a:p>
            <a:pPr marL="368300" indent="-342900">
              <a:spcBef>
                <a:spcPts val="100"/>
              </a:spcBef>
              <a:buClr>
                <a:srgbClr val="3820A0"/>
              </a:buClr>
              <a:buSzPct val="62000"/>
              <a:buFont typeface="Wingdings" panose="05000000000000000000" pitchFamily="2" charset="2"/>
              <a:buChar char="Ø"/>
            </a:pPr>
            <a:endParaRPr lang="en-US" sz="2200" b="0" i="0" dirty="0">
              <a:effectLst/>
              <a:latin typeface="Arial" panose="020B0604020202020204" pitchFamily="34" charset="0"/>
            </a:endParaRPr>
          </a:p>
          <a:p>
            <a:pPr marL="368300" indent="-342900">
              <a:spcBef>
                <a:spcPts val="100"/>
              </a:spcBef>
              <a:buClr>
                <a:srgbClr val="3820A0"/>
              </a:buClr>
              <a:buSzPct val="62000"/>
              <a:buFont typeface="Wingdings" panose="05000000000000000000" pitchFamily="2" charset="2"/>
              <a:buChar char="Ø"/>
            </a:pPr>
            <a:r>
              <a:rPr lang="en-US" sz="2200" b="0" i="0" dirty="0">
                <a:effectLst/>
                <a:latin typeface="Arial" panose="020B0604020202020204" pitchFamily="34" charset="0"/>
              </a:rPr>
              <a:t>The scattered photon will have a different wavelength (observed phenomenon) and thus a different energy (E=</a:t>
            </a:r>
            <a:r>
              <a:rPr lang="en-US" sz="2200" b="0" i="0" dirty="0" err="1">
                <a:effectLst/>
                <a:latin typeface="Arial" panose="020B0604020202020204" pitchFamily="34" charset="0"/>
              </a:rPr>
              <a:t>hc</a:t>
            </a:r>
            <a:r>
              <a:rPr lang="en-US" sz="2200" b="0" i="0" dirty="0">
                <a:effectLst/>
                <a:latin typeface="Arial" panose="020B0604020202020204" pitchFamily="34" charset="0"/>
              </a:rPr>
              <a:t>/λ). </a:t>
            </a:r>
          </a:p>
          <a:p>
            <a:pPr marL="368300" indent="-342900">
              <a:spcBef>
                <a:spcPts val="100"/>
              </a:spcBef>
              <a:buClr>
                <a:srgbClr val="3820A0"/>
              </a:buClr>
              <a:buSzPct val="62000"/>
              <a:buFont typeface="Wingdings" panose="05000000000000000000" pitchFamily="2" charset="2"/>
              <a:buChar char="Ø"/>
            </a:pPr>
            <a:endParaRPr lang="en-US" sz="2200" dirty="0">
              <a:latin typeface="Arial" panose="020B0604020202020204" pitchFamily="34" charset="0"/>
            </a:endParaRPr>
          </a:p>
          <a:p>
            <a:pPr marL="368300" indent="-342900">
              <a:spcBef>
                <a:spcPts val="100"/>
              </a:spcBef>
              <a:buClr>
                <a:srgbClr val="3820A0"/>
              </a:buClr>
              <a:buSzPct val="62000"/>
              <a:buFont typeface="Wingdings" panose="05000000000000000000" pitchFamily="2" charset="2"/>
              <a:buChar char="Ø"/>
            </a:pPr>
            <a:r>
              <a:rPr lang="en-US" sz="2200" b="0" i="0" dirty="0">
                <a:effectLst/>
                <a:latin typeface="Arial" panose="020B0604020202020204" pitchFamily="34" charset="0"/>
              </a:rPr>
              <a:t>Energy and momentum are conserved in this process. </a:t>
            </a:r>
          </a:p>
          <a:p>
            <a:pPr marL="25400" indent="0">
              <a:spcBef>
                <a:spcPts val="100"/>
              </a:spcBef>
              <a:buClr>
                <a:srgbClr val="2CA1BE"/>
              </a:buClr>
              <a:buSzPct val="62000"/>
            </a:pPr>
            <a:endParaRPr lang="en-US" sz="22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24595" name="TextBox 1">
            <a:extLst>
              <a:ext uri="{FF2B5EF4-FFF2-40B4-BE49-F238E27FC236}">
                <a16:creationId xmlns:a16="http://schemas.microsoft.com/office/drawing/2014/main" id="{59C5A8B6-ED14-E215-47B6-1C77AA4C6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157" y="204612"/>
            <a:ext cx="2474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C00000"/>
                </a:solidFill>
                <a:latin typeface="Arial" panose="020B0604020202020204" pitchFamily="34" charset="0"/>
              </a:rPr>
              <a:t>Compton Effect</a:t>
            </a:r>
            <a:endParaRPr lang="en-IN" altLang="en-US" sz="24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127DDA-9BBD-2FEB-8296-38AB79C06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D38002-9535-7BE9-6D51-77A8D0525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4D01F-0DE3-4746-8081-20AC0634646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A49D0F-3D27-EB0F-2D2A-9DBC8E780303}"/>
              </a:ext>
            </a:extLst>
          </p:cNvPr>
          <p:cNvSpPr txBox="1"/>
          <p:nvPr/>
        </p:nvSpPr>
        <p:spPr>
          <a:xfrm>
            <a:off x="1687286" y="387650"/>
            <a:ext cx="60960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Compton effect is a partial absorption process and as the original photon has lost energy, known as Compton shift (i.e. a shift of wavelength/frequency). </a:t>
            </a:r>
          </a:p>
          <a:p>
            <a:pPr marL="342900" indent="-342900">
              <a:buClr>
                <a:srgbClr val="3820A0"/>
              </a:buClr>
              <a:buFont typeface="Wingdings" panose="05000000000000000000" pitchFamily="2" charset="2"/>
              <a:buChar char="Ø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wavelength change of the scattered photon can be determined by 0.024 (1- cos θ), where θ is scattered photon angle. 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78049E-9E53-2BA8-649C-8B0C03B99688}"/>
              </a:ext>
            </a:extLst>
          </p:cNvPr>
          <p:cNvSpPr txBox="1"/>
          <p:nvPr/>
        </p:nvSpPr>
        <p:spPr>
          <a:xfrm>
            <a:off x="1687286" y="3624943"/>
            <a:ext cx="9741708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20A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energy of the scattered photon decreases with increasing scattered photon angle 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20A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lang="en-U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 higher incident photon energy will cause a greater percentage loss of their energy during Compton scatter while lower energy photons will lose a smaller percentage of their energy .</a:t>
            </a:r>
            <a:endParaRPr lang="en-IN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6CEC343-6512-6AD4-38E9-38D50B025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5960" y="278195"/>
            <a:ext cx="4280280" cy="3297762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F5B998-D137-9BE6-A64B-0A0265826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A6DA19-E898-E1D7-F5AE-43801EC6B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8FD0-9CF6-42A1-929E-31CE44606811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3C732EB-92A9-46DD-0E6C-31E655A5172C}"/>
              </a:ext>
            </a:extLst>
          </p:cNvPr>
          <p:cNvSpPr txBox="1"/>
          <p:nvPr/>
        </p:nvSpPr>
        <p:spPr>
          <a:xfrm>
            <a:off x="1698898" y="256179"/>
            <a:ext cx="10123713" cy="3470181"/>
          </a:xfrm>
          <a:prstGeom prst="rect">
            <a:avLst/>
          </a:prstGeom>
        </p:spPr>
        <p:txBody>
          <a:bodyPr wrap="square" lIns="0" tIns="12700" rIns="0" bIns="0">
            <a:spAutoFit/>
          </a:bodyPr>
          <a:lstStyle/>
          <a:p>
            <a:pPr marL="355600" indent="-342900">
              <a:spcBef>
                <a:spcPts val="100"/>
              </a:spcBef>
              <a:buClr>
                <a:srgbClr val="3820A0"/>
              </a:buClr>
              <a:buFont typeface="Wingdings" panose="05000000000000000000" pitchFamily="2" charset="2"/>
              <a:buChar char="Ø"/>
              <a:tabLst>
                <a:tab pos="367665" algn="l"/>
                <a:tab pos="368300" algn="l"/>
              </a:tabLst>
              <a:defRPr/>
            </a:pPr>
            <a:r>
              <a:rPr lang="en-US" sz="2200" spc="-5" dirty="0">
                <a:latin typeface="Arial" panose="020B0604020202020204" pitchFamily="34" charset="0"/>
              </a:rPr>
              <a:t>The</a:t>
            </a:r>
            <a:r>
              <a:rPr lang="en-US" sz="2200" dirty="0">
                <a:latin typeface="Arial" panose="020B0604020202020204" pitchFamily="34" charset="0"/>
              </a:rPr>
              <a:t> </a:t>
            </a:r>
            <a:r>
              <a:rPr lang="en-US" sz="2200" spc="-5" dirty="0">
                <a:latin typeface="Arial" panose="020B0604020202020204" pitchFamily="34" charset="0"/>
              </a:rPr>
              <a:t>Compton</a:t>
            </a:r>
            <a:r>
              <a:rPr lang="en-US" sz="2200" dirty="0">
                <a:latin typeface="Arial" panose="020B0604020202020204" pitchFamily="34" charset="0"/>
              </a:rPr>
              <a:t> </a:t>
            </a:r>
            <a:r>
              <a:rPr lang="en-US" sz="2200" spc="-5" dirty="0">
                <a:latin typeface="Arial" panose="020B0604020202020204" pitchFamily="34" charset="0"/>
              </a:rPr>
              <a:t>effect</a:t>
            </a:r>
            <a:r>
              <a:rPr lang="en-US" sz="2200" dirty="0">
                <a:latin typeface="Arial" panose="020B0604020202020204" pitchFamily="34" charset="0"/>
              </a:rPr>
              <a:t> </a:t>
            </a:r>
            <a:r>
              <a:rPr lang="en-US" sz="2200" spc="-5" dirty="0">
                <a:latin typeface="Arial" panose="020B0604020202020204" pitchFamily="34" charset="0"/>
              </a:rPr>
              <a:t>results</a:t>
            </a:r>
            <a:r>
              <a:rPr lang="en-US" sz="2200" spc="5" dirty="0">
                <a:latin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</a:rPr>
              <a:t>in </a:t>
            </a:r>
            <a:r>
              <a:rPr lang="en-US" sz="2200" spc="-5" dirty="0">
                <a:latin typeface="Arial" panose="020B0604020202020204" pitchFamily="34" charset="0"/>
              </a:rPr>
              <a:t>both</a:t>
            </a:r>
            <a:r>
              <a:rPr lang="en-US" sz="2200" spc="5" dirty="0">
                <a:latin typeface="Arial" panose="020B0604020202020204" pitchFamily="34" charset="0"/>
              </a:rPr>
              <a:t> </a:t>
            </a:r>
            <a:r>
              <a:rPr lang="en-US" sz="2200" spc="-5" dirty="0">
                <a:latin typeface="Arial" panose="020B0604020202020204" pitchFamily="34" charset="0"/>
              </a:rPr>
              <a:t>attenuation</a:t>
            </a:r>
            <a:r>
              <a:rPr lang="en-US" sz="2200" spc="5" dirty="0">
                <a:latin typeface="Arial" panose="020B0604020202020204" pitchFamily="34" charset="0"/>
              </a:rPr>
              <a:t> </a:t>
            </a:r>
            <a:r>
              <a:rPr lang="en-US" sz="2200" spc="-5" dirty="0">
                <a:latin typeface="Arial" panose="020B0604020202020204" pitchFamily="34" charset="0"/>
              </a:rPr>
              <a:t>and</a:t>
            </a:r>
            <a:r>
              <a:rPr lang="en-US" sz="2200" dirty="0">
                <a:latin typeface="Arial" panose="020B0604020202020204" pitchFamily="34" charset="0"/>
              </a:rPr>
              <a:t> </a:t>
            </a:r>
            <a:r>
              <a:rPr lang="en-US" sz="2200" spc="-5" dirty="0">
                <a:latin typeface="Arial" panose="020B0604020202020204" pitchFamily="34" charset="0"/>
              </a:rPr>
              <a:t>absorption</a:t>
            </a:r>
            <a:r>
              <a:rPr lang="en-IN" sz="2200" spc="-5" dirty="0">
                <a:latin typeface="Arial" panose="020B0604020202020204" pitchFamily="34" charset="0"/>
              </a:rPr>
              <a:t>.</a:t>
            </a:r>
            <a:endParaRPr lang="en-US" sz="2200" spc="-5" dirty="0">
              <a:latin typeface="Arial" panose="020B0604020202020204" pitchFamily="34" charset="0"/>
            </a:endParaRPr>
          </a:p>
          <a:p>
            <a:pPr marL="355600" indent="-342900">
              <a:spcBef>
                <a:spcPts val="100"/>
              </a:spcBef>
              <a:buClr>
                <a:srgbClr val="3820A0"/>
              </a:buClr>
              <a:buFont typeface="Wingdings" panose="05000000000000000000" pitchFamily="2" charset="2"/>
              <a:buChar char="Ø"/>
              <a:tabLst>
                <a:tab pos="367665" algn="l"/>
                <a:tab pos="368300" algn="l"/>
              </a:tabLst>
              <a:defRPr/>
            </a:pPr>
            <a:endParaRPr lang="en-US" sz="2200" spc="-5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ts val="100"/>
              </a:spcBef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r>
              <a:rPr lang="en-US" sz="2200" spc="-10" dirty="0">
                <a:latin typeface="Arial" panose="020B0604020202020204" pitchFamily="34" charset="0"/>
              </a:rPr>
              <a:t>T</a:t>
            </a:r>
            <a:r>
              <a:rPr lang="en-US" sz="2200" dirty="0">
                <a:latin typeface="Arial" panose="020B0604020202020204" pitchFamily="34" charset="0"/>
              </a:rPr>
              <a:t>he </a:t>
            </a:r>
            <a:r>
              <a:rPr lang="en-US" sz="2200" spc="-5" dirty="0">
                <a:latin typeface="Arial" panose="020B0604020202020204" pitchFamily="34" charset="0"/>
              </a:rPr>
              <a:t>a</a:t>
            </a:r>
            <a:r>
              <a:rPr lang="en-US" sz="2200" spc="-15" dirty="0">
                <a:latin typeface="Arial" panose="020B0604020202020204" pitchFamily="34" charset="0"/>
              </a:rPr>
              <a:t>t</a:t>
            </a:r>
            <a:r>
              <a:rPr lang="en-US" sz="2200" spc="-5" dirty="0">
                <a:latin typeface="Arial" panose="020B0604020202020204" pitchFamily="34" charset="0"/>
              </a:rPr>
              <a:t>te</a:t>
            </a:r>
            <a:r>
              <a:rPr lang="en-US" sz="2200" dirty="0">
                <a:latin typeface="Arial" panose="020B0604020202020204" pitchFamily="34" charset="0"/>
              </a:rPr>
              <a:t>nu</a:t>
            </a:r>
            <a:r>
              <a:rPr lang="en-US" sz="2200" spc="-5" dirty="0">
                <a:latin typeface="Arial" panose="020B0604020202020204" pitchFamily="34" charset="0"/>
              </a:rPr>
              <a:t>atio</a:t>
            </a:r>
            <a:r>
              <a:rPr lang="en-US" sz="2200" dirty="0">
                <a:latin typeface="Arial" panose="020B0604020202020204" pitchFamily="34" charset="0"/>
              </a:rPr>
              <a:t>n </a:t>
            </a:r>
            <a:r>
              <a:rPr lang="en-US" sz="2200" spc="-10" dirty="0">
                <a:latin typeface="Arial" panose="020B0604020202020204" pitchFamily="34" charset="0"/>
              </a:rPr>
              <a:t>c</a:t>
            </a:r>
            <a:r>
              <a:rPr lang="en-US" sz="2200" spc="-5" dirty="0">
                <a:latin typeface="Arial" panose="020B0604020202020204" pitchFamily="34" charset="0"/>
              </a:rPr>
              <a:t>a</a:t>
            </a:r>
            <a:r>
              <a:rPr lang="en-US" sz="2200" dirty="0">
                <a:latin typeface="Arial" panose="020B0604020202020204" pitchFamily="34" charset="0"/>
              </a:rPr>
              <a:t>us</a:t>
            </a:r>
            <a:r>
              <a:rPr lang="en-US" sz="2200" spc="-15" dirty="0">
                <a:latin typeface="Arial" panose="020B0604020202020204" pitchFamily="34" charset="0"/>
              </a:rPr>
              <a:t>e</a:t>
            </a:r>
            <a:r>
              <a:rPr lang="en-US" sz="2200" dirty="0">
                <a:latin typeface="Arial" panose="020B0604020202020204" pitchFamily="34" charset="0"/>
              </a:rPr>
              <a:t>d h</a:t>
            </a:r>
            <a:r>
              <a:rPr lang="en-US" sz="2200" spc="-5" dirty="0">
                <a:latin typeface="Arial" panose="020B0604020202020204" pitchFamily="34" charset="0"/>
              </a:rPr>
              <a:t>e</a:t>
            </a:r>
            <a:r>
              <a:rPr lang="en-US" sz="2200" dirty="0">
                <a:latin typeface="Arial" panose="020B0604020202020204" pitchFamily="34" charset="0"/>
              </a:rPr>
              <a:t>re </a:t>
            </a:r>
            <a:r>
              <a:rPr lang="en-US" sz="2200" spc="-5" dirty="0">
                <a:latin typeface="Arial" panose="020B0604020202020204" pitchFamily="34" charset="0"/>
              </a:rPr>
              <a:t>i</a:t>
            </a:r>
            <a:r>
              <a:rPr lang="en-US" sz="2200" dirty="0">
                <a:latin typeface="Arial" panose="020B0604020202020204" pitchFamily="34" charset="0"/>
              </a:rPr>
              <a:t>s </a:t>
            </a:r>
            <a:r>
              <a:rPr lang="en-US" sz="2200" spc="-5" dirty="0">
                <a:latin typeface="Arial" panose="020B0604020202020204" pitchFamily="34" charset="0"/>
              </a:rPr>
              <a:t>de</a:t>
            </a:r>
            <a:r>
              <a:rPr lang="en-US" sz="2200" spc="-15" dirty="0">
                <a:latin typeface="Arial" panose="020B0604020202020204" pitchFamily="34" charset="0"/>
              </a:rPr>
              <a:t>p</a:t>
            </a:r>
            <a:r>
              <a:rPr lang="en-US" sz="2200" spc="-5" dirty="0">
                <a:latin typeface="Arial" panose="020B0604020202020204" pitchFamily="34" charset="0"/>
              </a:rPr>
              <a:t>e</a:t>
            </a:r>
            <a:r>
              <a:rPr lang="en-US" sz="2200" dirty="0">
                <a:latin typeface="Arial" panose="020B0604020202020204" pitchFamily="34" charset="0"/>
              </a:rPr>
              <a:t>n</a:t>
            </a:r>
            <a:r>
              <a:rPr lang="en-US" sz="2200" spc="-5" dirty="0">
                <a:latin typeface="Arial" panose="020B0604020202020204" pitchFamily="34" charset="0"/>
              </a:rPr>
              <a:t>de</a:t>
            </a:r>
            <a:r>
              <a:rPr lang="en-US" sz="2200" dirty="0">
                <a:latin typeface="Arial" panose="020B0604020202020204" pitchFamily="34" charset="0"/>
              </a:rPr>
              <a:t>nt u</a:t>
            </a:r>
            <a:r>
              <a:rPr lang="en-US" sz="2200" spc="-5" dirty="0">
                <a:latin typeface="Arial" panose="020B0604020202020204" pitchFamily="34" charset="0"/>
              </a:rPr>
              <a:t>po</a:t>
            </a:r>
            <a:r>
              <a:rPr lang="en-US" sz="2200" dirty="0">
                <a:latin typeface="Arial" panose="020B0604020202020204" pitchFamily="34" charset="0"/>
              </a:rPr>
              <a:t>n </a:t>
            </a:r>
            <a:r>
              <a:rPr lang="en-US" sz="2200" spc="-5" dirty="0">
                <a:latin typeface="Arial" panose="020B0604020202020204" pitchFamily="34" charset="0"/>
              </a:rPr>
              <a:t>t</a:t>
            </a:r>
            <a:r>
              <a:rPr lang="en-US" sz="2200" dirty="0">
                <a:latin typeface="Arial" panose="020B0604020202020204" pitchFamily="34" charset="0"/>
              </a:rPr>
              <a:t>he electron </a:t>
            </a:r>
            <a:r>
              <a:rPr lang="en-US" altLang="en-US" sz="2200" dirty="0">
                <a:latin typeface="Arial" panose="020B0604020202020204" pitchFamily="34" charset="0"/>
              </a:rPr>
              <a:t>density and is practically the same for all substances except  hydrogenous material, like water and soft tissue, where the  Compton effect is greater (because of the higher electron  density).</a:t>
            </a:r>
          </a:p>
          <a:p>
            <a:pPr marL="342900" indent="-342900">
              <a:spcBef>
                <a:spcPts val="1125"/>
              </a:spcBef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latin typeface="Arial" panose="020B0604020202020204" pitchFamily="34" charset="0"/>
              </a:rPr>
              <a:t>It does not depend on Atomic Number.</a:t>
            </a:r>
          </a:p>
          <a:p>
            <a:pPr marL="342900" indent="-342900">
              <a:spcBef>
                <a:spcPts val="1725"/>
              </a:spcBef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latin typeface="Arial" panose="020B0604020202020204" pitchFamily="34" charset="0"/>
              </a:rPr>
              <a:t>It is measured as mass scattering coefficient (σ/ρ)</a:t>
            </a:r>
          </a:p>
          <a:p>
            <a:pPr marL="368300" indent="-355600">
              <a:spcBef>
                <a:spcPts val="100"/>
              </a:spcBef>
              <a:buFont typeface="Verdana"/>
              <a:buChar char="•"/>
              <a:tabLst>
                <a:tab pos="367665" algn="l"/>
                <a:tab pos="368300" algn="l"/>
              </a:tabLst>
              <a:defRPr/>
            </a:pPr>
            <a:endParaRPr sz="2200" dirty="0"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96BDD6-979E-058F-9DF5-592991F03116}"/>
              </a:ext>
            </a:extLst>
          </p:cNvPr>
          <p:cNvSpPr txBox="1"/>
          <p:nvPr/>
        </p:nvSpPr>
        <p:spPr>
          <a:xfrm>
            <a:off x="1556658" y="3560755"/>
            <a:ext cx="1012371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Compton Effect </a:t>
            </a:r>
            <a:r>
              <a:rPr lang="en-US" sz="2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depends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2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directly proportional to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number of outer shell electrons, i.e. the electron density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physical density of the material</a:t>
            </a:r>
          </a:p>
          <a:p>
            <a:pPr algn="l"/>
            <a:r>
              <a:rPr lang="en-US" sz="2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very weakly dependent 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photon energy; relatively constant over the range 10-600keV </a:t>
            </a:r>
          </a:p>
          <a:p>
            <a:pPr algn="l"/>
            <a:r>
              <a:rPr lang="en-US" sz="2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does not depend 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atomic number (unlike </a:t>
            </a:r>
            <a:r>
              <a:rPr lang="en-US" sz="22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photoelectric effect</a:t>
            </a:r>
            <a:r>
              <a:rPr lang="en-US" sz="2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and </a:t>
            </a:r>
            <a:r>
              <a:rPr lang="en-US" sz="22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pair production)</a:t>
            </a:r>
            <a:endParaRPr lang="en-US" sz="22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58C368-CBED-6103-FD05-7F7F4A119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6975E1-9485-F3B5-3EAD-FD554B44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4D01F-0DE3-4746-8081-20AC0634646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CDF09CE-E901-95E3-76D8-222E76B1D7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582828"/>
              </p:ext>
            </p:extLst>
          </p:nvPr>
        </p:nvGraphicFramePr>
        <p:xfrm>
          <a:off x="1817912" y="821509"/>
          <a:ext cx="9590316" cy="5654254"/>
        </p:xfrm>
        <a:graphic>
          <a:graphicData uri="http://schemas.openxmlformats.org/drawingml/2006/table">
            <a:tbl>
              <a:tblPr/>
              <a:tblGrid>
                <a:gridCol w="4795158">
                  <a:extLst>
                    <a:ext uri="{9D8B030D-6E8A-4147-A177-3AD203B41FA5}">
                      <a16:colId xmlns:a16="http://schemas.microsoft.com/office/drawing/2014/main" val="19633203"/>
                    </a:ext>
                  </a:extLst>
                </a:gridCol>
                <a:gridCol w="4795158">
                  <a:extLst>
                    <a:ext uri="{9D8B030D-6E8A-4147-A177-3AD203B41FA5}">
                      <a16:colId xmlns:a16="http://schemas.microsoft.com/office/drawing/2014/main" val="2468224909"/>
                    </a:ext>
                  </a:extLst>
                </a:gridCol>
              </a:tblGrid>
              <a:tr h="581815">
                <a:tc>
                  <a:txBody>
                    <a:bodyPr/>
                    <a:lstStyle/>
                    <a:p>
                      <a:pPr algn="ctr"/>
                      <a:r>
                        <a:rPr lang="en-IN" sz="22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Compton effect</a:t>
                      </a:r>
                      <a:endParaRPr lang="en-IN" sz="2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79" marR="35879" marT="53818" marB="53818" anchor="ctr">
                    <a:lnL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Photoelectric effect</a:t>
                      </a:r>
                      <a:endParaRPr lang="en-IN" sz="2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79" marR="35879" marT="53818" marB="53818" anchor="ctr">
                    <a:lnL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6188186"/>
                  </a:ext>
                </a:extLst>
              </a:tr>
              <a:tr h="2183169"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is the effect caused by the inelastic scattering of high-energy photons that are bound to free electrons. 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79" marR="35879" marT="53818" marB="53818" anchor="ctr">
                    <a:lnL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is the effect caused by the weakly bound electrons that are ejected from the surface of the material when electromagnetic radiation interacts with the electrons.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79" marR="35879" marT="53818" marB="53818" anchor="ctr">
                    <a:lnL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0621012"/>
                  </a:ext>
                </a:extLst>
              </a:tr>
              <a:tr h="581815"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Arthur Compton explained the effect.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79" marR="35879" marT="53818" marB="53818" anchor="ctr">
                    <a:lnL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Albert Einstein explained the effect.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79" marR="35879" marT="53818" marB="53818" anchor="ctr">
                    <a:lnL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6442932"/>
                  </a:ext>
                </a:extLst>
              </a:tr>
              <a:tr h="1039345"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energy associated with the free electrons is mid-energy.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79" marR="35879" marT="53818" marB="53818" anchor="ctr">
                    <a:lnL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energy associated with the electrons is low-energy.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79" marR="35879" marT="53818" marB="53818" anchor="ctr">
                    <a:lnL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36136"/>
                  </a:ext>
                </a:extLst>
              </a:tr>
              <a:tr h="1268110"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wavelength of the scattered photon is higher than that of the incident photon.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79" marR="35879" marT="53818" marB="53818" anchor="ctr">
                    <a:lnL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wavelength is not observed as the photon disappears after interacting with the electrons.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79" marR="35879" marT="53818" marB="53818" anchor="ctr">
                    <a:lnL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44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11823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A9E9199-9814-1B05-2796-994AB9DC7957}"/>
              </a:ext>
            </a:extLst>
          </p:cNvPr>
          <p:cNvSpPr txBox="1"/>
          <p:nvPr/>
        </p:nvSpPr>
        <p:spPr>
          <a:xfrm>
            <a:off x="1817912" y="197571"/>
            <a:ext cx="84321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Differences between Compton Effect and Photoelectric Effect</a:t>
            </a:r>
            <a:endParaRPr lang="en-IN" sz="2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6CD5DB7-CA88-91E6-D5DA-119CC147F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F84D50-3CCE-CB77-62BA-AF8971A5A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4D01F-0DE3-4746-8081-20AC0634646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836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object 3">
            <a:extLst>
              <a:ext uri="{FF2B5EF4-FFF2-40B4-BE49-F238E27FC236}">
                <a16:creationId xmlns:a16="http://schemas.microsoft.com/office/drawing/2014/main" id="{E9741EF4-12B1-1FAC-3AAF-7A74D4024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960" y="969020"/>
            <a:ext cx="6898640" cy="3234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7465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91000"/>
              </a:lnSpc>
              <a:spcBef>
                <a:spcPts val="300"/>
              </a:spcBef>
            </a:pPr>
            <a:r>
              <a:rPr lang="en-US" altLang="en-US" sz="2200" b="1" dirty="0">
                <a:solidFill>
                  <a:srgbClr val="3820A0"/>
                </a:solidFill>
                <a:latin typeface="Arial" panose="020B0604020202020204" pitchFamily="34" charset="0"/>
              </a:rPr>
              <a:t>Pair Production: </a:t>
            </a:r>
            <a:r>
              <a:rPr lang="en-US" altLang="en-US" sz="2200" dirty="0">
                <a:latin typeface="Arial" panose="020B0604020202020204" pitchFamily="34" charset="0"/>
              </a:rPr>
              <a:t>When the photon with energy in excess of 1.02  MeV passes close to the nucleus of an atom, the photon  disappears, and a positron and an electron is produced.</a:t>
            </a:r>
          </a:p>
          <a:p>
            <a:pPr algn="just">
              <a:lnSpc>
                <a:spcPct val="91000"/>
              </a:lnSpc>
              <a:spcBef>
                <a:spcPts val="300"/>
              </a:spcBef>
            </a:pPr>
            <a:endParaRPr lang="en-US" altLang="en-US" sz="2200" dirty="0">
              <a:latin typeface="Arial" panose="020B0604020202020204" pitchFamily="34" charset="0"/>
            </a:endParaRPr>
          </a:p>
          <a:p>
            <a:pPr algn="just">
              <a:lnSpc>
                <a:spcPct val="91000"/>
              </a:lnSpc>
              <a:spcBef>
                <a:spcPts val="300"/>
              </a:spcBef>
            </a:pPr>
            <a:r>
              <a:rPr lang="en-US" altLang="en-US" sz="2200" dirty="0">
                <a:latin typeface="Arial" panose="020B0604020202020204" pitchFamily="34" charset="0"/>
              </a:rPr>
              <a:t>Pair production results from an interaction with the  electromagnetic field of the nucleus and as such the probability of  this process </a:t>
            </a:r>
            <a:r>
              <a:rPr lang="en-US" altLang="en-US" sz="2200" b="1" dirty="0">
                <a:latin typeface="Arial" panose="020B0604020202020204" pitchFamily="34" charset="0"/>
              </a:rPr>
              <a:t>increases </a:t>
            </a:r>
            <a:r>
              <a:rPr lang="en-US" altLang="en-US" sz="2200" dirty="0">
                <a:latin typeface="Arial" panose="020B0604020202020204" pitchFamily="34" charset="0"/>
              </a:rPr>
              <a:t>rapidly with the atomic number (</a:t>
            </a:r>
            <a:r>
              <a:rPr lang="en-US" altLang="en-US" sz="2200" b="1" dirty="0">
                <a:latin typeface="Arial" panose="020B0604020202020204" pitchFamily="34" charset="0"/>
              </a:rPr>
              <a:t>Z </a:t>
            </a:r>
            <a:r>
              <a:rPr lang="en-US" altLang="en-US" sz="2200" b="1" baseline="29000" dirty="0">
                <a:latin typeface="Arial" panose="020B0604020202020204" pitchFamily="34" charset="0"/>
              </a:rPr>
              <a:t>2</a:t>
            </a:r>
            <a:r>
              <a:rPr lang="en-US" altLang="en-US" sz="2200" dirty="0">
                <a:latin typeface="Arial" panose="020B0604020202020204" pitchFamily="34" charset="0"/>
              </a:rPr>
              <a:t>).</a:t>
            </a:r>
          </a:p>
          <a:p>
            <a:pPr algn="just">
              <a:lnSpc>
                <a:spcPct val="91000"/>
              </a:lnSpc>
              <a:spcBef>
                <a:spcPts val="300"/>
              </a:spcBef>
            </a:pPr>
            <a:endParaRPr lang="en-US" altLang="en-US" sz="2200" dirty="0">
              <a:latin typeface="Arial" panose="020B0604020202020204" pitchFamily="34" charset="0"/>
            </a:endParaRPr>
          </a:p>
        </p:txBody>
      </p:sp>
      <p:sp>
        <p:nvSpPr>
          <p:cNvPr id="27653" name="object 5">
            <a:extLst>
              <a:ext uri="{FF2B5EF4-FFF2-40B4-BE49-F238E27FC236}">
                <a16:creationId xmlns:a16="http://schemas.microsoft.com/office/drawing/2014/main" id="{9DD93300-D31D-4B7F-6A17-11575C725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0685" y="4203239"/>
            <a:ext cx="6538275" cy="758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spcBef>
                <a:spcPts val="100"/>
              </a:spcBef>
            </a:pPr>
            <a:r>
              <a:rPr lang="en-US" altLang="en-US" sz="2200" b="1" dirty="0">
                <a:solidFill>
                  <a:srgbClr val="3820A0"/>
                </a:solidFill>
                <a:latin typeface="Arial" panose="020B0604020202020204" pitchFamily="34" charset="0"/>
              </a:rPr>
              <a:t>Annihilation: </a:t>
            </a:r>
            <a:r>
              <a:rPr lang="en-US" altLang="en-US" sz="2200" dirty="0">
                <a:latin typeface="Arial" panose="020B0604020202020204" pitchFamily="34" charset="0"/>
              </a:rPr>
              <a:t>These two particles collide, converting to 2 photons  with equal energy of 511 Kev.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DC4688-F709-8651-A63A-4E9F6926F6C6}"/>
              </a:ext>
            </a:extLst>
          </p:cNvPr>
          <p:cNvSpPr txBox="1"/>
          <p:nvPr/>
        </p:nvSpPr>
        <p:spPr>
          <a:xfrm>
            <a:off x="1584960" y="314960"/>
            <a:ext cx="4953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Pair Production and Annihilation</a:t>
            </a:r>
            <a:endParaRPr lang="en-IN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ject 9">
            <a:extLst>
              <a:ext uri="{FF2B5EF4-FFF2-40B4-BE49-F238E27FC236}">
                <a16:creationId xmlns:a16="http://schemas.microsoft.com/office/drawing/2014/main" id="{CFB98A97-5A4D-C153-488F-7EB24E8C2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5310" y="3344480"/>
            <a:ext cx="2980020" cy="2421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024C096-B29F-5945-47A7-D544F61D10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5310" y="578112"/>
            <a:ext cx="3067208" cy="2127359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DC73EC-BF82-1F36-1D46-7031618C5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B9B04-D27C-36CA-1EEA-3C0FCA54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4D01F-0DE3-4746-8081-20AC0634646D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F53F2A53-F915-4F09-77C3-4015671D87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9080" y="95250"/>
            <a:ext cx="8229600" cy="11430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sz="2200" b="1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Practical Aspects of Radiation Absorption and Transmission</a:t>
            </a:r>
            <a:endParaRPr lang="en-IN" altLang="en-US" sz="2200" b="1" dirty="0"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C1036B1A-6330-8B17-64E8-A0EFECD8D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880" y="1028700"/>
            <a:ext cx="9702800" cy="4800600"/>
          </a:xfrm>
        </p:spPr>
        <p:txBody>
          <a:bodyPr/>
          <a:lstStyle/>
          <a:p>
            <a:pPr marL="82550" indent="0">
              <a:buNone/>
              <a:defRPr/>
            </a:pP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There are three main types of ionizing radiation: alpha particles, beta particles, and gamma rays.</a:t>
            </a:r>
          </a:p>
          <a:p>
            <a:pPr>
              <a:buClrTx/>
              <a:buFont typeface="Wingdings" panose="05000000000000000000" pitchFamily="2" charset="2"/>
              <a:buChar char="Ø"/>
              <a:defRPr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Alpha particles are the least penetrating, as they can be stopped by a sheet of paper or the outer layer of skin.</a:t>
            </a:r>
          </a:p>
          <a:p>
            <a:pPr>
              <a:buClrTx/>
              <a:buFont typeface="Wingdings" panose="05000000000000000000" pitchFamily="2" charset="2"/>
              <a:buChar char="Ø"/>
              <a:defRPr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Beta particles can penetrate a bit deeper, but can still be stopped by a few millimeters of aluminum or plastic.</a:t>
            </a:r>
          </a:p>
          <a:p>
            <a:pPr>
              <a:buClrTx/>
              <a:buFont typeface="Wingdings" panose="05000000000000000000" pitchFamily="2" charset="2"/>
              <a:buChar char="Ø"/>
              <a:defRPr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Gamma rays are the most penetrating, and can only be stopped by several centimeters of lead or concrete.</a:t>
            </a:r>
          </a:p>
          <a:p>
            <a:pPr>
              <a:defRPr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4967300-D535-FE85-2C40-808B89051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40B72C-5487-44C3-9038-10E3F0223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8FD0-9CF6-42A1-929E-31CE44606811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object 3">
            <a:extLst>
              <a:ext uri="{FF2B5EF4-FFF2-40B4-BE49-F238E27FC236}">
                <a16:creationId xmlns:a16="http://schemas.microsoft.com/office/drawing/2014/main" id="{C9BC0C6D-F591-9158-EEFA-BE6698624B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99758" y="1133473"/>
            <a:ext cx="10035041" cy="669925"/>
          </a:xfrm>
        </p:spPr>
        <p:txBody>
          <a:bodyPr vert="horz" wrap="square" lIns="0" tIns="762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36513" indent="-23813" algn="just">
              <a:lnSpc>
                <a:spcPct val="101000"/>
              </a:lnSpc>
              <a:spcBef>
                <a:spcPts val="63"/>
              </a:spcBef>
            </a:pPr>
            <a:r>
              <a:rPr lang="en-US" altLang="en-US" sz="2200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 term radiation applies to the emission and propagation of energy through space or material.</a:t>
            </a:r>
          </a:p>
        </p:txBody>
      </p:sp>
      <p:sp>
        <p:nvSpPr>
          <p:cNvPr id="9220" name="TextBox 3">
            <a:extLst>
              <a:ext uri="{FF2B5EF4-FFF2-40B4-BE49-F238E27FC236}">
                <a16:creationId xmlns:a16="http://schemas.microsoft.com/office/drawing/2014/main" id="{7B289E11-48E1-53B4-EA83-3C2FAFC31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613" y="414339"/>
            <a:ext cx="21526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latin typeface="Arial" panose="020B0604020202020204" pitchFamily="34" charset="0"/>
              </a:rPr>
              <a:t>RADIATION</a:t>
            </a:r>
            <a:endParaRPr lang="en-IN" altLang="en-US" sz="2800" b="1"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A0E195-0908-D73E-3924-5B3D50191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2936" y="2250898"/>
            <a:ext cx="6375728" cy="3473629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D97461D-078E-8E8B-16E6-15A3EDED2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744FCB-3DF1-DA00-9DE6-83DB8FD77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C5D71-8140-42E3-B1EE-A21441C1F8F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BB6AE-9538-798C-47F4-A654C918B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98120"/>
            <a:ext cx="9677400" cy="605028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ionizing radiation interacts with body tissue, it can cause damage to the cells and DNA, potentially leading to mutations or cancer. 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endParaRPr lang="en-U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However, the extent of the damage depends on the type of radiation, the energy of the radiation, and the amount of radiation that is absorbed by the tissue.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endParaRPr lang="en-U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general, radiation is more likely to be absorbed by denser tissues, such as bone or muscle, than by less dense tissues, such as fat or air. 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endParaRPr lang="en-U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thickness of the tissue and the angle of incidence of the radiation</a:t>
            </a:r>
          </a:p>
          <a:p>
            <a:pPr marL="82550" indent="0">
              <a:spcBef>
                <a:spcPts val="0"/>
              </a:spcBef>
              <a:spcAft>
                <a:spcPts val="0"/>
              </a:spcAft>
              <a:buClr>
                <a:srgbClr val="3820A0"/>
              </a:buClr>
              <a:buNone/>
              <a:defRPr/>
            </a:pPr>
            <a:r>
              <a:rPr lang="en-US" alt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also affect absorption. </a:t>
            </a:r>
            <a:r>
              <a:rPr lang="en-US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1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radiation that passes through tissue at an oblique    </a:t>
            </a:r>
          </a:p>
          <a:p>
            <a:pPr marL="82550" indent="0">
              <a:spcBef>
                <a:spcPts val="0"/>
              </a:spcBef>
              <a:spcAft>
                <a:spcPts val="0"/>
              </a:spcAft>
              <a:buClr>
                <a:srgbClr val="3820A0"/>
              </a:buClr>
              <a:buNone/>
              <a:defRPr/>
            </a:pPr>
            <a:r>
              <a:rPr lang="en-US" altLang="en-US" sz="1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angle is more likely to be absorbed than radiation that passes straight through)</a:t>
            </a:r>
          </a:p>
          <a:p>
            <a:pPr marL="82550" indent="0">
              <a:spcBef>
                <a:spcPts val="0"/>
              </a:spcBef>
              <a:spcAft>
                <a:spcPts val="0"/>
              </a:spcAft>
              <a:buClr>
                <a:srgbClr val="3820A0"/>
              </a:buClr>
              <a:buNone/>
              <a:defRPr/>
            </a:pPr>
            <a:endParaRPr lang="en-US" altLang="en-US" sz="1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transmission of radiation through the body can also be affected by the presence of other materials, such as contrast agents or implanted medical devices</a:t>
            </a:r>
            <a:r>
              <a:rPr lang="en-US" altLang="en-US" sz="22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.(</a:t>
            </a:r>
            <a:r>
              <a:rPr lang="en-US" altLang="en-US" sz="1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metal implants can cause scattering of radiation, leading to higher doses in the surrounding tissue)</a:t>
            </a:r>
            <a:endParaRPr lang="en-IN" altLang="en-US" sz="1800" i="1" dirty="0">
              <a:solidFill>
                <a:srgbClr val="FF0000"/>
              </a:solidFill>
            </a:endParaRPr>
          </a:p>
          <a:p>
            <a:pPr marL="82550" indent="0"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None/>
              <a:defRPr/>
            </a:pPr>
            <a:endParaRPr lang="en-US" altLang="en-US" sz="22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0"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None/>
              <a:defRPr/>
            </a:pPr>
            <a:endParaRPr lang="en-IN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IN" sz="22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2473A0-81FE-C73E-3579-32FA32E9D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78626-7C09-4CDC-025F-636717C9C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8FD0-9CF6-42A1-929E-31CE44606811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72B4DD3-A0C3-0839-21B8-8138FF7FA8C0}"/>
              </a:ext>
            </a:extLst>
          </p:cNvPr>
          <p:cNvSpPr txBox="1"/>
          <p:nvPr/>
        </p:nvSpPr>
        <p:spPr>
          <a:xfrm>
            <a:off x="3124200" y="2427514"/>
            <a:ext cx="776161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latin typeface="Arial Black" panose="020B0A04020102020204" pitchFamily="34" charset="0"/>
              </a:rPr>
              <a:t>THANK YOU</a:t>
            </a:r>
            <a:endParaRPr lang="en-IN" sz="8800" dirty="0">
              <a:latin typeface="Arial Black" panose="020B0A040201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651D08-367F-410F-B5A0-F08F8B5E6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Jayapandiyan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C9A79A-7AEF-20FB-0E92-9DF3A40B2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E4EB8-0538-4EA8-B01B-A631235C5D9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90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bject 3">
            <a:extLst>
              <a:ext uri="{FF2B5EF4-FFF2-40B4-BE49-F238E27FC236}">
                <a16:creationId xmlns:a16="http://schemas.microsoft.com/office/drawing/2014/main" id="{9AB61302-FA64-C19C-E0D2-1A8A0A71B7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87161" y="885506"/>
            <a:ext cx="6804250" cy="369012"/>
          </a:xfrm>
        </p:spPr>
        <p:txBody>
          <a:bodyPr vert="horz" wrap="square" lIns="0" tIns="1270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12700">
              <a:lnSpc>
                <a:spcPct val="115000"/>
              </a:lnSpc>
              <a:spcBef>
                <a:spcPts val="400"/>
              </a:spcBef>
              <a:tabLst>
                <a:tab pos="2297113" algn="l"/>
              </a:tabLst>
            </a:pPr>
            <a:r>
              <a:rPr lang="en-US" altLang="en-US" sz="2200" b="1" dirty="0">
                <a:solidFill>
                  <a:srgbClr val="09016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Wave: </a:t>
            </a:r>
            <a:r>
              <a:rPr lang="en-US" altLang="en-US" sz="2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continuously  changing E  and M fields</a:t>
            </a:r>
          </a:p>
        </p:txBody>
      </p:sp>
      <p:sp>
        <p:nvSpPr>
          <p:cNvPr id="11267" name="object 6">
            <a:extLst>
              <a:ext uri="{FF2B5EF4-FFF2-40B4-BE49-F238E27FC236}">
                <a16:creationId xmlns:a16="http://schemas.microsoft.com/office/drawing/2014/main" id="{B2D311D7-7FFF-EDE0-1957-6AF9B93B6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1" y="1440730"/>
            <a:ext cx="42021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355600" indent="-3429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spcBef>
                <a:spcPts val="100"/>
              </a:spcBef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energy travels as sine  WAVE</a:t>
            </a:r>
          </a:p>
          <a:p>
            <a:pPr>
              <a:spcBef>
                <a:spcPts val="688"/>
              </a:spcBef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macroscopic level</a:t>
            </a:r>
          </a:p>
        </p:txBody>
      </p:sp>
      <p:sp>
        <p:nvSpPr>
          <p:cNvPr id="11268" name="object 9">
            <a:extLst>
              <a:ext uri="{FF2B5EF4-FFF2-40B4-BE49-F238E27FC236}">
                <a16:creationId xmlns:a16="http://schemas.microsoft.com/office/drawing/2014/main" id="{FEFE71DF-02A1-A3DB-9951-6891E6E68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296" y="2420339"/>
            <a:ext cx="4073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spcBef>
                <a:spcPts val="100"/>
              </a:spcBef>
            </a:pPr>
            <a:r>
              <a:rPr lang="en-US" altLang="en-US" sz="2200" b="1" dirty="0">
                <a:solidFill>
                  <a:srgbClr val="3820A0"/>
                </a:solidFill>
                <a:latin typeface="Arial" panose="020B0604020202020204" pitchFamily="34" charset="0"/>
              </a:rPr>
              <a:t>Particle: </a:t>
            </a:r>
            <a:r>
              <a:rPr lang="en-US" altLang="en-US" sz="2200" dirty="0">
                <a:latin typeface="Arial" panose="020B0604020202020204" pitchFamily="34" charset="0"/>
              </a:rPr>
              <a:t>photon or  quanta</a:t>
            </a:r>
          </a:p>
        </p:txBody>
      </p:sp>
      <p:sp>
        <p:nvSpPr>
          <p:cNvPr id="11269" name="object 12">
            <a:extLst>
              <a:ext uri="{FF2B5EF4-FFF2-40B4-BE49-F238E27FC236}">
                <a16:creationId xmlns:a16="http://schemas.microsoft.com/office/drawing/2014/main" id="{8E6EF42E-AA28-4CB3-CA32-A6F1FB5C9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2939573"/>
            <a:ext cx="6297385" cy="830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700" rIns="0" bIns="0">
            <a:spAutoFit/>
          </a:bodyPr>
          <a:lstStyle>
            <a:lvl1pPr marL="355600" indent="-3429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spcBef>
                <a:spcPts val="100"/>
              </a:spcBef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small packet of energy  acting as a PARTICLE</a:t>
            </a:r>
          </a:p>
          <a:p>
            <a:pPr>
              <a:spcBef>
                <a:spcPts val="675"/>
              </a:spcBef>
              <a:buClr>
                <a:srgbClr val="3820A0"/>
              </a:buClr>
              <a:buFont typeface="Wingdings" panose="05000000000000000000" pitchFamily="2" charset="2"/>
              <a:buChar char="Ø"/>
            </a:pPr>
            <a:r>
              <a:rPr lang="en-US" altLang="en-US" sz="2200" dirty="0">
                <a:latin typeface="Arial" panose="020B0604020202020204" pitchFamily="34" charset="0"/>
              </a:rPr>
              <a:t>microscopic level</a:t>
            </a:r>
          </a:p>
        </p:txBody>
      </p:sp>
      <p:sp>
        <p:nvSpPr>
          <p:cNvPr id="11273" name="TextBox 1">
            <a:extLst>
              <a:ext uri="{FF2B5EF4-FFF2-40B4-BE49-F238E27FC236}">
                <a16:creationId xmlns:a16="http://schemas.microsoft.com/office/drawing/2014/main" id="{EB8C91DD-AACC-E51D-C518-29FC85502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768" y="146170"/>
            <a:ext cx="52117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200" b="1" dirty="0">
                <a:solidFill>
                  <a:srgbClr val="C00000"/>
                </a:solidFill>
                <a:latin typeface="Arial" panose="020B0604020202020204" pitchFamily="34" charset="0"/>
              </a:rPr>
              <a:t>Nature of Electro Magnetic  Radiation</a:t>
            </a:r>
            <a:endParaRPr lang="en-IN" altLang="en-US" sz="22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81074FE-4E4E-6A83-EC93-4D672252A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5595" y="3770057"/>
            <a:ext cx="3667567" cy="270168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FBA6AF0-8FA9-244C-FF13-3F70408CF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0858" y="576382"/>
            <a:ext cx="4268019" cy="194794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32F5F5-98B3-A7C9-A950-0CC2F0F58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12ADA0-1105-6FFE-1F49-A7A5CEC40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8FD0-9CF6-42A1-929E-31CE4460681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bject 7">
            <a:extLst>
              <a:ext uri="{FF2B5EF4-FFF2-40B4-BE49-F238E27FC236}">
                <a16:creationId xmlns:a16="http://schemas.microsoft.com/office/drawing/2014/main" id="{D5A44C73-5B84-C8F5-B0B0-4228117DA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5714" y="2565400"/>
            <a:ext cx="230028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381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en-US" altLang="en-US" sz="220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10245" name="object 9">
            <a:extLst>
              <a:ext uri="{FF2B5EF4-FFF2-40B4-BE49-F238E27FC236}">
                <a16:creationId xmlns:a16="http://schemas.microsoft.com/office/drawing/2014/main" id="{CAFA3ABB-BE8D-293F-AE58-914AFF886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5766" y="985497"/>
            <a:ext cx="9542462" cy="4110100"/>
          </a:xfrm>
          <a:prstGeom prst="rect">
            <a:avLst/>
          </a:prstGeom>
          <a:noFill/>
          <a:ln>
            <a:noFill/>
          </a:ln>
        </p:spPr>
        <p:txBody>
          <a:bodyPr wrap="square" lIns="0" tIns="31750" rIns="0" bIns="0">
            <a:spAutoFit/>
          </a:bodyPr>
          <a:lstStyle>
            <a:lvl1pPr marL="355600" indent="-3429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250"/>
              </a:spcBef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latin typeface="Arial" panose="020B0604020202020204" pitchFamily="34" charset="0"/>
              </a:rPr>
              <a:t>Travel at </a:t>
            </a:r>
            <a:r>
              <a:rPr lang="en-US" altLang="en-US" sz="2200" dirty="0">
                <a:solidFill>
                  <a:srgbClr val="FF0000"/>
                </a:solidFill>
                <a:latin typeface="Arial" panose="020B0604020202020204" pitchFamily="34" charset="0"/>
              </a:rPr>
              <a:t>speed of light (c) </a:t>
            </a:r>
            <a:r>
              <a:rPr lang="en-US" altLang="en-US" sz="2200" dirty="0">
                <a:latin typeface="Arial" panose="020B0604020202020204" pitchFamily="34" charset="0"/>
              </a:rPr>
              <a:t>in a vacuum (or  air) that is </a:t>
            </a:r>
            <a:r>
              <a:rPr lang="en-IN" sz="2200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en-IN" sz="2200" spc="-2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IN" sz="2200" dirty="0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  <a:r>
              <a:rPr lang="en-IN" sz="2200" spc="-1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IN" sz="2200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en-IN" sz="2200" spc="-25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IN" sz="2200" dirty="0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  <a:r>
              <a:rPr lang="en-IN" sz="2200" spc="-15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IN" sz="2200" spc="5" dirty="0">
                <a:solidFill>
                  <a:srgbClr val="FF0000"/>
                </a:solidFill>
                <a:latin typeface="Arial" panose="020B0604020202020204" pitchFamily="34" charset="0"/>
              </a:rPr>
              <a:t>10</a:t>
            </a:r>
            <a:r>
              <a:rPr lang="en-IN" sz="2200" spc="7" baseline="21367" dirty="0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  <a:r>
              <a:rPr lang="en-IN" sz="2200" spc="-7" baseline="21367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IN" sz="2200" dirty="0">
                <a:solidFill>
                  <a:srgbClr val="FF0000"/>
                </a:solidFill>
                <a:latin typeface="Arial" panose="020B0604020202020204" pitchFamily="34" charset="0"/>
              </a:rPr>
              <a:t>m/s</a:t>
            </a:r>
            <a:endParaRPr lang="en-US" altLang="en-US" sz="22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250"/>
              </a:spcBef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latin typeface="Arial" panose="020B0604020202020204" pitchFamily="34" charset="0"/>
              </a:rPr>
              <a:t>Travel in a straight line (linear path) </a:t>
            </a:r>
          </a:p>
          <a:p>
            <a:pPr>
              <a:lnSpc>
                <a:spcPct val="150000"/>
              </a:lnSpc>
              <a:spcBef>
                <a:spcPts val="250"/>
              </a:spcBef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latin typeface="Arial" panose="020B0604020202020204" pitchFamily="34" charset="0"/>
              </a:rPr>
              <a:t>Unaffected by electric or magnetic field and gravity</a:t>
            </a:r>
          </a:p>
          <a:p>
            <a:pPr>
              <a:lnSpc>
                <a:spcPct val="150000"/>
              </a:lnSpc>
              <a:spcBef>
                <a:spcPts val="1550"/>
              </a:spcBef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latin typeface="Arial" panose="020B0604020202020204" pitchFamily="34" charset="0"/>
              </a:rPr>
              <a:t>When passing through the matter, the intensity is reduced  (</a:t>
            </a:r>
            <a:r>
              <a:rPr lang="en-US" altLang="en-US" sz="2200" b="1" dirty="0">
                <a:latin typeface="Arial" panose="020B0604020202020204" pitchFamily="34" charset="0"/>
              </a:rPr>
              <a:t>attenuation</a:t>
            </a:r>
            <a:r>
              <a:rPr lang="en-US" altLang="en-US" sz="2200" dirty="0">
                <a:latin typeface="Arial" panose="020B0604020202020204" pitchFamily="34" charset="0"/>
              </a:rPr>
              <a:t>), because of </a:t>
            </a:r>
            <a:r>
              <a:rPr lang="en-US" altLang="en-US" sz="2200" b="1" dirty="0">
                <a:latin typeface="Arial" panose="020B0604020202020204" pitchFamily="34" charset="0"/>
              </a:rPr>
              <a:t>absorption </a:t>
            </a:r>
            <a:r>
              <a:rPr lang="en-US" altLang="en-US" sz="2200" dirty="0">
                <a:latin typeface="Arial" panose="020B0604020202020204" pitchFamily="34" charset="0"/>
              </a:rPr>
              <a:t>&amp;  </a:t>
            </a:r>
            <a:r>
              <a:rPr lang="en-US" altLang="en-US" sz="2200" b="1" dirty="0">
                <a:latin typeface="Arial" panose="020B0604020202020204" pitchFamily="34" charset="0"/>
              </a:rPr>
              <a:t>scattering</a:t>
            </a:r>
            <a:r>
              <a:rPr lang="en-US" altLang="en-US" sz="2200" dirty="0"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1550"/>
              </a:spcBef>
              <a:buClr>
                <a:srgbClr val="3820A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latin typeface="Arial" panose="020B0604020202020204" pitchFamily="34" charset="0"/>
              </a:rPr>
              <a:t>Obeys the inverse square law that is </a:t>
            </a:r>
            <a:r>
              <a:rPr lang="en-IN" altLang="en-US" sz="2200" dirty="0">
                <a:latin typeface="Arial" panose="020B0604020202020204" pitchFamily="34" charset="0"/>
                <a:ea typeface="Calibri" panose="020F0502020204030204" pitchFamily="34" charset="0"/>
              </a:rPr>
              <a:t>I </a:t>
            </a:r>
            <a:r>
              <a:rPr lang="en-IN" altLang="en-US" sz="2200" dirty="0">
                <a:latin typeface="Arial" panose="020B0604020202020204" pitchFamily="34" charset="0"/>
              </a:rPr>
              <a:t>α d</a:t>
            </a:r>
            <a:r>
              <a:rPr lang="en-IN" altLang="en-US" sz="2200" baseline="30000" dirty="0">
                <a:latin typeface="Arial" panose="020B0604020202020204" pitchFamily="34" charset="0"/>
              </a:rPr>
              <a:t>2 </a:t>
            </a:r>
            <a:endParaRPr lang="en-IN" altLang="en-US" sz="2200" dirty="0">
              <a:latin typeface="Arial" panose="020B0604020202020204" pitchFamily="34" charset="0"/>
            </a:endParaRPr>
          </a:p>
          <a:p>
            <a:pPr marL="12700" indent="0">
              <a:spcBef>
                <a:spcPts val="1550"/>
              </a:spcBef>
              <a:defRPr/>
            </a:pPr>
            <a:endParaRPr lang="en-US" sz="2200" dirty="0">
              <a:latin typeface="Arial" panose="020B0604020202020204" pitchFamily="34" charset="0"/>
            </a:endParaRPr>
          </a:p>
        </p:txBody>
      </p:sp>
      <p:sp>
        <p:nvSpPr>
          <p:cNvPr id="10244" name="TextBox 1">
            <a:extLst>
              <a:ext uri="{FF2B5EF4-FFF2-40B4-BE49-F238E27FC236}">
                <a16:creationId xmlns:a16="http://schemas.microsoft.com/office/drawing/2014/main" id="{49C4C492-4657-E3C4-8873-7321880E2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5781" y="170544"/>
            <a:ext cx="6279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200" b="1" dirty="0">
                <a:solidFill>
                  <a:srgbClr val="C00000"/>
                </a:solidFill>
                <a:latin typeface="Arial" panose="020B0604020202020204" pitchFamily="34" charset="0"/>
              </a:rPr>
              <a:t>Characteristics of Electro Magnetic Radiation</a:t>
            </a:r>
            <a:endParaRPr lang="en-IN" altLang="en-US" sz="22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8EF5B14-B495-7C8C-CB43-9A6562986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449612-49DB-1740-DBFC-EFABB9A38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8FD0-9CF6-42A1-929E-31CE4460681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6993E1AB-B36D-5474-6A54-A730B14B1187}"/>
              </a:ext>
            </a:extLst>
          </p:cNvPr>
          <p:cNvSpPr txBox="1"/>
          <p:nvPr/>
        </p:nvSpPr>
        <p:spPr>
          <a:xfrm>
            <a:off x="3030086" y="4313466"/>
            <a:ext cx="1620837" cy="4508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2800" b="1" spc="190" dirty="0">
                <a:latin typeface="Lucida Sans Unicode"/>
                <a:cs typeface="Lucida Sans Unicode"/>
              </a:rPr>
              <a:t>Ionizing</a:t>
            </a:r>
            <a:endParaRPr sz="2800" dirty="0">
              <a:latin typeface="Lucida Sans Unicode"/>
              <a:cs typeface="Lucida Sans Unicode"/>
            </a:endParaRPr>
          </a:p>
        </p:txBody>
      </p:sp>
      <p:sp>
        <p:nvSpPr>
          <p:cNvPr id="74" name="object 74">
            <a:extLst>
              <a:ext uri="{FF2B5EF4-FFF2-40B4-BE49-F238E27FC236}">
                <a16:creationId xmlns:a16="http://schemas.microsoft.com/office/drawing/2014/main" id="{D9E1BDC8-7F2F-81C4-4656-5A50BFE43BBB}"/>
              </a:ext>
            </a:extLst>
          </p:cNvPr>
          <p:cNvSpPr txBox="1"/>
          <p:nvPr/>
        </p:nvSpPr>
        <p:spPr>
          <a:xfrm>
            <a:off x="7006772" y="4313466"/>
            <a:ext cx="2643188" cy="45243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2800" b="1" spc="200" dirty="0">
                <a:latin typeface="Lucida Sans Unicode"/>
                <a:cs typeface="Lucida Sans Unicode"/>
              </a:rPr>
              <a:t>Non-Ionizing</a:t>
            </a:r>
            <a:endParaRPr sz="2800" dirty="0">
              <a:latin typeface="Lucida Sans Unicode"/>
              <a:cs typeface="Lucida Sans Unicode"/>
            </a:endParaRPr>
          </a:p>
        </p:txBody>
      </p:sp>
      <p:pic>
        <p:nvPicPr>
          <p:cNvPr id="12296" name="object 78">
            <a:extLst>
              <a:ext uri="{FF2B5EF4-FFF2-40B4-BE49-F238E27FC236}">
                <a16:creationId xmlns:a16="http://schemas.microsoft.com/office/drawing/2014/main" id="{DF7EF606-5321-8EF7-1580-2F2473C64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86" y="828675"/>
            <a:ext cx="9427028" cy="320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7" name="TextBox 78">
            <a:extLst>
              <a:ext uri="{FF2B5EF4-FFF2-40B4-BE49-F238E27FC236}">
                <a16:creationId xmlns:a16="http://schemas.microsoft.com/office/drawing/2014/main" id="{F95A62F5-E856-A25C-78A9-1F785FA7B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1" y="242888"/>
            <a:ext cx="4151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Arial" panose="020B0604020202020204" pitchFamily="34" charset="0"/>
              </a:rPr>
              <a:t>Electro Magnetic Spectrum</a:t>
            </a:r>
            <a:endParaRPr lang="en-I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23E4F1-39A2-1439-C633-23530677F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FF27C-F604-5856-0BA9-2573664DD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4D01F-0DE3-4746-8081-20AC0634646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object 2">
            <a:extLst>
              <a:ext uri="{FF2B5EF4-FFF2-40B4-BE49-F238E27FC236}">
                <a16:creationId xmlns:a16="http://schemas.microsoft.com/office/drawing/2014/main" id="{BA152B2C-4E92-57AD-F038-35CA074DD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942" y="1308092"/>
            <a:ext cx="53467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3" name="object 15">
            <a:extLst>
              <a:ext uri="{FF2B5EF4-FFF2-40B4-BE49-F238E27FC236}">
                <a16:creationId xmlns:a16="http://schemas.microsoft.com/office/drawing/2014/main" id="{811AB7C8-C23B-E1FE-FF18-508FE56036D3}"/>
              </a:ext>
            </a:extLst>
          </p:cNvPr>
          <p:cNvSpPr>
            <a:spLocks/>
          </p:cNvSpPr>
          <p:nvPr/>
        </p:nvSpPr>
        <p:spPr bwMode="auto">
          <a:xfrm>
            <a:off x="8901792" y="465105"/>
            <a:ext cx="127000" cy="685800"/>
          </a:xfrm>
          <a:custGeom>
            <a:avLst/>
            <a:gdLst>
              <a:gd name="T0" fmla="*/ 77470 w 127000"/>
              <a:gd name="T1" fmla="*/ 568960 h 685800"/>
              <a:gd name="T2" fmla="*/ 49530 w 127000"/>
              <a:gd name="T3" fmla="*/ 568960 h 685800"/>
              <a:gd name="T4" fmla="*/ 49530 w 127000"/>
              <a:gd name="T5" fmla="*/ 582930 h 685800"/>
              <a:gd name="T6" fmla="*/ 77470 w 127000"/>
              <a:gd name="T7" fmla="*/ 582930 h 685800"/>
              <a:gd name="T8" fmla="*/ 77470 w 127000"/>
              <a:gd name="T9" fmla="*/ 568960 h 685800"/>
              <a:gd name="T10" fmla="*/ 78740 w 127000"/>
              <a:gd name="T11" fmla="*/ 511810 h 685800"/>
              <a:gd name="T12" fmla="*/ 49530 w 127000"/>
              <a:gd name="T13" fmla="*/ 511810 h 685800"/>
              <a:gd name="T14" fmla="*/ 49530 w 127000"/>
              <a:gd name="T15" fmla="*/ 539750 h 685800"/>
              <a:gd name="T16" fmla="*/ 77470 w 127000"/>
              <a:gd name="T17" fmla="*/ 539750 h 685800"/>
              <a:gd name="T18" fmla="*/ 78740 w 127000"/>
              <a:gd name="T19" fmla="*/ 511810 h 685800"/>
              <a:gd name="T20" fmla="*/ 78740 w 127000"/>
              <a:gd name="T21" fmla="*/ 454660 h 685800"/>
              <a:gd name="T22" fmla="*/ 49530 w 127000"/>
              <a:gd name="T23" fmla="*/ 454660 h 685800"/>
              <a:gd name="T24" fmla="*/ 49530 w 127000"/>
              <a:gd name="T25" fmla="*/ 483870 h 685800"/>
              <a:gd name="T26" fmla="*/ 78740 w 127000"/>
              <a:gd name="T27" fmla="*/ 483870 h 685800"/>
              <a:gd name="T28" fmla="*/ 78740 w 127000"/>
              <a:gd name="T29" fmla="*/ 454660 h 685800"/>
              <a:gd name="T30" fmla="*/ 78740 w 127000"/>
              <a:gd name="T31" fmla="*/ 397510 h 685800"/>
              <a:gd name="T32" fmla="*/ 49530 w 127000"/>
              <a:gd name="T33" fmla="*/ 397510 h 685800"/>
              <a:gd name="T34" fmla="*/ 49530 w 127000"/>
              <a:gd name="T35" fmla="*/ 426720 h 685800"/>
              <a:gd name="T36" fmla="*/ 78740 w 127000"/>
              <a:gd name="T37" fmla="*/ 426720 h 685800"/>
              <a:gd name="T38" fmla="*/ 78740 w 127000"/>
              <a:gd name="T39" fmla="*/ 397510 h 685800"/>
              <a:gd name="T40" fmla="*/ 78740 w 127000"/>
              <a:gd name="T41" fmla="*/ 341630 h 685800"/>
              <a:gd name="T42" fmla="*/ 50800 w 127000"/>
              <a:gd name="T43" fmla="*/ 341630 h 685800"/>
              <a:gd name="T44" fmla="*/ 49530 w 127000"/>
              <a:gd name="T45" fmla="*/ 369570 h 685800"/>
              <a:gd name="T46" fmla="*/ 78740 w 127000"/>
              <a:gd name="T47" fmla="*/ 369570 h 685800"/>
              <a:gd name="T48" fmla="*/ 78740 w 127000"/>
              <a:gd name="T49" fmla="*/ 341630 h 685800"/>
              <a:gd name="T50" fmla="*/ 78740 w 127000"/>
              <a:gd name="T51" fmla="*/ 284480 h 685800"/>
              <a:gd name="T52" fmla="*/ 50800 w 127000"/>
              <a:gd name="T53" fmla="*/ 284480 h 685800"/>
              <a:gd name="T54" fmla="*/ 50800 w 127000"/>
              <a:gd name="T55" fmla="*/ 312420 h 685800"/>
              <a:gd name="T56" fmla="*/ 78740 w 127000"/>
              <a:gd name="T57" fmla="*/ 312420 h 685800"/>
              <a:gd name="T58" fmla="*/ 78740 w 127000"/>
              <a:gd name="T59" fmla="*/ 284480 h 685800"/>
              <a:gd name="T60" fmla="*/ 78740 w 127000"/>
              <a:gd name="T61" fmla="*/ 227330 h 685800"/>
              <a:gd name="T62" fmla="*/ 50800 w 127000"/>
              <a:gd name="T63" fmla="*/ 227330 h 685800"/>
              <a:gd name="T64" fmla="*/ 50800 w 127000"/>
              <a:gd name="T65" fmla="*/ 255270 h 685800"/>
              <a:gd name="T66" fmla="*/ 78740 w 127000"/>
              <a:gd name="T67" fmla="*/ 255270 h 685800"/>
              <a:gd name="T68" fmla="*/ 78740 w 127000"/>
              <a:gd name="T69" fmla="*/ 227330 h 685800"/>
              <a:gd name="T70" fmla="*/ 78740 w 127000"/>
              <a:gd name="T71" fmla="*/ 170180 h 685800"/>
              <a:gd name="T72" fmla="*/ 50800 w 127000"/>
              <a:gd name="T73" fmla="*/ 170180 h 685800"/>
              <a:gd name="T74" fmla="*/ 50800 w 127000"/>
              <a:gd name="T75" fmla="*/ 199402 h 685800"/>
              <a:gd name="T76" fmla="*/ 78740 w 127000"/>
              <a:gd name="T77" fmla="*/ 199402 h 685800"/>
              <a:gd name="T78" fmla="*/ 78740 w 127000"/>
              <a:gd name="T79" fmla="*/ 170180 h 685800"/>
              <a:gd name="T80" fmla="*/ 78740 w 127000"/>
              <a:gd name="T81" fmla="*/ 113030 h 685800"/>
              <a:gd name="T82" fmla="*/ 50800 w 127000"/>
              <a:gd name="T83" fmla="*/ 113030 h 685800"/>
              <a:gd name="T84" fmla="*/ 50800 w 127000"/>
              <a:gd name="T85" fmla="*/ 142252 h 685800"/>
              <a:gd name="T86" fmla="*/ 78740 w 127000"/>
              <a:gd name="T87" fmla="*/ 142252 h 685800"/>
              <a:gd name="T88" fmla="*/ 78740 w 127000"/>
              <a:gd name="T89" fmla="*/ 113030 h 685800"/>
              <a:gd name="T90" fmla="*/ 78740 w 127000"/>
              <a:gd name="T91" fmla="*/ 57150 h 685800"/>
              <a:gd name="T92" fmla="*/ 50800 w 127000"/>
              <a:gd name="T93" fmla="*/ 57150 h 685800"/>
              <a:gd name="T94" fmla="*/ 50800 w 127000"/>
              <a:gd name="T95" fmla="*/ 85102 h 685800"/>
              <a:gd name="T96" fmla="*/ 78740 w 127000"/>
              <a:gd name="T97" fmla="*/ 85102 h 685800"/>
              <a:gd name="T98" fmla="*/ 78740 w 127000"/>
              <a:gd name="T99" fmla="*/ 57150 h 685800"/>
              <a:gd name="T100" fmla="*/ 78740 w 127000"/>
              <a:gd name="T101" fmla="*/ 0 h 685800"/>
              <a:gd name="T102" fmla="*/ 50800 w 127000"/>
              <a:gd name="T103" fmla="*/ 0 h 685800"/>
              <a:gd name="T104" fmla="*/ 50800 w 127000"/>
              <a:gd name="T105" fmla="*/ 27940 h 685800"/>
              <a:gd name="T106" fmla="*/ 78740 w 127000"/>
              <a:gd name="T107" fmla="*/ 27940 h 685800"/>
              <a:gd name="T108" fmla="*/ 78740 w 127000"/>
              <a:gd name="T109" fmla="*/ 0 h 685800"/>
              <a:gd name="T110" fmla="*/ 127000 w 127000"/>
              <a:gd name="T111" fmla="*/ 568960 h 685800"/>
              <a:gd name="T112" fmla="*/ 107950 w 127000"/>
              <a:gd name="T113" fmla="*/ 557530 h 685800"/>
              <a:gd name="T114" fmla="*/ 63500 w 127000"/>
              <a:gd name="T115" fmla="*/ 640080 h 685800"/>
              <a:gd name="T116" fmla="*/ 19050 w 127000"/>
              <a:gd name="T117" fmla="*/ 557530 h 685800"/>
              <a:gd name="T118" fmla="*/ 0 w 127000"/>
              <a:gd name="T119" fmla="*/ 568960 h 685800"/>
              <a:gd name="T120" fmla="*/ 63500 w 127000"/>
              <a:gd name="T121" fmla="*/ 685800 h 685800"/>
              <a:gd name="T122" fmla="*/ 127000 w 127000"/>
              <a:gd name="T123" fmla="*/ 568960 h 68580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27000" h="685800">
                <a:moveTo>
                  <a:pt x="77470" y="568960"/>
                </a:moveTo>
                <a:lnTo>
                  <a:pt x="49530" y="568960"/>
                </a:lnTo>
                <a:lnTo>
                  <a:pt x="49530" y="582930"/>
                </a:lnTo>
                <a:lnTo>
                  <a:pt x="77470" y="582930"/>
                </a:lnTo>
                <a:lnTo>
                  <a:pt x="77470" y="568960"/>
                </a:lnTo>
                <a:close/>
              </a:path>
              <a:path w="127000" h="685800">
                <a:moveTo>
                  <a:pt x="78740" y="511810"/>
                </a:moveTo>
                <a:lnTo>
                  <a:pt x="49530" y="511810"/>
                </a:lnTo>
                <a:lnTo>
                  <a:pt x="49530" y="539750"/>
                </a:lnTo>
                <a:lnTo>
                  <a:pt x="77470" y="539750"/>
                </a:lnTo>
                <a:lnTo>
                  <a:pt x="78740" y="511810"/>
                </a:lnTo>
                <a:close/>
              </a:path>
              <a:path w="127000" h="685800">
                <a:moveTo>
                  <a:pt x="78740" y="454660"/>
                </a:moveTo>
                <a:lnTo>
                  <a:pt x="49530" y="454660"/>
                </a:lnTo>
                <a:lnTo>
                  <a:pt x="49530" y="483870"/>
                </a:lnTo>
                <a:lnTo>
                  <a:pt x="78740" y="483870"/>
                </a:lnTo>
                <a:lnTo>
                  <a:pt x="78740" y="454660"/>
                </a:lnTo>
                <a:close/>
              </a:path>
              <a:path w="127000" h="685800">
                <a:moveTo>
                  <a:pt x="78740" y="397510"/>
                </a:moveTo>
                <a:lnTo>
                  <a:pt x="49530" y="397510"/>
                </a:lnTo>
                <a:lnTo>
                  <a:pt x="49530" y="426720"/>
                </a:lnTo>
                <a:lnTo>
                  <a:pt x="78740" y="426720"/>
                </a:lnTo>
                <a:lnTo>
                  <a:pt x="78740" y="397510"/>
                </a:lnTo>
                <a:close/>
              </a:path>
              <a:path w="127000" h="685800">
                <a:moveTo>
                  <a:pt x="78740" y="341630"/>
                </a:moveTo>
                <a:lnTo>
                  <a:pt x="50800" y="341630"/>
                </a:lnTo>
                <a:lnTo>
                  <a:pt x="49530" y="369570"/>
                </a:lnTo>
                <a:lnTo>
                  <a:pt x="78740" y="369570"/>
                </a:lnTo>
                <a:lnTo>
                  <a:pt x="78740" y="341630"/>
                </a:lnTo>
                <a:close/>
              </a:path>
              <a:path w="127000" h="685800">
                <a:moveTo>
                  <a:pt x="78740" y="284480"/>
                </a:moveTo>
                <a:lnTo>
                  <a:pt x="50800" y="284480"/>
                </a:lnTo>
                <a:lnTo>
                  <a:pt x="50800" y="312420"/>
                </a:lnTo>
                <a:lnTo>
                  <a:pt x="78740" y="312420"/>
                </a:lnTo>
                <a:lnTo>
                  <a:pt x="78740" y="284480"/>
                </a:lnTo>
                <a:close/>
              </a:path>
              <a:path w="127000" h="685800">
                <a:moveTo>
                  <a:pt x="78740" y="227330"/>
                </a:moveTo>
                <a:lnTo>
                  <a:pt x="50800" y="227330"/>
                </a:lnTo>
                <a:lnTo>
                  <a:pt x="50800" y="255270"/>
                </a:lnTo>
                <a:lnTo>
                  <a:pt x="78740" y="255270"/>
                </a:lnTo>
                <a:lnTo>
                  <a:pt x="78740" y="227330"/>
                </a:lnTo>
                <a:close/>
              </a:path>
              <a:path w="127000" h="685800">
                <a:moveTo>
                  <a:pt x="78740" y="170180"/>
                </a:moveTo>
                <a:lnTo>
                  <a:pt x="50800" y="170180"/>
                </a:lnTo>
                <a:lnTo>
                  <a:pt x="50800" y="199402"/>
                </a:lnTo>
                <a:lnTo>
                  <a:pt x="78740" y="199402"/>
                </a:lnTo>
                <a:lnTo>
                  <a:pt x="78740" y="170180"/>
                </a:lnTo>
                <a:close/>
              </a:path>
              <a:path w="127000" h="685800">
                <a:moveTo>
                  <a:pt x="78740" y="113030"/>
                </a:moveTo>
                <a:lnTo>
                  <a:pt x="50800" y="113030"/>
                </a:lnTo>
                <a:lnTo>
                  <a:pt x="50800" y="142252"/>
                </a:lnTo>
                <a:lnTo>
                  <a:pt x="78740" y="142252"/>
                </a:lnTo>
                <a:lnTo>
                  <a:pt x="78740" y="113030"/>
                </a:lnTo>
                <a:close/>
              </a:path>
              <a:path w="127000" h="685800">
                <a:moveTo>
                  <a:pt x="78740" y="57150"/>
                </a:moveTo>
                <a:lnTo>
                  <a:pt x="50800" y="57150"/>
                </a:lnTo>
                <a:lnTo>
                  <a:pt x="50800" y="85102"/>
                </a:lnTo>
                <a:lnTo>
                  <a:pt x="78740" y="85102"/>
                </a:lnTo>
                <a:lnTo>
                  <a:pt x="78740" y="57150"/>
                </a:lnTo>
                <a:close/>
              </a:path>
              <a:path w="127000" h="685800">
                <a:moveTo>
                  <a:pt x="78740" y="0"/>
                </a:moveTo>
                <a:lnTo>
                  <a:pt x="50800" y="0"/>
                </a:lnTo>
                <a:lnTo>
                  <a:pt x="50800" y="27940"/>
                </a:lnTo>
                <a:lnTo>
                  <a:pt x="78740" y="27940"/>
                </a:lnTo>
                <a:lnTo>
                  <a:pt x="78740" y="0"/>
                </a:lnTo>
                <a:close/>
              </a:path>
              <a:path w="127000" h="685800">
                <a:moveTo>
                  <a:pt x="127000" y="568960"/>
                </a:moveTo>
                <a:lnTo>
                  <a:pt x="107950" y="557530"/>
                </a:lnTo>
                <a:lnTo>
                  <a:pt x="63500" y="640080"/>
                </a:lnTo>
                <a:lnTo>
                  <a:pt x="19050" y="557530"/>
                </a:lnTo>
                <a:lnTo>
                  <a:pt x="0" y="568960"/>
                </a:lnTo>
                <a:lnTo>
                  <a:pt x="63500" y="685800"/>
                </a:lnTo>
                <a:lnTo>
                  <a:pt x="127000" y="568960"/>
                </a:lnTo>
                <a:close/>
              </a:path>
            </a:pathLst>
          </a:custGeom>
          <a:solidFill>
            <a:srgbClr val="2CA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1D318D29-0CBD-8284-4887-D70F4980D32D}"/>
              </a:ext>
            </a:extLst>
          </p:cNvPr>
          <p:cNvSpPr txBox="1"/>
          <p:nvPr/>
        </p:nvSpPr>
        <p:spPr>
          <a:xfrm>
            <a:off x="9400722" y="465105"/>
            <a:ext cx="717550" cy="2682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600" spc="5" dirty="0">
                <a:latin typeface="Lucida Sans Unicode"/>
                <a:cs typeface="Lucida Sans Unicode"/>
              </a:rPr>
              <a:t>P</a:t>
            </a:r>
            <a:r>
              <a:rPr sz="1600" spc="-5" dirty="0">
                <a:latin typeface="Lucida Sans Unicode"/>
                <a:cs typeface="Lucida Sans Unicode"/>
              </a:rPr>
              <a:t>h</a:t>
            </a:r>
            <a:r>
              <a:rPr sz="1600" spc="5" dirty="0">
                <a:latin typeface="Lucida Sans Unicode"/>
                <a:cs typeface="Lucida Sans Unicode"/>
              </a:rPr>
              <a:t>o</a:t>
            </a:r>
            <a:r>
              <a:rPr sz="1600" dirty="0">
                <a:latin typeface="Lucida Sans Unicode"/>
                <a:cs typeface="Lucida Sans Unicode"/>
              </a:rPr>
              <a:t>t</a:t>
            </a:r>
            <a:r>
              <a:rPr sz="1600" spc="-5" dirty="0">
                <a:latin typeface="Lucida Sans Unicode"/>
                <a:cs typeface="Lucida Sans Unicode"/>
              </a:rPr>
              <a:t>o</a:t>
            </a:r>
            <a:r>
              <a:rPr sz="1600" dirty="0">
                <a:latin typeface="Lucida Sans Unicode"/>
                <a:cs typeface="Lucida Sans Unicode"/>
              </a:rPr>
              <a:t>n</a:t>
            </a:r>
          </a:p>
        </p:txBody>
      </p:sp>
      <p:sp>
        <p:nvSpPr>
          <p:cNvPr id="13325" name="object 17">
            <a:extLst>
              <a:ext uri="{FF2B5EF4-FFF2-40B4-BE49-F238E27FC236}">
                <a16:creationId xmlns:a16="http://schemas.microsoft.com/office/drawing/2014/main" id="{B7A2E91C-850C-D1B4-513A-AC6DBCC24995}"/>
              </a:ext>
            </a:extLst>
          </p:cNvPr>
          <p:cNvSpPr>
            <a:spLocks/>
          </p:cNvSpPr>
          <p:nvPr/>
        </p:nvSpPr>
        <p:spPr bwMode="auto">
          <a:xfrm>
            <a:off x="6624639" y="4983163"/>
            <a:ext cx="173037" cy="304800"/>
          </a:xfrm>
          <a:custGeom>
            <a:avLst/>
            <a:gdLst>
              <a:gd name="T0" fmla="*/ 107861 w 172720"/>
              <a:gd name="T1" fmla="*/ 0 h 304800"/>
              <a:gd name="T2" fmla="*/ 69339 w 172720"/>
              <a:gd name="T3" fmla="*/ 0 h 304800"/>
              <a:gd name="T4" fmla="*/ 68055 w 172720"/>
              <a:gd name="T5" fmla="*/ 167640 h 304800"/>
              <a:gd name="T6" fmla="*/ 106576 w 172720"/>
              <a:gd name="T7" fmla="*/ 167640 h 304800"/>
              <a:gd name="T8" fmla="*/ 107861 w 172720"/>
              <a:gd name="T9" fmla="*/ 0 h 304800"/>
              <a:gd name="T10" fmla="*/ 174631 w 172720"/>
              <a:gd name="T11" fmla="*/ 148590 h 304800"/>
              <a:gd name="T12" fmla="*/ 147667 w 172720"/>
              <a:gd name="T13" fmla="*/ 133350 h 304800"/>
              <a:gd name="T14" fmla="*/ 87316 w 172720"/>
              <a:gd name="T15" fmla="*/ 242570 h 304800"/>
              <a:gd name="T16" fmla="*/ 26964 w 172720"/>
              <a:gd name="T17" fmla="*/ 133350 h 304800"/>
              <a:gd name="T18" fmla="*/ 0 w 172720"/>
              <a:gd name="T19" fmla="*/ 148590 h 304800"/>
              <a:gd name="T20" fmla="*/ 86031 w 172720"/>
              <a:gd name="T21" fmla="*/ 304800 h 304800"/>
              <a:gd name="T22" fmla="*/ 174631 w 172720"/>
              <a:gd name="T23" fmla="*/ 148590 h 3048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72720" h="304800">
                <a:moveTo>
                  <a:pt x="106680" y="0"/>
                </a:moveTo>
                <a:lnTo>
                  <a:pt x="68580" y="0"/>
                </a:lnTo>
                <a:lnTo>
                  <a:pt x="67310" y="167640"/>
                </a:lnTo>
                <a:lnTo>
                  <a:pt x="105410" y="167640"/>
                </a:lnTo>
                <a:lnTo>
                  <a:pt x="106680" y="0"/>
                </a:lnTo>
                <a:close/>
              </a:path>
              <a:path w="172720" h="304800">
                <a:moveTo>
                  <a:pt x="172720" y="148590"/>
                </a:moveTo>
                <a:lnTo>
                  <a:pt x="146050" y="133350"/>
                </a:lnTo>
                <a:lnTo>
                  <a:pt x="86360" y="242570"/>
                </a:lnTo>
                <a:lnTo>
                  <a:pt x="26670" y="133350"/>
                </a:lnTo>
                <a:lnTo>
                  <a:pt x="0" y="148590"/>
                </a:lnTo>
                <a:lnTo>
                  <a:pt x="85090" y="304800"/>
                </a:lnTo>
                <a:lnTo>
                  <a:pt x="172720" y="148590"/>
                </a:lnTo>
                <a:close/>
              </a:path>
            </a:pathLst>
          </a:custGeom>
          <a:solidFill>
            <a:srgbClr val="D91E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IN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B0502A0-5D21-B818-11CD-3C35D5D7DB3D}"/>
              </a:ext>
            </a:extLst>
          </p:cNvPr>
          <p:cNvGrpSpPr/>
          <p:nvPr/>
        </p:nvGrpSpPr>
        <p:grpSpPr>
          <a:xfrm>
            <a:off x="1698172" y="3336745"/>
            <a:ext cx="6298294" cy="3292835"/>
            <a:chOff x="2855232" y="2866259"/>
            <a:chExt cx="7023100" cy="3627697"/>
          </a:xfrm>
        </p:grpSpPr>
        <p:pic>
          <p:nvPicPr>
            <p:cNvPr id="2" name="object 3">
              <a:extLst>
                <a:ext uri="{FF2B5EF4-FFF2-40B4-BE49-F238E27FC236}">
                  <a16:creationId xmlns:a16="http://schemas.microsoft.com/office/drawing/2014/main" id="{0C0230AB-E394-C923-CCC7-C0D93DABCE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5232" y="3739643"/>
              <a:ext cx="7023100" cy="2754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" name="object 11">
              <a:extLst>
                <a:ext uri="{FF2B5EF4-FFF2-40B4-BE49-F238E27FC236}">
                  <a16:creationId xmlns:a16="http://schemas.microsoft.com/office/drawing/2014/main" id="{E3B03101-1A18-1FC8-39B5-3CB77FD3E3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11258" y="3309431"/>
              <a:ext cx="112713" cy="422275"/>
              <a:chOff x="4286250" y="3276600"/>
              <a:chExt cx="113030" cy="422909"/>
            </a:xfrm>
          </p:grpSpPr>
          <p:pic>
            <p:nvPicPr>
              <p:cNvPr id="4" name="object 12">
                <a:extLst>
                  <a:ext uri="{FF2B5EF4-FFF2-40B4-BE49-F238E27FC236}">
                    <a16:creationId xmlns:a16="http://schemas.microsoft.com/office/drawing/2014/main" id="{BAF17644-6AA9-575B-51CB-DF66468F8C9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250" y="3585209"/>
                <a:ext cx="113029" cy="114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object 13">
                <a:extLst>
                  <a:ext uri="{FF2B5EF4-FFF2-40B4-BE49-F238E27FC236}">
                    <a16:creationId xmlns:a16="http://schemas.microsoft.com/office/drawing/2014/main" id="{DF80DD25-F673-CE62-63E8-26FDAD121B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8319" y="3276600"/>
                <a:ext cx="10160" cy="331470"/>
              </a:xfrm>
              <a:custGeom>
                <a:avLst/>
                <a:gdLst>
                  <a:gd name="T0" fmla="*/ 10159 w 10160"/>
                  <a:gd name="T1" fmla="*/ 0 h 331470"/>
                  <a:gd name="T2" fmla="*/ 0 w 10160"/>
                  <a:gd name="T3" fmla="*/ 0 h 331470"/>
                  <a:gd name="T4" fmla="*/ 0 w 10160"/>
                  <a:gd name="T5" fmla="*/ 331469 h 331470"/>
                  <a:gd name="T6" fmla="*/ 8889 w 10160"/>
                  <a:gd name="T7" fmla="*/ 331469 h 331470"/>
                  <a:gd name="T8" fmla="*/ 10159 w 10160"/>
                  <a:gd name="T9" fmla="*/ 0 h 3314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160" h="331470">
                    <a:moveTo>
                      <a:pt x="10159" y="0"/>
                    </a:moveTo>
                    <a:lnTo>
                      <a:pt x="0" y="0"/>
                    </a:lnTo>
                    <a:lnTo>
                      <a:pt x="0" y="331469"/>
                    </a:lnTo>
                    <a:lnTo>
                      <a:pt x="8889" y="331469"/>
                    </a:lnTo>
                    <a:lnTo>
                      <a:pt x="10159" y="0"/>
                    </a:lnTo>
                    <a:close/>
                  </a:path>
                </a:pathLst>
              </a:custGeom>
              <a:solidFill>
                <a:srgbClr val="2CA1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IN"/>
              </a:p>
            </p:txBody>
          </p:sp>
        </p:grpSp>
        <p:sp>
          <p:nvSpPr>
            <p:cNvPr id="6" name="object 14">
              <a:extLst>
                <a:ext uri="{FF2B5EF4-FFF2-40B4-BE49-F238E27FC236}">
                  <a16:creationId xmlns:a16="http://schemas.microsoft.com/office/drawing/2014/main" id="{4EC60FA9-5057-1E7F-2F29-5737A93EFD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7402" y="2866259"/>
              <a:ext cx="973137" cy="388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9685" rIns="0" bIns="0">
              <a:spAutoFit/>
            </a:bodyPr>
            <a:lstStyle>
              <a:lvl1pPr marL="12700">
                <a:defRPr>
                  <a:solidFill>
                    <a:schemeClr val="tx1"/>
                  </a:solidFill>
                  <a:latin typeface="Gill Sans MT" panose="020B0502020104020203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anose="020B0502020104020203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anose="020B0502020104020203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anose="020B0502020104020203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anose="020B0502020104020203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anose="020B0502020104020203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anose="020B0502020104020203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anose="020B0502020104020203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anose="020B0502020104020203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ts val="1425"/>
                </a:lnSpc>
                <a:spcBef>
                  <a:spcPts val="150"/>
                </a:spcBef>
              </a:pPr>
              <a:r>
                <a:rPr lang="en-US" altLang="en-US" sz="1200" b="1">
                  <a:latin typeface="Lucida Sans Unicode" panose="020B0602030504020204" pitchFamily="34" charset="0"/>
                  <a:cs typeface="Lucida Sans Unicode" panose="020B0602030504020204" pitchFamily="34" charset="0"/>
                </a:rPr>
                <a:t>High Speed  Electrons</a:t>
              </a:r>
              <a:endParaRPr lang="en-US" altLang="en-US" sz="1200">
                <a:latin typeface="Lucida Sans Unicode" panose="020B0602030504020204" pitchFamily="34" charset="0"/>
                <a:cs typeface="Lucida Sans Unicode" panose="020B0602030504020204" pitchFamily="34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6E42FA8C-FB6F-E64C-F00E-CF1980CA61CC}"/>
              </a:ext>
            </a:extLst>
          </p:cNvPr>
          <p:cNvSpPr txBox="1"/>
          <p:nvPr/>
        </p:nvSpPr>
        <p:spPr>
          <a:xfrm>
            <a:off x="2449286" y="1092648"/>
            <a:ext cx="32656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Interaction of Photons </a:t>
            </a:r>
            <a:endParaRPr lang="en-IN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E36F67E-87C1-DEE5-5E47-7712AC051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5B62AED-837D-F1B8-C566-39675213D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4D01F-0DE3-4746-8081-20AC0634646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05739A6-B156-B39B-7AD4-C3D29D58A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4" y="192027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639763" indent="-236538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885825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096963" indent="-173038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1296988" indent="-182563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17541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2113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26685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1257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 dirty="0">
                <a:solidFill>
                  <a:srgbClr val="C00000"/>
                </a:solidFill>
                <a:latin typeface="Arial" panose="020B0604020202020204" pitchFamily="34" charset="0"/>
              </a:rPr>
              <a:t>Interaction of Photons with Matter</a:t>
            </a:r>
          </a:p>
        </p:txBody>
      </p:sp>
      <p:sp>
        <p:nvSpPr>
          <p:cNvPr id="3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3D096472-2C96-BBFE-CB98-C1D1577EA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241" y="725427"/>
            <a:ext cx="9991043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255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639763" indent="-236538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885825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096963" indent="-173038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1296988" indent="-182563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17541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2113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26685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1257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200" dirty="0">
                <a:latin typeface="Arial" panose="020B0604020202020204" pitchFamily="34" charset="0"/>
              </a:rPr>
              <a:t>Three possible occurrences when x or gamma photons in the primary beam pass through matter:</a:t>
            </a:r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Arial" panose="020B0604020202020204" pitchFamily="34" charset="0"/>
              </a:rPr>
              <a:t>No interaction at all - </a:t>
            </a:r>
            <a:r>
              <a:rPr lang="en-US" altLang="en-US" sz="1800" i="1" dirty="0">
                <a:solidFill>
                  <a:srgbClr val="FF0000"/>
                </a:solidFill>
                <a:latin typeface="Arial" panose="020B0604020202020204" pitchFamily="34" charset="0"/>
              </a:rPr>
              <a:t>Known as transmission</a:t>
            </a:r>
            <a:endParaRPr lang="en-US" altLang="en-US" sz="1800" dirty="0">
              <a:latin typeface="Arial" panose="020B0604020202020204" pitchFamily="34" charset="0"/>
            </a:endParaRPr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Arial" panose="020B0604020202020204" pitchFamily="34" charset="0"/>
              </a:rPr>
              <a:t>Absorption</a:t>
            </a:r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Arial" panose="020B0604020202020204" pitchFamily="34" charset="0"/>
              </a:rPr>
              <a:t>Scatter</a:t>
            </a:r>
          </a:p>
          <a:p>
            <a:pPr lvl="2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i="1" dirty="0">
                <a:solidFill>
                  <a:srgbClr val="FF0000"/>
                </a:solidFill>
                <a:latin typeface="Arial" panose="020B0604020202020204" pitchFamily="34" charset="0"/>
              </a:rPr>
              <a:t>Absorption and Scattering are methods of attenuation</a:t>
            </a: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DADB45AF-DCFA-3618-C5CD-BB3A63779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2711" y="5084823"/>
            <a:ext cx="4145416" cy="368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639763" indent="-236538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885825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096963" indent="-173038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1296988" indent="-182563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17541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2113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26685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1257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Attenuation Of  X-Ray Photon</a:t>
            </a:r>
          </a:p>
        </p:txBody>
      </p:sp>
      <p:pic>
        <p:nvPicPr>
          <p:cNvPr id="14341" name="Picture 6">
            <a:extLst>
              <a:ext uri="{FF2B5EF4-FFF2-40B4-BE49-F238E27FC236}">
                <a16:creationId xmlns:a16="http://schemas.microsoft.com/office/drawing/2014/main" id="{13796562-45B0-CC37-ECD2-D958CFD44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885" y="3183038"/>
            <a:ext cx="5009035" cy="3591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CF2699-BA91-C665-F775-D9EB86FE3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6BDA4-07E5-2C8A-CCD4-FC4E38ECB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4D01F-0DE3-4746-8081-20AC0634646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object 8">
            <a:extLst>
              <a:ext uri="{FF2B5EF4-FFF2-40B4-BE49-F238E27FC236}">
                <a16:creationId xmlns:a16="http://schemas.microsoft.com/office/drawing/2014/main" id="{BF116BE1-FB44-C81F-4E6F-3E6999FF5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331" y="1789870"/>
            <a:ext cx="9614126" cy="672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9525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01000"/>
              </a:lnSpc>
              <a:spcBef>
                <a:spcPts val="75"/>
              </a:spcBef>
            </a:pPr>
            <a:r>
              <a:rPr lang="en-US" altLang="en-US" sz="2200" dirty="0">
                <a:latin typeface="Arial" panose="020B0604020202020204" pitchFamily="34" charset="0"/>
              </a:rPr>
              <a:t>Attenuation occurs </a:t>
            </a:r>
            <a:r>
              <a:rPr lang="en-US" altLang="en-US" sz="2200" b="1" dirty="0">
                <a:latin typeface="Arial" panose="020B0604020202020204" pitchFamily="34" charset="0"/>
              </a:rPr>
              <a:t>exponentially</a:t>
            </a:r>
            <a:r>
              <a:rPr lang="en-US" altLang="en-US" sz="2200" dirty="0">
                <a:latin typeface="Arial" panose="020B0604020202020204" pitchFamily="34" charset="0"/>
              </a:rPr>
              <a:t>, i.e.  a given fraction of the photons is  removed for a given thickness of the  attenuating material.</a:t>
            </a:r>
          </a:p>
        </p:txBody>
      </p:sp>
      <p:sp>
        <p:nvSpPr>
          <p:cNvPr id="15366" name="TextBox 13">
            <a:extLst>
              <a:ext uri="{FF2B5EF4-FFF2-40B4-BE49-F238E27FC236}">
                <a16:creationId xmlns:a16="http://schemas.microsoft.com/office/drawing/2014/main" id="{9BFC9C1C-AC9A-98BF-946F-D5542C3A6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038" y="794431"/>
            <a:ext cx="996256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200" dirty="0">
                <a:latin typeface="Arial" panose="020B0604020202020204" pitchFamily="34" charset="0"/>
              </a:rPr>
              <a:t>When mono-energetic radiation passes through any material, a reduction in the intensity of the beam occurs and this is known as attenuation.</a:t>
            </a:r>
            <a:endParaRPr lang="en-IN" altLang="en-US" sz="2200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4F75C8-9B5C-A585-CF66-FF6B5A28E957}"/>
              </a:ext>
            </a:extLst>
          </p:cNvPr>
          <p:cNvSpPr txBox="1"/>
          <p:nvPr/>
        </p:nvSpPr>
        <p:spPr>
          <a:xfrm flipH="1">
            <a:off x="1554524" y="179815"/>
            <a:ext cx="33113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Attenuation</a:t>
            </a:r>
            <a:endParaRPr lang="en-IN" sz="2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12">
            <a:extLst>
              <a:ext uri="{FF2B5EF4-FFF2-40B4-BE49-F238E27FC236}">
                <a16:creationId xmlns:a16="http://schemas.microsoft.com/office/drawing/2014/main" id="{5C22AFCC-A779-CAF4-4022-E6C12ADDC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0286" y="2793278"/>
            <a:ext cx="4988857" cy="252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9525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1000"/>
              </a:lnSpc>
              <a:spcBef>
                <a:spcPts val="75"/>
              </a:spcBef>
              <a:buClr>
                <a:srgbClr val="3820A0"/>
              </a:buClr>
            </a:pPr>
            <a:r>
              <a:rPr lang="en-US" altLang="en-US" sz="2200" b="1" dirty="0">
                <a:latin typeface="Arial" panose="020B0604020202020204" pitchFamily="34" charset="0"/>
              </a:rPr>
              <a:t>Half-value-layer (HVL)</a:t>
            </a:r>
            <a:r>
              <a:rPr lang="en-US" altLang="en-US" sz="2200" dirty="0">
                <a:latin typeface="Arial" panose="020B0604020202020204" pitchFamily="34" charset="0"/>
              </a:rPr>
              <a:t> : The thickness of the absorber material required to decrease (attenuate) the intensity of a monoenergetic photon beam to  half its original value.</a:t>
            </a:r>
          </a:p>
          <a:p>
            <a:pPr algn="just">
              <a:spcBef>
                <a:spcPts val="1025"/>
              </a:spcBef>
            </a:pPr>
            <a:r>
              <a:rPr lang="en-US" altLang="en-US" sz="2200" dirty="0">
                <a:latin typeface="Arial" panose="020B0604020202020204" pitchFamily="34" charset="0"/>
              </a:rPr>
              <a:t>This shows the quality or the </a:t>
            </a:r>
            <a:r>
              <a:rPr lang="en-US" altLang="en-US" sz="2200" b="1" dirty="0">
                <a:latin typeface="Arial" panose="020B0604020202020204" pitchFamily="34" charset="0"/>
              </a:rPr>
              <a:t>penetrating power </a:t>
            </a:r>
            <a:r>
              <a:rPr lang="en-US" altLang="en-US" sz="2200" dirty="0">
                <a:latin typeface="Arial" panose="020B0604020202020204" pitchFamily="34" charset="0"/>
              </a:rPr>
              <a:t>of an x-ray beam.</a:t>
            </a:r>
          </a:p>
        </p:txBody>
      </p:sp>
      <p:pic>
        <p:nvPicPr>
          <p:cNvPr id="5" name="object 3">
            <a:extLst>
              <a:ext uri="{FF2B5EF4-FFF2-40B4-BE49-F238E27FC236}">
                <a16:creationId xmlns:a16="http://schemas.microsoft.com/office/drawing/2014/main" id="{77CFCED5-5099-3A41-8267-EF75A19F6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886" y="2688103"/>
            <a:ext cx="3755571" cy="367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1859FBC-5A39-E5D5-28DE-2C6F6A375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45830-566C-912C-DC02-AF7554531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8FD0-9CF6-42A1-929E-31CE4460681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bject 3">
            <a:extLst>
              <a:ext uri="{FF2B5EF4-FFF2-40B4-BE49-F238E27FC236}">
                <a16:creationId xmlns:a16="http://schemas.microsoft.com/office/drawing/2014/main" id="{C0BAECFA-3BF3-8A06-1DEB-E90389857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0269" y="993775"/>
            <a:ext cx="9823902" cy="73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58419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463"/>
              </a:spcBef>
            </a:pPr>
            <a:r>
              <a:rPr lang="en-US" altLang="en-US" sz="2200" b="1" dirty="0">
                <a:solidFill>
                  <a:srgbClr val="3820A0"/>
                </a:solidFill>
                <a:latin typeface="Arial" panose="020B0604020202020204" pitchFamily="34" charset="0"/>
              </a:rPr>
              <a:t>Linear attenuation coefficient (μ) </a:t>
            </a:r>
            <a:r>
              <a:rPr lang="en-US" altLang="en-US" sz="2200" b="1" dirty="0">
                <a:latin typeface="Arial" panose="020B0604020202020204" pitchFamily="34" charset="0"/>
              </a:rPr>
              <a:t>: </a:t>
            </a:r>
            <a:r>
              <a:rPr lang="en-US" altLang="en-US" sz="2200" dirty="0">
                <a:latin typeface="Arial" panose="020B0604020202020204" pitchFamily="34" charset="0"/>
              </a:rPr>
              <a:t>The fractional reduction (in any </a:t>
            </a:r>
            <a:r>
              <a:rPr lang="en-US" altLang="en-US" sz="2200" b="1" dirty="0">
                <a:latin typeface="Arial" panose="020B0604020202020204" pitchFamily="34" charset="0"/>
              </a:rPr>
              <a:t>monoenergetic </a:t>
            </a:r>
            <a:r>
              <a:rPr lang="en-US" altLang="en-US" sz="2200" dirty="0">
                <a:latin typeface="Arial" panose="020B0604020202020204" pitchFamily="34" charset="0"/>
              </a:rPr>
              <a:t>photon beam) for any given material per unit thickness.</a:t>
            </a:r>
          </a:p>
        </p:txBody>
      </p:sp>
      <p:sp>
        <p:nvSpPr>
          <p:cNvPr id="17411" name="object 5">
            <a:extLst>
              <a:ext uri="{FF2B5EF4-FFF2-40B4-BE49-F238E27FC236}">
                <a16:creationId xmlns:a16="http://schemas.microsoft.com/office/drawing/2014/main" id="{F23B7E98-5607-5B35-6086-CE939952D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158" y="1973263"/>
            <a:ext cx="9632042" cy="397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58419" rIns="0" bIns="0">
            <a:spAutoFit/>
          </a:bodyPr>
          <a:lstStyle>
            <a:lvl1pPr marL="12700">
              <a:tabLst>
                <a:tab pos="288925" algn="l"/>
                <a:tab pos="673100" algn="l"/>
                <a:tab pos="982663" algn="l"/>
                <a:tab pos="1457325" algn="l"/>
                <a:tab pos="2684463" algn="l"/>
                <a:tab pos="3027363" algn="l"/>
                <a:tab pos="3500438" algn="l"/>
                <a:tab pos="4356100" algn="l"/>
                <a:tab pos="5060950" algn="l"/>
                <a:tab pos="6102350" algn="l"/>
                <a:tab pos="6496050" algn="l"/>
                <a:tab pos="676433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288925" algn="l"/>
                <a:tab pos="673100" algn="l"/>
                <a:tab pos="982663" algn="l"/>
                <a:tab pos="1457325" algn="l"/>
                <a:tab pos="2684463" algn="l"/>
                <a:tab pos="3027363" algn="l"/>
                <a:tab pos="3500438" algn="l"/>
                <a:tab pos="4356100" algn="l"/>
                <a:tab pos="5060950" algn="l"/>
                <a:tab pos="6102350" algn="l"/>
                <a:tab pos="6496050" algn="l"/>
                <a:tab pos="676433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288925" algn="l"/>
                <a:tab pos="673100" algn="l"/>
                <a:tab pos="982663" algn="l"/>
                <a:tab pos="1457325" algn="l"/>
                <a:tab pos="2684463" algn="l"/>
                <a:tab pos="3027363" algn="l"/>
                <a:tab pos="3500438" algn="l"/>
                <a:tab pos="4356100" algn="l"/>
                <a:tab pos="5060950" algn="l"/>
                <a:tab pos="6102350" algn="l"/>
                <a:tab pos="6496050" algn="l"/>
                <a:tab pos="676433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288925" algn="l"/>
                <a:tab pos="673100" algn="l"/>
                <a:tab pos="982663" algn="l"/>
                <a:tab pos="1457325" algn="l"/>
                <a:tab pos="2684463" algn="l"/>
                <a:tab pos="3027363" algn="l"/>
                <a:tab pos="3500438" algn="l"/>
                <a:tab pos="4356100" algn="l"/>
                <a:tab pos="5060950" algn="l"/>
                <a:tab pos="6102350" algn="l"/>
                <a:tab pos="6496050" algn="l"/>
                <a:tab pos="676433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288925" algn="l"/>
                <a:tab pos="673100" algn="l"/>
                <a:tab pos="982663" algn="l"/>
                <a:tab pos="1457325" algn="l"/>
                <a:tab pos="2684463" algn="l"/>
                <a:tab pos="3027363" algn="l"/>
                <a:tab pos="3500438" algn="l"/>
                <a:tab pos="4356100" algn="l"/>
                <a:tab pos="5060950" algn="l"/>
                <a:tab pos="6102350" algn="l"/>
                <a:tab pos="6496050" algn="l"/>
                <a:tab pos="676433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73100" algn="l"/>
                <a:tab pos="982663" algn="l"/>
                <a:tab pos="1457325" algn="l"/>
                <a:tab pos="2684463" algn="l"/>
                <a:tab pos="3027363" algn="l"/>
                <a:tab pos="3500438" algn="l"/>
                <a:tab pos="4356100" algn="l"/>
                <a:tab pos="5060950" algn="l"/>
                <a:tab pos="6102350" algn="l"/>
                <a:tab pos="6496050" algn="l"/>
                <a:tab pos="676433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73100" algn="l"/>
                <a:tab pos="982663" algn="l"/>
                <a:tab pos="1457325" algn="l"/>
                <a:tab pos="2684463" algn="l"/>
                <a:tab pos="3027363" algn="l"/>
                <a:tab pos="3500438" algn="l"/>
                <a:tab pos="4356100" algn="l"/>
                <a:tab pos="5060950" algn="l"/>
                <a:tab pos="6102350" algn="l"/>
                <a:tab pos="6496050" algn="l"/>
                <a:tab pos="676433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73100" algn="l"/>
                <a:tab pos="982663" algn="l"/>
                <a:tab pos="1457325" algn="l"/>
                <a:tab pos="2684463" algn="l"/>
                <a:tab pos="3027363" algn="l"/>
                <a:tab pos="3500438" algn="l"/>
                <a:tab pos="4356100" algn="l"/>
                <a:tab pos="5060950" algn="l"/>
                <a:tab pos="6102350" algn="l"/>
                <a:tab pos="6496050" algn="l"/>
                <a:tab pos="676433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  <a:tab pos="673100" algn="l"/>
                <a:tab pos="982663" algn="l"/>
                <a:tab pos="1457325" algn="l"/>
                <a:tab pos="2684463" algn="l"/>
                <a:tab pos="3027363" algn="l"/>
                <a:tab pos="3500438" algn="l"/>
                <a:tab pos="4356100" algn="l"/>
                <a:tab pos="5060950" algn="l"/>
                <a:tab pos="6102350" algn="l"/>
                <a:tab pos="6496050" algn="l"/>
                <a:tab pos="676433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463"/>
              </a:spcBef>
            </a:pPr>
            <a:r>
              <a:rPr lang="en-US" altLang="en-US" sz="2200" dirty="0">
                <a:latin typeface="Arial" panose="020B0604020202020204" pitchFamily="34" charset="0"/>
              </a:rPr>
              <a:t>μ is the	probability of	the photon being removed by a given  material.</a:t>
            </a: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2E30D757-F272-EC2D-8A43-8C34FD56CF35}"/>
              </a:ext>
            </a:extLst>
          </p:cNvPr>
          <p:cNvSpPr txBox="1"/>
          <p:nvPr/>
        </p:nvSpPr>
        <p:spPr>
          <a:xfrm>
            <a:off x="4778830" y="2732839"/>
            <a:ext cx="2132013" cy="35242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2200" b="1" dirty="0">
                <a:latin typeface="Arial" panose="020B0604020202020204" pitchFamily="34" charset="0"/>
              </a:rPr>
              <a:t>μ</a:t>
            </a:r>
            <a:r>
              <a:rPr sz="2200" b="1" spc="-35" dirty="0">
                <a:latin typeface="Arial" panose="020B0604020202020204" pitchFamily="34" charset="0"/>
              </a:rPr>
              <a:t> </a:t>
            </a:r>
            <a:r>
              <a:rPr sz="2200" b="1" dirty="0">
                <a:latin typeface="Arial" panose="020B0604020202020204" pitchFamily="34" charset="0"/>
              </a:rPr>
              <a:t>=</a:t>
            </a:r>
            <a:r>
              <a:rPr sz="2200" b="1" spc="-35" dirty="0">
                <a:latin typeface="Arial" panose="020B0604020202020204" pitchFamily="34" charset="0"/>
              </a:rPr>
              <a:t> </a:t>
            </a:r>
            <a:r>
              <a:rPr sz="2200" b="1" dirty="0">
                <a:latin typeface="Arial" panose="020B0604020202020204" pitchFamily="34" charset="0"/>
              </a:rPr>
              <a:t>0.693</a:t>
            </a:r>
            <a:r>
              <a:rPr sz="2200" b="1" spc="-40" dirty="0">
                <a:latin typeface="Arial" panose="020B0604020202020204" pitchFamily="34" charset="0"/>
              </a:rPr>
              <a:t> </a:t>
            </a:r>
            <a:r>
              <a:rPr sz="2200" b="1" dirty="0">
                <a:latin typeface="Arial" panose="020B0604020202020204" pitchFamily="34" charset="0"/>
              </a:rPr>
              <a:t>/</a:t>
            </a:r>
            <a:r>
              <a:rPr sz="2200" b="1" spc="-20" dirty="0">
                <a:latin typeface="Arial" panose="020B0604020202020204" pitchFamily="34" charset="0"/>
              </a:rPr>
              <a:t> </a:t>
            </a:r>
            <a:r>
              <a:rPr sz="2200" b="1" spc="-10" dirty="0">
                <a:latin typeface="Arial" panose="020B0604020202020204" pitchFamily="34" charset="0"/>
              </a:rPr>
              <a:t>HVL</a:t>
            </a:r>
            <a:endParaRPr sz="2200" dirty="0">
              <a:latin typeface="Arial" panose="020B0604020202020204" pitchFamily="34" charset="0"/>
            </a:endParaRPr>
          </a:p>
        </p:txBody>
      </p:sp>
      <p:sp>
        <p:nvSpPr>
          <p:cNvPr id="17413" name="object 8">
            <a:extLst>
              <a:ext uri="{FF2B5EF4-FFF2-40B4-BE49-F238E27FC236}">
                <a16:creationId xmlns:a16="http://schemas.microsoft.com/office/drawing/2014/main" id="{806A75CA-48B0-9C15-29EB-BBFE19312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0269" y="3229907"/>
            <a:ext cx="9823902" cy="398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59054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463"/>
              </a:spcBef>
            </a:pPr>
            <a:r>
              <a:rPr lang="en-US" altLang="en-US" sz="2200" dirty="0">
                <a:latin typeface="Arial" panose="020B0604020202020204" pitchFamily="34" charset="0"/>
              </a:rPr>
              <a:t>The linear attenuation coefficient depends upon the density of the material. </a:t>
            </a:r>
          </a:p>
        </p:txBody>
      </p:sp>
      <p:sp>
        <p:nvSpPr>
          <p:cNvPr id="17415" name="TextBox 11">
            <a:extLst>
              <a:ext uri="{FF2B5EF4-FFF2-40B4-BE49-F238E27FC236}">
                <a16:creationId xmlns:a16="http://schemas.microsoft.com/office/drawing/2014/main" id="{D81F7927-402B-D35B-4B35-D72851D2F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2857" y="303213"/>
            <a:ext cx="32976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200" b="1" dirty="0">
                <a:solidFill>
                  <a:srgbClr val="C00000"/>
                </a:solidFill>
                <a:latin typeface="Arial" panose="020B0604020202020204" pitchFamily="34" charset="0"/>
              </a:rPr>
              <a:t>Attenuation Coefficient</a:t>
            </a:r>
            <a:endParaRPr lang="en-IN" altLang="en-US" sz="22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131B68-E783-860B-268B-0888BFE9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Jayapandiyan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7B58A8-C08A-C9FF-6251-8149B3536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4D01F-0DE3-4746-8081-20AC0634646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1622</Words>
  <Application>Microsoft Office PowerPoint</Application>
  <PresentationFormat>Widescreen</PresentationFormat>
  <Paragraphs>203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Arial Black</vt:lpstr>
      <vt:lpstr>Calibri</vt:lpstr>
      <vt:lpstr>Gill Sans MT</vt:lpstr>
      <vt:lpstr>Lucida Sans Unicode</vt:lpstr>
      <vt:lpstr>Verdana</vt:lpstr>
      <vt:lpstr>Wingdings</vt:lpstr>
      <vt:lpstr>Wingdings 2</vt:lpstr>
      <vt:lpstr>Solstice</vt:lpstr>
      <vt:lpstr>1_Solstice</vt:lpstr>
      <vt:lpstr>INTERACTIONS OF  X-RAYS GAMMA RAYS  AND  BETA RAYS  WITH MATTER </vt:lpstr>
      <vt:lpstr>The term radiation applies to the emission and propagation of energy through space or material.</vt:lpstr>
      <vt:lpstr>Wave: continuously  changing E  and M fields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Practical Aspects of Radiation Absorption and Transmission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jayapandiyan paraman</dc:creator>
  <cp:lastModifiedBy>Jayapandiyan Paraman</cp:lastModifiedBy>
  <cp:revision>93</cp:revision>
  <dcterms:created xsi:type="dcterms:W3CDTF">2022-12-26T10:43:14Z</dcterms:created>
  <dcterms:modified xsi:type="dcterms:W3CDTF">2024-01-16T11:00:06Z</dcterms:modified>
</cp:coreProperties>
</file>