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60" r:id="rId4"/>
    <p:sldId id="262" r:id="rId5"/>
    <p:sldId id="263" r:id="rId6"/>
    <p:sldId id="264" r:id="rId7"/>
    <p:sldId id="316" r:id="rId8"/>
    <p:sldId id="267" r:id="rId9"/>
    <p:sldId id="305" r:id="rId10"/>
    <p:sldId id="307" r:id="rId11"/>
    <p:sldId id="310" r:id="rId12"/>
    <p:sldId id="317" r:id="rId13"/>
    <p:sldId id="320" r:id="rId14"/>
    <p:sldId id="318" r:id="rId15"/>
    <p:sldId id="321" r:id="rId16"/>
    <p:sldId id="319" r:id="rId17"/>
    <p:sldId id="277" r:id="rId18"/>
    <p:sldId id="275" r:id="rId19"/>
    <p:sldId id="278" r:id="rId20"/>
    <p:sldId id="281" r:id="rId21"/>
    <p:sldId id="272" r:id="rId22"/>
    <p:sldId id="287" r:id="rId23"/>
    <p:sldId id="286" r:id="rId24"/>
    <p:sldId id="311" r:id="rId25"/>
    <p:sldId id="313" r:id="rId26"/>
    <p:sldId id="312" r:id="rId27"/>
    <p:sldId id="294" r:id="rId28"/>
    <p:sldId id="31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08" autoAdjust="0"/>
  </p:normalViewPr>
  <p:slideViewPr>
    <p:cSldViewPr snapToGrid="0">
      <p:cViewPr varScale="1">
        <p:scale>
          <a:sx n="58" d="100"/>
          <a:sy n="58"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BC1F8-FC67-4699-A7A8-FFCABBEA5531}"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2B32E-9D84-4F82-BD90-EAE21CFBE2B5}" type="slidenum">
              <a:rPr lang="en-US" smtClean="0"/>
              <a:t>‹#›</a:t>
            </a:fld>
            <a:endParaRPr lang="en-US"/>
          </a:p>
        </p:txBody>
      </p:sp>
    </p:spTree>
    <p:extLst>
      <p:ext uri="{BB962C8B-B14F-4D97-AF65-F5344CB8AC3E}">
        <p14:creationId xmlns:p14="http://schemas.microsoft.com/office/powerpoint/2010/main" val="61078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B166238-A8A9-77C3-98EE-894A96D79992}"/>
              </a:ext>
            </a:extLst>
          </p:cNvPr>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3" name="Oval 2">
            <a:extLst>
              <a:ext uri="{FF2B5EF4-FFF2-40B4-BE49-F238E27FC236}">
                <a16:creationId xmlns:a16="http://schemas.microsoft.com/office/drawing/2014/main" id="{E0FF396F-20CC-B7A7-97A4-011AE0703EB3}"/>
              </a:ext>
            </a:extLst>
          </p:cNvPr>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4" name="Date Placeholder 6">
            <a:extLst>
              <a:ext uri="{FF2B5EF4-FFF2-40B4-BE49-F238E27FC236}">
                <a16:creationId xmlns:a16="http://schemas.microsoft.com/office/drawing/2014/main" id="{6C2F1B4E-3763-5893-B489-C5F2470E0CF3}"/>
              </a:ext>
            </a:extLst>
          </p:cNvPr>
          <p:cNvSpPr>
            <a:spLocks noGrp="1"/>
          </p:cNvSpPr>
          <p:nvPr>
            <p:ph type="dt" sz="half" idx="10"/>
          </p:nvPr>
        </p:nvSpPr>
        <p:spPr/>
        <p:txBody>
          <a:bodyPr/>
          <a:lstStyle>
            <a:lvl1pPr>
              <a:defRPr/>
            </a:lvl1pPr>
            <a:extLst/>
          </a:lstStyle>
          <a:p>
            <a:pPr>
              <a:defRPr/>
            </a:pPr>
            <a:fld id="{DB15B6EC-4404-440D-901B-A27F6515ADDE}" type="datetime1">
              <a:rPr lang="en-US" smtClean="0"/>
              <a:t>1/16/2024</a:t>
            </a:fld>
            <a:endParaRPr lang="en-US"/>
          </a:p>
        </p:txBody>
      </p:sp>
      <p:sp>
        <p:nvSpPr>
          <p:cNvPr id="5" name="Footer Placeholder 19">
            <a:extLst>
              <a:ext uri="{FF2B5EF4-FFF2-40B4-BE49-F238E27FC236}">
                <a16:creationId xmlns:a16="http://schemas.microsoft.com/office/drawing/2014/main" id="{3015F5EB-B47A-B006-C823-B18397F2FC2F}"/>
              </a:ext>
            </a:extLst>
          </p:cNvPr>
          <p:cNvSpPr>
            <a:spLocks noGrp="1"/>
          </p:cNvSpPr>
          <p:nvPr>
            <p:ph type="ftr" sz="quarter" idx="11"/>
          </p:nvPr>
        </p:nvSpPr>
        <p:spPr/>
        <p:txBody>
          <a:bodyPr/>
          <a:lstStyle>
            <a:lvl1pPr>
              <a:defRPr/>
            </a:lvl1pPr>
            <a:extLst/>
          </a:lstStyle>
          <a:p>
            <a:pPr>
              <a:defRPr/>
            </a:pPr>
            <a:r>
              <a:rPr lang="en-US"/>
              <a:t>Dr. Jayapandiyan</a:t>
            </a:r>
          </a:p>
        </p:txBody>
      </p:sp>
      <p:sp>
        <p:nvSpPr>
          <p:cNvPr id="6" name="Slide Number Placeholder 9">
            <a:extLst>
              <a:ext uri="{FF2B5EF4-FFF2-40B4-BE49-F238E27FC236}">
                <a16:creationId xmlns:a16="http://schemas.microsoft.com/office/drawing/2014/main" id="{094A3E05-489A-C4FE-F5AC-7C359D56DD28}"/>
              </a:ext>
            </a:extLst>
          </p:cNvPr>
          <p:cNvSpPr>
            <a:spLocks noGrp="1"/>
          </p:cNvSpPr>
          <p:nvPr>
            <p:ph type="sldNum" sz="quarter" idx="12"/>
          </p:nvPr>
        </p:nvSpPr>
        <p:spPr/>
        <p:txBody>
          <a:bodyPr/>
          <a:lstStyle>
            <a:lvl1pPr>
              <a:defRPr/>
            </a:lvl1pPr>
          </a:lstStyle>
          <a:p>
            <a:pPr>
              <a:defRPr/>
            </a:pPr>
            <a:fld id="{2AE185B5-2357-424B-8C92-A9D9EF2B41C2}" type="slidenum">
              <a:rPr lang="en-US" altLang="en-US"/>
              <a:pPr>
                <a:defRPr/>
              </a:pPr>
              <a:t>‹#›</a:t>
            </a:fld>
            <a:endParaRPr lang="en-US" altLang="en-US"/>
          </a:p>
        </p:txBody>
      </p:sp>
    </p:spTree>
    <p:extLst>
      <p:ext uri="{BB962C8B-B14F-4D97-AF65-F5344CB8AC3E}">
        <p14:creationId xmlns:p14="http://schemas.microsoft.com/office/powerpoint/2010/main" val="297006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DB81589A-27BA-53AF-BDC8-342E2A6FAE33}"/>
              </a:ext>
            </a:extLst>
          </p:cNvPr>
          <p:cNvSpPr>
            <a:spLocks noGrp="1"/>
          </p:cNvSpPr>
          <p:nvPr>
            <p:ph type="dt" sz="half" idx="10"/>
          </p:nvPr>
        </p:nvSpPr>
        <p:spPr/>
        <p:txBody>
          <a:bodyPr/>
          <a:lstStyle>
            <a:lvl1pPr>
              <a:defRPr/>
            </a:lvl1pPr>
          </a:lstStyle>
          <a:p>
            <a:pPr>
              <a:defRPr/>
            </a:pPr>
            <a:fld id="{CB24FB3C-3F69-461B-BDDB-6E4A1802217C}" type="datetime1">
              <a:rPr lang="en-US" smtClean="0"/>
              <a:t>1/16/2024</a:t>
            </a:fld>
            <a:endParaRPr lang="en-US"/>
          </a:p>
        </p:txBody>
      </p:sp>
      <p:sp>
        <p:nvSpPr>
          <p:cNvPr id="5" name="Footer Placeholder 9">
            <a:extLst>
              <a:ext uri="{FF2B5EF4-FFF2-40B4-BE49-F238E27FC236}">
                <a16:creationId xmlns:a16="http://schemas.microsoft.com/office/drawing/2014/main" id="{4C564E3C-0B49-9F58-380A-426BDC403061}"/>
              </a:ext>
            </a:extLst>
          </p:cNvPr>
          <p:cNvSpPr>
            <a:spLocks noGrp="1"/>
          </p:cNvSpPr>
          <p:nvPr>
            <p:ph type="ftr" sz="quarter" idx="11"/>
          </p:nvPr>
        </p:nvSpPr>
        <p:spPr/>
        <p:txBody>
          <a:bodyPr/>
          <a:lstStyle>
            <a:lvl1pPr>
              <a:defRPr/>
            </a:lvl1pPr>
          </a:lstStyle>
          <a:p>
            <a:pPr>
              <a:defRPr/>
            </a:pPr>
            <a:r>
              <a:rPr lang="en-US"/>
              <a:t>Dr. Jayapandiyan</a:t>
            </a:r>
          </a:p>
        </p:txBody>
      </p:sp>
      <p:sp>
        <p:nvSpPr>
          <p:cNvPr id="6" name="Slide Number Placeholder 21">
            <a:extLst>
              <a:ext uri="{FF2B5EF4-FFF2-40B4-BE49-F238E27FC236}">
                <a16:creationId xmlns:a16="http://schemas.microsoft.com/office/drawing/2014/main" id="{93E49AE2-7BA0-E882-EC43-DF151527CBB3}"/>
              </a:ext>
            </a:extLst>
          </p:cNvPr>
          <p:cNvSpPr>
            <a:spLocks noGrp="1"/>
          </p:cNvSpPr>
          <p:nvPr>
            <p:ph type="sldNum" sz="quarter" idx="12"/>
          </p:nvPr>
        </p:nvSpPr>
        <p:spPr/>
        <p:txBody>
          <a:bodyPr/>
          <a:lstStyle>
            <a:lvl1pPr>
              <a:defRPr/>
            </a:lvl1pPr>
          </a:lstStyle>
          <a:p>
            <a:pPr>
              <a:defRPr/>
            </a:pPr>
            <a:fld id="{2F8F5AF8-D475-4EA2-BC6C-AC3F8833CF3E}" type="slidenum">
              <a:rPr lang="en-US" altLang="en-US"/>
              <a:pPr>
                <a:defRPr/>
              </a:pPr>
              <a:t>‹#›</a:t>
            </a:fld>
            <a:endParaRPr lang="en-US" altLang="en-US"/>
          </a:p>
        </p:txBody>
      </p:sp>
    </p:spTree>
    <p:extLst>
      <p:ext uri="{BB962C8B-B14F-4D97-AF65-F5344CB8AC3E}">
        <p14:creationId xmlns:p14="http://schemas.microsoft.com/office/powerpoint/2010/main" val="200588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56B67974-A4F4-25FF-8C26-0288026978B5}"/>
              </a:ext>
            </a:extLst>
          </p:cNvPr>
          <p:cNvSpPr>
            <a:spLocks noGrp="1"/>
          </p:cNvSpPr>
          <p:nvPr>
            <p:ph type="dt" sz="half" idx="10"/>
          </p:nvPr>
        </p:nvSpPr>
        <p:spPr/>
        <p:txBody>
          <a:bodyPr/>
          <a:lstStyle>
            <a:lvl1pPr>
              <a:defRPr/>
            </a:lvl1pPr>
          </a:lstStyle>
          <a:p>
            <a:pPr>
              <a:defRPr/>
            </a:pPr>
            <a:fld id="{26E9B509-6423-4623-BE68-4F43C6ABD2F0}" type="datetime1">
              <a:rPr lang="en-US" smtClean="0"/>
              <a:t>1/16/2024</a:t>
            </a:fld>
            <a:endParaRPr lang="en-US"/>
          </a:p>
        </p:txBody>
      </p:sp>
      <p:sp>
        <p:nvSpPr>
          <p:cNvPr id="5" name="Footer Placeholder 9">
            <a:extLst>
              <a:ext uri="{FF2B5EF4-FFF2-40B4-BE49-F238E27FC236}">
                <a16:creationId xmlns:a16="http://schemas.microsoft.com/office/drawing/2014/main" id="{FC401A10-3DC4-DB27-DADE-4F643B83232B}"/>
              </a:ext>
            </a:extLst>
          </p:cNvPr>
          <p:cNvSpPr>
            <a:spLocks noGrp="1"/>
          </p:cNvSpPr>
          <p:nvPr>
            <p:ph type="ftr" sz="quarter" idx="11"/>
          </p:nvPr>
        </p:nvSpPr>
        <p:spPr/>
        <p:txBody>
          <a:bodyPr/>
          <a:lstStyle>
            <a:lvl1pPr>
              <a:defRPr/>
            </a:lvl1pPr>
          </a:lstStyle>
          <a:p>
            <a:pPr>
              <a:defRPr/>
            </a:pPr>
            <a:r>
              <a:rPr lang="en-US"/>
              <a:t>Dr. Jayapandiyan</a:t>
            </a:r>
          </a:p>
        </p:txBody>
      </p:sp>
      <p:sp>
        <p:nvSpPr>
          <p:cNvPr id="6" name="Slide Number Placeholder 21">
            <a:extLst>
              <a:ext uri="{FF2B5EF4-FFF2-40B4-BE49-F238E27FC236}">
                <a16:creationId xmlns:a16="http://schemas.microsoft.com/office/drawing/2014/main" id="{C5411EBA-E549-7F79-29C8-28D10D42DA76}"/>
              </a:ext>
            </a:extLst>
          </p:cNvPr>
          <p:cNvSpPr>
            <a:spLocks noGrp="1"/>
          </p:cNvSpPr>
          <p:nvPr>
            <p:ph type="sldNum" sz="quarter" idx="12"/>
          </p:nvPr>
        </p:nvSpPr>
        <p:spPr/>
        <p:txBody>
          <a:bodyPr/>
          <a:lstStyle>
            <a:lvl1pPr>
              <a:defRPr/>
            </a:lvl1pPr>
          </a:lstStyle>
          <a:p>
            <a:pPr>
              <a:defRPr/>
            </a:pPr>
            <a:fld id="{8CD95233-88F4-401F-A672-9032D7D731E9}" type="slidenum">
              <a:rPr lang="en-US" altLang="en-US"/>
              <a:pPr>
                <a:defRPr/>
              </a:pPr>
              <a:t>‹#›</a:t>
            </a:fld>
            <a:endParaRPr lang="en-US" altLang="en-US"/>
          </a:p>
        </p:txBody>
      </p:sp>
    </p:spTree>
    <p:extLst>
      <p:ext uri="{BB962C8B-B14F-4D97-AF65-F5344CB8AC3E}">
        <p14:creationId xmlns:p14="http://schemas.microsoft.com/office/powerpoint/2010/main" val="37966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6B5BA40B-3C6F-A9B6-7A80-F924A31C0614}"/>
              </a:ext>
            </a:extLst>
          </p:cNvPr>
          <p:cNvSpPr>
            <a:spLocks noGrp="1"/>
          </p:cNvSpPr>
          <p:nvPr>
            <p:ph type="dt" sz="half" idx="10"/>
          </p:nvPr>
        </p:nvSpPr>
        <p:spPr/>
        <p:txBody>
          <a:bodyPr/>
          <a:lstStyle>
            <a:lvl1pPr>
              <a:defRPr/>
            </a:lvl1pPr>
          </a:lstStyle>
          <a:p>
            <a:pPr>
              <a:defRPr/>
            </a:pPr>
            <a:fld id="{5E4BAC48-F9FE-46E4-BCC0-4D9402E09250}" type="datetime1">
              <a:rPr lang="en-US" smtClean="0"/>
              <a:t>1/16/2024</a:t>
            </a:fld>
            <a:endParaRPr lang="en-US"/>
          </a:p>
        </p:txBody>
      </p:sp>
      <p:sp>
        <p:nvSpPr>
          <p:cNvPr id="5" name="Footer Placeholder 9">
            <a:extLst>
              <a:ext uri="{FF2B5EF4-FFF2-40B4-BE49-F238E27FC236}">
                <a16:creationId xmlns:a16="http://schemas.microsoft.com/office/drawing/2014/main" id="{E627AC36-6C4A-9EC2-1FCB-98C6706F1693}"/>
              </a:ext>
            </a:extLst>
          </p:cNvPr>
          <p:cNvSpPr>
            <a:spLocks noGrp="1"/>
          </p:cNvSpPr>
          <p:nvPr>
            <p:ph type="ftr" sz="quarter" idx="11"/>
          </p:nvPr>
        </p:nvSpPr>
        <p:spPr/>
        <p:txBody>
          <a:bodyPr/>
          <a:lstStyle>
            <a:lvl1pPr>
              <a:defRPr/>
            </a:lvl1pPr>
          </a:lstStyle>
          <a:p>
            <a:pPr>
              <a:defRPr/>
            </a:pPr>
            <a:r>
              <a:rPr lang="en-US"/>
              <a:t>Dr. Jayapandiyan</a:t>
            </a:r>
          </a:p>
        </p:txBody>
      </p:sp>
      <p:sp>
        <p:nvSpPr>
          <p:cNvPr id="6" name="Slide Number Placeholder 21">
            <a:extLst>
              <a:ext uri="{FF2B5EF4-FFF2-40B4-BE49-F238E27FC236}">
                <a16:creationId xmlns:a16="http://schemas.microsoft.com/office/drawing/2014/main" id="{5549423D-864B-2E79-0B8D-C171DA11FCE5}"/>
              </a:ext>
            </a:extLst>
          </p:cNvPr>
          <p:cNvSpPr>
            <a:spLocks noGrp="1"/>
          </p:cNvSpPr>
          <p:nvPr>
            <p:ph type="sldNum" sz="quarter" idx="12"/>
          </p:nvPr>
        </p:nvSpPr>
        <p:spPr/>
        <p:txBody>
          <a:bodyPr/>
          <a:lstStyle>
            <a:lvl1pPr>
              <a:defRPr/>
            </a:lvl1pPr>
          </a:lstStyle>
          <a:p>
            <a:pPr>
              <a:defRPr/>
            </a:pPr>
            <a:fld id="{A8D0C4C9-2821-424A-9E2C-82AFB3C1CD93}" type="slidenum">
              <a:rPr lang="en-US" altLang="en-US"/>
              <a:pPr>
                <a:defRPr/>
              </a:pPr>
              <a:t>‹#›</a:t>
            </a:fld>
            <a:endParaRPr lang="en-US" altLang="en-US"/>
          </a:p>
        </p:txBody>
      </p:sp>
    </p:spTree>
    <p:extLst>
      <p:ext uri="{BB962C8B-B14F-4D97-AF65-F5344CB8AC3E}">
        <p14:creationId xmlns:p14="http://schemas.microsoft.com/office/powerpoint/2010/main" val="176696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ACF11-269B-CCAD-52EC-DF4B1CFDFF88}"/>
              </a:ext>
            </a:extLst>
          </p:cNvPr>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a:extLst>
              <a:ext uri="{FF2B5EF4-FFF2-40B4-BE49-F238E27FC236}">
                <a16:creationId xmlns:a16="http://schemas.microsoft.com/office/drawing/2014/main" id="{9AD06AC7-FECC-6D07-B6BF-2DE272E8CC88}"/>
              </a:ext>
            </a:extLst>
          </p:cNvPr>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Oval 5">
            <a:extLst>
              <a:ext uri="{FF2B5EF4-FFF2-40B4-BE49-F238E27FC236}">
                <a16:creationId xmlns:a16="http://schemas.microsoft.com/office/drawing/2014/main" id="{4870B34C-1525-046D-401B-EF46FBC21FF2}"/>
              </a:ext>
            </a:extLst>
          </p:cNvPr>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7" name="Oval 6">
            <a:extLst>
              <a:ext uri="{FF2B5EF4-FFF2-40B4-BE49-F238E27FC236}">
                <a16:creationId xmlns:a16="http://schemas.microsoft.com/office/drawing/2014/main" id="{9BAB23CA-A3A2-B511-E286-24DC0729ED69}"/>
              </a:ext>
            </a:extLst>
          </p:cNvPr>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A2145385-08D8-A871-4988-E317295713E1}"/>
              </a:ext>
            </a:extLst>
          </p:cNvPr>
          <p:cNvSpPr>
            <a:spLocks noGrp="1"/>
          </p:cNvSpPr>
          <p:nvPr>
            <p:ph type="dt" sz="half" idx="10"/>
          </p:nvPr>
        </p:nvSpPr>
        <p:spPr/>
        <p:txBody>
          <a:bodyPr/>
          <a:lstStyle>
            <a:lvl1pPr>
              <a:defRPr/>
            </a:lvl1pPr>
            <a:extLst/>
          </a:lstStyle>
          <a:p>
            <a:pPr>
              <a:defRPr/>
            </a:pPr>
            <a:fld id="{7E6D64EF-6EBA-4744-B703-FBED07551E13}" type="datetime1">
              <a:rPr lang="en-US" smtClean="0"/>
              <a:t>1/16/2024</a:t>
            </a:fld>
            <a:endParaRPr lang="en-US"/>
          </a:p>
        </p:txBody>
      </p:sp>
      <p:sp>
        <p:nvSpPr>
          <p:cNvPr id="9" name="Footer Placeholder 4">
            <a:extLst>
              <a:ext uri="{FF2B5EF4-FFF2-40B4-BE49-F238E27FC236}">
                <a16:creationId xmlns:a16="http://schemas.microsoft.com/office/drawing/2014/main" id="{92CB4BD9-2BBD-472B-789D-5837AF7C1DFB}"/>
              </a:ext>
            </a:extLst>
          </p:cNvPr>
          <p:cNvSpPr>
            <a:spLocks noGrp="1"/>
          </p:cNvSpPr>
          <p:nvPr>
            <p:ph type="ftr" sz="quarter" idx="11"/>
          </p:nvPr>
        </p:nvSpPr>
        <p:spPr/>
        <p:txBody>
          <a:bodyPr/>
          <a:lstStyle>
            <a:lvl1pPr>
              <a:defRPr/>
            </a:lvl1pPr>
            <a:extLst/>
          </a:lstStyle>
          <a:p>
            <a:pPr>
              <a:defRPr/>
            </a:pPr>
            <a:r>
              <a:rPr lang="en-US"/>
              <a:t>Dr. Jayapandiyan</a:t>
            </a:r>
          </a:p>
        </p:txBody>
      </p:sp>
      <p:sp>
        <p:nvSpPr>
          <p:cNvPr id="10" name="Slide Number Placeholder 5">
            <a:extLst>
              <a:ext uri="{FF2B5EF4-FFF2-40B4-BE49-F238E27FC236}">
                <a16:creationId xmlns:a16="http://schemas.microsoft.com/office/drawing/2014/main" id="{11A2C109-AFA1-74B8-DE98-F4A37B965B2F}"/>
              </a:ext>
            </a:extLst>
          </p:cNvPr>
          <p:cNvSpPr>
            <a:spLocks noGrp="1"/>
          </p:cNvSpPr>
          <p:nvPr>
            <p:ph type="sldNum" sz="quarter" idx="12"/>
          </p:nvPr>
        </p:nvSpPr>
        <p:spPr/>
        <p:txBody>
          <a:bodyPr/>
          <a:lstStyle>
            <a:lvl1pPr>
              <a:defRPr/>
            </a:lvl1pPr>
          </a:lstStyle>
          <a:p>
            <a:pPr>
              <a:defRPr/>
            </a:pPr>
            <a:fld id="{81420D60-8AF0-4788-B3F6-7042CD03958A}" type="slidenum">
              <a:rPr lang="en-US" altLang="en-US"/>
              <a:pPr>
                <a:defRPr/>
              </a:pPr>
              <a:t>‹#›</a:t>
            </a:fld>
            <a:endParaRPr lang="en-US" altLang="en-US"/>
          </a:p>
        </p:txBody>
      </p:sp>
    </p:spTree>
    <p:extLst>
      <p:ext uri="{BB962C8B-B14F-4D97-AF65-F5344CB8AC3E}">
        <p14:creationId xmlns:p14="http://schemas.microsoft.com/office/powerpoint/2010/main" val="349879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2CA44E20-BA54-60CE-9C66-EBB5FA84D9F5}"/>
              </a:ext>
            </a:extLst>
          </p:cNvPr>
          <p:cNvSpPr>
            <a:spLocks noGrp="1"/>
          </p:cNvSpPr>
          <p:nvPr>
            <p:ph type="dt" sz="half" idx="10"/>
          </p:nvPr>
        </p:nvSpPr>
        <p:spPr/>
        <p:txBody>
          <a:bodyPr/>
          <a:lstStyle>
            <a:lvl1pPr>
              <a:defRPr/>
            </a:lvl1pPr>
          </a:lstStyle>
          <a:p>
            <a:pPr>
              <a:defRPr/>
            </a:pPr>
            <a:fld id="{96DE7329-A1AA-46FB-9D37-95E689A24A72}" type="datetime1">
              <a:rPr lang="en-US" smtClean="0"/>
              <a:t>1/16/2024</a:t>
            </a:fld>
            <a:endParaRPr lang="en-US"/>
          </a:p>
        </p:txBody>
      </p:sp>
      <p:sp>
        <p:nvSpPr>
          <p:cNvPr id="6" name="Footer Placeholder 9">
            <a:extLst>
              <a:ext uri="{FF2B5EF4-FFF2-40B4-BE49-F238E27FC236}">
                <a16:creationId xmlns:a16="http://schemas.microsoft.com/office/drawing/2014/main" id="{208739EF-0512-712B-B1AE-D1FB68D890CF}"/>
              </a:ext>
            </a:extLst>
          </p:cNvPr>
          <p:cNvSpPr>
            <a:spLocks noGrp="1"/>
          </p:cNvSpPr>
          <p:nvPr>
            <p:ph type="ftr" sz="quarter" idx="11"/>
          </p:nvPr>
        </p:nvSpPr>
        <p:spPr/>
        <p:txBody>
          <a:bodyPr/>
          <a:lstStyle>
            <a:lvl1pPr>
              <a:defRPr/>
            </a:lvl1pPr>
          </a:lstStyle>
          <a:p>
            <a:pPr>
              <a:defRPr/>
            </a:pPr>
            <a:r>
              <a:rPr lang="en-US"/>
              <a:t>Dr. Jayapandiyan</a:t>
            </a:r>
          </a:p>
        </p:txBody>
      </p:sp>
      <p:sp>
        <p:nvSpPr>
          <p:cNvPr id="7" name="Slide Number Placeholder 21">
            <a:extLst>
              <a:ext uri="{FF2B5EF4-FFF2-40B4-BE49-F238E27FC236}">
                <a16:creationId xmlns:a16="http://schemas.microsoft.com/office/drawing/2014/main" id="{2366D22F-C45B-CB9D-34FA-698DB3E392E7}"/>
              </a:ext>
            </a:extLst>
          </p:cNvPr>
          <p:cNvSpPr>
            <a:spLocks noGrp="1"/>
          </p:cNvSpPr>
          <p:nvPr>
            <p:ph type="sldNum" sz="quarter" idx="12"/>
          </p:nvPr>
        </p:nvSpPr>
        <p:spPr/>
        <p:txBody>
          <a:bodyPr/>
          <a:lstStyle>
            <a:lvl1pPr>
              <a:defRPr/>
            </a:lvl1pPr>
          </a:lstStyle>
          <a:p>
            <a:pPr>
              <a:defRPr/>
            </a:pPr>
            <a:fld id="{D2C765E9-08A9-4E9E-ACBC-C4FE1B082123}" type="slidenum">
              <a:rPr lang="en-US" altLang="en-US"/>
              <a:pPr>
                <a:defRPr/>
              </a:pPr>
              <a:t>‹#›</a:t>
            </a:fld>
            <a:endParaRPr lang="en-US" altLang="en-US"/>
          </a:p>
        </p:txBody>
      </p:sp>
    </p:spTree>
    <p:extLst>
      <p:ext uri="{BB962C8B-B14F-4D97-AF65-F5344CB8AC3E}">
        <p14:creationId xmlns:p14="http://schemas.microsoft.com/office/powerpoint/2010/main" val="250693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BC0A69-E732-0D91-7E61-A442E67C06C0}"/>
              </a:ext>
            </a:extLst>
          </p:cNvPr>
          <p:cNvSpPr>
            <a:spLocks noGrp="1"/>
          </p:cNvSpPr>
          <p:nvPr>
            <p:ph type="dt" sz="half" idx="10"/>
          </p:nvPr>
        </p:nvSpPr>
        <p:spPr/>
        <p:txBody>
          <a:bodyPr/>
          <a:lstStyle>
            <a:lvl1pPr>
              <a:defRPr/>
            </a:lvl1pPr>
            <a:extLst/>
          </a:lstStyle>
          <a:p>
            <a:pPr>
              <a:defRPr/>
            </a:pPr>
            <a:fld id="{3BBA0A57-2236-43FF-A387-A24DFE81BF30}" type="datetime1">
              <a:rPr lang="en-US" smtClean="0"/>
              <a:t>1/16/2024</a:t>
            </a:fld>
            <a:endParaRPr lang="en-US"/>
          </a:p>
        </p:txBody>
      </p:sp>
      <p:sp>
        <p:nvSpPr>
          <p:cNvPr id="8" name="Footer Placeholder 7">
            <a:extLst>
              <a:ext uri="{FF2B5EF4-FFF2-40B4-BE49-F238E27FC236}">
                <a16:creationId xmlns:a16="http://schemas.microsoft.com/office/drawing/2014/main" id="{844D9ACA-567F-8C7F-9CF0-FE88052FE2F5}"/>
              </a:ext>
            </a:extLst>
          </p:cNvPr>
          <p:cNvSpPr>
            <a:spLocks noGrp="1"/>
          </p:cNvSpPr>
          <p:nvPr>
            <p:ph type="ftr" sz="quarter" idx="11"/>
          </p:nvPr>
        </p:nvSpPr>
        <p:spPr/>
        <p:txBody>
          <a:bodyPr/>
          <a:lstStyle>
            <a:lvl1pPr>
              <a:defRPr/>
            </a:lvl1pPr>
            <a:extLst/>
          </a:lstStyle>
          <a:p>
            <a:pPr>
              <a:defRPr/>
            </a:pPr>
            <a:r>
              <a:rPr lang="en-US"/>
              <a:t>Dr. Jayapandiyan</a:t>
            </a:r>
          </a:p>
        </p:txBody>
      </p:sp>
      <p:sp>
        <p:nvSpPr>
          <p:cNvPr id="9" name="Slide Number Placeholder 8">
            <a:extLst>
              <a:ext uri="{FF2B5EF4-FFF2-40B4-BE49-F238E27FC236}">
                <a16:creationId xmlns:a16="http://schemas.microsoft.com/office/drawing/2014/main" id="{110C32A4-6CB5-324E-E9D6-8146A42E72DF}"/>
              </a:ext>
            </a:extLst>
          </p:cNvPr>
          <p:cNvSpPr>
            <a:spLocks noGrp="1"/>
          </p:cNvSpPr>
          <p:nvPr>
            <p:ph type="sldNum" sz="quarter" idx="12"/>
          </p:nvPr>
        </p:nvSpPr>
        <p:spPr/>
        <p:txBody>
          <a:bodyPr/>
          <a:lstStyle>
            <a:lvl1pPr>
              <a:defRPr/>
            </a:lvl1pPr>
          </a:lstStyle>
          <a:p>
            <a:pPr>
              <a:defRPr/>
            </a:pPr>
            <a:fld id="{8CDFE209-26CE-49D7-A202-3A0B4F11366D}" type="slidenum">
              <a:rPr lang="en-US" altLang="en-US"/>
              <a:pPr>
                <a:defRPr/>
              </a:pPr>
              <a:t>‹#›</a:t>
            </a:fld>
            <a:endParaRPr lang="en-US" altLang="en-US"/>
          </a:p>
        </p:txBody>
      </p:sp>
    </p:spTree>
    <p:extLst>
      <p:ext uri="{BB962C8B-B14F-4D97-AF65-F5344CB8AC3E}">
        <p14:creationId xmlns:p14="http://schemas.microsoft.com/office/powerpoint/2010/main" val="363858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888ABA68-87E1-3030-99E2-A97A3DD2A7DE}"/>
              </a:ext>
            </a:extLst>
          </p:cNvPr>
          <p:cNvSpPr>
            <a:spLocks noGrp="1"/>
          </p:cNvSpPr>
          <p:nvPr>
            <p:ph type="dt" sz="half" idx="10"/>
          </p:nvPr>
        </p:nvSpPr>
        <p:spPr/>
        <p:txBody>
          <a:bodyPr/>
          <a:lstStyle>
            <a:lvl1pPr>
              <a:defRPr/>
            </a:lvl1pPr>
          </a:lstStyle>
          <a:p>
            <a:pPr>
              <a:defRPr/>
            </a:pPr>
            <a:fld id="{916B26E0-F636-4204-B27A-97F012EAD35D}" type="datetime1">
              <a:rPr lang="en-US" smtClean="0"/>
              <a:t>1/16/2024</a:t>
            </a:fld>
            <a:endParaRPr lang="en-US"/>
          </a:p>
        </p:txBody>
      </p:sp>
      <p:sp>
        <p:nvSpPr>
          <p:cNvPr id="4" name="Footer Placeholder 9">
            <a:extLst>
              <a:ext uri="{FF2B5EF4-FFF2-40B4-BE49-F238E27FC236}">
                <a16:creationId xmlns:a16="http://schemas.microsoft.com/office/drawing/2014/main" id="{D661DA21-BC4C-8294-63B5-DD0BF678C622}"/>
              </a:ext>
            </a:extLst>
          </p:cNvPr>
          <p:cNvSpPr>
            <a:spLocks noGrp="1"/>
          </p:cNvSpPr>
          <p:nvPr>
            <p:ph type="ftr" sz="quarter" idx="11"/>
          </p:nvPr>
        </p:nvSpPr>
        <p:spPr/>
        <p:txBody>
          <a:bodyPr/>
          <a:lstStyle>
            <a:lvl1pPr>
              <a:defRPr/>
            </a:lvl1pPr>
          </a:lstStyle>
          <a:p>
            <a:pPr>
              <a:defRPr/>
            </a:pPr>
            <a:r>
              <a:rPr lang="en-US"/>
              <a:t>Dr. Jayapandiyan</a:t>
            </a:r>
          </a:p>
        </p:txBody>
      </p:sp>
      <p:sp>
        <p:nvSpPr>
          <p:cNvPr id="5" name="Slide Number Placeholder 21">
            <a:extLst>
              <a:ext uri="{FF2B5EF4-FFF2-40B4-BE49-F238E27FC236}">
                <a16:creationId xmlns:a16="http://schemas.microsoft.com/office/drawing/2014/main" id="{07D48C68-D7BE-6810-5CA6-3D4954E715C4}"/>
              </a:ext>
            </a:extLst>
          </p:cNvPr>
          <p:cNvSpPr>
            <a:spLocks noGrp="1"/>
          </p:cNvSpPr>
          <p:nvPr>
            <p:ph type="sldNum" sz="quarter" idx="12"/>
          </p:nvPr>
        </p:nvSpPr>
        <p:spPr/>
        <p:txBody>
          <a:bodyPr/>
          <a:lstStyle>
            <a:lvl1pPr>
              <a:defRPr/>
            </a:lvl1pPr>
          </a:lstStyle>
          <a:p>
            <a:pPr>
              <a:defRPr/>
            </a:pPr>
            <a:fld id="{171BF45F-3AE1-4C4B-9597-B3A748982411}" type="slidenum">
              <a:rPr lang="en-US" altLang="en-US"/>
              <a:pPr>
                <a:defRPr/>
              </a:pPr>
              <a:t>‹#›</a:t>
            </a:fld>
            <a:endParaRPr lang="en-US" altLang="en-US"/>
          </a:p>
        </p:txBody>
      </p:sp>
    </p:spTree>
    <p:extLst>
      <p:ext uri="{BB962C8B-B14F-4D97-AF65-F5344CB8AC3E}">
        <p14:creationId xmlns:p14="http://schemas.microsoft.com/office/powerpoint/2010/main" val="365825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2EE379-7A6F-6A82-54F9-5720AFEBB1F0}"/>
              </a:ext>
            </a:extLst>
          </p:cNvPr>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Rectangle 2">
            <a:extLst>
              <a:ext uri="{FF2B5EF4-FFF2-40B4-BE49-F238E27FC236}">
                <a16:creationId xmlns:a16="http://schemas.microsoft.com/office/drawing/2014/main" id="{F00276F6-E3F9-BEBE-B7DA-892A1ABD46B4}"/>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 name="Date Placeholder 1">
            <a:extLst>
              <a:ext uri="{FF2B5EF4-FFF2-40B4-BE49-F238E27FC236}">
                <a16:creationId xmlns:a16="http://schemas.microsoft.com/office/drawing/2014/main" id="{45D7A3B4-94D6-3CDF-38BE-19EDA668ECBA}"/>
              </a:ext>
            </a:extLst>
          </p:cNvPr>
          <p:cNvSpPr>
            <a:spLocks noGrp="1"/>
          </p:cNvSpPr>
          <p:nvPr>
            <p:ph type="dt" sz="half" idx="10"/>
          </p:nvPr>
        </p:nvSpPr>
        <p:spPr/>
        <p:txBody>
          <a:bodyPr/>
          <a:lstStyle>
            <a:lvl1pPr>
              <a:defRPr/>
            </a:lvl1pPr>
            <a:extLst/>
          </a:lstStyle>
          <a:p>
            <a:pPr>
              <a:defRPr/>
            </a:pPr>
            <a:fld id="{214E05C6-13D2-4ADF-BE7F-45D1A89AD022}" type="datetime1">
              <a:rPr lang="en-US" smtClean="0"/>
              <a:t>1/16/2024</a:t>
            </a:fld>
            <a:endParaRPr lang="en-US"/>
          </a:p>
        </p:txBody>
      </p:sp>
      <p:sp>
        <p:nvSpPr>
          <p:cNvPr id="5" name="Footer Placeholder 2">
            <a:extLst>
              <a:ext uri="{FF2B5EF4-FFF2-40B4-BE49-F238E27FC236}">
                <a16:creationId xmlns:a16="http://schemas.microsoft.com/office/drawing/2014/main" id="{4B115F53-2547-EED7-40D4-619A264921AE}"/>
              </a:ext>
            </a:extLst>
          </p:cNvPr>
          <p:cNvSpPr>
            <a:spLocks noGrp="1"/>
          </p:cNvSpPr>
          <p:nvPr>
            <p:ph type="ftr" sz="quarter" idx="11"/>
          </p:nvPr>
        </p:nvSpPr>
        <p:spPr/>
        <p:txBody>
          <a:bodyPr/>
          <a:lstStyle>
            <a:lvl1pPr>
              <a:defRPr/>
            </a:lvl1pPr>
            <a:extLst/>
          </a:lstStyle>
          <a:p>
            <a:pPr>
              <a:defRPr/>
            </a:pPr>
            <a:r>
              <a:rPr lang="en-US"/>
              <a:t>Dr. Jayapandiyan</a:t>
            </a:r>
          </a:p>
        </p:txBody>
      </p:sp>
      <p:sp>
        <p:nvSpPr>
          <p:cNvPr id="6" name="Slide Number Placeholder 3">
            <a:extLst>
              <a:ext uri="{FF2B5EF4-FFF2-40B4-BE49-F238E27FC236}">
                <a16:creationId xmlns:a16="http://schemas.microsoft.com/office/drawing/2014/main" id="{AF94B0F9-7191-C9A6-76AF-885C40573EE7}"/>
              </a:ext>
            </a:extLst>
          </p:cNvPr>
          <p:cNvSpPr>
            <a:spLocks noGrp="1"/>
          </p:cNvSpPr>
          <p:nvPr>
            <p:ph type="sldNum" sz="quarter" idx="12"/>
          </p:nvPr>
        </p:nvSpPr>
        <p:spPr/>
        <p:txBody>
          <a:bodyPr/>
          <a:lstStyle>
            <a:lvl1pPr>
              <a:defRPr/>
            </a:lvl1pPr>
          </a:lstStyle>
          <a:p>
            <a:pPr>
              <a:defRPr/>
            </a:pPr>
            <a:fld id="{CFA37CA6-A949-4755-8012-4B292BF9C925}" type="slidenum">
              <a:rPr lang="en-US" altLang="en-US"/>
              <a:pPr>
                <a:defRPr/>
              </a:pPr>
              <a:t>‹#›</a:t>
            </a:fld>
            <a:endParaRPr lang="en-US" altLang="en-US"/>
          </a:p>
        </p:txBody>
      </p:sp>
    </p:spTree>
    <p:extLst>
      <p:ext uri="{BB962C8B-B14F-4D97-AF65-F5344CB8AC3E}">
        <p14:creationId xmlns:p14="http://schemas.microsoft.com/office/powerpoint/2010/main" val="237516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0597D-E501-40F1-A6FC-D1E7DAC84723}"/>
              </a:ext>
            </a:extLst>
          </p:cNvPr>
          <p:cNvSpPr>
            <a:spLocks noGrp="1"/>
          </p:cNvSpPr>
          <p:nvPr>
            <p:ph type="dt" sz="half" idx="10"/>
          </p:nvPr>
        </p:nvSpPr>
        <p:spPr/>
        <p:txBody>
          <a:bodyPr/>
          <a:lstStyle>
            <a:lvl1pPr>
              <a:defRPr/>
            </a:lvl1pPr>
            <a:extLst/>
          </a:lstStyle>
          <a:p>
            <a:pPr>
              <a:defRPr/>
            </a:pPr>
            <a:fld id="{5E169F1D-ADFB-4687-B07B-9C5263C69724}" type="datetime1">
              <a:rPr lang="en-US" smtClean="0"/>
              <a:t>1/16/2024</a:t>
            </a:fld>
            <a:endParaRPr lang="en-US"/>
          </a:p>
        </p:txBody>
      </p:sp>
      <p:sp>
        <p:nvSpPr>
          <p:cNvPr id="6" name="Footer Placeholder 5">
            <a:extLst>
              <a:ext uri="{FF2B5EF4-FFF2-40B4-BE49-F238E27FC236}">
                <a16:creationId xmlns:a16="http://schemas.microsoft.com/office/drawing/2014/main" id="{7B0D5E82-5885-9166-46F4-52682777116F}"/>
              </a:ext>
            </a:extLst>
          </p:cNvPr>
          <p:cNvSpPr>
            <a:spLocks noGrp="1"/>
          </p:cNvSpPr>
          <p:nvPr>
            <p:ph type="ftr" sz="quarter" idx="11"/>
          </p:nvPr>
        </p:nvSpPr>
        <p:spPr/>
        <p:txBody>
          <a:bodyPr/>
          <a:lstStyle>
            <a:lvl1pPr>
              <a:defRPr/>
            </a:lvl1pPr>
            <a:extLst/>
          </a:lstStyle>
          <a:p>
            <a:pPr>
              <a:defRPr/>
            </a:pPr>
            <a:r>
              <a:rPr lang="en-US"/>
              <a:t>Dr. Jayapandiyan</a:t>
            </a:r>
          </a:p>
        </p:txBody>
      </p:sp>
      <p:sp>
        <p:nvSpPr>
          <p:cNvPr id="7" name="Slide Number Placeholder 6">
            <a:extLst>
              <a:ext uri="{FF2B5EF4-FFF2-40B4-BE49-F238E27FC236}">
                <a16:creationId xmlns:a16="http://schemas.microsoft.com/office/drawing/2014/main" id="{59647C44-CDE2-2A77-2C0E-5DBC0D8AC493}"/>
              </a:ext>
            </a:extLst>
          </p:cNvPr>
          <p:cNvSpPr>
            <a:spLocks noGrp="1"/>
          </p:cNvSpPr>
          <p:nvPr>
            <p:ph type="sldNum" sz="quarter" idx="12"/>
          </p:nvPr>
        </p:nvSpPr>
        <p:spPr/>
        <p:txBody>
          <a:bodyPr/>
          <a:lstStyle>
            <a:lvl1pPr>
              <a:defRPr/>
            </a:lvl1pPr>
          </a:lstStyle>
          <a:p>
            <a:pPr>
              <a:defRPr/>
            </a:pPr>
            <a:fld id="{BB9404FB-ECD9-4D5E-9B6D-EE89C8A173BF}" type="slidenum">
              <a:rPr lang="en-US" altLang="en-US"/>
              <a:pPr>
                <a:defRPr/>
              </a:pPr>
              <a:t>‹#›</a:t>
            </a:fld>
            <a:endParaRPr lang="en-US" altLang="en-US"/>
          </a:p>
        </p:txBody>
      </p:sp>
    </p:spTree>
    <p:extLst>
      <p:ext uri="{BB962C8B-B14F-4D97-AF65-F5344CB8AC3E}">
        <p14:creationId xmlns:p14="http://schemas.microsoft.com/office/powerpoint/2010/main" val="36634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D19B65-21EF-55F9-267D-07FCDC2840D9}"/>
              </a:ext>
            </a:extLst>
          </p:cNvPr>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a:extLst>
              <a:ext uri="{FF2B5EF4-FFF2-40B4-BE49-F238E27FC236}">
                <a16:creationId xmlns:a16="http://schemas.microsoft.com/office/drawing/2014/main" id="{FBD289A5-B1DD-9ECF-8D8F-AA106271A636}"/>
              </a:ext>
            </a:extLst>
          </p:cNvPr>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Flowchart: Process 6">
            <a:extLst>
              <a:ext uri="{FF2B5EF4-FFF2-40B4-BE49-F238E27FC236}">
                <a16:creationId xmlns:a16="http://schemas.microsoft.com/office/drawing/2014/main" id="{0F3C649E-A1F4-BB96-85EA-E534FFFCD26C}"/>
              </a:ext>
            </a:extLst>
          </p:cNvPr>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7C8A00F7-2EE6-B48E-B7BB-12FE8BD3EE1D}"/>
              </a:ext>
            </a:extLst>
          </p:cNvPr>
          <p:cNvSpPr>
            <a:spLocks noGrp="1"/>
          </p:cNvSpPr>
          <p:nvPr>
            <p:ph type="dt" sz="half" idx="10"/>
          </p:nvPr>
        </p:nvSpPr>
        <p:spPr/>
        <p:txBody>
          <a:bodyPr/>
          <a:lstStyle>
            <a:lvl1pPr>
              <a:defRPr/>
            </a:lvl1pPr>
            <a:extLst/>
          </a:lstStyle>
          <a:p>
            <a:pPr>
              <a:defRPr/>
            </a:pPr>
            <a:fld id="{8067D884-0D8B-4750-9D58-1A47FAAD75A5}" type="datetime1">
              <a:rPr lang="en-US" smtClean="0"/>
              <a:t>1/16/2024</a:t>
            </a:fld>
            <a:endParaRPr lang="en-US"/>
          </a:p>
        </p:txBody>
      </p:sp>
      <p:sp>
        <p:nvSpPr>
          <p:cNvPr id="9" name="Footer Placeholder 5">
            <a:extLst>
              <a:ext uri="{FF2B5EF4-FFF2-40B4-BE49-F238E27FC236}">
                <a16:creationId xmlns:a16="http://schemas.microsoft.com/office/drawing/2014/main" id="{D8BBD11F-07C1-A97B-E577-E63D7C0D0A2C}"/>
              </a:ext>
            </a:extLst>
          </p:cNvPr>
          <p:cNvSpPr>
            <a:spLocks noGrp="1"/>
          </p:cNvSpPr>
          <p:nvPr>
            <p:ph type="ftr" sz="quarter" idx="11"/>
          </p:nvPr>
        </p:nvSpPr>
        <p:spPr/>
        <p:txBody>
          <a:bodyPr/>
          <a:lstStyle>
            <a:lvl1pPr>
              <a:defRPr/>
            </a:lvl1pPr>
            <a:extLst/>
          </a:lstStyle>
          <a:p>
            <a:pPr>
              <a:defRPr/>
            </a:pPr>
            <a:r>
              <a:rPr lang="en-US"/>
              <a:t>Dr. Jayapandiyan</a:t>
            </a:r>
          </a:p>
        </p:txBody>
      </p:sp>
      <p:sp>
        <p:nvSpPr>
          <p:cNvPr id="10" name="Slide Number Placeholder 6">
            <a:extLst>
              <a:ext uri="{FF2B5EF4-FFF2-40B4-BE49-F238E27FC236}">
                <a16:creationId xmlns:a16="http://schemas.microsoft.com/office/drawing/2014/main" id="{ED5EC1BA-4257-D5AE-9269-C3B6A3887046}"/>
              </a:ext>
            </a:extLst>
          </p:cNvPr>
          <p:cNvSpPr>
            <a:spLocks noGrp="1"/>
          </p:cNvSpPr>
          <p:nvPr>
            <p:ph type="sldNum" sz="quarter" idx="12"/>
          </p:nvPr>
        </p:nvSpPr>
        <p:spPr/>
        <p:txBody>
          <a:bodyPr/>
          <a:lstStyle>
            <a:lvl1pPr>
              <a:defRPr/>
            </a:lvl1pPr>
          </a:lstStyle>
          <a:p>
            <a:pPr>
              <a:defRPr/>
            </a:pPr>
            <a:fld id="{A4D44515-4924-4B71-B1E2-B601CABFD74D}" type="slidenum">
              <a:rPr lang="en-US" altLang="en-US"/>
              <a:pPr>
                <a:defRPr/>
              </a:pPr>
              <a:t>‹#›</a:t>
            </a:fld>
            <a:endParaRPr lang="en-US" altLang="en-US"/>
          </a:p>
        </p:txBody>
      </p:sp>
    </p:spTree>
    <p:extLst>
      <p:ext uri="{BB962C8B-B14F-4D97-AF65-F5344CB8AC3E}">
        <p14:creationId xmlns:p14="http://schemas.microsoft.com/office/powerpoint/2010/main" val="187053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DBC8A429-0130-A8E9-E72B-AC83BBD1D6CD}"/>
              </a:ext>
            </a:extLst>
          </p:cNvPr>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Oval 7">
            <a:extLst>
              <a:ext uri="{FF2B5EF4-FFF2-40B4-BE49-F238E27FC236}">
                <a16:creationId xmlns:a16="http://schemas.microsoft.com/office/drawing/2014/main" id="{3F48B492-A745-012C-4644-B361E51F6792}"/>
              </a:ext>
            </a:extLst>
          </p:cNvPr>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1" name="Donut 10">
            <a:extLst>
              <a:ext uri="{FF2B5EF4-FFF2-40B4-BE49-F238E27FC236}">
                <a16:creationId xmlns:a16="http://schemas.microsoft.com/office/drawing/2014/main" id="{98B7F5C3-D829-0264-8359-BCF865FF773C}"/>
              </a:ext>
            </a:extLst>
          </p:cNvPr>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2" name="Rectangle 11">
            <a:extLst>
              <a:ext uri="{FF2B5EF4-FFF2-40B4-BE49-F238E27FC236}">
                <a16:creationId xmlns:a16="http://schemas.microsoft.com/office/drawing/2014/main" id="{6549B207-77F5-43DE-25AF-410F332A165F}"/>
              </a:ext>
            </a:extLst>
          </p:cNvPr>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Title Placeholder 4">
            <a:extLst>
              <a:ext uri="{FF2B5EF4-FFF2-40B4-BE49-F238E27FC236}">
                <a16:creationId xmlns:a16="http://schemas.microsoft.com/office/drawing/2014/main" id="{B00B9668-4595-D7E1-83A8-354A769CB1C5}"/>
              </a:ext>
            </a:extLst>
          </p:cNvPr>
          <p:cNvSpPr>
            <a:spLocks noGrp="1"/>
          </p:cNvSpPr>
          <p:nvPr>
            <p:ph type="title"/>
          </p:nvPr>
        </p:nvSpPr>
        <p:spPr>
          <a:xfrm>
            <a:off x="1913467" y="274638"/>
            <a:ext cx="9999133"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810B4699-A27F-988F-8B1C-C8A30348F34B}"/>
              </a:ext>
            </a:extLst>
          </p:cNvPr>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F42E9E2E-1F06-E2BE-C07E-3F3B49AD5B2E}"/>
              </a:ext>
            </a:extLst>
          </p:cNvPr>
          <p:cNvSpPr>
            <a:spLocks noGrp="1"/>
          </p:cNvSpPr>
          <p:nvPr>
            <p:ph type="dt" sz="half" idx="2"/>
          </p:nvPr>
        </p:nvSpPr>
        <p:spPr>
          <a:xfrm>
            <a:off x="4775200" y="6305550"/>
            <a:ext cx="28448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203A59D3-0B8F-40BA-B576-D1F2FF1B13C6}" type="datetime1">
              <a:rPr lang="en-US" smtClean="0"/>
              <a:t>1/16/2024</a:t>
            </a:fld>
            <a:endParaRPr lang="en-US"/>
          </a:p>
        </p:txBody>
      </p:sp>
      <p:sp>
        <p:nvSpPr>
          <p:cNvPr id="10" name="Footer Placeholder 9">
            <a:extLst>
              <a:ext uri="{FF2B5EF4-FFF2-40B4-BE49-F238E27FC236}">
                <a16:creationId xmlns:a16="http://schemas.microsoft.com/office/drawing/2014/main" id="{6AD047EB-2745-FFC9-1D3D-A06431BD8770}"/>
              </a:ext>
            </a:extLst>
          </p:cNvPr>
          <p:cNvSpPr>
            <a:spLocks noGrp="1"/>
          </p:cNvSpPr>
          <p:nvPr>
            <p:ph type="ftr" sz="quarter" idx="3"/>
          </p:nvPr>
        </p:nvSpPr>
        <p:spPr>
          <a:xfrm>
            <a:off x="7620000" y="6305550"/>
            <a:ext cx="38608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r>
              <a:rPr lang="en-US"/>
              <a:t>Dr. Jayapandiyan</a:t>
            </a:r>
          </a:p>
        </p:txBody>
      </p:sp>
      <p:sp>
        <p:nvSpPr>
          <p:cNvPr id="22" name="Slide Number Placeholder 21">
            <a:extLst>
              <a:ext uri="{FF2B5EF4-FFF2-40B4-BE49-F238E27FC236}">
                <a16:creationId xmlns:a16="http://schemas.microsoft.com/office/drawing/2014/main" id="{921A7DB0-8F5B-556A-1F5F-AF55E9E7AE29}"/>
              </a:ext>
            </a:extLst>
          </p:cNvPr>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a:defRPr/>
            </a:pPr>
            <a:fld id="{87E7D76F-82FD-4882-8C80-A2BCCC76EF78}" type="slidenum">
              <a:rPr lang="en-US" altLang="en-US"/>
              <a:pPr>
                <a:defRPr/>
              </a:pPr>
              <a:t>‹#›</a:t>
            </a:fld>
            <a:endParaRPr lang="en-US" altLang="en-US"/>
          </a:p>
        </p:txBody>
      </p:sp>
      <p:sp>
        <p:nvSpPr>
          <p:cNvPr id="15" name="Rectangle 14">
            <a:extLst>
              <a:ext uri="{FF2B5EF4-FFF2-40B4-BE49-F238E27FC236}">
                <a16:creationId xmlns:a16="http://schemas.microsoft.com/office/drawing/2014/main" id="{B12046DC-33AC-3945-0641-4091AA105288}"/>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2758765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99C5644-BDC8-5727-C294-4BAD6E73D04B}"/>
              </a:ext>
            </a:extLst>
          </p:cNvPr>
          <p:cNvSpPr txBox="1">
            <a:spLocks noGrp="1"/>
          </p:cNvSpPr>
          <p:nvPr>
            <p:ph type="ctrTitle"/>
          </p:nvPr>
        </p:nvSpPr>
        <p:spPr>
          <a:xfrm>
            <a:off x="2852058" y="2499039"/>
            <a:ext cx="7407275" cy="755335"/>
          </a:xfrm>
        </p:spPr>
        <p:txBody>
          <a:bodyPr vert="horz" wrap="square" lIns="0" tIns="138430" rIns="0" bIns="0" rtlCol="0" anchor="b">
            <a:spAutoFit/>
          </a:bodyPr>
          <a:lstStyle/>
          <a:p>
            <a:pPr algn="ctr" eaLnBrk="1" hangingPunct="1">
              <a:spcBef>
                <a:spcPts val="1090"/>
              </a:spcBef>
              <a:defRPr/>
            </a:pPr>
            <a:r>
              <a:rPr sz="4000" b="1" spc="-5" dirty="0">
                <a:solidFill>
                  <a:srgbClr val="FF0000"/>
                </a:solidFill>
                <a:effectLst/>
                <a:latin typeface="Arial" panose="020B0604020202020204" pitchFamily="34" charset="0"/>
                <a:cs typeface="Arial" panose="020B0604020202020204" pitchFamily="34" charset="0"/>
              </a:rPr>
              <a:t>RADIO</a:t>
            </a:r>
            <a:r>
              <a:rPr sz="4000" b="1" spc="-60" dirty="0">
                <a:solidFill>
                  <a:srgbClr val="FF0000"/>
                </a:solidFill>
                <a:effectLst/>
                <a:latin typeface="Arial" panose="020B0604020202020204" pitchFamily="34" charset="0"/>
                <a:cs typeface="Arial" panose="020B0604020202020204" pitchFamily="34" charset="0"/>
              </a:rPr>
              <a:t> </a:t>
            </a:r>
            <a:r>
              <a:rPr sz="4000" b="1" spc="-5" dirty="0">
                <a:solidFill>
                  <a:srgbClr val="FF0000"/>
                </a:solidFill>
                <a:effectLst/>
                <a:latin typeface="Arial" panose="020B0604020202020204" pitchFamily="34" charset="0"/>
                <a:cs typeface="Arial" panose="020B0604020202020204" pitchFamily="34" charset="0"/>
              </a:rPr>
              <a:t>PHARMACEUTICALS</a:t>
            </a:r>
          </a:p>
        </p:txBody>
      </p:sp>
      <p:sp>
        <p:nvSpPr>
          <p:cNvPr id="8195" name="object 3">
            <a:extLst>
              <a:ext uri="{FF2B5EF4-FFF2-40B4-BE49-F238E27FC236}">
                <a16:creationId xmlns:a16="http://schemas.microsoft.com/office/drawing/2014/main" id="{A32F7B4D-C3B5-4B4D-A383-2C3F29C9A06D}"/>
              </a:ext>
            </a:extLst>
          </p:cNvPr>
          <p:cNvSpPr txBox="1">
            <a:spLocks noChangeArrowheads="1"/>
          </p:cNvSpPr>
          <p:nvPr/>
        </p:nvSpPr>
        <p:spPr bwMode="auto">
          <a:xfrm>
            <a:off x="5064126" y="3603626"/>
            <a:ext cx="2060575" cy="11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indent="78105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lnSpc>
                <a:spcPct val="121000"/>
              </a:lnSpc>
              <a:spcBef>
                <a:spcPts val="100"/>
              </a:spcBef>
              <a:spcAft>
                <a:spcPct val="0"/>
              </a:spcAft>
            </a:pPr>
            <a:r>
              <a:rPr lang="en-US" altLang="en-US" sz="3200">
                <a:solidFill>
                  <a:srgbClr val="FFFFFF"/>
                </a:solidFill>
                <a:latin typeface="Arial Unicode MS" pitchFamily="34" charset="-128"/>
                <a:ea typeface="Arial Unicode MS" pitchFamily="34" charset="-128"/>
              </a:rPr>
              <a:t>By  Nagaraju B</a:t>
            </a:r>
            <a:endParaRPr lang="en-US" altLang="en-US" sz="3200">
              <a:solidFill>
                <a:prstClr val="black"/>
              </a:solidFill>
              <a:latin typeface="Arial Unicode MS" pitchFamily="34" charset="-128"/>
              <a:ea typeface="Arial Unicode MS" pitchFamily="34" charset="-128"/>
            </a:endParaRPr>
          </a:p>
        </p:txBody>
      </p:sp>
      <p:sp>
        <p:nvSpPr>
          <p:cNvPr id="3" name="TextBox 5">
            <a:extLst>
              <a:ext uri="{FF2B5EF4-FFF2-40B4-BE49-F238E27FC236}">
                <a16:creationId xmlns:a16="http://schemas.microsoft.com/office/drawing/2014/main" id="{22CA65AF-490F-161A-2599-52FB6981EE41}"/>
              </a:ext>
            </a:extLst>
          </p:cNvPr>
          <p:cNvSpPr txBox="1"/>
          <p:nvPr/>
        </p:nvSpPr>
        <p:spPr>
          <a:xfrm>
            <a:off x="1659875" y="4624585"/>
            <a:ext cx="6096000" cy="120032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Dr. Jayapandiyan</a:t>
            </a:r>
          </a:p>
          <a:p>
            <a:r>
              <a:rPr lang="en-US" b="1" dirty="0"/>
              <a:t>Dept. of Paramedical Science</a:t>
            </a:r>
          </a:p>
          <a:p>
            <a:r>
              <a:rPr lang="en-US" b="1" dirty="0"/>
              <a:t>SVDU, Vadodara, </a:t>
            </a:r>
          </a:p>
          <a:p>
            <a:r>
              <a:rPr lang="en-US" b="1" dirty="0"/>
              <a:t>Gujarat</a:t>
            </a:r>
          </a:p>
        </p:txBody>
      </p:sp>
      <p:sp>
        <p:nvSpPr>
          <p:cNvPr id="4" name="Footer Placeholder 3">
            <a:extLst>
              <a:ext uri="{FF2B5EF4-FFF2-40B4-BE49-F238E27FC236}">
                <a16:creationId xmlns:a16="http://schemas.microsoft.com/office/drawing/2014/main" id="{60EE0A8D-74EB-6C49-F39E-2FF5E0211FCC}"/>
              </a:ext>
            </a:extLst>
          </p:cNvPr>
          <p:cNvSpPr>
            <a:spLocks noGrp="1"/>
          </p:cNvSpPr>
          <p:nvPr>
            <p:ph type="ftr" sz="quarter" idx="11"/>
          </p:nvPr>
        </p:nvSpPr>
        <p:spPr/>
        <p:txBody>
          <a:bodyPr/>
          <a:lstStyle/>
          <a:p>
            <a:pPr>
              <a:defRPr/>
            </a:pPr>
            <a:r>
              <a:rPr lang="en-US"/>
              <a:t>Dr. Jayapandiyan</a:t>
            </a:r>
          </a:p>
        </p:txBody>
      </p:sp>
      <p:sp>
        <p:nvSpPr>
          <p:cNvPr id="5" name="Slide Number Placeholder 4">
            <a:extLst>
              <a:ext uri="{FF2B5EF4-FFF2-40B4-BE49-F238E27FC236}">
                <a16:creationId xmlns:a16="http://schemas.microsoft.com/office/drawing/2014/main" id="{6BCF1FA4-E353-4759-5E16-6546EE15E81D}"/>
              </a:ext>
            </a:extLst>
          </p:cNvPr>
          <p:cNvSpPr>
            <a:spLocks noGrp="1"/>
          </p:cNvSpPr>
          <p:nvPr>
            <p:ph type="sldNum" sz="quarter" idx="12"/>
          </p:nvPr>
        </p:nvSpPr>
        <p:spPr/>
        <p:txBody>
          <a:bodyPr/>
          <a:lstStyle/>
          <a:p>
            <a:pPr>
              <a:defRPr/>
            </a:pPr>
            <a:fld id="{2AE185B5-2357-424B-8C92-A9D9EF2B41C2}" type="slidenum">
              <a:rPr lang="en-US" altLang="en-US" smtClean="0"/>
              <a:pPr>
                <a:defRPr/>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29A445C1-1C10-2E19-D79E-C5395AFC70E3}"/>
              </a:ext>
            </a:extLst>
          </p:cNvPr>
          <p:cNvSpPr>
            <a:spLocks noChangeArrowheads="1"/>
          </p:cNvSpPr>
          <p:nvPr/>
        </p:nvSpPr>
        <p:spPr bwMode="auto">
          <a:xfrm>
            <a:off x="1776986" y="347032"/>
            <a:ext cx="9779707"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ct val="0"/>
              </a:spcBef>
              <a:spcAft>
                <a:spcPct val="0"/>
              </a:spcAft>
            </a:pPr>
            <a:r>
              <a:rPr lang="en-US" altLang="en-US" sz="2200" b="1" dirty="0">
                <a:solidFill>
                  <a:srgbClr val="C00000"/>
                </a:solidFill>
              </a:rPr>
              <a:t>Manufacturing</a:t>
            </a:r>
          </a:p>
          <a:p>
            <a:pPr fontAlgn="base">
              <a:spcBef>
                <a:spcPct val="0"/>
              </a:spcBef>
              <a:spcAft>
                <a:spcPct val="0"/>
              </a:spcAft>
            </a:pPr>
            <a:endParaRPr lang="en-US" altLang="en-US" sz="2200" b="1" u="sng" dirty="0">
              <a:solidFill>
                <a:prstClr val="black"/>
              </a:solidFill>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The manufacturing process for radiopharmaceutical preparations should meet the requirements of Good Manufacturing Practice.</a:t>
            </a:r>
          </a:p>
          <a:p>
            <a:pPr algn="just" fontAlgn="base">
              <a:spcBef>
                <a:spcPct val="0"/>
              </a:spcBef>
              <a:spcAft>
                <a:spcPct val="0"/>
              </a:spcAft>
            </a:pPr>
            <a:endParaRPr lang="en-MY" altLang="en-US" sz="2200" dirty="0">
              <a:solidFill>
                <a:prstClr val="black"/>
              </a:solidFill>
              <a:latin typeface="Calibri" panose="020F0502020204030204" pitchFamily="34" charset="0"/>
              <a:cs typeface="Calibri" panose="020F0502020204030204" pitchFamily="34" charset="0"/>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The manufacturer is responsible for ensuring the quality of his products, and especially for examining preparations of short-lived radionuclides for long-lived impurities after a suitable period of decay. </a:t>
            </a:r>
          </a:p>
          <a:p>
            <a:pPr algn="just" fontAlgn="base">
              <a:spcBef>
                <a:spcPct val="0"/>
              </a:spcBef>
              <a:spcAft>
                <a:spcPct val="0"/>
              </a:spcAft>
            </a:pPr>
            <a:endParaRPr lang="en-MY" altLang="en-US" sz="2200" dirty="0">
              <a:solidFill>
                <a:prstClr val="black"/>
              </a:solidFill>
              <a:latin typeface="Calibri" panose="020F0502020204030204" pitchFamily="34" charset="0"/>
              <a:cs typeface="Calibri" panose="020F0502020204030204" pitchFamily="34" charset="0"/>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The manufacturer ensures that the manufacturing processes are producing appropriate materials. </a:t>
            </a:r>
          </a:p>
          <a:p>
            <a:pPr algn="just" fontAlgn="base">
              <a:spcBef>
                <a:spcPct val="0"/>
              </a:spcBef>
              <a:spcAft>
                <a:spcPct val="0"/>
              </a:spcAft>
            </a:pPr>
            <a:endParaRPr lang="en-MY" altLang="en-US" sz="2000" dirty="0">
              <a:solidFill>
                <a:prstClr val="black"/>
              </a:solidFill>
            </a:endParaRPr>
          </a:p>
        </p:txBody>
      </p:sp>
      <p:sp>
        <p:nvSpPr>
          <p:cNvPr id="3" name="TextBox 2">
            <a:extLst>
              <a:ext uri="{FF2B5EF4-FFF2-40B4-BE49-F238E27FC236}">
                <a16:creationId xmlns:a16="http://schemas.microsoft.com/office/drawing/2014/main" id="{D12778BD-9799-1C9A-2AC5-E02CB8D771C7}"/>
              </a:ext>
            </a:extLst>
          </p:cNvPr>
          <p:cNvSpPr txBox="1"/>
          <p:nvPr/>
        </p:nvSpPr>
        <p:spPr>
          <a:xfrm>
            <a:off x="1776985" y="4245761"/>
            <a:ext cx="9779707" cy="1785104"/>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MY" alt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Charged particle bombardment </a:t>
            </a:r>
            <a:r>
              <a:rPr kumimoji="0" lang="en-MY"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Radionuclides may be produced by bombarding target materials with charged particles in particle accelerators such as cyclotrons.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MY"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MY" alt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Neutron bombardment </a:t>
            </a:r>
            <a:r>
              <a:rPr kumimoji="0" lang="en-MY"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Radionuclides may be produced by bombarding target materials with neutrons in nuclear reactors. </a:t>
            </a:r>
          </a:p>
        </p:txBody>
      </p:sp>
      <p:sp>
        <p:nvSpPr>
          <p:cNvPr id="2" name="Footer Placeholder 1">
            <a:extLst>
              <a:ext uri="{FF2B5EF4-FFF2-40B4-BE49-F238E27FC236}">
                <a16:creationId xmlns:a16="http://schemas.microsoft.com/office/drawing/2014/main" id="{8BFB0374-66A5-FCF0-185B-AA58FA1286AD}"/>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5AA6306E-7D35-C2B4-AEEE-F48FC91B58F9}"/>
              </a:ext>
            </a:extLst>
          </p:cNvPr>
          <p:cNvSpPr>
            <a:spLocks noGrp="1"/>
          </p:cNvSpPr>
          <p:nvPr>
            <p:ph type="sldNum" sz="quarter" idx="12"/>
          </p:nvPr>
        </p:nvSpPr>
        <p:spPr/>
        <p:txBody>
          <a:bodyPr/>
          <a:lstStyle/>
          <a:p>
            <a:pPr>
              <a:defRPr/>
            </a:pPr>
            <a:fld id="{CFA37CA6-A949-4755-8012-4B292BF9C925}" type="slidenum">
              <a:rPr lang="en-US" altLang="en-US" smtClean="0"/>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09A214BE-E4A3-9F84-684C-E1B56B2FCA16}"/>
              </a:ext>
            </a:extLst>
          </p:cNvPr>
          <p:cNvSpPr>
            <a:spLocks noChangeArrowheads="1"/>
          </p:cNvSpPr>
          <p:nvPr/>
        </p:nvSpPr>
        <p:spPr bwMode="auto">
          <a:xfrm>
            <a:off x="1747493" y="277258"/>
            <a:ext cx="989733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The radionuclide composition of certain preparations is determined by the chemical and isotopic composition of the target material. </a:t>
            </a:r>
          </a:p>
          <a:p>
            <a:pPr algn="just" fontAlgn="base">
              <a:spcBef>
                <a:spcPct val="0"/>
              </a:spcBef>
              <a:spcAft>
                <a:spcPct val="0"/>
              </a:spcAft>
            </a:pPr>
            <a:endParaRPr lang="en-MY" altLang="en-US" sz="2200" dirty="0">
              <a:solidFill>
                <a:prstClr val="black"/>
              </a:solidFill>
              <a:latin typeface="Calibri" panose="020F0502020204030204" pitchFamily="34" charset="0"/>
              <a:cs typeface="Calibri" panose="020F0502020204030204" pitchFamily="34" charset="0"/>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Trial preparations are advisable when new batches of the target material are employed.</a:t>
            </a:r>
          </a:p>
          <a:p>
            <a:pPr algn="just" fontAlgn="base">
              <a:spcBef>
                <a:spcPct val="0"/>
              </a:spcBef>
              <a:spcAft>
                <a:spcPct val="0"/>
              </a:spcAft>
            </a:pPr>
            <a:endParaRPr lang="en-MY" altLang="en-US" sz="2200" dirty="0">
              <a:solidFill>
                <a:prstClr val="black"/>
              </a:solidFill>
              <a:latin typeface="Calibri" panose="020F0502020204030204" pitchFamily="34" charset="0"/>
              <a:cs typeface="Calibri" panose="020F0502020204030204" pitchFamily="34" charset="0"/>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When </a:t>
            </a:r>
            <a:r>
              <a:rPr lang="en-US" altLang="en-US" sz="2200" dirty="0">
                <a:solidFill>
                  <a:prstClr val="black"/>
                </a:solidFill>
                <a:latin typeface="Calibri" panose="020F0502020204030204" pitchFamily="34" charset="0"/>
                <a:cs typeface="Calibri" panose="020F0502020204030204" pitchFamily="34" charset="0"/>
              </a:rPr>
              <a:t>a batch of radiopharmaceutical preparation size </a:t>
            </a:r>
            <a:r>
              <a:rPr lang="en-MY" altLang="en-US" sz="2200" dirty="0">
                <a:solidFill>
                  <a:prstClr val="black"/>
                </a:solidFill>
                <a:latin typeface="Calibri" panose="020F0502020204030204" pitchFamily="34" charset="0"/>
                <a:cs typeface="Calibri" panose="020F0502020204030204" pitchFamily="34" charset="0"/>
              </a:rPr>
              <a:t>is limited to one or a few units, the product manufactured should be fully validated.</a:t>
            </a:r>
            <a:endParaRPr lang="en-US" altLang="en-US" sz="2200" dirty="0">
              <a:solidFill>
                <a:prstClr val="black"/>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F7D179D-F915-8B7D-758B-4F08DECBAD6F}"/>
              </a:ext>
            </a:extLst>
          </p:cNvPr>
          <p:cNvSpPr txBox="1"/>
          <p:nvPr/>
        </p:nvSpPr>
        <p:spPr>
          <a:xfrm>
            <a:off x="1747493" y="3409720"/>
            <a:ext cx="9796749" cy="1810752"/>
          </a:xfrm>
          <a:prstGeom prst="rect">
            <a:avLst/>
          </a:prstGeom>
          <a:noFill/>
        </p:spPr>
        <p:txBody>
          <a:bodyPr wrap="square">
            <a:spAutoFit/>
          </a:bodyPr>
          <a:lstStyle/>
          <a:p>
            <a:pPr marL="0" marR="0" lvl="0" indent="0" algn="just" defTabSz="914400" rtl="0" eaLnBrk="1" fontAlgn="base" latinLnBrk="0" hangingPunct="1">
              <a:lnSpc>
                <a:spcPct val="100000"/>
              </a:lnSpc>
              <a:spcBef>
                <a:spcPts val="100"/>
              </a:spcBef>
              <a:spcAft>
                <a:spcPct val="0"/>
              </a:spcAft>
              <a:buClr>
                <a:srgbClr val="FFCC00"/>
              </a:buClr>
              <a:buSzPct val="120000"/>
              <a:buFontTx/>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Formulation of radio pharmaceuticals is  therefore a bit more complex than normal  pharmaceuticals. </a:t>
            </a:r>
          </a:p>
          <a:p>
            <a:pPr marL="0" marR="0" lvl="0" indent="0" algn="just" defTabSz="914400" rtl="0" eaLnBrk="1" fontAlgn="base" latinLnBrk="0" hangingPunct="1">
              <a:lnSpc>
                <a:spcPct val="100000"/>
              </a:lnSpc>
              <a:spcBef>
                <a:spcPts val="100"/>
              </a:spcBef>
              <a:spcAft>
                <a:spcPct val="0"/>
              </a:spcAft>
              <a:buClr>
                <a:srgbClr val="FFCC00"/>
              </a:buClr>
              <a:buSzPct val="120000"/>
              <a:buFontTx/>
              <a:buChar char="•"/>
              <a:tabLst/>
              <a:defRPr/>
            </a:pPr>
            <a:endPar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100"/>
              </a:spcBef>
              <a:spcAft>
                <a:spcPct val="0"/>
              </a:spcAft>
              <a:buClr>
                <a:srgbClr val="FFCC00"/>
              </a:buClr>
              <a:buSzPct val="120000"/>
              <a:buFontTx/>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Good Radiation  Practices (GRPs) and Good  Manufacturing Practices (GMPs) should  be strictly followed during manufacturing  and dispensing operations.</a:t>
            </a:r>
          </a:p>
        </p:txBody>
      </p:sp>
      <p:sp>
        <p:nvSpPr>
          <p:cNvPr id="2" name="Footer Placeholder 1">
            <a:extLst>
              <a:ext uri="{FF2B5EF4-FFF2-40B4-BE49-F238E27FC236}">
                <a16:creationId xmlns:a16="http://schemas.microsoft.com/office/drawing/2014/main" id="{70776BB8-C24E-68A9-A5B2-01EEA7DFFD85}"/>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D7214338-EEBC-5D27-3E16-142CDE9049DC}"/>
              </a:ext>
            </a:extLst>
          </p:cNvPr>
          <p:cNvSpPr>
            <a:spLocks noGrp="1"/>
          </p:cNvSpPr>
          <p:nvPr>
            <p:ph type="sldNum" sz="quarter" idx="12"/>
          </p:nvPr>
        </p:nvSpPr>
        <p:spPr/>
        <p:txBody>
          <a:bodyPr/>
          <a:lstStyle/>
          <a:p>
            <a:pPr>
              <a:defRPr/>
            </a:pPr>
            <a:fld id="{CFA37CA6-A949-4755-8012-4B292BF9C925}" type="slidenum">
              <a:rPr lang="en-US" altLang="en-US" smtClean="0"/>
              <a:pPr>
                <a:defRPr/>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5E301-7B0B-8CAD-024E-6EE324AA2620}"/>
              </a:ext>
            </a:extLst>
          </p:cNvPr>
          <p:cNvSpPr txBox="1"/>
          <p:nvPr/>
        </p:nvSpPr>
        <p:spPr>
          <a:xfrm>
            <a:off x="1539608" y="514800"/>
            <a:ext cx="10017086" cy="4154984"/>
          </a:xfrm>
          <a:prstGeom prst="rect">
            <a:avLst/>
          </a:prstGeom>
          <a:noFill/>
        </p:spPr>
        <p:txBody>
          <a:bodyPr wrap="square">
            <a:spAutoFit/>
          </a:bodyPr>
          <a:lstStyle/>
          <a:p>
            <a:pPr algn="l"/>
            <a:r>
              <a:rPr lang="en-US" sz="2200" b="1" i="0"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Good Manufacturing Practice (GMP) </a:t>
            </a:r>
            <a:r>
              <a:rPr lang="en-US" sz="22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for radiopharmaceuticals refers to the set of guidelines and regulations that ensure the quality, safety, and efficacy of radiopharmaceutical products throughout their entire lifecycle, from development and manufacturing to distribution and use. </a:t>
            </a:r>
          </a:p>
          <a:p>
            <a:pPr algn="l"/>
            <a:endParaRPr lang="en-US" sz="22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2200" b="1"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Facility Design and Maintenance:</a:t>
            </a:r>
          </a:p>
          <a:p>
            <a:pPr algn="l"/>
            <a:endParaRPr lang="en-US" sz="2200"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mj-lt"/>
              <a:buAutoNum type="arabicPeriod"/>
            </a:pPr>
            <a:r>
              <a:rPr lang="en-US" sz="22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Facilities must be designed and maintained to minimize the risk of contamination and cross-contamination.</a:t>
            </a:r>
          </a:p>
          <a:p>
            <a:pPr marL="742950" lvl="1" indent="-285750" algn="l">
              <a:buFont typeface="+mj-lt"/>
              <a:buAutoNum type="arabicPeriod"/>
            </a:pPr>
            <a:endParaRPr lang="en-US" sz="22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mj-lt"/>
              <a:buAutoNum type="arabicPeriod"/>
            </a:pPr>
            <a:r>
              <a:rPr lang="en-US" sz="22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Adequate measures should be in place to control environmental conditions such as temperature, humidity, and cleanliness.</a:t>
            </a:r>
          </a:p>
        </p:txBody>
      </p:sp>
      <p:sp>
        <p:nvSpPr>
          <p:cNvPr id="2" name="Footer Placeholder 1">
            <a:extLst>
              <a:ext uri="{FF2B5EF4-FFF2-40B4-BE49-F238E27FC236}">
                <a16:creationId xmlns:a16="http://schemas.microsoft.com/office/drawing/2014/main" id="{09B2693C-2761-69DD-05D5-96F80594E384}"/>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7083249B-F59C-0140-85EF-30EA7BECDC18}"/>
              </a:ext>
            </a:extLst>
          </p:cNvPr>
          <p:cNvSpPr>
            <a:spLocks noGrp="1"/>
          </p:cNvSpPr>
          <p:nvPr>
            <p:ph type="sldNum" sz="quarter" idx="12"/>
          </p:nvPr>
        </p:nvSpPr>
        <p:spPr/>
        <p:txBody>
          <a:bodyPr/>
          <a:lstStyle/>
          <a:p>
            <a:pPr>
              <a:defRPr/>
            </a:pPr>
            <a:fld id="{CFA37CA6-A949-4755-8012-4B292BF9C925}" type="slidenum">
              <a:rPr lang="en-US" altLang="en-US" smtClean="0"/>
              <a:pPr>
                <a:defRPr/>
              </a:pPr>
              <a:t>12</a:t>
            </a:fld>
            <a:endParaRPr lang="en-US" altLang="en-US"/>
          </a:p>
        </p:txBody>
      </p:sp>
    </p:spTree>
    <p:extLst>
      <p:ext uri="{BB962C8B-B14F-4D97-AF65-F5344CB8AC3E}">
        <p14:creationId xmlns:p14="http://schemas.microsoft.com/office/powerpoint/2010/main" val="254338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384759-26F5-30FB-851D-90885BF5B741}"/>
              </a:ext>
            </a:extLst>
          </p:cNvPr>
          <p:cNvSpPr txBox="1"/>
          <p:nvPr/>
        </p:nvSpPr>
        <p:spPr>
          <a:xfrm>
            <a:off x="1903163" y="548976"/>
            <a:ext cx="9234889"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2. Personnel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Personnel involved in the manufacturing process should be adequately trained and qualified.</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Training should cover specific aspects related to handling radioactive materials, radiation safety, and quality control.</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3. Documentation and Record keeping: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Comprehensive documentation, including standard operating procedures (SOPs), batch records, and quality control records, must be maintained.</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Records should be clear, complete, and traceable to ensure accountability and facilitate quality assurance.</a:t>
            </a:r>
          </a:p>
        </p:txBody>
      </p:sp>
      <p:sp>
        <p:nvSpPr>
          <p:cNvPr id="2" name="Footer Placeholder 1">
            <a:extLst>
              <a:ext uri="{FF2B5EF4-FFF2-40B4-BE49-F238E27FC236}">
                <a16:creationId xmlns:a16="http://schemas.microsoft.com/office/drawing/2014/main" id="{C1CAF7B6-2118-45CB-C677-9DDF3F4D2C09}"/>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3ACE76EE-2D1B-A1AF-7EA4-6647850B0558}"/>
              </a:ext>
            </a:extLst>
          </p:cNvPr>
          <p:cNvSpPr>
            <a:spLocks noGrp="1"/>
          </p:cNvSpPr>
          <p:nvPr>
            <p:ph type="sldNum" sz="quarter" idx="12"/>
          </p:nvPr>
        </p:nvSpPr>
        <p:spPr/>
        <p:txBody>
          <a:bodyPr/>
          <a:lstStyle/>
          <a:p>
            <a:pPr>
              <a:defRPr/>
            </a:pPr>
            <a:fld id="{CFA37CA6-A949-4755-8012-4B292BF9C925}" type="slidenum">
              <a:rPr lang="en-US" altLang="en-US" smtClean="0"/>
              <a:pPr>
                <a:defRPr/>
              </a:pPr>
              <a:t>13</a:t>
            </a:fld>
            <a:endParaRPr lang="en-US" altLang="en-US"/>
          </a:p>
        </p:txBody>
      </p:sp>
    </p:spTree>
    <p:extLst>
      <p:ext uri="{BB962C8B-B14F-4D97-AF65-F5344CB8AC3E}">
        <p14:creationId xmlns:p14="http://schemas.microsoft.com/office/powerpoint/2010/main" val="383524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C3173-E98C-A89E-4A72-28F23C3444DF}"/>
              </a:ext>
            </a:extLst>
          </p:cNvPr>
          <p:cNvSpPr txBox="1"/>
          <p:nvPr/>
        </p:nvSpPr>
        <p:spPr>
          <a:xfrm>
            <a:off x="1451472" y="365329"/>
            <a:ext cx="10204373"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4. Quality Control:</a:t>
            </a:r>
          </a:p>
          <a:p>
            <a:pPr marL="0" marR="0" lvl="0" indent="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Rigorous quality control measures are essential to ensure the radiopharmaceutical's identity, purity, and potency.</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Analytical methods should be validated, and regular testing of raw materials, intermediates, and finished products should be performed.</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5. Radiation Safety:</a:t>
            </a:r>
          </a:p>
          <a:p>
            <a:pPr marL="0" marR="0" lvl="0" indent="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Facilities must comply with radiation safety regulations to protect both personnel and the environment.</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Adequate shielding, monitoring, and control measures should be in place to minimize radiation exposure.</a:t>
            </a:r>
          </a:p>
        </p:txBody>
      </p:sp>
      <p:sp>
        <p:nvSpPr>
          <p:cNvPr id="2" name="Footer Placeholder 1">
            <a:extLst>
              <a:ext uri="{FF2B5EF4-FFF2-40B4-BE49-F238E27FC236}">
                <a16:creationId xmlns:a16="http://schemas.microsoft.com/office/drawing/2014/main" id="{04076FAF-9FF3-3A45-280E-7BFBDB7F7BC2}"/>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CB64DBEC-7578-2B45-DDEF-8493F047C2C0}"/>
              </a:ext>
            </a:extLst>
          </p:cNvPr>
          <p:cNvSpPr>
            <a:spLocks noGrp="1"/>
          </p:cNvSpPr>
          <p:nvPr>
            <p:ph type="sldNum" sz="quarter" idx="12"/>
          </p:nvPr>
        </p:nvSpPr>
        <p:spPr/>
        <p:txBody>
          <a:bodyPr/>
          <a:lstStyle/>
          <a:p>
            <a:pPr>
              <a:defRPr/>
            </a:pPr>
            <a:fld id="{CFA37CA6-A949-4755-8012-4B292BF9C925}" type="slidenum">
              <a:rPr lang="en-US" altLang="en-US" smtClean="0"/>
              <a:pPr>
                <a:defRPr/>
              </a:pPr>
              <a:t>14</a:t>
            </a:fld>
            <a:endParaRPr lang="en-US" altLang="en-US"/>
          </a:p>
        </p:txBody>
      </p:sp>
    </p:spTree>
    <p:extLst>
      <p:ext uri="{BB962C8B-B14F-4D97-AF65-F5344CB8AC3E}">
        <p14:creationId xmlns:p14="http://schemas.microsoft.com/office/powerpoint/2010/main" val="114719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27A453-DF03-8DF9-7682-85C92C682278}"/>
              </a:ext>
            </a:extLst>
          </p:cNvPr>
          <p:cNvSpPr txBox="1"/>
          <p:nvPr/>
        </p:nvSpPr>
        <p:spPr>
          <a:xfrm>
            <a:off x="1693843" y="394739"/>
            <a:ext cx="9532345"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6. Equipment Qualification and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Equipment used in the production of radiopharmaceuticals should be qualified and regularly maintained to ensure proper functioning and reliability.</a:t>
            </a:r>
          </a:p>
          <a:p>
            <a:pPr marR="0" lvl="1"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7. Risk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A risk management system should be implemented to identify, assess, and control risks associated with radiopharmaceutical manufacturing processes.</a:t>
            </a:r>
          </a:p>
          <a:p>
            <a:pPr marR="0" lvl="1"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8. Supply Chain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Strict control measures should be in place for the procurement and testing of raw materials, including radioisotopes and chemical components.</a:t>
            </a:r>
          </a:p>
        </p:txBody>
      </p:sp>
      <p:sp>
        <p:nvSpPr>
          <p:cNvPr id="2" name="Footer Placeholder 1">
            <a:extLst>
              <a:ext uri="{FF2B5EF4-FFF2-40B4-BE49-F238E27FC236}">
                <a16:creationId xmlns:a16="http://schemas.microsoft.com/office/drawing/2014/main" id="{8DFC0C12-7DF6-E4FE-C8F9-C77C9061CFBD}"/>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5314537C-CBEA-349B-A0E0-FB62EDEF3712}"/>
              </a:ext>
            </a:extLst>
          </p:cNvPr>
          <p:cNvSpPr>
            <a:spLocks noGrp="1"/>
          </p:cNvSpPr>
          <p:nvPr>
            <p:ph type="sldNum" sz="quarter" idx="12"/>
          </p:nvPr>
        </p:nvSpPr>
        <p:spPr/>
        <p:txBody>
          <a:bodyPr/>
          <a:lstStyle/>
          <a:p>
            <a:pPr>
              <a:defRPr/>
            </a:pPr>
            <a:fld id="{CFA37CA6-A949-4755-8012-4B292BF9C925}" type="slidenum">
              <a:rPr lang="en-US" altLang="en-US" smtClean="0"/>
              <a:pPr>
                <a:defRPr/>
              </a:pPr>
              <a:t>15</a:t>
            </a:fld>
            <a:endParaRPr lang="en-US" altLang="en-US"/>
          </a:p>
        </p:txBody>
      </p:sp>
    </p:spTree>
    <p:extLst>
      <p:ext uri="{BB962C8B-B14F-4D97-AF65-F5344CB8AC3E}">
        <p14:creationId xmlns:p14="http://schemas.microsoft.com/office/powerpoint/2010/main" val="74918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06530-DDE9-A91B-46DF-9D3A1365E3C2}"/>
              </a:ext>
            </a:extLst>
          </p:cNvPr>
          <p:cNvSpPr txBox="1"/>
          <p:nvPr/>
        </p:nvSpPr>
        <p:spPr>
          <a:xfrm>
            <a:off x="1638759" y="329172"/>
            <a:ext cx="10160306"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9. Labeling and Packaging: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Radiopharmaceuticals should be labeled accurately, and packaging should be designed to protect the product during transportation and storage.</a:t>
            </a:r>
          </a:p>
          <a:p>
            <a:pPr marR="0" lvl="1"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10. Regulatory Compliance:</a:t>
            </a:r>
          </a:p>
          <a:p>
            <a:pPr marL="0" marR="0" lvl="0" indent="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Manufacturers must comply with applicable regulatory requirements and obtain necessary approvals and licenses.</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Compliance with GMP for radiopharmaceuticals is crucial to ensure patient safety, product quality, and regulatory approval. It is important for manufacturers to stay informed about the latest regulatory developments and adhere to industry best practices.</a:t>
            </a:r>
          </a:p>
        </p:txBody>
      </p:sp>
      <p:sp>
        <p:nvSpPr>
          <p:cNvPr id="2" name="Footer Placeholder 1">
            <a:extLst>
              <a:ext uri="{FF2B5EF4-FFF2-40B4-BE49-F238E27FC236}">
                <a16:creationId xmlns:a16="http://schemas.microsoft.com/office/drawing/2014/main" id="{DD6EBBB7-6644-0903-E720-DB2954C109F0}"/>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3DE0285B-8C9C-A4D6-F20E-0CC44055D1BD}"/>
              </a:ext>
            </a:extLst>
          </p:cNvPr>
          <p:cNvSpPr>
            <a:spLocks noGrp="1"/>
          </p:cNvSpPr>
          <p:nvPr>
            <p:ph type="sldNum" sz="quarter" idx="12"/>
          </p:nvPr>
        </p:nvSpPr>
        <p:spPr/>
        <p:txBody>
          <a:bodyPr/>
          <a:lstStyle/>
          <a:p>
            <a:pPr>
              <a:defRPr/>
            </a:pPr>
            <a:fld id="{CFA37CA6-A949-4755-8012-4B292BF9C925}" type="slidenum">
              <a:rPr lang="en-US" altLang="en-US" smtClean="0"/>
              <a:pPr>
                <a:defRPr/>
              </a:pPr>
              <a:t>16</a:t>
            </a:fld>
            <a:endParaRPr lang="en-US" altLang="en-US"/>
          </a:p>
        </p:txBody>
      </p:sp>
    </p:spTree>
    <p:extLst>
      <p:ext uri="{BB962C8B-B14F-4D97-AF65-F5344CB8AC3E}">
        <p14:creationId xmlns:p14="http://schemas.microsoft.com/office/powerpoint/2010/main" val="307933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0DDA4E1-DBD0-982E-68BD-7B9E023D8F80}"/>
              </a:ext>
            </a:extLst>
          </p:cNvPr>
          <p:cNvSpPr txBox="1">
            <a:spLocks noGrp="1"/>
          </p:cNvSpPr>
          <p:nvPr>
            <p:ph type="title"/>
          </p:nvPr>
        </p:nvSpPr>
        <p:spPr>
          <a:xfrm>
            <a:off x="1609860" y="183614"/>
            <a:ext cx="7329487" cy="444500"/>
          </a:xfrm>
        </p:spPr>
        <p:txBody>
          <a:bodyPr vert="horz" wrap="square" lIns="0" tIns="12700" rIns="0" bIns="0" numCol="1" anchor="ctr" anchorCtr="0" compatLnSpc="1">
            <a:prstTxWarp prst="textNoShape">
              <a:avLst/>
            </a:prstTxWarp>
            <a:spAutoFit/>
          </a:bodyPr>
          <a:lstStyle/>
          <a:p>
            <a:pPr marL="12700" eaLnBrk="1" hangingPunct="1">
              <a:spcBef>
                <a:spcPts val="100"/>
              </a:spcBef>
              <a:tabLst>
                <a:tab pos="1365250" algn="l"/>
              </a:tabLst>
              <a:defRPr/>
            </a:pPr>
            <a:r>
              <a:rPr lang="en-US" altLang="en-US" sz="2800" b="1" dirty="0">
                <a:solidFill>
                  <a:srgbClr val="C00000"/>
                </a:solidFill>
                <a:effectLst/>
              </a:rPr>
              <a:t>Code of Good Radiation Practices  (GRP)</a:t>
            </a:r>
          </a:p>
        </p:txBody>
      </p:sp>
      <p:sp>
        <p:nvSpPr>
          <p:cNvPr id="26627" name="object 3">
            <a:extLst>
              <a:ext uri="{FF2B5EF4-FFF2-40B4-BE49-F238E27FC236}">
                <a16:creationId xmlns:a16="http://schemas.microsoft.com/office/drawing/2014/main" id="{02226742-8B5A-D19B-2491-EB5573349FD7}"/>
              </a:ext>
            </a:extLst>
          </p:cNvPr>
          <p:cNvSpPr txBox="1">
            <a:spLocks noChangeArrowheads="1"/>
          </p:cNvSpPr>
          <p:nvPr/>
        </p:nvSpPr>
        <p:spPr bwMode="auto">
          <a:xfrm>
            <a:off x="1984434" y="1020897"/>
            <a:ext cx="7612062"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55600" indent="-342900">
              <a:tabLst>
                <a:tab pos="354013" algn="l"/>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4013" algn="l"/>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9pPr>
          </a:lstStyle>
          <a:p>
            <a:pPr fontAlgn="base">
              <a:lnSpc>
                <a:spcPct val="150000"/>
              </a:lnSpc>
              <a:spcBef>
                <a:spcPts val="100"/>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Strict personnel hygiene</a:t>
            </a:r>
          </a:p>
          <a:p>
            <a:pPr fontAlgn="base">
              <a:lnSpc>
                <a:spcPct val="150000"/>
              </a:lnSpc>
              <a:spcBef>
                <a:spcPts val="313"/>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Avoidance of risk methodology</a:t>
            </a:r>
          </a:p>
          <a:p>
            <a:pPr fontAlgn="base">
              <a:lnSpc>
                <a:spcPct val="150000"/>
              </a:lnSpc>
              <a:spcBef>
                <a:spcPts val="638"/>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Operations only in the recommended zones of the lab</a:t>
            </a:r>
          </a:p>
          <a:p>
            <a:pPr fontAlgn="base">
              <a:lnSpc>
                <a:spcPct val="150000"/>
              </a:lnSpc>
              <a:spcBef>
                <a:spcPts val="275"/>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Proper techniques of distance and shielding</a:t>
            </a:r>
          </a:p>
          <a:p>
            <a:pPr fontAlgn="base">
              <a:lnSpc>
                <a:spcPct val="150000"/>
              </a:lnSpc>
              <a:spcBef>
                <a:spcPts val="638"/>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Isolated storage , refrigeration of radionuclides and  labelled compounds</a:t>
            </a:r>
          </a:p>
          <a:p>
            <a:pPr fontAlgn="base">
              <a:lnSpc>
                <a:spcPct val="150000"/>
              </a:lnSpc>
              <a:spcBef>
                <a:spcPts val="275"/>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Trial run using dummy or inactive source</a:t>
            </a:r>
          </a:p>
          <a:p>
            <a:pPr fontAlgn="base">
              <a:lnSpc>
                <a:spcPct val="150000"/>
              </a:lnSpc>
              <a:spcBef>
                <a:spcPts val="313"/>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Proper in service training of qualified personnel</a:t>
            </a:r>
          </a:p>
        </p:txBody>
      </p:sp>
      <p:sp>
        <p:nvSpPr>
          <p:cNvPr id="3" name="Footer Placeholder 2">
            <a:extLst>
              <a:ext uri="{FF2B5EF4-FFF2-40B4-BE49-F238E27FC236}">
                <a16:creationId xmlns:a16="http://schemas.microsoft.com/office/drawing/2014/main" id="{3D723818-96BC-9556-EA65-AA1F6B44899F}"/>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BD3B12EB-052D-A834-1D1E-4880FC0A3A29}"/>
              </a:ext>
            </a:extLst>
          </p:cNvPr>
          <p:cNvSpPr>
            <a:spLocks noGrp="1"/>
          </p:cNvSpPr>
          <p:nvPr>
            <p:ph type="sldNum" sz="quarter" idx="12"/>
          </p:nvPr>
        </p:nvSpPr>
        <p:spPr/>
        <p:txBody>
          <a:bodyPr/>
          <a:lstStyle/>
          <a:p>
            <a:pPr>
              <a:defRPr/>
            </a:pPr>
            <a:fld id="{A8D0C4C9-2821-424A-9E2C-82AFB3C1CD93}"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C5E36E9-44B6-E0DF-DC9B-33F3A7CE5FAA}"/>
              </a:ext>
            </a:extLst>
          </p:cNvPr>
          <p:cNvSpPr txBox="1">
            <a:spLocks noGrp="1"/>
          </p:cNvSpPr>
          <p:nvPr>
            <p:ph type="title"/>
          </p:nvPr>
        </p:nvSpPr>
        <p:spPr>
          <a:xfrm>
            <a:off x="1997075" y="279388"/>
            <a:ext cx="4435475" cy="351378"/>
          </a:xfrm>
        </p:spPr>
        <p:txBody>
          <a:bodyPr vert="horz" wrap="square" lIns="0" tIns="12700" rIns="0" bIns="0" rtlCol="0" anchor="ctr">
            <a:spAutoFit/>
          </a:bodyPr>
          <a:lstStyle/>
          <a:p>
            <a:pPr marL="12700" eaLnBrk="1" hangingPunct="1">
              <a:spcBef>
                <a:spcPts val="100"/>
              </a:spcBef>
              <a:defRPr/>
            </a:pPr>
            <a:r>
              <a:rPr sz="2200" b="1" spc="-5" dirty="0">
                <a:solidFill>
                  <a:srgbClr val="C00000"/>
                </a:solidFill>
                <a:effectLst/>
              </a:rPr>
              <a:t>Formulation</a:t>
            </a:r>
            <a:r>
              <a:rPr lang="en-US" sz="2200" b="1" spc="-5" dirty="0">
                <a:solidFill>
                  <a:srgbClr val="C00000"/>
                </a:solidFill>
                <a:effectLst/>
              </a:rPr>
              <a:t>(preparing)</a:t>
            </a:r>
            <a:r>
              <a:rPr sz="2200" b="1" spc="-60" dirty="0">
                <a:solidFill>
                  <a:srgbClr val="C00000"/>
                </a:solidFill>
                <a:effectLst/>
              </a:rPr>
              <a:t> </a:t>
            </a:r>
            <a:r>
              <a:rPr lang="en-US" sz="2200" b="1" spc="-5" dirty="0">
                <a:solidFill>
                  <a:srgbClr val="C00000"/>
                </a:solidFill>
                <a:effectLst/>
              </a:rPr>
              <a:t>I</a:t>
            </a:r>
            <a:r>
              <a:rPr sz="2200" b="1" spc="-5" dirty="0">
                <a:solidFill>
                  <a:srgbClr val="C00000"/>
                </a:solidFill>
                <a:effectLst/>
              </a:rPr>
              <a:t>ssue</a:t>
            </a:r>
            <a:r>
              <a:rPr lang="en-US" sz="2200" b="1" spc="-5" dirty="0">
                <a:solidFill>
                  <a:srgbClr val="C00000"/>
                </a:solidFill>
                <a:effectLst/>
              </a:rPr>
              <a:t>s</a:t>
            </a:r>
            <a:endParaRPr sz="2200" b="1" dirty="0">
              <a:solidFill>
                <a:srgbClr val="C00000"/>
              </a:solidFill>
              <a:effectLst/>
            </a:endParaRPr>
          </a:p>
        </p:txBody>
      </p:sp>
      <p:sp>
        <p:nvSpPr>
          <p:cNvPr id="24579" name="object 3">
            <a:extLst>
              <a:ext uri="{FF2B5EF4-FFF2-40B4-BE49-F238E27FC236}">
                <a16:creationId xmlns:a16="http://schemas.microsoft.com/office/drawing/2014/main" id="{164534F2-1BB2-F9C1-1805-FE30ABEDC573}"/>
              </a:ext>
            </a:extLst>
          </p:cNvPr>
          <p:cNvSpPr txBox="1">
            <a:spLocks noChangeArrowheads="1"/>
          </p:cNvSpPr>
          <p:nvPr/>
        </p:nvSpPr>
        <p:spPr bwMode="auto">
          <a:xfrm>
            <a:off x="1897655" y="845833"/>
            <a:ext cx="9670056" cy="400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355600" indent="-342900">
              <a:tabLst>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9pPr>
          </a:lstStyle>
          <a:p>
            <a:pPr algn="just" fontAlgn="base">
              <a:spcBef>
                <a:spcPts val="10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Radiopharmaceuticals have a very short usable life of radioactive products compared with injectable pharmaceuticals. </a:t>
            </a:r>
          </a:p>
          <a:p>
            <a:pPr algn="just" fontAlgn="base">
              <a:spcBef>
                <a:spcPts val="10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algn="just" fontAlgn="base">
              <a:spcBef>
                <a:spcPts val="10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In contrast to ordinary pharmaceuticals many radiopharmaceuticals have to be manufactured and quality tested and then administered to the patient within a short period of time, often within the same working day from dispensing point of view the presence of radioactivity in a pharmaceutical has the following qualities.</a:t>
            </a:r>
          </a:p>
          <a:p>
            <a:pPr algn="just" fontAlgn="base">
              <a:spcBef>
                <a:spcPts val="10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fontAlgn="base">
              <a:spcBef>
                <a:spcPts val="588"/>
              </a:spcBef>
              <a:spcAft>
                <a:spcPct val="0"/>
              </a:spcAft>
              <a:buClr>
                <a:srgbClr val="FF0000"/>
              </a:buClr>
              <a:buSzPct val="119000"/>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A) the radioactive properties must be specified on the label</a:t>
            </a:r>
          </a:p>
          <a:p>
            <a:pPr fontAlgn="base">
              <a:spcBef>
                <a:spcPts val="588"/>
              </a:spcBef>
              <a:spcAft>
                <a:spcPct val="0"/>
              </a:spcAft>
              <a:buClr>
                <a:srgbClr val="FF0000"/>
              </a:buClr>
              <a:buSzPct val="119000"/>
              <a:buFont typeface="Wingdings" panose="05000000000000000000" pitchFamily="2" charset="2"/>
              <a:buChar char="Ø"/>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fontAlgn="base">
              <a:spcBef>
                <a:spcPts val="600"/>
              </a:spcBef>
              <a:spcAft>
                <a:spcPct val="0"/>
              </a:spcAft>
              <a:buClr>
                <a:srgbClr val="FF0000"/>
              </a:buClr>
              <a:buSzPct val="119000"/>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B) in controlling the conventional pharmaceutical qualities</a:t>
            </a:r>
          </a:p>
        </p:txBody>
      </p:sp>
      <p:sp>
        <p:nvSpPr>
          <p:cNvPr id="3" name="Footer Placeholder 2">
            <a:extLst>
              <a:ext uri="{FF2B5EF4-FFF2-40B4-BE49-F238E27FC236}">
                <a16:creationId xmlns:a16="http://schemas.microsoft.com/office/drawing/2014/main" id="{0F4B3EA0-A230-1066-BA7F-532E86948974}"/>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09A8D826-034B-C2F2-2A9D-506E14D6F1F5}"/>
              </a:ext>
            </a:extLst>
          </p:cNvPr>
          <p:cNvSpPr>
            <a:spLocks noGrp="1"/>
          </p:cNvSpPr>
          <p:nvPr>
            <p:ph type="sldNum" sz="quarter" idx="12"/>
          </p:nvPr>
        </p:nvSpPr>
        <p:spPr/>
        <p:txBody>
          <a:bodyPr/>
          <a:lstStyle/>
          <a:p>
            <a:pPr>
              <a:defRPr/>
            </a:pPr>
            <a:fld id="{A8D0C4C9-2821-424A-9E2C-82AFB3C1CD93}"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ject 2">
            <a:extLst>
              <a:ext uri="{FF2B5EF4-FFF2-40B4-BE49-F238E27FC236}">
                <a16:creationId xmlns:a16="http://schemas.microsoft.com/office/drawing/2014/main" id="{9DF32F66-EF14-AC73-CE66-C397D06A8641}"/>
              </a:ext>
            </a:extLst>
          </p:cNvPr>
          <p:cNvSpPr txBox="1">
            <a:spLocks noChangeArrowheads="1"/>
          </p:cNvSpPr>
          <p:nvPr/>
        </p:nvSpPr>
        <p:spPr bwMode="auto">
          <a:xfrm>
            <a:off x="1614966" y="316735"/>
            <a:ext cx="9412918" cy="475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355600" indent="-342900">
              <a:tabLst>
                <a:tab pos="354013" algn="l"/>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4013" algn="l"/>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9pPr>
          </a:lstStyle>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Drawing out a manual of standardized procedures of  safe handling and step by step processing , testing  and waste disposal of radio active compounds .</a:t>
            </a:r>
          </a:p>
          <a:p>
            <a:pPr fontAlgn="base">
              <a:spcBef>
                <a:spcPct val="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Facilities of minimizing radiation levels , removal of  surface and air borne contaminants , calibration and  maintenance of instruments for radioactivity  measurements</a:t>
            </a:r>
          </a:p>
          <a:p>
            <a:pPr fontAlgn="base">
              <a:spcBef>
                <a:spcPct val="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Provision of appropriate personnel monitoring and protective devices</a:t>
            </a:r>
          </a:p>
          <a:p>
            <a:pPr fontAlgn="base">
              <a:spcBef>
                <a:spcPct val="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Periodic inspection of protective devices for wear  and tear and performance</a:t>
            </a:r>
          </a:p>
          <a:p>
            <a:pPr fontAlgn="base">
              <a:spcBef>
                <a:spcPct val="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Establishment of well understood emergency procedures</a:t>
            </a:r>
          </a:p>
          <a:p>
            <a:pPr fontAlgn="base">
              <a:spcBef>
                <a:spcPct val="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Proper documentation system is required by law</a:t>
            </a:r>
          </a:p>
        </p:txBody>
      </p:sp>
      <p:sp>
        <p:nvSpPr>
          <p:cNvPr id="2" name="Footer Placeholder 1">
            <a:extLst>
              <a:ext uri="{FF2B5EF4-FFF2-40B4-BE49-F238E27FC236}">
                <a16:creationId xmlns:a16="http://schemas.microsoft.com/office/drawing/2014/main" id="{A8795C4D-532F-CF33-22C5-6B09E696E5ED}"/>
              </a:ext>
            </a:extLst>
          </p:cNvPr>
          <p:cNvSpPr>
            <a:spLocks noGrp="1"/>
          </p:cNvSpPr>
          <p:nvPr>
            <p:ph type="ftr" sz="quarter" idx="11"/>
          </p:nvPr>
        </p:nvSpPr>
        <p:spPr/>
        <p:txBody>
          <a:bodyPr/>
          <a:lstStyle/>
          <a:p>
            <a:pPr>
              <a:defRPr/>
            </a:pPr>
            <a:r>
              <a:rPr lang="en-US"/>
              <a:t>Dr. Jayapandiyan</a:t>
            </a:r>
          </a:p>
        </p:txBody>
      </p:sp>
      <p:sp>
        <p:nvSpPr>
          <p:cNvPr id="3" name="Slide Number Placeholder 2">
            <a:extLst>
              <a:ext uri="{FF2B5EF4-FFF2-40B4-BE49-F238E27FC236}">
                <a16:creationId xmlns:a16="http://schemas.microsoft.com/office/drawing/2014/main" id="{4D601FC9-9823-41D3-6A10-3FC4163CC1DF}"/>
              </a:ext>
            </a:extLst>
          </p:cNvPr>
          <p:cNvSpPr>
            <a:spLocks noGrp="1"/>
          </p:cNvSpPr>
          <p:nvPr>
            <p:ph type="sldNum" sz="quarter" idx="12"/>
          </p:nvPr>
        </p:nvSpPr>
        <p:spPr/>
        <p:txBody>
          <a:bodyPr/>
          <a:lstStyle/>
          <a:p>
            <a:pPr>
              <a:defRPr/>
            </a:pPr>
            <a:fld id="{CFA37CA6-A949-4755-8012-4B292BF9C925}"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AFC7F11-7675-7EB8-59E2-32C1FDE862F1}"/>
              </a:ext>
            </a:extLst>
          </p:cNvPr>
          <p:cNvSpPr txBox="1">
            <a:spLocks noGrp="1"/>
          </p:cNvSpPr>
          <p:nvPr>
            <p:ph type="title"/>
          </p:nvPr>
        </p:nvSpPr>
        <p:spPr>
          <a:xfrm>
            <a:off x="1566069" y="326448"/>
            <a:ext cx="3190875" cy="382156"/>
          </a:xfrm>
        </p:spPr>
        <p:txBody>
          <a:bodyPr vert="horz" wrap="square" lIns="0" tIns="12700" rIns="0" bIns="0" rtlCol="0" anchor="ctr">
            <a:spAutoFit/>
          </a:bodyPr>
          <a:lstStyle/>
          <a:p>
            <a:pPr marL="12700" eaLnBrk="1" hangingPunct="1">
              <a:spcBef>
                <a:spcPts val="100"/>
              </a:spcBef>
              <a:defRPr/>
            </a:pPr>
            <a:r>
              <a:rPr sz="2400" b="1" spc="-5" dirty="0">
                <a:solidFill>
                  <a:srgbClr val="C00000"/>
                </a:solidFill>
                <a:effectLst/>
                <a:latin typeface="Calibri" panose="020F0502020204030204" pitchFamily="34" charset="0"/>
                <a:cs typeface="Calibri" panose="020F0502020204030204" pitchFamily="34" charset="0"/>
              </a:rPr>
              <a:t>D</a:t>
            </a:r>
            <a:r>
              <a:rPr sz="2400" b="1" dirty="0">
                <a:solidFill>
                  <a:srgbClr val="C00000"/>
                </a:solidFill>
                <a:effectLst/>
                <a:latin typeface="Calibri" panose="020F0502020204030204" pitchFamily="34" charset="0"/>
                <a:cs typeface="Calibri" panose="020F0502020204030204" pitchFamily="34" charset="0"/>
              </a:rPr>
              <a:t>E</a:t>
            </a:r>
            <a:r>
              <a:rPr sz="2400" b="1" spc="-5" dirty="0">
                <a:solidFill>
                  <a:srgbClr val="C00000"/>
                </a:solidFill>
                <a:effectLst/>
                <a:latin typeface="Calibri" panose="020F0502020204030204" pitchFamily="34" charset="0"/>
                <a:cs typeface="Calibri" panose="020F0502020204030204" pitchFamily="34" charset="0"/>
              </a:rPr>
              <a:t>FIN</a:t>
            </a:r>
            <a:r>
              <a:rPr sz="2400" b="1" spc="5" dirty="0">
                <a:solidFill>
                  <a:srgbClr val="C00000"/>
                </a:solidFill>
                <a:effectLst/>
                <a:latin typeface="Calibri" panose="020F0502020204030204" pitchFamily="34" charset="0"/>
                <a:cs typeface="Calibri" panose="020F0502020204030204" pitchFamily="34" charset="0"/>
              </a:rPr>
              <a:t>I</a:t>
            </a:r>
            <a:r>
              <a:rPr sz="2400" b="1" spc="-10" dirty="0">
                <a:solidFill>
                  <a:srgbClr val="C00000"/>
                </a:solidFill>
                <a:effectLst/>
                <a:latin typeface="Calibri" panose="020F0502020204030204" pitchFamily="34" charset="0"/>
                <a:cs typeface="Calibri" panose="020F0502020204030204" pitchFamily="34" charset="0"/>
              </a:rPr>
              <a:t>T</a:t>
            </a:r>
            <a:r>
              <a:rPr sz="2400" b="1" spc="5" dirty="0">
                <a:solidFill>
                  <a:srgbClr val="C00000"/>
                </a:solidFill>
                <a:effectLst/>
                <a:latin typeface="Calibri" panose="020F0502020204030204" pitchFamily="34" charset="0"/>
                <a:cs typeface="Calibri" panose="020F0502020204030204" pitchFamily="34" charset="0"/>
              </a:rPr>
              <a:t>I</a:t>
            </a:r>
            <a:r>
              <a:rPr sz="2400" b="1" spc="-5" dirty="0">
                <a:solidFill>
                  <a:srgbClr val="C00000"/>
                </a:solidFill>
                <a:effectLst/>
                <a:latin typeface="Calibri" panose="020F0502020204030204" pitchFamily="34" charset="0"/>
                <a:cs typeface="Calibri" panose="020F0502020204030204" pitchFamily="34" charset="0"/>
              </a:rPr>
              <a:t>ON</a:t>
            </a:r>
            <a:endParaRPr sz="2400" b="1" dirty="0">
              <a:solidFill>
                <a:srgbClr val="C00000"/>
              </a:solidFill>
              <a:effectLst/>
              <a:latin typeface="Calibri" panose="020F0502020204030204" pitchFamily="34" charset="0"/>
              <a:cs typeface="Calibri" panose="020F0502020204030204" pitchFamily="34" charset="0"/>
            </a:endParaRPr>
          </a:p>
        </p:txBody>
      </p:sp>
      <p:sp>
        <p:nvSpPr>
          <p:cNvPr id="9219" name="object 3">
            <a:extLst>
              <a:ext uri="{FF2B5EF4-FFF2-40B4-BE49-F238E27FC236}">
                <a16:creationId xmlns:a16="http://schemas.microsoft.com/office/drawing/2014/main" id="{A377BE9C-6BC3-ACC2-3525-366392CF04D8}"/>
              </a:ext>
            </a:extLst>
          </p:cNvPr>
          <p:cNvSpPr txBox="1">
            <a:spLocks noChangeArrowheads="1"/>
          </p:cNvSpPr>
          <p:nvPr/>
        </p:nvSpPr>
        <p:spPr bwMode="auto">
          <a:xfrm>
            <a:off x="1654628" y="1061243"/>
            <a:ext cx="1006928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355600" indent="-3429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just" fontAlgn="base">
              <a:spcBef>
                <a:spcPts val="100"/>
              </a:spcBef>
              <a:spcAft>
                <a:spcPct val="0"/>
              </a:spcAft>
            </a:pPr>
            <a:r>
              <a:rPr lang="en-US" altLang="en-US" sz="2200" dirty="0">
                <a:latin typeface="Calibri" panose="020F0502020204030204" pitchFamily="34" charset="0"/>
                <a:ea typeface="Arial Unicode MS" pitchFamily="34" charset="-128"/>
                <a:cs typeface="Calibri" panose="020F0502020204030204" pitchFamily="34" charset="0"/>
              </a:rPr>
              <a:t>Radiopharmaceuticals are radioactive substances or radioactive drugs for  diagnostic or</a:t>
            </a:r>
          </a:p>
          <a:p>
            <a:pPr algn="just" fontAlgn="base">
              <a:spcBef>
                <a:spcPts val="100"/>
              </a:spcBef>
              <a:spcAft>
                <a:spcPct val="0"/>
              </a:spcAft>
            </a:pPr>
            <a:r>
              <a:rPr lang="en-US" altLang="en-US" sz="2200" dirty="0">
                <a:latin typeface="Calibri" panose="020F0502020204030204" pitchFamily="34" charset="0"/>
                <a:ea typeface="Arial Unicode MS" pitchFamily="34" charset="-128"/>
                <a:cs typeface="Calibri" panose="020F0502020204030204" pitchFamily="34" charset="0"/>
              </a:rPr>
              <a:t>therapeutic interventions</a:t>
            </a:r>
          </a:p>
        </p:txBody>
      </p:sp>
      <p:sp>
        <p:nvSpPr>
          <p:cNvPr id="4" name="object 2">
            <a:extLst>
              <a:ext uri="{FF2B5EF4-FFF2-40B4-BE49-F238E27FC236}">
                <a16:creationId xmlns:a16="http://schemas.microsoft.com/office/drawing/2014/main" id="{D554A0EA-F408-5A29-5345-A91BC553DBB8}"/>
              </a:ext>
            </a:extLst>
          </p:cNvPr>
          <p:cNvSpPr txBox="1">
            <a:spLocks/>
          </p:cNvSpPr>
          <p:nvPr/>
        </p:nvSpPr>
        <p:spPr>
          <a:xfrm>
            <a:off x="1566069" y="2117145"/>
            <a:ext cx="3998912" cy="382156"/>
          </a:xfrm>
          <a:prstGeom prst="rect">
            <a:avLst/>
          </a:prstGeom>
        </p:spPr>
        <p:txBody>
          <a:bodyPr lIns="0" tIns="12700" rIns="0" bIns="0" anchor="ctr">
            <a:sp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a:lstStyle>
          <a:p>
            <a:pPr marL="12700">
              <a:spcBef>
                <a:spcPts val="100"/>
              </a:spcBef>
              <a:defRPr/>
            </a:pPr>
            <a:r>
              <a:rPr lang="en-US" sz="2400" b="1" spc="-5" dirty="0">
                <a:solidFill>
                  <a:srgbClr val="C00000"/>
                </a:solidFill>
                <a:effectLst/>
                <a:latin typeface="Calibri" panose="020F0502020204030204" pitchFamily="34" charset="0"/>
                <a:cs typeface="Calibri" panose="020F0502020204030204" pitchFamily="34" charset="0"/>
              </a:rPr>
              <a:t>COMPOSITION</a:t>
            </a:r>
            <a:endParaRPr lang="en-US" sz="2400" b="1" dirty="0">
              <a:solidFill>
                <a:srgbClr val="C00000"/>
              </a:solidFill>
              <a:effectLst/>
              <a:latin typeface="Calibri" panose="020F0502020204030204" pitchFamily="34" charset="0"/>
              <a:cs typeface="Calibri" panose="020F0502020204030204" pitchFamily="34" charset="0"/>
            </a:endParaRPr>
          </a:p>
        </p:txBody>
      </p:sp>
      <p:sp>
        <p:nvSpPr>
          <p:cNvPr id="9221" name="object 3">
            <a:extLst>
              <a:ext uri="{FF2B5EF4-FFF2-40B4-BE49-F238E27FC236}">
                <a16:creationId xmlns:a16="http://schemas.microsoft.com/office/drawing/2014/main" id="{401D1E97-C924-8343-E9BB-AEFCA01F9399}"/>
              </a:ext>
            </a:extLst>
          </p:cNvPr>
          <p:cNvSpPr txBox="1">
            <a:spLocks noChangeArrowheads="1"/>
          </p:cNvSpPr>
          <p:nvPr/>
        </p:nvSpPr>
        <p:spPr bwMode="auto">
          <a:xfrm>
            <a:off x="1678780" y="2693987"/>
            <a:ext cx="9762105" cy="98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9845" rIns="0" bIns="0">
            <a:spAutoFit/>
          </a:bodyPr>
          <a:lstStyle>
            <a:lvl1pPr marL="12700">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1pPr>
            <a:lvl2pPr marL="742950" indent="-285750">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2pPr>
            <a:lvl3pPr marL="1143000" indent="-228600">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3pPr>
            <a:lvl4pPr marL="1600200" indent="-228600">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4pPr>
            <a:lvl5pPr marL="2057400" indent="-228600">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9pPr>
          </a:lstStyle>
          <a:p>
            <a:pPr fontAlgn="base">
              <a:lnSpc>
                <a:spcPts val="3825"/>
              </a:lnSpc>
              <a:spcBef>
                <a:spcPts val="238"/>
              </a:spcBef>
              <a:spcAft>
                <a:spcPct val="0"/>
              </a:spcAft>
            </a:pPr>
            <a:r>
              <a:rPr lang="en-US" altLang="en-US" sz="2200" dirty="0">
                <a:latin typeface="Calibri" panose="020F0502020204030204" pitchFamily="34" charset="0"/>
                <a:ea typeface="Arial Unicode MS" pitchFamily="34" charset="-128"/>
                <a:cs typeface="Calibri" panose="020F0502020204030204" pitchFamily="34" charset="0"/>
              </a:rPr>
              <a:t>A radioactive </a:t>
            </a:r>
            <a:r>
              <a:rPr lang="en-US" altLang="en-US" sz="2200" u="sng" dirty="0">
                <a:latin typeface="Calibri" panose="020F0502020204030204" pitchFamily="34" charset="0"/>
                <a:ea typeface="Arial Unicode MS" pitchFamily="34" charset="-128"/>
                <a:cs typeface="Calibri" panose="020F0502020204030204" pitchFamily="34" charset="0"/>
              </a:rPr>
              <a:t>isotope</a:t>
            </a:r>
            <a:r>
              <a:rPr lang="en-US" altLang="en-US" sz="2200" dirty="0">
                <a:latin typeface="Calibri" panose="020F0502020204030204" pitchFamily="34" charset="0"/>
                <a:ea typeface="Arial Unicode MS" pitchFamily="34" charset="-128"/>
                <a:cs typeface="Calibri" panose="020F0502020204030204" pitchFamily="34" charset="0"/>
              </a:rPr>
              <a:t> that can be injected  safely into the body, and </a:t>
            </a:r>
          </a:p>
          <a:p>
            <a:pPr fontAlgn="base">
              <a:lnSpc>
                <a:spcPts val="3825"/>
              </a:lnSpc>
              <a:spcBef>
                <a:spcPts val="238"/>
              </a:spcBef>
              <a:spcAft>
                <a:spcPct val="0"/>
              </a:spcAft>
            </a:pPr>
            <a:r>
              <a:rPr lang="en-US" altLang="en-US" sz="2200" dirty="0">
                <a:latin typeface="Calibri" panose="020F0502020204030204" pitchFamily="34" charset="0"/>
                <a:ea typeface="Arial Unicode MS" pitchFamily="34" charset="-128"/>
                <a:cs typeface="Calibri" panose="020F0502020204030204" pitchFamily="34" charset="0"/>
              </a:rPr>
              <a:t>A carrier molecule that delivers the isotope to the area to be treated or examined.</a:t>
            </a:r>
          </a:p>
        </p:txBody>
      </p:sp>
      <p:pic>
        <p:nvPicPr>
          <p:cNvPr id="6" name="Picture 5">
            <a:extLst>
              <a:ext uri="{FF2B5EF4-FFF2-40B4-BE49-F238E27FC236}">
                <a16:creationId xmlns:a16="http://schemas.microsoft.com/office/drawing/2014/main" id="{BDE28D83-D81B-C370-5350-957D64C3D846}"/>
              </a:ext>
            </a:extLst>
          </p:cNvPr>
          <p:cNvPicPr>
            <a:picLocks noChangeAspect="1"/>
          </p:cNvPicPr>
          <p:nvPr/>
        </p:nvPicPr>
        <p:blipFill>
          <a:blip r:embed="rId2"/>
          <a:stretch>
            <a:fillRect/>
          </a:stretch>
        </p:blipFill>
        <p:spPr>
          <a:xfrm>
            <a:off x="3161506" y="3840592"/>
            <a:ext cx="4534694" cy="2778218"/>
          </a:xfrm>
          <a:prstGeom prst="rect">
            <a:avLst/>
          </a:prstGeom>
        </p:spPr>
      </p:pic>
      <p:sp>
        <p:nvSpPr>
          <p:cNvPr id="3" name="Footer Placeholder 2">
            <a:extLst>
              <a:ext uri="{FF2B5EF4-FFF2-40B4-BE49-F238E27FC236}">
                <a16:creationId xmlns:a16="http://schemas.microsoft.com/office/drawing/2014/main" id="{9C9C8272-E4BE-FF13-710F-0B988118A1D6}"/>
              </a:ext>
            </a:extLst>
          </p:cNvPr>
          <p:cNvSpPr>
            <a:spLocks noGrp="1"/>
          </p:cNvSpPr>
          <p:nvPr>
            <p:ph type="ftr" sz="quarter" idx="11"/>
          </p:nvPr>
        </p:nvSpPr>
        <p:spPr/>
        <p:txBody>
          <a:bodyPr/>
          <a:lstStyle/>
          <a:p>
            <a:pPr>
              <a:defRPr/>
            </a:pPr>
            <a:r>
              <a:rPr lang="en-US"/>
              <a:t>Dr. Jayapandiyan</a:t>
            </a:r>
          </a:p>
        </p:txBody>
      </p:sp>
      <p:sp>
        <p:nvSpPr>
          <p:cNvPr id="5" name="Slide Number Placeholder 4">
            <a:extLst>
              <a:ext uri="{FF2B5EF4-FFF2-40B4-BE49-F238E27FC236}">
                <a16:creationId xmlns:a16="http://schemas.microsoft.com/office/drawing/2014/main" id="{0C184CC4-CA77-0BA8-72D3-D0BE783E547A}"/>
              </a:ext>
            </a:extLst>
          </p:cNvPr>
          <p:cNvSpPr>
            <a:spLocks noGrp="1"/>
          </p:cNvSpPr>
          <p:nvPr>
            <p:ph type="sldNum" sz="quarter" idx="12"/>
          </p:nvPr>
        </p:nvSpPr>
        <p:spPr/>
        <p:txBody>
          <a:bodyPr/>
          <a:lstStyle/>
          <a:p>
            <a:pPr>
              <a:defRPr/>
            </a:pPr>
            <a:fld id="{A8D0C4C9-2821-424A-9E2C-82AFB3C1CD93}"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0751D28-3209-1A2C-B9B0-DFC7512BDEF0}"/>
              </a:ext>
            </a:extLst>
          </p:cNvPr>
          <p:cNvSpPr txBox="1">
            <a:spLocks noGrp="1"/>
          </p:cNvSpPr>
          <p:nvPr>
            <p:ph type="title"/>
          </p:nvPr>
        </p:nvSpPr>
        <p:spPr>
          <a:xfrm>
            <a:off x="1676400" y="165100"/>
            <a:ext cx="8061325" cy="444500"/>
          </a:xfrm>
        </p:spPr>
        <p:txBody>
          <a:bodyPr vert="horz" wrap="square" lIns="0" tIns="12700" rIns="0" bIns="0" rtlCol="0" anchor="ctr">
            <a:spAutoFit/>
          </a:bodyPr>
          <a:lstStyle/>
          <a:p>
            <a:pPr marL="12700" eaLnBrk="1" hangingPunct="1">
              <a:spcBef>
                <a:spcPts val="100"/>
              </a:spcBef>
              <a:tabLst>
                <a:tab pos="2663190" algn="l"/>
              </a:tabLst>
              <a:defRPr/>
            </a:pPr>
            <a:r>
              <a:rPr sz="2800" b="1" spc="-5" dirty="0">
                <a:solidFill>
                  <a:srgbClr val="C00000"/>
                </a:solidFill>
                <a:effectLst/>
              </a:rPr>
              <a:t>Dispensing</a:t>
            </a:r>
            <a:r>
              <a:rPr lang="en-US" sz="2800" b="1" spc="-5" dirty="0">
                <a:solidFill>
                  <a:srgbClr val="C00000"/>
                </a:solidFill>
                <a:effectLst/>
              </a:rPr>
              <a:t> </a:t>
            </a:r>
            <a:r>
              <a:rPr sz="2800" b="1" spc="-5" dirty="0">
                <a:solidFill>
                  <a:srgbClr val="C00000"/>
                </a:solidFill>
                <a:effectLst/>
              </a:rPr>
              <a:t>of</a:t>
            </a:r>
            <a:r>
              <a:rPr sz="2800" b="1" dirty="0">
                <a:solidFill>
                  <a:srgbClr val="C00000"/>
                </a:solidFill>
                <a:effectLst/>
              </a:rPr>
              <a:t> </a:t>
            </a:r>
            <a:r>
              <a:rPr lang="en-US" sz="2800" b="1" spc="-10" dirty="0">
                <a:solidFill>
                  <a:srgbClr val="C00000"/>
                </a:solidFill>
                <a:effectLst/>
              </a:rPr>
              <a:t>R</a:t>
            </a:r>
            <a:r>
              <a:rPr sz="2800" b="1" spc="-10" dirty="0">
                <a:solidFill>
                  <a:srgbClr val="C00000"/>
                </a:solidFill>
                <a:effectLst/>
              </a:rPr>
              <a:t>adiopharmaceuticals</a:t>
            </a:r>
          </a:p>
        </p:txBody>
      </p:sp>
      <p:sp>
        <p:nvSpPr>
          <p:cNvPr id="5" name="object 5">
            <a:extLst>
              <a:ext uri="{FF2B5EF4-FFF2-40B4-BE49-F238E27FC236}">
                <a16:creationId xmlns:a16="http://schemas.microsoft.com/office/drawing/2014/main" id="{548C8DDD-5C0A-A4A8-8941-9DFD27FE2B65}"/>
              </a:ext>
            </a:extLst>
          </p:cNvPr>
          <p:cNvSpPr txBox="1">
            <a:spLocks noGrp="1"/>
          </p:cNvSpPr>
          <p:nvPr>
            <p:ph idx="1"/>
          </p:nvPr>
        </p:nvSpPr>
        <p:spPr>
          <a:xfrm>
            <a:off x="1676399" y="807903"/>
            <a:ext cx="10100631" cy="5629746"/>
          </a:xfrm>
        </p:spPr>
        <p:txBody>
          <a:bodyPr vert="horz" wrap="square" lIns="0" tIns="12700" rIns="0" bIns="0" numCol="1" rtlCol="0" anchor="t" anchorCtr="0" compatLnSpc="1">
            <a:prstTxWarp prst="textNoShape">
              <a:avLst/>
            </a:prstTxWarp>
            <a:spAutoFit/>
          </a:bodyPr>
          <a:lstStyle/>
          <a:p>
            <a:pPr eaLnBrk="1" hangingPunct="1">
              <a:buClr>
                <a:srgbClr val="FF0000"/>
              </a:buClr>
              <a:buFont typeface="Wingdings" panose="05000000000000000000" pitchFamily="2" charset="2"/>
              <a:buChar char="Ø"/>
              <a:defRPr/>
            </a:pPr>
            <a:r>
              <a:rPr lang="en-MY" sz="2200" dirty="0">
                <a:latin typeface="Calibri" panose="020F0502020204030204" pitchFamily="34" charset="0"/>
                <a:cs typeface="Calibri" panose="020F0502020204030204" pitchFamily="34" charset="0"/>
              </a:rPr>
              <a:t>The dispensing of radiopharmaceuticals should be safe,</a:t>
            </a:r>
            <a:r>
              <a:rPr lang="en-US" sz="2200" dirty="0">
                <a:latin typeface="Calibri" panose="020F0502020204030204" pitchFamily="34" charset="0"/>
                <a:cs typeface="Calibri" panose="020F0502020204030204" pitchFamily="34" charset="0"/>
              </a:rPr>
              <a:t>straight forward and reliable</a:t>
            </a:r>
          </a:p>
          <a:p>
            <a:pPr eaLnBrk="1" hangingPunct="1">
              <a:buClr>
                <a:srgbClr val="FF0000"/>
              </a:buClr>
              <a:buFont typeface="Wingdings" panose="05000000000000000000" pitchFamily="2" charset="2"/>
              <a:buChar char="Ø"/>
              <a:defRPr/>
            </a:pPr>
            <a:r>
              <a:rPr lang="en-US" sz="2200" dirty="0">
                <a:latin typeface="Calibri" panose="020F0502020204030204" pitchFamily="34" charset="0"/>
                <a:cs typeface="Calibri" panose="020F0502020204030204" pitchFamily="34" charset="0"/>
              </a:rPr>
              <a:t> </a:t>
            </a:r>
            <a:r>
              <a:rPr sz="2200" spc="-10" dirty="0">
                <a:latin typeface="Calibri" panose="020F0502020204030204" pitchFamily="34" charset="0"/>
                <a:cs typeface="Calibri" panose="020F0502020204030204" pitchFamily="34" charset="0"/>
              </a:rPr>
              <a:t>An </a:t>
            </a:r>
            <a:r>
              <a:rPr sz="2200" spc="-5" dirty="0">
                <a:latin typeface="Calibri" panose="020F0502020204030204" pitchFamily="34" charset="0"/>
                <a:cs typeface="Calibri" panose="020F0502020204030204" pitchFamily="34" charset="0"/>
              </a:rPr>
              <a:t>important factor in radiopharmaceutical </a:t>
            </a:r>
            <a:r>
              <a:rPr sz="2200" spc="-10" dirty="0">
                <a:latin typeface="Calibri" panose="020F0502020204030204" pitchFamily="34" charset="0"/>
                <a:cs typeface="Calibri" panose="020F0502020204030204" pitchFamily="34" charset="0"/>
              </a:rPr>
              <a:t>dispensing  has </a:t>
            </a:r>
            <a:r>
              <a:rPr sz="2200" spc="-5" dirty="0">
                <a:latin typeface="Calibri" panose="020F0502020204030204" pitchFamily="34" charset="0"/>
                <a:cs typeface="Calibri" panose="020F0502020204030204" pitchFamily="34" charset="0"/>
              </a:rPr>
              <a:t>been </a:t>
            </a:r>
            <a:r>
              <a:rPr sz="2200" dirty="0">
                <a:latin typeface="Calibri" panose="020F0502020204030204" pitchFamily="34" charset="0"/>
                <a:cs typeface="Calibri" panose="020F0502020204030204" pitchFamily="34" charset="0"/>
              </a:rPr>
              <a:t>the </a:t>
            </a:r>
            <a:r>
              <a:rPr sz="2200" spc="-5" dirty="0">
                <a:latin typeface="Calibri" panose="020F0502020204030204" pitchFamily="34" charset="0"/>
                <a:cs typeface="Calibri" panose="020F0502020204030204" pitchFamily="34" charset="0"/>
              </a:rPr>
              <a:t>production of ready </a:t>
            </a:r>
            <a:r>
              <a:rPr sz="2200" dirty="0">
                <a:latin typeface="Calibri" panose="020F0502020204030204" pitchFamily="34" charset="0"/>
                <a:cs typeface="Calibri" panose="020F0502020204030204" pitchFamily="34" charset="0"/>
              </a:rPr>
              <a:t>to use </a:t>
            </a:r>
            <a:r>
              <a:rPr sz="2200" spc="-5" dirty="0">
                <a:latin typeface="Calibri" panose="020F0502020204030204" pitchFamily="34" charset="0"/>
                <a:cs typeface="Calibri" panose="020F0502020204030204" pitchFamily="34" charset="0"/>
              </a:rPr>
              <a:t>kits </a:t>
            </a:r>
            <a:r>
              <a:rPr sz="2200" dirty="0">
                <a:latin typeface="Calibri" panose="020F0502020204030204" pitchFamily="34" charset="0"/>
                <a:cs typeface="Calibri" panose="020F0502020204030204" pitchFamily="34" charset="0"/>
              </a:rPr>
              <a:t>or </a:t>
            </a:r>
            <a:r>
              <a:rPr sz="2200" spc="-5" dirty="0">
                <a:latin typeface="Calibri" panose="020F0502020204030204" pitchFamily="34" charset="0"/>
                <a:cs typeface="Calibri" panose="020F0502020204030204" pitchFamily="34" charset="0"/>
              </a:rPr>
              <a:t>cold kits  which provide </a:t>
            </a:r>
            <a:r>
              <a:rPr sz="2200" spc="-10" dirty="0">
                <a:latin typeface="Calibri" panose="020F0502020204030204" pitchFamily="34" charset="0"/>
                <a:cs typeface="Calibri" panose="020F0502020204030204" pitchFamily="34" charset="0"/>
              </a:rPr>
              <a:t>individual/ </a:t>
            </a:r>
            <a:r>
              <a:rPr sz="2200" spc="-5" dirty="0">
                <a:latin typeface="Calibri" panose="020F0502020204030204" pitchFamily="34" charset="0"/>
                <a:cs typeface="Calibri" panose="020F0502020204030204" pitchFamily="34" charset="0"/>
              </a:rPr>
              <a:t>multiple doses and can be  reconstituted by the addition </a:t>
            </a:r>
            <a:r>
              <a:rPr sz="2200" dirty="0">
                <a:latin typeface="Calibri" panose="020F0502020204030204" pitchFamily="34" charset="0"/>
                <a:cs typeface="Calibri" panose="020F0502020204030204" pitchFamily="34" charset="0"/>
              </a:rPr>
              <a:t>of </a:t>
            </a:r>
            <a:r>
              <a:rPr sz="2200" spc="-5" dirty="0">
                <a:latin typeface="Calibri" panose="020F0502020204030204" pitchFamily="34" charset="0"/>
                <a:cs typeface="Calibri" panose="020F0502020204030204" pitchFamily="34" charset="0"/>
              </a:rPr>
              <a:t>the radionuclide at the  time of </a:t>
            </a:r>
            <a:r>
              <a:rPr sz="2200" spc="-10" dirty="0">
                <a:latin typeface="Calibri" panose="020F0502020204030204" pitchFamily="34" charset="0"/>
                <a:cs typeface="Calibri" panose="020F0502020204030204" pitchFamily="34" charset="0"/>
              </a:rPr>
              <a:t>intended</a:t>
            </a:r>
            <a:r>
              <a:rPr sz="2200" spc="10" dirty="0">
                <a:latin typeface="Calibri" panose="020F0502020204030204" pitchFamily="34" charset="0"/>
                <a:cs typeface="Calibri" panose="020F0502020204030204" pitchFamily="34" charset="0"/>
              </a:rPr>
              <a:t> </a:t>
            </a:r>
            <a:r>
              <a:rPr sz="2200" spc="-5" dirty="0">
                <a:latin typeface="Calibri" panose="020F0502020204030204" pitchFamily="34" charset="0"/>
                <a:cs typeface="Calibri" panose="020F0502020204030204" pitchFamily="34" charset="0"/>
              </a:rPr>
              <a:t>use.</a:t>
            </a:r>
            <a:endParaRPr lang="en-US" sz="2200" spc="-5" dirty="0">
              <a:latin typeface="Calibri" panose="020F0502020204030204" pitchFamily="34" charset="0"/>
              <a:cs typeface="Calibri" panose="020F0502020204030204" pitchFamily="34" charset="0"/>
            </a:endParaRPr>
          </a:p>
          <a:p>
            <a:pPr eaLnBrk="1" hangingPunct="1">
              <a:buClr>
                <a:srgbClr val="FF0000"/>
              </a:buClr>
              <a:buFont typeface="Wingdings" panose="05000000000000000000" pitchFamily="2" charset="2"/>
              <a:buChar char="Ø"/>
              <a:defRPr/>
            </a:pPr>
            <a:r>
              <a:rPr lang="en-US" sz="2200" spc="-5" dirty="0">
                <a:latin typeface="Calibri" panose="020F0502020204030204" pitchFamily="34" charset="0"/>
                <a:cs typeface="Calibri" panose="020F0502020204030204" pitchFamily="34" charset="0"/>
              </a:rPr>
              <a:t>C</a:t>
            </a:r>
            <a:r>
              <a:rPr sz="2200" spc="-5" dirty="0">
                <a:latin typeface="Calibri" panose="020F0502020204030204" pitchFamily="34" charset="0"/>
                <a:cs typeface="Calibri" panose="020F0502020204030204" pitchFamily="34" charset="0"/>
              </a:rPr>
              <a:t>hemical reagents are prepared </a:t>
            </a:r>
            <a:r>
              <a:rPr sz="2200" spc="-10" dirty="0">
                <a:latin typeface="Calibri" panose="020F0502020204030204" pitchFamily="34" charset="0"/>
                <a:cs typeface="Calibri" panose="020F0502020204030204" pitchFamily="34" charset="0"/>
              </a:rPr>
              <a:t>in </a:t>
            </a:r>
            <a:r>
              <a:rPr sz="2200" dirty="0">
                <a:latin typeface="Calibri" panose="020F0502020204030204" pitchFamily="34" charset="0"/>
                <a:cs typeface="Calibri" panose="020F0502020204030204" pitchFamily="34" charset="0"/>
              </a:rPr>
              <a:t>a </a:t>
            </a:r>
            <a:r>
              <a:rPr sz="2200" spc="-5" dirty="0">
                <a:latin typeface="Calibri" panose="020F0502020204030204" pitchFamily="34" charset="0"/>
                <a:cs typeface="Calibri" panose="020F0502020204030204" pitchFamily="34" charset="0"/>
              </a:rPr>
              <a:t>sterile environment  using </a:t>
            </a:r>
            <a:r>
              <a:rPr sz="2200" spc="-5" dirty="0" err="1">
                <a:latin typeface="Calibri" panose="020F0502020204030204" pitchFamily="34" charset="0"/>
                <a:cs typeface="Calibri" panose="020F0502020204030204" pitchFamily="34" charset="0"/>
              </a:rPr>
              <a:t>apyrogenic</a:t>
            </a:r>
            <a:r>
              <a:rPr lang="en-US" sz="2200" spc="-5" dirty="0">
                <a:latin typeface="Calibri" panose="020F0502020204030204" pitchFamily="34" charset="0"/>
                <a:cs typeface="Calibri" panose="020F0502020204030204" pitchFamily="34" charset="0"/>
              </a:rPr>
              <a:t> (very pure or bacteria free) </a:t>
            </a:r>
            <a:r>
              <a:rPr sz="2200" spc="-5"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raw </a:t>
            </a:r>
            <a:r>
              <a:rPr sz="2200" spc="-5" dirty="0">
                <a:latin typeface="Calibri" panose="020F0502020204030204" pitchFamily="34" charset="0"/>
                <a:cs typeface="Calibri" panose="020F0502020204030204" pitchFamily="34" charset="0"/>
              </a:rPr>
              <a:t>materials and dispensed into  single/multiple </a:t>
            </a:r>
            <a:r>
              <a:rPr sz="2200" spc="-10" dirty="0">
                <a:latin typeface="Calibri" panose="020F0502020204030204" pitchFamily="34" charset="0"/>
                <a:cs typeface="Calibri" panose="020F0502020204030204" pitchFamily="34" charset="0"/>
              </a:rPr>
              <a:t>unit </a:t>
            </a:r>
            <a:r>
              <a:rPr sz="2200" spc="-5" dirty="0">
                <a:latin typeface="Calibri" panose="020F0502020204030204" pitchFamily="34" charset="0"/>
                <a:cs typeface="Calibri" panose="020F0502020204030204" pitchFamily="34" charset="0"/>
              </a:rPr>
              <a:t>dose containers </a:t>
            </a:r>
            <a:r>
              <a:rPr sz="2200" dirty="0">
                <a:latin typeface="Calibri" panose="020F0502020204030204" pitchFamily="34" charset="0"/>
                <a:cs typeface="Calibri" panose="020F0502020204030204" pitchFamily="34" charset="0"/>
              </a:rPr>
              <a:t>. </a:t>
            </a:r>
            <a:endParaRPr lang="en-US" sz="2200" dirty="0">
              <a:latin typeface="Calibri" panose="020F0502020204030204" pitchFamily="34" charset="0"/>
              <a:cs typeface="Calibri" panose="020F0502020204030204" pitchFamily="34" charset="0"/>
            </a:endParaRPr>
          </a:p>
          <a:p>
            <a:pPr eaLnBrk="1" hangingPunct="1">
              <a:buClr>
                <a:srgbClr val="FF0000"/>
              </a:buClr>
              <a:buFont typeface="Wingdings" panose="05000000000000000000" pitchFamily="2" charset="2"/>
              <a:buChar char="Ø"/>
              <a:defRPr/>
            </a:pPr>
            <a:endParaRPr lang="en-US" sz="2200" dirty="0">
              <a:latin typeface="Calibri" panose="020F0502020204030204" pitchFamily="34" charset="0"/>
              <a:cs typeface="Calibri" panose="020F0502020204030204" pitchFamily="34" charset="0"/>
            </a:endParaRPr>
          </a:p>
          <a:p>
            <a:pPr eaLnBrk="1" hangingPunct="1">
              <a:buClr>
                <a:srgbClr val="FF0000"/>
              </a:buClr>
              <a:buFont typeface="Wingdings" panose="05000000000000000000" pitchFamily="2" charset="2"/>
              <a:buChar char="Ø"/>
              <a:defRPr/>
            </a:pPr>
            <a:r>
              <a:rPr sz="2200" spc="-5" dirty="0">
                <a:latin typeface="Calibri" panose="020F0502020204030204" pitchFamily="34" charset="0"/>
                <a:cs typeface="Calibri" panose="020F0502020204030204" pitchFamily="34" charset="0"/>
              </a:rPr>
              <a:t>The preparation of  </a:t>
            </a:r>
            <a:r>
              <a:rPr sz="2200" spc="-10" dirty="0">
                <a:latin typeface="Calibri" panose="020F0502020204030204" pitchFamily="34" charset="0"/>
                <a:cs typeface="Calibri" panose="020F0502020204030204" pitchFamily="34" charset="0"/>
              </a:rPr>
              <a:t>individual</a:t>
            </a:r>
            <a:r>
              <a:rPr sz="2200" spc="5" dirty="0">
                <a:latin typeface="Calibri" panose="020F0502020204030204" pitchFamily="34" charset="0"/>
                <a:cs typeface="Calibri" panose="020F0502020204030204" pitchFamily="34" charset="0"/>
              </a:rPr>
              <a:t> </a:t>
            </a:r>
            <a:r>
              <a:rPr sz="2200" spc="-5" dirty="0">
                <a:latin typeface="Calibri" panose="020F0502020204030204" pitchFamily="34" charset="0"/>
                <a:cs typeface="Calibri" panose="020F0502020204030204" pitchFamily="34" charset="0"/>
              </a:rPr>
              <a:t>doses	</a:t>
            </a:r>
            <a:r>
              <a:rPr sz="2200" dirty="0">
                <a:latin typeface="Calibri" panose="020F0502020204030204" pitchFamily="34" charset="0"/>
                <a:cs typeface="Calibri" panose="020F0502020204030204" pitchFamily="34" charset="0"/>
              </a:rPr>
              <a:t>can </a:t>
            </a:r>
            <a:r>
              <a:rPr sz="2200" spc="-5" dirty="0">
                <a:latin typeface="Calibri" panose="020F0502020204030204" pitchFamily="34" charset="0"/>
                <a:cs typeface="Calibri" panose="020F0502020204030204" pitchFamily="34" charset="0"/>
              </a:rPr>
              <a:t>be carried </a:t>
            </a:r>
            <a:r>
              <a:rPr sz="2200" spc="-10" dirty="0">
                <a:latin typeface="Calibri" panose="020F0502020204030204" pitchFamily="34" charset="0"/>
                <a:cs typeface="Calibri" panose="020F0502020204030204" pitchFamily="34" charset="0"/>
              </a:rPr>
              <a:t>out </a:t>
            </a:r>
            <a:r>
              <a:rPr sz="2200" spc="-5" dirty="0">
                <a:latin typeface="Calibri" panose="020F0502020204030204" pitchFamily="34" charset="0"/>
                <a:cs typeface="Calibri" panose="020F0502020204030204" pitchFamily="34" charset="0"/>
              </a:rPr>
              <a:t>rapidly and safely  </a:t>
            </a:r>
            <a:r>
              <a:rPr sz="2200" spc="-10" dirty="0">
                <a:latin typeface="Calibri" panose="020F0502020204030204" pitchFamily="34" charset="0"/>
                <a:cs typeface="Calibri" panose="020F0502020204030204" pitchFamily="34" charset="0"/>
              </a:rPr>
              <a:t>when</a:t>
            </a:r>
            <a:r>
              <a:rPr lang="en-US" sz="2200" spc="-10" dirty="0">
                <a:latin typeface="Calibri" panose="020F0502020204030204" pitchFamily="34" charset="0"/>
                <a:cs typeface="Calibri" panose="020F0502020204030204" pitchFamily="34" charset="0"/>
              </a:rPr>
              <a:t> </a:t>
            </a:r>
            <a:r>
              <a:rPr sz="2200" spc="-5" dirty="0">
                <a:latin typeface="Calibri" panose="020F0502020204030204" pitchFamily="34" charset="0"/>
                <a:cs typeface="Calibri" panose="020F0502020204030204" pitchFamily="34" charset="0"/>
              </a:rPr>
              <a:t>required with minimum</a:t>
            </a:r>
            <a:r>
              <a:rPr sz="2200" spc="5"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handle or use.</a:t>
            </a:r>
          </a:p>
          <a:p>
            <a:pPr eaLnBrk="1" hangingPunct="1">
              <a:buClr>
                <a:srgbClr val="FF0000"/>
              </a:buClr>
              <a:buFont typeface="Wingdings" panose="05000000000000000000" pitchFamily="2" charset="2"/>
              <a:buChar char="Ø"/>
              <a:defRPr/>
            </a:pPr>
            <a:endParaRPr lang="en-US" sz="2200" dirty="0">
              <a:latin typeface="Calibri" panose="020F0502020204030204" pitchFamily="34" charset="0"/>
              <a:cs typeface="Calibri" panose="020F0502020204030204" pitchFamily="34" charset="0"/>
            </a:endParaRPr>
          </a:p>
          <a:p>
            <a:pPr eaLnBrk="1" hangingPunct="1">
              <a:buClr>
                <a:srgbClr val="FF0000"/>
              </a:buClr>
              <a:buFont typeface="Wingdings" panose="05000000000000000000" pitchFamily="2" charset="2"/>
              <a:buChar char="Ø"/>
              <a:defRPr/>
            </a:pPr>
            <a:r>
              <a:rPr lang="en-MY" sz="2200" dirty="0">
                <a:latin typeface="Calibri" panose="020F0502020204030204" pitchFamily="34" charset="0"/>
                <a:cs typeface="Calibri" panose="020F0502020204030204" pitchFamily="34" charset="0"/>
              </a:rPr>
              <a:t>Radio </a:t>
            </a:r>
            <a:r>
              <a:rPr lang="en-MY" sz="2200" spc="-5" dirty="0">
                <a:latin typeface="Calibri" panose="020F0502020204030204" pitchFamily="34" charset="0"/>
                <a:cs typeface="Calibri" panose="020F0502020204030204" pitchFamily="34" charset="0"/>
              </a:rPr>
              <a:t>pharmaceuticals </a:t>
            </a:r>
            <a:r>
              <a:rPr lang="en-MY" sz="2200" dirty="0">
                <a:latin typeface="Calibri" panose="020F0502020204030204" pitchFamily="34" charset="0"/>
                <a:cs typeface="Calibri" panose="020F0502020204030204" pitchFamily="34" charset="0"/>
              </a:rPr>
              <a:t>never go </a:t>
            </a:r>
            <a:r>
              <a:rPr lang="en-MY" sz="2200" spc="-5" dirty="0">
                <a:latin typeface="Calibri" panose="020F0502020204030204" pitchFamily="34" charset="0"/>
                <a:cs typeface="Calibri" panose="020F0502020204030204" pitchFamily="34" charset="0"/>
              </a:rPr>
              <a:t>directly to  the </a:t>
            </a:r>
            <a:r>
              <a:rPr lang="en-MY" sz="2200" dirty="0">
                <a:latin typeface="Calibri" panose="020F0502020204030204" pitchFamily="34" charset="0"/>
                <a:cs typeface="Calibri" panose="020F0502020204030204" pitchFamily="34" charset="0"/>
              </a:rPr>
              <a:t>patient. They are </a:t>
            </a:r>
            <a:r>
              <a:rPr lang="en-MY" sz="2200" spc="-5" dirty="0">
                <a:latin typeface="Calibri" panose="020F0502020204030204" pitchFamily="34" charset="0"/>
                <a:cs typeface="Calibri" panose="020F0502020204030204" pitchFamily="34" charset="0"/>
              </a:rPr>
              <a:t>provided to trained  health </a:t>
            </a:r>
            <a:r>
              <a:rPr lang="en-MY" sz="2200" dirty="0">
                <a:latin typeface="Calibri" panose="020F0502020204030204" pitchFamily="34" charset="0"/>
                <a:cs typeface="Calibri" panose="020F0502020204030204" pitchFamily="34" charset="0"/>
              </a:rPr>
              <a:t>care professionals </a:t>
            </a:r>
            <a:r>
              <a:rPr lang="en-MY" sz="2200" spc="-5" dirty="0">
                <a:latin typeface="Calibri" panose="020F0502020204030204" pitchFamily="34" charset="0"/>
                <a:cs typeface="Calibri" panose="020F0502020204030204" pitchFamily="34" charset="0"/>
              </a:rPr>
              <a:t>at the </a:t>
            </a:r>
            <a:r>
              <a:rPr lang="en-MY" sz="2200" dirty="0">
                <a:latin typeface="Calibri" panose="020F0502020204030204" pitchFamily="34" charset="0"/>
                <a:cs typeface="Calibri" panose="020F0502020204030204" pitchFamily="34" charset="0"/>
              </a:rPr>
              <a:t>hospital or  </a:t>
            </a:r>
            <a:r>
              <a:rPr lang="en-MY" sz="2200" spc="-5" dirty="0">
                <a:latin typeface="Calibri" panose="020F0502020204030204" pitchFamily="34" charset="0"/>
                <a:cs typeface="Calibri" panose="020F0502020204030204" pitchFamily="34" charset="0"/>
              </a:rPr>
              <a:t>clinic </a:t>
            </a:r>
            <a:r>
              <a:rPr lang="en-MY" sz="2200" dirty="0">
                <a:latin typeface="Calibri" panose="020F0502020204030204" pitchFamily="34" charset="0"/>
                <a:cs typeface="Calibri" panose="020F0502020204030204" pitchFamily="34" charset="0"/>
              </a:rPr>
              <a:t>and </a:t>
            </a:r>
            <a:r>
              <a:rPr lang="en-MY" sz="2200" spc="-5" dirty="0">
                <a:latin typeface="Calibri" panose="020F0502020204030204" pitchFamily="34" charset="0"/>
                <a:cs typeface="Calibri" panose="020F0502020204030204" pitchFamily="34" charset="0"/>
              </a:rPr>
              <a:t>then administered to the</a:t>
            </a:r>
            <a:r>
              <a:rPr lang="en-MY" sz="2200" spc="20" dirty="0">
                <a:latin typeface="Calibri" panose="020F0502020204030204" pitchFamily="34" charset="0"/>
                <a:cs typeface="Calibri" panose="020F0502020204030204" pitchFamily="34" charset="0"/>
              </a:rPr>
              <a:t> </a:t>
            </a:r>
            <a:r>
              <a:rPr lang="en-MY" sz="2200" spc="-5" dirty="0">
                <a:latin typeface="Calibri" panose="020F0502020204030204" pitchFamily="34" charset="0"/>
                <a:cs typeface="Calibri" panose="020F0502020204030204" pitchFamily="34" charset="0"/>
              </a:rPr>
              <a:t>patient</a:t>
            </a:r>
            <a:endParaRPr lang="en-MY" sz="2200" dirty="0">
              <a:latin typeface="Calibri" panose="020F0502020204030204" pitchFamily="34" charset="0"/>
              <a:cs typeface="Calibri" panose="020F0502020204030204" pitchFamily="34" charset="0"/>
            </a:endParaRPr>
          </a:p>
          <a:p>
            <a:pPr eaLnBrk="1" hangingPunct="1">
              <a:defRPr/>
            </a:pPr>
            <a:endParaRPr sz="2200" dirty="0"/>
          </a:p>
        </p:txBody>
      </p:sp>
      <p:sp>
        <p:nvSpPr>
          <p:cNvPr id="3" name="object 3">
            <a:extLst>
              <a:ext uri="{FF2B5EF4-FFF2-40B4-BE49-F238E27FC236}">
                <a16:creationId xmlns:a16="http://schemas.microsoft.com/office/drawing/2014/main" id="{B36DBCE7-7338-5868-C863-539C9E53F0FC}"/>
              </a:ext>
            </a:extLst>
          </p:cNvPr>
          <p:cNvSpPr txBox="1"/>
          <p:nvPr/>
        </p:nvSpPr>
        <p:spPr>
          <a:xfrm>
            <a:off x="2060575" y="1901825"/>
            <a:ext cx="152400" cy="463550"/>
          </a:xfrm>
          <a:prstGeom prst="rect">
            <a:avLst/>
          </a:prstGeom>
        </p:spPr>
        <p:txBody>
          <a:bodyPr lIns="0" tIns="16510" rIns="0" bIns="0">
            <a:spAutoFit/>
          </a:bodyPr>
          <a:lstStyle/>
          <a:p>
            <a:pPr marL="12700">
              <a:spcBef>
                <a:spcPts val="130"/>
              </a:spcBef>
              <a:defRPr/>
            </a:pPr>
            <a:r>
              <a:rPr sz="2850" spc="10" dirty="0">
                <a:solidFill>
                  <a:prstClr val="black"/>
                </a:solidFill>
                <a:latin typeface="Arial Unicode MS"/>
                <a:cs typeface="Arial Unicode MS"/>
              </a:rPr>
              <a:t>•</a:t>
            </a:r>
            <a:endParaRPr sz="2850">
              <a:solidFill>
                <a:prstClr val="black"/>
              </a:solidFill>
              <a:latin typeface="Arial Unicode MS"/>
              <a:cs typeface="Arial Unicode MS"/>
            </a:endParaRPr>
          </a:p>
        </p:txBody>
      </p:sp>
      <p:sp>
        <p:nvSpPr>
          <p:cNvPr id="4" name="Footer Placeholder 3">
            <a:extLst>
              <a:ext uri="{FF2B5EF4-FFF2-40B4-BE49-F238E27FC236}">
                <a16:creationId xmlns:a16="http://schemas.microsoft.com/office/drawing/2014/main" id="{4BE2D356-CC8E-6AD1-8ACA-AE423CD02164}"/>
              </a:ext>
            </a:extLst>
          </p:cNvPr>
          <p:cNvSpPr>
            <a:spLocks noGrp="1"/>
          </p:cNvSpPr>
          <p:nvPr>
            <p:ph type="ftr" sz="quarter" idx="11"/>
          </p:nvPr>
        </p:nvSpPr>
        <p:spPr/>
        <p:txBody>
          <a:bodyPr/>
          <a:lstStyle/>
          <a:p>
            <a:pPr>
              <a:defRPr/>
            </a:pPr>
            <a:r>
              <a:rPr lang="en-US"/>
              <a:t>Dr. Jayapandiyan</a:t>
            </a:r>
          </a:p>
        </p:txBody>
      </p:sp>
      <p:sp>
        <p:nvSpPr>
          <p:cNvPr id="6" name="Slide Number Placeholder 5">
            <a:extLst>
              <a:ext uri="{FF2B5EF4-FFF2-40B4-BE49-F238E27FC236}">
                <a16:creationId xmlns:a16="http://schemas.microsoft.com/office/drawing/2014/main" id="{FDBAC231-D89B-DFF2-454C-07CF461E1866}"/>
              </a:ext>
            </a:extLst>
          </p:cNvPr>
          <p:cNvSpPr>
            <a:spLocks noGrp="1"/>
          </p:cNvSpPr>
          <p:nvPr>
            <p:ph type="sldNum" sz="quarter" idx="12"/>
          </p:nvPr>
        </p:nvSpPr>
        <p:spPr/>
        <p:txBody>
          <a:bodyPr/>
          <a:lstStyle/>
          <a:p>
            <a:pPr>
              <a:defRPr/>
            </a:pPr>
            <a:fld id="{A8D0C4C9-2821-424A-9E2C-82AFB3C1CD93}" type="slidenum">
              <a:rPr lang="en-US" altLang="en-US" smtClean="0"/>
              <a:pPr>
                <a:defRPr/>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4B9586B-825C-ADC6-DBA1-7A0A3EA9E21F}"/>
              </a:ext>
            </a:extLst>
          </p:cNvPr>
          <p:cNvSpPr txBox="1">
            <a:spLocks noGrp="1"/>
          </p:cNvSpPr>
          <p:nvPr>
            <p:ph type="title"/>
          </p:nvPr>
        </p:nvSpPr>
        <p:spPr>
          <a:xfrm>
            <a:off x="1662591" y="277813"/>
            <a:ext cx="6330950" cy="444500"/>
          </a:xfrm>
        </p:spPr>
        <p:txBody>
          <a:bodyPr vert="horz" wrap="square" lIns="0" tIns="12700" rIns="0" bIns="0" rtlCol="0" anchor="ctr">
            <a:spAutoFit/>
          </a:bodyPr>
          <a:lstStyle/>
          <a:p>
            <a:pPr marL="12700" eaLnBrk="1" hangingPunct="1">
              <a:spcBef>
                <a:spcPts val="100"/>
              </a:spcBef>
              <a:defRPr/>
            </a:pPr>
            <a:r>
              <a:rPr sz="2800" b="1" spc="-5" dirty="0">
                <a:solidFill>
                  <a:srgbClr val="FF0000"/>
                </a:solidFill>
                <a:latin typeface="Calibri" panose="020F0502020204030204" pitchFamily="34" charset="0"/>
                <a:cs typeface="Calibri" panose="020F0502020204030204" pitchFamily="34" charset="0"/>
              </a:rPr>
              <a:t>Procurement and</a:t>
            </a:r>
            <a:r>
              <a:rPr sz="2800" b="1" spc="-75" dirty="0">
                <a:solidFill>
                  <a:srgbClr val="FF0000"/>
                </a:solidFill>
                <a:latin typeface="Calibri" panose="020F0502020204030204" pitchFamily="34" charset="0"/>
                <a:cs typeface="Calibri" panose="020F0502020204030204" pitchFamily="34" charset="0"/>
              </a:rPr>
              <a:t> </a:t>
            </a:r>
            <a:r>
              <a:rPr lang="en-US" sz="2800" b="1" spc="-75" dirty="0">
                <a:solidFill>
                  <a:srgbClr val="FF0000"/>
                </a:solidFill>
                <a:latin typeface="Calibri" panose="020F0502020204030204" pitchFamily="34" charset="0"/>
                <a:cs typeface="Calibri" panose="020F0502020204030204" pitchFamily="34" charset="0"/>
              </a:rPr>
              <a:t>S</a:t>
            </a:r>
            <a:r>
              <a:rPr sz="2800" b="1" dirty="0">
                <a:solidFill>
                  <a:srgbClr val="FF0000"/>
                </a:solidFill>
                <a:latin typeface="Calibri" panose="020F0502020204030204" pitchFamily="34" charset="0"/>
                <a:cs typeface="Calibri" panose="020F0502020204030204" pitchFamily="34" charset="0"/>
              </a:rPr>
              <a:t>torage</a:t>
            </a:r>
          </a:p>
        </p:txBody>
      </p:sp>
      <p:sp>
        <p:nvSpPr>
          <p:cNvPr id="17414" name="object 6">
            <a:extLst>
              <a:ext uri="{FF2B5EF4-FFF2-40B4-BE49-F238E27FC236}">
                <a16:creationId xmlns:a16="http://schemas.microsoft.com/office/drawing/2014/main" id="{45EBD06C-6833-E6EA-1F8F-62F104E748F0}"/>
              </a:ext>
            </a:extLst>
          </p:cNvPr>
          <p:cNvSpPr txBox="1">
            <a:spLocks noChangeArrowheads="1"/>
          </p:cNvSpPr>
          <p:nvPr/>
        </p:nvSpPr>
        <p:spPr bwMode="auto">
          <a:xfrm>
            <a:off x="1662590" y="993430"/>
            <a:ext cx="9717833" cy="360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355600" indent="-3429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just" fontAlgn="base">
              <a:spcBef>
                <a:spcPts val="100"/>
              </a:spcBef>
              <a:spcAft>
                <a:spcPct val="0"/>
              </a:spcAft>
              <a:buClr>
                <a:srgbClr val="FF0000"/>
              </a:buClr>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Because of the short life of the radiopharmaceuticals the nuclear  pharmacist will order the drug directly from the manufacturer usually  through overnight delivery</a:t>
            </a:r>
          </a:p>
          <a:p>
            <a:pPr algn="just" fontAlgn="base">
              <a:spcBef>
                <a:spcPts val="100"/>
              </a:spcBef>
              <a:spcAft>
                <a:spcPct val="0"/>
              </a:spcAft>
              <a:buClr>
                <a:srgbClr val="FF0000"/>
              </a:buClr>
              <a:buFont typeface="Wingdings" panose="05000000000000000000" pitchFamily="2" charset="2"/>
              <a:buChar char="Ø"/>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fontAlgn="base">
              <a:spcBef>
                <a:spcPts val="500"/>
              </a:spcBef>
              <a:spcAft>
                <a:spcPct val="0"/>
              </a:spcAft>
              <a:buClr>
                <a:srgbClr val="FF0000"/>
              </a:buClr>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In addition knowledge of calibration time shipping/ delivery  schedules	and radioactive decay associated with the ordered radio  pharmaceutical weigh heavily in the ordering process</a:t>
            </a:r>
          </a:p>
          <a:p>
            <a:pPr fontAlgn="base">
              <a:spcBef>
                <a:spcPts val="500"/>
              </a:spcBef>
              <a:spcAft>
                <a:spcPct val="0"/>
              </a:spcAft>
              <a:buClr>
                <a:srgbClr val="FF0000"/>
              </a:buClr>
              <a:buFont typeface="Wingdings" panose="05000000000000000000" pitchFamily="2" charset="2"/>
              <a:buChar char="Ø"/>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fontAlgn="base">
              <a:spcBef>
                <a:spcPts val="513"/>
              </a:spcBef>
              <a:spcAft>
                <a:spcPct val="0"/>
              </a:spcAft>
              <a:buClr>
                <a:srgbClr val="FF0000"/>
              </a:buClr>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Isotope storage areas should be as per the rules. There should be a  separate lab for the manipulation and preparation of radiopharmaceutical dosage and another for the calibration of doses.  The treatment room must also be different.</a:t>
            </a:r>
          </a:p>
        </p:txBody>
      </p:sp>
      <p:sp>
        <p:nvSpPr>
          <p:cNvPr id="3" name="Footer Placeholder 2">
            <a:extLst>
              <a:ext uri="{FF2B5EF4-FFF2-40B4-BE49-F238E27FC236}">
                <a16:creationId xmlns:a16="http://schemas.microsoft.com/office/drawing/2014/main" id="{9E1CBE65-E512-BCA9-C236-F477B9BE2D4F}"/>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6C5D3021-8099-D611-5E39-24E751674829}"/>
              </a:ext>
            </a:extLst>
          </p:cNvPr>
          <p:cNvSpPr>
            <a:spLocks noGrp="1"/>
          </p:cNvSpPr>
          <p:nvPr>
            <p:ph type="sldNum" sz="quarter" idx="12"/>
          </p:nvPr>
        </p:nvSpPr>
        <p:spPr/>
        <p:txBody>
          <a:bodyPr/>
          <a:lstStyle/>
          <a:p>
            <a:pPr>
              <a:defRPr/>
            </a:pPr>
            <a:fld id="{A8D0C4C9-2821-424A-9E2C-82AFB3C1CD93}" type="slidenum">
              <a:rPr lang="en-US" altLang="en-US" smtClean="0"/>
              <a:pPr>
                <a:defRPr/>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D520200-E6EB-1F7E-8C43-396DDAA6AEBE}"/>
              </a:ext>
            </a:extLst>
          </p:cNvPr>
          <p:cNvSpPr txBox="1">
            <a:spLocks noGrp="1"/>
          </p:cNvSpPr>
          <p:nvPr>
            <p:ph type="title"/>
          </p:nvPr>
        </p:nvSpPr>
        <p:spPr>
          <a:xfrm>
            <a:off x="1564394" y="99286"/>
            <a:ext cx="1838325" cy="412750"/>
          </a:xfrm>
        </p:spPr>
        <p:txBody>
          <a:bodyPr vert="horz" wrap="square" lIns="0" tIns="12700" rIns="0" bIns="0" rtlCol="0" anchor="ctr">
            <a:spAutoFit/>
          </a:bodyPr>
          <a:lstStyle/>
          <a:p>
            <a:pPr marL="12700" eaLnBrk="1" hangingPunct="1">
              <a:spcBef>
                <a:spcPts val="100"/>
              </a:spcBef>
              <a:defRPr/>
            </a:pPr>
            <a:r>
              <a:rPr sz="2600" b="1" u="sng" spc="-5" dirty="0">
                <a:solidFill>
                  <a:srgbClr val="FF0000"/>
                </a:solidFill>
              </a:rPr>
              <a:t>Labell</a:t>
            </a:r>
            <a:r>
              <a:rPr sz="2600" b="1" u="sng" spc="-10" dirty="0">
                <a:solidFill>
                  <a:srgbClr val="FF0000"/>
                </a:solidFill>
              </a:rPr>
              <a:t>i</a:t>
            </a:r>
            <a:r>
              <a:rPr sz="2600" b="1" u="sng" dirty="0">
                <a:solidFill>
                  <a:srgbClr val="FF0000"/>
                </a:solidFill>
              </a:rPr>
              <a:t>ng</a:t>
            </a:r>
          </a:p>
        </p:txBody>
      </p:sp>
      <p:sp>
        <p:nvSpPr>
          <p:cNvPr id="30723" name="object 3">
            <a:extLst>
              <a:ext uri="{FF2B5EF4-FFF2-40B4-BE49-F238E27FC236}">
                <a16:creationId xmlns:a16="http://schemas.microsoft.com/office/drawing/2014/main" id="{12191D79-DDB7-EF00-4B62-72FDA19FAB06}"/>
              </a:ext>
            </a:extLst>
          </p:cNvPr>
          <p:cNvSpPr txBox="1">
            <a:spLocks noChangeArrowheads="1"/>
          </p:cNvSpPr>
          <p:nvPr/>
        </p:nvSpPr>
        <p:spPr bwMode="auto">
          <a:xfrm>
            <a:off x="1564394" y="680694"/>
            <a:ext cx="10179587" cy="591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622300" indent="-6096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ts val="100"/>
              </a:spcBef>
              <a:spcAft>
                <a:spcPct val="0"/>
              </a:spcAft>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All products should be clearly identified by label which must  remain permanently </a:t>
            </a:r>
          </a:p>
          <a:p>
            <a:pPr fontAlgn="base">
              <a:spcBef>
                <a:spcPts val="100"/>
              </a:spcBef>
              <a:spcAft>
                <a:spcPct val="0"/>
              </a:spcAft>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attached to the containers under all  storage condition.</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label on the container should show the;</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Name of the drug product and product code, </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name of radio nuclide, </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name of manufacturer or  the company,</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radioactivity per unit dose, </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route of administration, </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expiry date,</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amount of radioactivity at dispatch time </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radiation dose that the patient would receive</a:t>
            </a:r>
          </a:p>
        </p:txBody>
      </p:sp>
      <p:sp>
        <p:nvSpPr>
          <p:cNvPr id="3" name="Footer Placeholder 2">
            <a:extLst>
              <a:ext uri="{FF2B5EF4-FFF2-40B4-BE49-F238E27FC236}">
                <a16:creationId xmlns:a16="http://schemas.microsoft.com/office/drawing/2014/main" id="{66356C73-1A06-32A2-DE5C-FED3CF10856C}"/>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9F2A8BA5-3D59-1B54-4F46-7CA393B6FB0B}"/>
              </a:ext>
            </a:extLst>
          </p:cNvPr>
          <p:cNvSpPr>
            <a:spLocks noGrp="1"/>
          </p:cNvSpPr>
          <p:nvPr>
            <p:ph type="sldNum" sz="quarter" idx="12"/>
          </p:nvPr>
        </p:nvSpPr>
        <p:spPr/>
        <p:txBody>
          <a:bodyPr/>
          <a:lstStyle/>
          <a:p>
            <a:pPr>
              <a:defRPr/>
            </a:pPr>
            <a:fld id="{A8D0C4C9-2821-424A-9E2C-82AFB3C1CD93}" type="slidenum">
              <a:rPr lang="en-US" altLang="en-US" smtClean="0"/>
              <a:pPr>
                <a:defRPr/>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3">
            <a:extLst>
              <a:ext uri="{FF2B5EF4-FFF2-40B4-BE49-F238E27FC236}">
                <a16:creationId xmlns:a16="http://schemas.microsoft.com/office/drawing/2014/main" id="{D09A2D00-F6E9-7F58-524E-DE6FBC75711C}"/>
              </a:ext>
            </a:extLst>
          </p:cNvPr>
          <p:cNvSpPr txBox="1">
            <a:spLocks noChangeArrowheads="1"/>
          </p:cNvSpPr>
          <p:nvPr/>
        </p:nvSpPr>
        <p:spPr bwMode="auto">
          <a:xfrm>
            <a:off x="1772797" y="1000125"/>
            <a:ext cx="967372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tabLst>
                <a:tab pos="336550" algn="l"/>
              </a:tabLst>
              <a:defRPr>
                <a:solidFill>
                  <a:schemeClr val="tx1"/>
                </a:solidFill>
                <a:latin typeface="Gill Sans MT" panose="020B0502020104020203" pitchFamily="34" charset="0"/>
                <a:cs typeface="Arial" panose="020B0604020202020204" pitchFamily="34" charset="0"/>
              </a:defRPr>
            </a:lvl1pPr>
            <a:lvl2pPr marL="495300" indent="-373063">
              <a:tabLst>
                <a:tab pos="336550" algn="l"/>
              </a:tabLst>
              <a:defRPr>
                <a:solidFill>
                  <a:schemeClr val="tx1"/>
                </a:solidFill>
                <a:latin typeface="Gill Sans MT" panose="020B0502020104020203" pitchFamily="34" charset="0"/>
                <a:cs typeface="Arial" panose="020B0604020202020204" pitchFamily="34" charset="0"/>
              </a:defRPr>
            </a:lvl2pPr>
            <a:lvl3pPr marL="1143000" indent="-228600">
              <a:tabLst>
                <a:tab pos="336550" algn="l"/>
              </a:tabLst>
              <a:defRPr>
                <a:solidFill>
                  <a:schemeClr val="tx1"/>
                </a:solidFill>
                <a:latin typeface="Gill Sans MT" panose="020B0502020104020203" pitchFamily="34" charset="0"/>
                <a:cs typeface="Arial" panose="020B0604020202020204" pitchFamily="34" charset="0"/>
              </a:defRPr>
            </a:lvl3pPr>
            <a:lvl4pPr marL="1600200" indent="-228600">
              <a:tabLst>
                <a:tab pos="336550" algn="l"/>
              </a:tabLst>
              <a:defRPr>
                <a:solidFill>
                  <a:schemeClr val="tx1"/>
                </a:solidFill>
                <a:latin typeface="Gill Sans MT" panose="020B0502020104020203" pitchFamily="34" charset="0"/>
                <a:cs typeface="Arial" panose="020B0604020202020204" pitchFamily="34" charset="0"/>
              </a:defRPr>
            </a:lvl4pPr>
            <a:lvl5pPr marL="2057400" indent="-228600">
              <a:tabLst>
                <a:tab pos="33655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3655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3655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3655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36550" algn="l"/>
              </a:tabLst>
              <a:defRPr>
                <a:solidFill>
                  <a:schemeClr val="tx1"/>
                </a:solidFill>
                <a:latin typeface="Gill Sans MT" panose="020B0502020104020203" pitchFamily="34" charset="0"/>
                <a:cs typeface="Arial" panose="020B0604020202020204" pitchFamily="34" charset="0"/>
              </a:defRPr>
            </a:lvl9pPr>
          </a:lstStyle>
          <a:p>
            <a:pPr algn="just" fontAlgn="base">
              <a:lnSpc>
                <a:spcPct val="112000"/>
              </a:lnSpc>
              <a:spcBef>
                <a:spcPts val="100"/>
              </a:spcBef>
              <a:spcAft>
                <a:spcPct val="0"/>
              </a:spcAft>
              <a:buClr>
                <a:srgbClr val="FFCC00"/>
              </a:buClr>
              <a:buSzPct val="121000"/>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Radiopharmaceuticals are generally expected to  confirm to specifications under the following  heading:</a:t>
            </a:r>
          </a:p>
          <a:p>
            <a:pPr lvl="1" fontAlgn="base">
              <a:spcBef>
                <a:spcPts val="938"/>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Radionuclide concentration</a:t>
            </a:r>
          </a:p>
          <a:p>
            <a:pPr lvl="1" fontAlgn="base">
              <a:spcBef>
                <a:spcPts val="925"/>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Radiochemical purity</a:t>
            </a:r>
          </a:p>
          <a:p>
            <a:pPr lvl="1" fontAlgn="base">
              <a:spcBef>
                <a:spcPts val="913"/>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Chemical purity</a:t>
            </a:r>
          </a:p>
          <a:p>
            <a:pPr lvl="1" fontAlgn="base">
              <a:spcBef>
                <a:spcPts val="913"/>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Sterility</a:t>
            </a:r>
          </a:p>
          <a:p>
            <a:pPr lvl="1" fontAlgn="base">
              <a:spcBef>
                <a:spcPts val="925"/>
              </a:spcBef>
              <a:spcAft>
                <a:spcPct val="0"/>
              </a:spcAft>
              <a:buClr>
                <a:srgbClr val="000000"/>
              </a:buClr>
              <a:buFontTx/>
              <a:buAutoNum type="alphaLcPeriod"/>
            </a:pPr>
            <a:r>
              <a:rPr lang="en-US" altLang="en-US" sz="2200" dirty="0" err="1">
                <a:solidFill>
                  <a:prstClr val="black"/>
                </a:solidFill>
                <a:latin typeface="Calibri" panose="020F0502020204030204" pitchFamily="34" charset="0"/>
                <a:ea typeface="Calibri" panose="020F0502020204030204" pitchFamily="34" charset="0"/>
                <a:cs typeface="Calibri" panose="020F0502020204030204" pitchFamily="34" charset="0"/>
              </a:rPr>
              <a:t>Apyrogenicity</a:t>
            </a: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altLang="en-US" sz="2200" i="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MY" altLang="en-US" sz="2200" i="1" dirty="0">
                <a:solidFill>
                  <a:prstClr val="black"/>
                </a:solidFill>
                <a:latin typeface="Calibri" panose="020F0502020204030204" pitchFamily="34" charset="0"/>
                <a:ea typeface="Calibri" panose="020F0502020204030204" pitchFamily="34" charset="0"/>
                <a:cs typeface="Calibri" panose="020F0502020204030204" pitchFamily="34" charset="0"/>
              </a:rPr>
              <a:t>materials that cause a rise in temperature)</a:t>
            </a:r>
            <a:endParaRPr lang="en-US" altLang="en-US" sz="22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1" fontAlgn="base">
              <a:spcBef>
                <a:spcPts val="925"/>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Absence of foreign particulate matter</a:t>
            </a:r>
          </a:p>
          <a:p>
            <a:pPr lvl="1" fontAlgn="base">
              <a:spcBef>
                <a:spcPts val="925"/>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Particle size (if appropriate)</a:t>
            </a:r>
          </a:p>
          <a:p>
            <a:pPr lvl="1" fontAlgn="base">
              <a:spcBef>
                <a:spcPts val="925"/>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pH</a:t>
            </a:r>
          </a:p>
          <a:p>
            <a:pPr lvl="1" fontAlgn="base">
              <a:spcBef>
                <a:spcPts val="925"/>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Biological distribution</a:t>
            </a:r>
          </a:p>
        </p:txBody>
      </p:sp>
      <p:sp>
        <p:nvSpPr>
          <p:cNvPr id="29699" name="Rectangle 3">
            <a:extLst>
              <a:ext uri="{FF2B5EF4-FFF2-40B4-BE49-F238E27FC236}">
                <a16:creationId xmlns:a16="http://schemas.microsoft.com/office/drawing/2014/main" id="{2D875ED1-B15C-4489-7F96-586ACCEBD4C8}"/>
              </a:ext>
            </a:extLst>
          </p:cNvPr>
          <p:cNvSpPr>
            <a:spLocks noChangeArrowheads="1"/>
          </p:cNvSpPr>
          <p:nvPr/>
        </p:nvSpPr>
        <p:spPr bwMode="auto">
          <a:xfrm>
            <a:off x="1772798" y="205650"/>
            <a:ext cx="2787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ct val="0"/>
              </a:spcBef>
              <a:spcAft>
                <a:spcPct val="0"/>
              </a:spcAft>
            </a:pPr>
            <a:r>
              <a:rPr lang="en-US" altLang="en-US" sz="2400" b="1" dirty="0">
                <a:solidFill>
                  <a:srgbClr val="FF0000"/>
                </a:solidFill>
              </a:rPr>
              <a:t>Quality Assurance</a:t>
            </a:r>
          </a:p>
        </p:txBody>
      </p:sp>
      <p:sp>
        <p:nvSpPr>
          <p:cNvPr id="2" name="Footer Placeholder 1">
            <a:extLst>
              <a:ext uri="{FF2B5EF4-FFF2-40B4-BE49-F238E27FC236}">
                <a16:creationId xmlns:a16="http://schemas.microsoft.com/office/drawing/2014/main" id="{B786775D-3571-74E1-649C-FCF73438453E}"/>
              </a:ext>
            </a:extLst>
          </p:cNvPr>
          <p:cNvSpPr>
            <a:spLocks noGrp="1"/>
          </p:cNvSpPr>
          <p:nvPr>
            <p:ph type="ftr" sz="quarter" idx="11"/>
          </p:nvPr>
        </p:nvSpPr>
        <p:spPr/>
        <p:txBody>
          <a:bodyPr/>
          <a:lstStyle/>
          <a:p>
            <a:pPr>
              <a:defRPr/>
            </a:pPr>
            <a:r>
              <a:rPr lang="en-US"/>
              <a:t>Dr. Jayapandiyan</a:t>
            </a:r>
          </a:p>
        </p:txBody>
      </p:sp>
      <p:sp>
        <p:nvSpPr>
          <p:cNvPr id="3" name="Slide Number Placeholder 2">
            <a:extLst>
              <a:ext uri="{FF2B5EF4-FFF2-40B4-BE49-F238E27FC236}">
                <a16:creationId xmlns:a16="http://schemas.microsoft.com/office/drawing/2014/main" id="{A6D128E2-ECDC-2EC3-A3DA-1FB30079ACB7}"/>
              </a:ext>
            </a:extLst>
          </p:cNvPr>
          <p:cNvSpPr>
            <a:spLocks noGrp="1"/>
          </p:cNvSpPr>
          <p:nvPr>
            <p:ph type="sldNum" sz="quarter" idx="12"/>
          </p:nvPr>
        </p:nvSpPr>
        <p:spPr/>
        <p:txBody>
          <a:bodyPr/>
          <a:lstStyle/>
          <a:p>
            <a:pPr>
              <a:defRPr/>
            </a:pPr>
            <a:fld id="{CFA37CA6-A949-4755-8012-4B292BF9C925}" type="slidenum">
              <a:rPr lang="en-US" altLang="en-US" smtClean="0"/>
              <a:pPr>
                <a:defRPr/>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45D14E9-EB25-979E-218E-74B459861C32}"/>
              </a:ext>
            </a:extLst>
          </p:cNvPr>
          <p:cNvSpPr txBox="1">
            <a:spLocks noGrp="1"/>
          </p:cNvSpPr>
          <p:nvPr>
            <p:ph type="title"/>
          </p:nvPr>
        </p:nvSpPr>
        <p:spPr>
          <a:xfrm>
            <a:off x="1622234" y="332270"/>
            <a:ext cx="5648900" cy="412934"/>
          </a:xfrm>
        </p:spPr>
        <p:txBody>
          <a:bodyPr vert="horz" wrap="square" lIns="0" tIns="12700" rIns="0" bIns="0" rtlCol="0" anchor="ctr">
            <a:spAutoFit/>
          </a:bodyPr>
          <a:lstStyle/>
          <a:p>
            <a:pPr marL="12700" eaLnBrk="1" hangingPunct="1">
              <a:spcBef>
                <a:spcPts val="100"/>
              </a:spcBef>
              <a:defRPr/>
            </a:pPr>
            <a:r>
              <a:rPr sz="2600" b="1" u="sng" spc="-5" dirty="0">
                <a:solidFill>
                  <a:srgbClr val="FF0000"/>
                </a:solidFill>
                <a:effectLst/>
              </a:rPr>
              <a:t>Production and </a:t>
            </a:r>
            <a:r>
              <a:rPr lang="en-US" sz="2600" b="1" u="sng" spc="-10" dirty="0">
                <a:solidFill>
                  <a:srgbClr val="FF0000"/>
                </a:solidFill>
                <a:effectLst/>
              </a:rPr>
              <a:t>D</a:t>
            </a:r>
            <a:r>
              <a:rPr sz="2600" b="1" u="sng" spc="-10" dirty="0">
                <a:solidFill>
                  <a:srgbClr val="FF0000"/>
                </a:solidFill>
                <a:effectLst/>
              </a:rPr>
              <a:t>istribution</a:t>
            </a:r>
            <a:r>
              <a:rPr sz="2600" b="1" u="sng" spc="-45" dirty="0">
                <a:solidFill>
                  <a:srgbClr val="FF0000"/>
                </a:solidFill>
                <a:effectLst/>
              </a:rPr>
              <a:t> </a:t>
            </a:r>
            <a:r>
              <a:rPr lang="en-US" sz="2600" b="1" u="sng" spc="-45" dirty="0">
                <a:solidFill>
                  <a:srgbClr val="FF0000"/>
                </a:solidFill>
                <a:effectLst/>
              </a:rPr>
              <a:t>R</a:t>
            </a:r>
            <a:r>
              <a:rPr sz="2600" b="1" u="sng" dirty="0">
                <a:solidFill>
                  <a:srgbClr val="FF0000"/>
                </a:solidFill>
                <a:effectLst/>
              </a:rPr>
              <a:t>ecords</a:t>
            </a:r>
          </a:p>
        </p:txBody>
      </p:sp>
      <p:sp>
        <p:nvSpPr>
          <p:cNvPr id="31747" name="object 3">
            <a:extLst>
              <a:ext uri="{FF2B5EF4-FFF2-40B4-BE49-F238E27FC236}">
                <a16:creationId xmlns:a16="http://schemas.microsoft.com/office/drawing/2014/main" id="{62C06496-ED6F-C478-7A3A-A5F77E1B17B5}"/>
              </a:ext>
            </a:extLst>
          </p:cNvPr>
          <p:cNvSpPr txBox="1">
            <a:spLocks noChangeArrowheads="1"/>
          </p:cNvSpPr>
          <p:nvPr/>
        </p:nvSpPr>
        <p:spPr bwMode="auto">
          <a:xfrm>
            <a:off x="1622233" y="860809"/>
            <a:ext cx="9868360" cy="396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5879" rIns="0" bIns="0">
            <a:spAutoFit/>
          </a:bodyPr>
          <a:lstStyle>
            <a:lvl1pPr marL="355600" indent="-342900">
              <a:tabLst>
                <a:tab pos="354013" algn="l"/>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4013" algn="l"/>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9pPr>
          </a:lstStyle>
          <a:p>
            <a:pPr fontAlgn="base">
              <a:lnSpc>
                <a:spcPct val="90000"/>
              </a:lnSpc>
              <a:spcBef>
                <a:spcPts val="438"/>
              </a:spcBef>
              <a:spcAft>
                <a:spcPct val="0"/>
              </a:spcAft>
              <a:buClr>
                <a:srgbClr val="C0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processing records of regular production  batches must provide a complete account of the manufacturing history of each batch of a radio  pharmaceutical, showing that it has been  manufactured, tested, dispersed into containers  and distributed in accordance.</a:t>
            </a:r>
          </a:p>
          <a:p>
            <a:pPr fontAlgn="base">
              <a:lnSpc>
                <a:spcPct val="90000"/>
              </a:lnSpc>
              <a:spcBef>
                <a:spcPts val="438"/>
              </a:spcBef>
              <a:spcAft>
                <a:spcPct val="0"/>
              </a:spcAft>
              <a:buClr>
                <a:srgbClr val="C0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lnSpc>
                <a:spcPts val="3025"/>
              </a:lnSpc>
              <a:spcBef>
                <a:spcPts val="738"/>
              </a:spcBef>
              <a:spcAft>
                <a:spcPct val="0"/>
              </a:spcAft>
              <a:buClr>
                <a:srgbClr val="C0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Separate records for the recent storage, use and  disposal of radio active products must be  maintained.</a:t>
            </a:r>
          </a:p>
          <a:p>
            <a:pPr fontAlgn="base">
              <a:lnSpc>
                <a:spcPts val="3025"/>
              </a:lnSpc>
              <a:spcBef>
                <a:spcPts val="738"/>
              </a:spcBef>
              <a:spcAft>
                <a:spcPct val="0"/>
              </a:spcAft>
              <a:buClr>
                <a:srgbClr val="C0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lnSpc>
                <a:spcPct val="90000"/>
              </a:lnSpc>
              <a:spcBef>
                <a:spcPts val="650"/>
              </a:spcBef>
              <a:spcAft>
                <a:spcPct val="0"/>
              </a:spcAft>
              <a:buClr>
                <a:srgbClr val="C0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Distribution records should be kept since the  return of radioactive products is not practical, the  purpose of recall procedures for such products  is to prevent their use rather than actual return.</a:t>
            </a:r>
          </a:p>
        </p:txBody>
      </p:sp>
      <p:sp>
        <p:nvSpPr>
          <p:cNvPr id="3" name="Footer Placeholder 2">
            <a:extLst>
              <a:ext uri="{FF2B5EF4-FFF2-40B4-BE49-F238E27FC236}">
                <a16:creationId xmlns:a16="http://schemas.microsoft.com/office/drawing/2014/main" id="{A2CF5085-11A3-C117-D85E-66AC0EA4FFC8}"/>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F49FA491-AD4C-5E41-F846-C3269967E220}"/>
              </a:ext>
            </a:extLst>
          </p:cNvPr>
          <p:cNvSpPr>
            <a:spLocks noGrp="1"/>
          </p:cNvSpPr>
          <p:nvPr>
            <p:ph type="sldNum" sz="quarter" idx="12"/>
          </p:nvPr>
        </p:nvSpPr>
        <p:spPr/>
        <p:txBody>
          <a:bodyPr/>
          <a:lstStyle/>
          <a:p>
            <a:pPr>
              <a:defRPr/>
            </a:pPr>
            <a:fld id="{A8D0C4C9-2821-424A-9E2C-82AFB3C1CD93}" type="slidenum">
              <a:rPr lang="en-US" altLang="en-US" smtClean="0"/>
              <a:pPr>
                <a:defRPr/>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9D534F3-9D8A-F01B-830E-105B409A4693}"/>
              </a:ext>
            </a:extLst>
          </p:cNvPr>
          <p:cNvSpPr txBox="1">
            <a:spLocks noGrp="1"/>
          </p:cNvSpPr>
          <p:nvPr>
            <p:ph type="title"/>
          </p:nvPr>
        </p:nvSpPr>
        <p:spPr>
          <a:xfrm>
            <a:off x="1917853" y="260733"/>
            <a:ext cx="5659438" cy="444500"/>
          </a:xfrm>
        </p:spPr>
        <p:txBody>
          <a:bodyPr vert="horz" wrap="square" lIns="0" tIns="12700" rIns="0" bIns="0" numCol="1" anchor="ctr" anchorCtr="0" compatLnSpc="1">
            <a:prstTxWarp prst="textNoShape">
              <a:avLst/>
            </a:prstTxWarp>
            <a:spAutoFit/>
          </a:bodyPr>
          <a:lstStyle/>
          <a:p>
            <a:pPr marL="12700" eaLnBrk="1" hangingPunct="1">
              <a:spcBef>
                <a:spcPts val="100"/>
              </a:spcBef>
              <a:defRPr/>
            </a:pPr>
            <a:r>
              <a:rPr lang="en-US" altLang="en-US" sz="28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WASTE  STORAGE  AND  DISPOSAL</a:t>
            </a:r>
          </a:p>
        </p:txBody>
      </p:sp>
      <p:sp>
        <p:nvSpPr>
          <p:cNvPr id="34819" name="object 3">
            <a:extLst>
              <a:ext uri="{FF2B5EF4-FFF2-40B4-BE49-F238E27FC236}">
                <a16:creationId xmlns:a16="http://schemas.microsoft.com/office/drawing/2014/main" id="{0C9FAC2C-CD55-7D78-3BAF-7686769693A0}"/>
              </a:ext>
            </a:extLst>
          </p:cNvPr>
          <p:cNvSpPr txBox="1">
            <a:spLocks noChangeArrowheads="1"/>
          </p:cNvSpPr>
          <p:nvPr/>
        </p:nvSpPr>
        <p:spPr bwMode="auto">
          <a:xfrm>
            <a:off x="1917853" y="990600"/>
            <a:ext cx="9682908" cy="549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3975" rIns="0" bIns="0">
            <a:spAutoFit/>
          </a:bodyPr>
          <a:lstStyle>
            <a:lvl1pPr marL="355600" indent="-342900">
              <a:tabLst>
                <a:tab pos="354013" algn="l"/>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4013" algn="l"/>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9pPr>
          </a:lstStyle>
          <a:p>
            <a:pPr fontAlgn="base">
              <a:lnSpc>
                <a:spcPct val="150000"/>
              </a:lnSpc>
              <a:spcBef>
                <a:spcPts val="425"/>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Radioactive materials no longer required must be  disposed to avoid an environmental hazard.</a:t>
            </a:r>
          </a:p>
          <a:p>
            <a:pPr fontAlgn="base">
              <a:lnSpc>
                <a:spcPct val="150000"/>
              </a:lnSpc>
              <a:spcBef>
                <a:spcPts val="275"/>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Avoid practice that produces large volume of waste.</a:t>
            </a:r>
          </a:p>
          <a:p>
            <a:pPr fontAlgn="base">
              <a:lnSpc>
                <a:spcPct val="150000"/>
              </a:lnSpc>
              <a:spcBef>
                <a:spcPts val="638"/>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Dilute and dispense for low level solid, liquid and  gaseous waste.</a:t>
            </a:r>
          </a:p>
          <a:p>
            <a:pPr fontAlgn="base">
              <a:lnSpc>
                <a:spcPct val="150000"/>
              </a:lnSpc>
              <a:spcBef>
                <a:spcPts val="600"/>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Segregate waste according to half-lives, delay and  decay for waste that contain short lived nuclides.</a:t>
            </a:r>
          </a:p>
          <a:p>
            <a:pPr fontAlgn="base">
              <a:lnSpc>
                <a:spcPct val="150000"/>
              </a:lnSpc>
              <a:spcBef>
                <a:spcPts val="600"/>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Label  the waste before storing.	</a:t>
            </a:r>
          </a:p>
          <a:p>
            <a:pPr fontAlgn="base">
              <a:lnSpc>
                <a:spcPct val="150000"/>
              </a:lnSpc>
              <a:spcBef>
                <a:spcPts val="600"/>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Release into sewage system  depending on water flow		.</a:t>
            </a:r>
          </a:p>
          <a:p>
            <a:pPr fontAlgn="base">
              <a:lnSpc>
                <a:spcPct val="150000"/>
              </a:lnSpc>
              <a:spcBef>
                <a:spcPts val="600"/>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Longer T1/2 radionuclides should be incinerated or  deeply burnt in soil in a separately marked area.</a:t>
            </a:r>
          </a:p>
        </p:txBody>
      </p:sp>
      <p:sp>
        <p:nvSpPr>
          <p:cNvPr id="3" name="Footer Placeholder 2">
            <a:extLst>
              <a:ext uri="{FF2B5EF4-FFF2-40B4-BE49-F238E27FC236}">
                <a16:creationId xmlns:a16="http://schemas.microsoft.com/office/drawing/2014/main" id="{859C2013-6BC6-6126-0293-DEEA598E7056}"/>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3F20B605-DAA7-55E3-3C87-FB9AE7705113}"/>
              </a:ext>
            </a:extLst>
          </p:cNvPr>
          <p:cNvSpPr>
            <a:spLocks noGrp="1"/>
          </p:cNvSpPr>
          <p:nvPr>
            <p:ph type="sldNum" sz="quarter" idx="12"/>
          </p:nvPr>
        </p:nvSpPr>
        <p:spPr/>
        <p:txBody>
          <a:bodyPr/>
          <a:lstStyle/>
          <a:p>
            <a:pPr>
              <a:defRPr/>
            </a:pPr>
            <a:fld id="{A8D0C4C9-2821-424A-9E2C-82AFB3C1CD93}" type="slidenum">
              <a:rPr lang="en-US" altLang="en-US" smtClean="0"/>
              <a:pPr>
                <a:defRPr/>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object 3">
            <a:extLst>
              <a:ext uri="{FF2B5EF4-FFF2-40B4-BE49-F238E27FC236}">
                <a16:creationId xmlns:a16="http://schemas.microsoft.com/office/drawing/2014/main" id="{E1389F9C-E65A-C648-305A-4CFEA671CA72}"/>
              </a:ext>
            </a:extLst>
          </p:cNvPr>
          <p:cNvSpPr txBox="1">
            <a:spLocks noChangeArrowheads="1"/>
          </p:cNvSpPr>
          <p:nvPr/>
        </p:nvSpPr>
        <p:spPr bwMode="auto">
          <a:xfrm>
            <a:off x="1718631" y="1226331"/>
            <a:ext cx="9716877" cy="3123932"/>
          </a:xfrm>
          <a:prstGeom prst="rect">
            <a:avLst/>
          </a:prstGeom>
          <a:noFill/>
          <a:ln>
            <a:noFill/>
          </a:ln>
        </p:spPr>
        <p:txBody>
          <a:bodyPr wrap="square" lIns="0" tIns="12700" rIns="0" bIns="0">
            <a:spAutoFit/>
          </a:bodyPr>
          <a:lstStyle>
            <a:lvl1pPr marL="355600" indent="-342900">
              <a:tabLst>
                <a:tab pos="927100" algn="l"/>
              </a:tabLst>
              <a:defRPr>
                <a:solidFill>
                  <a:schemeClr val="tx1"/>
                </a:solidFill>
                <a:latin typeface="Gill Sans MT" panose="020B0502020104020203" pitchFamily="34" charset="0"/>
                <a:cs typeface="Arial" panose="020B0604020202020204" pitchFamily="34" charset="0"/>
              </a:defRPr>
            </a:lvl1pPr>
            <a:lvl2pPr marL="742950" indent="-285750">
              <a:tabLst>
                <a:tab pos="927100" algn="l"/>
              </a:tabLst>
              <a:defRPr>
                <a:solidFill>
                  <a:schemeClr val="tx1"/>
                </a:solidFill>
                <a:latin typeface="Gill Sans MT" panose="020B0502020104020203" pitchFamily="34" charset="0"/>
                <a:cs typeface="Arial" panose="020B0604020202020204" pitchFamily="34" charset="0"/>
              </a:defRPr>
            </a:lvl2pPr>
            <a:lvl3pPr marL="1143000" indent="-228600">
              <a:tabLst>
                <a:tab pos="927100" algn="l"/>
              </a:tabLst>
              <a:defRPr>
                <a:solidFill>
                  <a:schemeClr val="tx1"/>
                </a:solidFill>
                <a:latin typeface="Gill Sans MT" panose="020B0502020104020203" pitchFamily="34" charset="0"/>
                <a:cs typeface="Arial" panose="020B0604020202020204" pitchFamily="34" charset="0"/>
              </a:defRPr>
            </a:lvl3pPr>
            <a:lvl4pPr marL="1600200" indent="-228600">
              <a:tabLst>
                <a:tab pos="927100" algn="l"/>
              </a:tabLst>
              <a:defRPr>
                <a:solidFill>
                  <a:schemeClr val="tx1"/>
                </a:solidFill>
                <a:latin typeface="Gill Sans MT" panose="020B0502020104020203" pitchFamily="34" charset="0"/>
                <a:cs typeface="Arial" panose="020B0604020202020204" pitchFamily="34" charset="0"/>
              </a:defRPr>
            </a:lvl4pPr>
            <a:lvl5pPr marL="2057400" indent="-228600">
              <a:tabLst>
                <a:tab pos="9271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9271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9271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9271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927100" algn="l"/>
              </a:tabLst>
              <a:defRPr>
                <a:solidFill>
                  <a:schemeClr val="tx1"/>
                </a:solidFill>
                <a:latin typeface="Gill Sans MT" panose="020B0502020104020203" pitchFamily="34" charset="0"/>
                <a:cs typeface="Arial" panose="020B0604020202020204" pitchFamily="34" charset="0"/>
              </a:defRPr>
            </a:lvl9pPr>
          </a:lstStyle>
          <a:p>
            <a:pPr marL="12700" indent="0" algn="just" fontAlgn="base">
              <a:spcBef>
                <a:spcPts val="100"/>
              </a:spcBef>
              <a:spcAft>
                <a:spcPct val="0"/>
              </a:spcAft>
              <a:buClr>
                <a:srgbClr val="000072"/>
              </a:buClr>
              <a:buSzPct val="119000"/>
              <a:defRPr/>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a:t>
            </a:r>
          </a:p>
          <a:p>
            <a:pPr algn="just" fontAlgn="base">
              <a:spcBef>
                <a:spcPts val="100"/>
              </a:spcBef>
              <a:spcAft>
                <a:spcPct val="0"/>
              </a:spcAft>
              <a:buClr>
                <a:srgbClr val="C00000"/>
              </a:buClr>
              <a:buSzPct val="119000"/>
              <a:buFont typeface="Wingdings" panose="05000000000000000000" pitchFamily="2" charset="2"/>
              <a:buChar char="Ø"/>
              <a:defRPr/>
            </a:pPr>
            <a:r>
              <a:rPr lang="en-MY"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Radiopharmaceuticals usually are not recommended  for use during pregnancy. This is to avoid exposing the  foetus to radiation.</a:t>
            </a:r>
          </a:p>
          <a:p>
            <a:pPr algn="just" fontAlgn="base">
              <a:spcBef>
                <a:spcPts val="100"/>
              </a:spcBef>
              <a:spcAft>
                <a:spcPct val="0"/>
              </a:spcAft>
              <a:buClr>
                <a:srgbClr val="C00000"/>
              </a:buClr>
              <a:buSzPct val="119000"/>
              <a:buFont typeface="Wingdings" panose="05000000000000000000" pitchFamily="2" charset="2"/>
              <a:buChar char="Ø"/>
              <a:defRPr/>
            </a:pPr>
            <a:endParaRPr lang="en-MY"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fontAlgn="base">
              <a:spcBef>
                <a:spcPts val="100"/>
              </a:spcBef>
              <a:spcAft>
                <a:spcPct val="0"/>
              </a:spcAft>
              <a:buClr>
                <a:srgbClr val="C00000"/>
              </a:buClr>
              <a:buSzPct val="119000"/>
              <a:buFont typeface="Wingdings" panose="05000000000000000000" pitchFamily="2" charset="2"/>
              <a:buChar char="Ø"/>
              <a:defRPr/>
            </a:pPr>
            <a:r>
              <a:rPr lang="en-MY"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This is especially important with radiopharmaceuticals  that contain radioactive iodine, which can go to the  baby's thyroid gland and, in high enough amounts, may  cause thyroid damage.</a:t>
            </a:r>
          </a:p>
          <a:p>
            <a:pPr algn="just" fontAlgn="base">
              <a:spcBef>
                <a:spcPts val="100"/>
              </a:spcBef>
              <a:spcAft>
                <a:spcPct val="0"/>
              </a:spcAft>
              <a:buClr>
                <a:srgbClr val="000072"/>
              </a:buClr>
              <a:buSzPct val="119000"/>
              <a:buFont typeface="Arial Unicode MS" pitchFamily="34" charset="-128"/>
              <a:buChar char="•"/>
              <a:defRPr/>
            </a:pPr>
            <a:endParaRPr lang="en-MY"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fontAlgn="base">
              <a:spcBef>
                <a:spcPts val="100"/>
              </a:spcBef>
              <a:spcAft>
                <a:spcPct val="0"/>
              </a:spcAft>
              <a:buClr>
                <a:srgbClr val="000072"/>
              </a:buClr>
              <a:buSzPct val="119000"/>
              <a:buFont typeface="Arial Unicode MS" pitchFamily="34" charset="-128"/>
              <a:buChar char="•"/>
              <a:defRPr/>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799F756-6B92-281C-1759-10C080B2C143}"/>
              </a:ext>
            </a:extLst>
          </p:cNvPr>
          <p:cNvSpPr txBox="1"/>
          <p:nvPr/>
        </p:nvSpPr>
        <p:spPr>
          <a:xfrm>
            <a:off x="1459255" y="180230"/>
            <a:ext cx="6097836" cy="523220"/>
          </a:xfrm>
          <a:prstGeom prst="rect">
            <a:avLst/>
          </a:prstGeom>
          <a:noFill/>
        </p:spPr>
        <p:txBody>
          <a:bodyPr wrap="square">
            <a:spAutoFit/>
          </a:bodyPr>
          <a:lstStyle/>
          <a:p>
            <a:r>
              <a:rPr kumimoji="0" lang="en-IN" sz="2800" b="1" i="0" u="none" strike="noStrike" kern="1200" cap="none" spc="-5"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HEALTH </a:t>
            </a:r>
            <a:r>
              <a:rPr kumimoji="0" lang="en-IN" sz="28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&amp;</a:t>
            </a:r>
            <a:r>
              <a:rPr kumimoji="0" lang="en-IN" sz="2800" b="1" i="0" u="none" strike="noStrike" kern="1200" cap="none" spc="-7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 </a:t>
            </a:r>
            <a:r>
              <a:rPr kumimoji="0" lang="en-IN" sz="2800" b="1" i="0" u="none" strike="noStrike" kern="1200" cap="none" spc="-5"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SAFETY</a:t>
            </a:r>
            <a:endParaRPr lang="en-IN" dirty="0">
              <a:solidFill>
                <a:srgbClr val="FF0000"/>
              </a:solidFill>
            </a:endParaRPr>
          </a:p>
        </p:txBody>
      </p:sp>
      <p:sp>
        <p:nvSpPr>
          <p:cNvPr id="6" name="TextBox 5">
            <a:extLst>
              <a:ext uri="{FF2B5EF4-FFF2-40B4-BE49-F238E27FC236}">
                <a16:creationId xmlns:a16="http://schemas.microsoft.com/office/drawing/2014/main" id="{345705F3-703C-B9FF-09D8-A190972F9C4C}"/>
              </a:ext>
            </a:extLst>
          </p:cNvPr>
          <p:cNvSpPr txBox="1"/>
          <p:nvPr/>
        </p:nvSpPr>
        <p:spPr>
          <a:xfrm>
            <a:off x="1459255" y="826222"/>
            <a:ext cx="6097836" cy="769441"/>
          </a:xfrm>
          <a:prstGeom prst="rect">
            <a:avLst/>
          </a:prstGeom>
          <a:noFill/>
        </p:spPr>
        <p:txBody>
          <a:bodyPr wrap="square">
            <a:spAutoFit/>
          </a:bodyPr>
          <a:lstStyle/>
          <a:p>
            <a:r>
              <a:rPr kumimoji="0" lang="en-IN" sz="2200" b="1" i="0" u="none" strike="noStrike" kern="1200" cap="none" spc="17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Allergies -</a:t>
            </a:r>
            <a:r>
              <a:rPr lang="en-IN" sz="2200" b="1" spc="170" dirty="0">
                <a:solidFill>
                  <a:srgbClr val="0070C0"/>
                </a:solidFill>
                <a:latin typeface="Calibri" panose="020F0502020204030204" pitchFamily="34" charset="0"/>
                <a:ea typeface="Calibri" panose="020F0502020204030204" pitchFamily="34" charset="0"/>
                <a:cs typeface="Calibri" panose="020F0502020204030204" pitchFamily="34" charset="0"/>
              </a:rPr>
              <a:t>Pregnancy</a:t>
            </a:r>
            <a:endParaRPr lang="en-IN"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IN"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3">
            <a:extLst>
              <a:ext uri="{FF2B5EF4-FFF2-40B4-BE49-F238E27FC236}">
                <a16:creationId xmlns:a16="http://schemas.microsoft.com/office/drawing/2014/main" id="{60C611FA-7F5D-E4CA-8E5F-1E682E1E0EEF}"/>
              </a:ext>
            </a:extLst>
          </p:cNvPr>
          <p:cNvSpPr txBox="1">
            <a:spLocks noChangeArrowheads="1"/>
          </p:cNvSpPr>
          <p:nvPr/>
        </p:nvSpPr>
        <p:spPr bwMode="auto">
          <a:xfrm>
            <a:off x="1612459" y="3937204"/>
            <a:ext cx="9929219" cy="170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6510" rIns="0" bIns="0">
            <a:spAutoFit/>
          </a:bodyPr>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ts val="125"/>
              </a:spcBef>
              <a:spcAft>
                <a:spcPct val="0"/>
              </a:spcAft>
            </a:pPr>
            <a:r>
              <a:rPr lang="en-US" alt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Breast- Feeding</a:t>
            </a:r>
            <a:endParaRPr lang="en-US" alt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just" fontAlgn="base">
              <a:spcBef>
                <a:spcPct val="0"/>
              </a:spcBef>
              <a:spcAft>
                <a:spcPct val="0"/>
              </a:spcAft>
              <a:buClr>
                <a:srgbClr val="000072"/>
              </a:buClr>
              <a:buSzPct val="102000"/>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Some radiopharmaceuticals pass into the  breast milk and may expose the baby to  radiation. If you must receive a  radiopharmaceutical, it may be necessary for  you to stop breast-feeding for some time after  receiving it.</a:t>
            </a:r>
          </a:p>
          <a:p>
            <a:pPr algn="just" fontAlgn="base">
              <a:spcBef>
                <a:spcPct val="0"/>
              </a:spcBef>
              <a:spcAft>
                <a:spcPct val="0"/>
              </a:spcAft>
              <a:buClr>
                <a:srgbClr val="000072"/>
              </a:buClr>
              <a:buSzPct val="102000"/>
              <a:buFont typeface="Arial Unicode MS" pitchFamily="34" charset="-128"/>
              <a:buChar char="•"/>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2B782433-C7DB-C1D7-F129-6009D2F9AE8F}"/>
              </a:ext>
            </a:extLst>
          </p:cNvPr>
          <p:cNvSpPr>
            <a:spLocks noGrp="1"/>
          </p:cNvSpPr>
          <p:nvPr>
            <p:ph type="ftr" sz="quarter" idx="11"/>
          </p:nvPr>
        </p:nvSpPr>
        <p:spPr/>
        <p:txBody>
          <a:bodyPr/>
          <a:lstStyle/>
          <a:p>
            <a:pPr>
              <a:defRPr/>
            </a:pPr>
            <a:r>
              <a:rPr lang="en-US"/>
              <a:t>Dr. Jayapandiyan</a:t>
            </a:r>
          </a:p>
        </p:txBody>
      </p:sp>
      <p:sp>
        <p:nvSpPr>
          <p:cNvPr id="5" name="Slide Number Placeholder 4">
            <a:extLst>
              <a:ext uri="{FF2B5EF4-FFF2-40B4-BE49-F238E27FC236}">
                <a16:creationId xmlns:a16="http://schemas.microsoft.com/office/drawing/2014/main" id="{D6C3181F-3B32-0429-2828-FF6D8A3225CD}"/>
              </a:ext>
            </a:extLst>
          </p:cNvPr>
          <p:cNvSpPr>
            <a:spLocks noGrp="1"/>
          </p:cNvSpPr>
          <p:nvPr>
            <p:ph type="sldNum" sz="quarter" idx="12"/>
          </p:nvPr>
        </p:nvSpPr>
        <p:spPr/>
        <p:txBody>
          <a:bodyPr/>
          <a:lstStyle/>
          <a:p>
            <a:pPr>
              <a:defRPr/>
            </a:pPr>
            <a:fld id="{A8D0C4C9-2821-424A-9E2C-82AFB3C1CD93}" type="slidenum">
              <a:rPr lang="en-US" altLang="en-US" smtClean="0"/>
              <a:pPr>
                <a:defRPr/>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bject 3">
            <a:extLst>
              <a:ext uri="{FF2B5EF4-FFF2-40B4-BE49-F238E27FC236}">
                <a16:creationId xmlns:a16="http://schemas.microsoft.com/office/drawing/2014/main" id="{47A3448A-4FA9-CEF7-6335-38617973B95A}"/>
              </a:ext>
            </a:extLst>
          </p:cNvPr>
          <p:cNvSpPr txBox="1">
            <a:spLocks noChangeArrowheads="1"/>
          </p:cNvSpPr>
          <p:nvPr/>
        </p:nvSpPr>
        <p:spPr bwMode="auto">
          <a:xfrm>
            <a:off x="1604141" y="400279"/>
            <a:ext cx="9765266" cy="102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3970" rIns="0" bIns="0">
            <a:spAutoFit/>
          </a:bodyPr>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ts val="113"/>
              </a:spcBef>
              <a:spcAft>
                <a:spcPct val="0"/>
              </a:spcAft>
            </a:pPr>
            <a:r>
              <a:rPr lang="en-US" alt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Children</a:t>
            </a:r>
            <a:endParaRPr lang="en-US" alt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just" fontAlgn="base">
              <a:spcBef>
                <a:spcPct val="0"/>
              </a:spcBef>
              <a:spcAft>
                <a:spcPct val="0"/>
              </a:spcAft>
              <a:buClr>
                <a:srgbClr val="000072"/>
              </a:buClr>
              <a:buSzPct val="120000"/>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For most radiopharmaceuticals, the amount  of radiation used for a diagnostic test is very low  and considered safe.</a:t>
            </a:r>
          </a:p>
        </p:txBody>
      </p:sp>
      <p:sp>
        <p:nvSpPr>
          <p:cNvPr id="33796" name="object 3">
            <a:extLst>
              <a:ext uri="{FF2B5EF4-FFF2-40B4-BE49-F238E27FC236}">
                <a16:creationId xmlns:a16="http://schemas.microsoft.com/office/drawing/2014/main" id="{3B3F67E9-D41D-0073-D870-1159101705E3}"/>
              </a:ext>
            </a:extLst>
          </p:cNvPr>
          <p:cNvSpPr txBox="1">
            <a:spLocks noChangeArrowheads="1"/>
          </p:cNvSpPr>
          <p:nvPr/>
        </p:nvSpPr>
        <p:spPr bwMode="auto">
          <a:xfrm>
            <a:off x="1748661" y="1913015"/>
            <a:ext cx="9797016" cy="136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tabLst>
                <a:tab pos="239713" algn="l"/>
                <a:tab pos="1192213" algn="l"/>
              </a:tabLst>
              <a:defRPr>
                <a:solidFill>
                  <a:schemeClr val="tx1"/>
                </a:solidFill>
                <a:latin typeface="Gill Sans MT" panose="020B0502020104020203" pitchFamily="34" charset="0"/>
                <a:cs typeface="Arial" panose="020B0604020202020204" pitchFamily="34" charset="0"/>
              </a:defRPr>
            </a:lvl1pPr>
            <a:lvl2pPr marL="742950" indent="-285750">
              <a:tabLst>
                <a:tab pos="239713" algn="l"/>
                <a:tab pos="1192213" algn="l"/>
              </a:tabLst>
              <a:defRPr>
                <a:solidFill>
                  <a:schemeClr val="tx1"/>
                </a:solidFill>
                <a:latin typeface="Gill Sans MT" panose="020B0502020104020203" pitchFamily="34" charset="0"/>
                <a:cs typeface="Arial" panose="020B0604020202020204" pitchFamily="34" charset="0"/>
              </a:defRPr>
            </a:lvl2pPr>
            <a:lvl3pPr marL="1143000" indent="-228600">
              <a:tabLst>
                <a:tab pos="239713" algn="l"/>
                <a:tab pos="1192213" algn="l"/>
              </a:tabLst>
              <a:defRPr>
                <a:solidFill>
                  <a:schemeClr val="tx1"/>
                </a:solidFill>
                <a:latin typeface="Gill Sans MT" panose="020B0502020104020203" pitchFamily="34" charset="0"/>
                <a:cs typeface="Arial" panose="020B0604020202020204" pitchFamily="34" charset="0"/>
              </a:defRPr>
            </a:lvl3pPr>
            <a:lvl4pPr marL="1600200" indent="-228600">
              <a:tabLst>
                <a:tab pos="239713" algn="l"/>
                <a:tab pos="1192213" algn="l"/>
              </a:tabLst>
              <a:defRPr>
                <a:solidFill>
                  <a:schemeClr val="tx1"/>
                </a:solidFill>
                <a:latin typeface="Gill Sans MT" panose="020B0502020104020203" pitchFamily="34" charset="0"/>
                <a:cs typeface="Arial" panose="020B0604020202020204" pitchFamily="34" charset="0"/>
              </a:defRPr>
            </a:lvl4pPr>
            <a:lvl5pPr marL="2057400" indent="-228600">
              <a:tabLst>
                <a:tab pos="239713" algn="l"/>
                <a:tab pos="1192213"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239713" algn="l"/>
                <a:tab pos="1192213"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239713" algn="l"/>
                <a:tab pos="1192213"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239713" algn="l"/>
                <a:tab pos="1192213"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239713" algn="l"/>
                <a:tab pos="1192213" algn="l"/>
              </a:tabLst>
              <a:defRPr>
                <a:solidFill>
                  <a:schemeClr val="tx1"/>
                </a:solidFill>
                <a:latin typeface="Gill Sans MT" panose="020B0502020104020203" pitchFamily="34" charset="0"/>
                <a:cs typeface="Arial" panose="020B0604020202020204" pitchFamily="34" charset="0"/>
              </a:defRPr>
            </a:lvl9pPr>
          </a:lstStyle>
          <a:p>
            <a:pPr fontAlgn="base">
              <a:spcBef>
                <a:spcPts val="100"/>
              </a:spcBef>
              <a:spcAft>
                <a:spcPct val="0"/>
              </a:spcAft>
              <a:buClr>
                <a:srgbClr val="000072"/>
              </a:buClr>
              <a:buSzPct val="120000"/>
            </a:pPr>
            <a:r>
              <a:rPr lang="en-US" alt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Side Effects / Reactions</a:t>
            </a:r>
            <a:endParaRPr lang="en-US" alt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just" fontAlgn="base">
              <a:spcBef>
                <a:spcPct val="0"/>
              </a:spcBef>
              <a:spcAft>
                <a:spcPct val="0"/>
              </a:spcAft>
              <a:buClr>
                <a:srgbClr val="000072"/>
              </a:buClr>
              <a:buSzPct val="120000"/>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When radiopharmaceuticals are used in very  small doses to study an organ of the body, side  effects are rare and usually involve an allergic  reaction. These effects may occur almost  immediately or a few minutes after the  radiopharmaceutical is given.</a:t>
            </a:r>
          </a:p>
        </p:txBody>
      </p:sp>
      <p:sp>
        <p:nvSpPr>
          <p:cNvPr id="3" name="TextBox 2">
            <a:extLst>
              <a:ext uri="{FF2B5EF4-FFF2-40B4-BE49-F238E27FC236}">
                <a16:creationId xmlns:a16="http://schemas.microsoft.com/office/drawing/2014/main" id="{8D26C61C-3CFD-F2EF-3FE0-ED24662C8568}"/>
              </a:ext>
            </a:extLst>
          </p:cNvPr>
          <p:cNvSpPr txBox="1"/>
          <p:nvPr/>
        </p:nvSpPr>
        <p:spPr>
          <a:xfrm>
            <a:off x="1604140" y="3675384"/>
            <a:ext cx="10227975" cy="2521203"/>
          </a:xfrm>
          <a:prstGeom prst="rect">
            <a:avLst/>
          </a:prstGeom>
          <a:noFill/>
        </p:spPr>
        <p:txBody>
          <a:bodyPr wrap="square">
            <a:spAutoFit/>
          </a:bodyPr>
          <a:lstStyle/>
          <a:p>
            <a:pPr marL="0" marR="0" lvl="0" indent="0" algn="l" defTabSz="914400" rtl="0" eaLnBrk="1" fontAlgn="base" latinLnBrk="0" hangingPunct="1">
              <a:lnSpc>
                <a:spcPct val="100000"/>
              </a:lnSpc>
              <a:spcBef>
                <a:spcPts val="100"/>
              </a:spcBef>
              <a:spcAft>
                <a:spcPct val="0"/>
              </a:spcAft>
              <a:buClrTx/>
              <a:buSzTx/>
              <a:buFontTx/>
              <a:buNone/>
              <a:tabLst/>
              <a:defRPr/>
            </a:pPr>
            <a:r>
              <a:rPr kumimoji="0" lang="en-US" altLang="en-US" sz="2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Are radiopharmaceuticals safe?</a:t>
            </a:r>
            <a:endParaRPr kumimoji="0" lang="en-US" altLang="en-US" sz="2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55600" marR="0" lvl="0" indent="-342900" algn="just" defTabSz="914400" rtl="0" eaLnBrk="1" fontAlgn="base" latinLnBrk="0" hangingPunct="1">
              <a:lnSpc>
                <a:spcPct val="100000"/>
              </a:lnSpc>
              <a:spcBef>
                <a:spcPts val="688"/>
              </a:spcBef>
              <a:spcAft>
                <a:spcPct val="0"/>
              </a:spcAft>
              <a:buClr>
                <a:srgbClr val="C00000"/>
              </a:buClr>
              <a:buSzPct val="120000"/>
              <a:buFont typeface="Wingdings" panose="05000000000000000000" pitchFamily="2" charset="2"/>
              <a:buChar char="Ø"/>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Absolutely, like any medicine, with great care before they are tested carefully.</a:t>
            </a:r>
          </a:p>
          <a:p>
            <a:pPr marL="355600" marR="0" lvl="0" indent="-342900" algn="just" defTabSz="914400" rtl="0" eaLnBrk="1" fontAlgn="base" latinLnBrk="0" hangingPunct="1">
              <a:lnSpc>
                <a:spcPct val="100000"/>
              </a:lnSpc>
              <a:spcBef>
                <a:spcPts val="2363"/>
              </a:spcBef>
              <a:spcAft>
                <a:spcPct val="0"/>
              </a:spcAft>
              <a:buClr>
                <a:srgbClr val="C00000"/>
              </a:buClr>
              <a:buSzPct val="120000"/>
              <a:buFont typeface="Wingdings" panose="05000000000000000000" pitchFamily="2" charset="2"/>
              <a:buChar char="Ø"/>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The quantity of the pharmaceutical part of  the radiopharmaceutical is very small, generally  1/10th of a millionth of an ounce. The risk of a  reaction is 2-3 incidents per 100,000 injections,  over 50% of which are rashes, as compared to  2000-3000 per 100,000 injections of x-ray  contrast media.</a:t>
            </a:r>
          </a:p>
        </p:txBody>
      </p:sp>
      <p:sp>
        <p:nvSpPr>
          <p:cNvPr id="2" name="Footer Placeholder 1">
            <a:extLst>
              <a:ext uri="{FF2B5EF4-FFF2-40B4-BE49-F238E27FC236}">
                <a16:creationId xmlns:a16="http://schemas.microsoft.com/office/drawing/2014/main" id="{AFCD254B-4867-91F0-F7C6-47AF4341913D}"/>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CBD3789A-C876-53D2-8BE3-657C686DCF06}"/>
              </a:ext>
            </a:extLst>
          </p:cNvPr>
          <p:cNvSpPr>
            <a:spLocks noGrp="1"/>
          </p:cNvSpPr>
          <p:nvPr>
            <p:ph type="sldNum" sz="quarter" idx="12"/>
          </p:nvPr>
        </p:nvSpPr>
        <p:spPr/>
        <p:txBody>
          <a:bodyPr/>
          <a:lstStyle/>
          <a:p>
            <a:pPr>
              <a:defRPr/>
            </a:pPr>
            <a:fld id="{A8D0C4C9-2821-424A-9E2C-82AFB3C1CD93}" type="slidenum">
              <a:rPr lang="en-US" altLang="en-US" smtClean="0"/>
              <a:pPr>
                <a:defRPr/>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33BD4C10-52BC-3AFC-5066-5B80AC372786}"/>
              </a:ext>
            </a:extLst>
          </p:cNvPr>
          <p:cNvSpPr>
            <a:spLocks noGrp="1"/>
          </p:cNvSpPr>
          <p:nvPr>
            <p:ph idx="1"/>
          </p:nvPr>
        </p:nvSpPr>
        <p:spPr>
          <a:xfrm>
            <a:off x="1913467" y="1447800"/>
            <a:ext cx="9124647" cy="4800600"/>
          </a:xfrm>
        </p:spPr>
        <p:txBody>
          <a:bodyPr/>
          <a:lstStyle/>
          <a:p>
            <a:pPr marL="82550" indent="0" algn="ctr" eaLnBrk="1" hangingPunct="1">
              <a:buNone/>
            </a:pPr>
            <a:endParaRPr lang="en-US" altLang="en-US" dirty="0">
              <a:solidFill>
                <a:srgbClr val="00B050"/>
              </a:solidFill>
            </a:endParaRPr>
          </a:p>
          <a:p>
            <a:pPr marL="82550" indent="0" algn="ctr" eaLnBrk="1" hangingPunct="1">
              <a:buNone/>
            </a:pPr>
            <a:endParaRPr lang="en-US" altLang="en-US" dirty="0">
              <a:solidFill>
                <a:srgbClr val="00B050"/>
              </a:solidFill>
            </a:endParaRPr>
          </a:p>
          <a:p>
            <a:pPr marL="82550" indent="0" algn="ctr" eaLnBrk="1" hangingPunct="1">
              <a:buNone/>
            </a:pPr>
            <a:r>
              <a:rPr lang="en-US" altLang="en-US" sz="4000" b="1" dirty="0">
                <a:solidFill>
                  <a:srgbClr val="00B050"/>
                </a:solidFill>
              </a:rPr>
              <a:t>THANK YOU</a:t>
            </a:r>
          </a:p>
        </p:txBody>
      </p:sp>
      <p:sp>
        <p:nvSpPr>
          <p:cNvPr id="2" name="Footer Placeholder 1">
            <a:extLst>
              <a:ext uri="{FF2B5EF4-FFF2-40B4-BE49-F238E27FC236}">
                <a16:creationId xmlns:a16="http://schemas.microsoft.com/office/drawing/2014/main" id="{F043360C-7A06-5252-D392-9CB2766365B6}"/>
              </a:ext>
            </a:extLst>
          </p:cNvPr>
          <p:cNvSpPr>
            <a:spLocks noGrp="1"/>
          </p:cNvSpPr>
          <p:nvPr>
            <p:ph type="ftr" sz="quarter" idx="11"/>
          </p:nvPr>
        </p:nvSpPr>
        <p:spPr/>
        <p:txBody>
          <a:bodyPr/>
          <a:lstStyle/>
          <a:p>
            <a:pPr>
              <a:defRPr/>
            </a:pPr>
            <a:r>
              <a:rPr lang="en-US"/>
              <a:t>Dr. Jayapandiyan</a:t>
            </a:r>
          </a:p>
        </p:txBody>
      </p:sp>
      <p:sp>
        <p:nvSpPr>
          <p:cNvPr id="3" name="Slide Number Placeholder 2">
            <a:extLst>
              <a:ext uri="{FF2B5EF4-FFF2-40B4-BE49-F238E27FC236}">
                <a16:creationId xmlns:a16="http://schemas.microsoft.com/office/drawing/2014/main" id="{59BC56C6-19B7-02DE-FB20-4471EB7964EA}"/>
              </a:ext>
            </a:extLst>
          </p:cNvPr>
          <p:cNvSpPr>
            <a:spLocks noGrp="1"/>
          </p:cNvSpPr>
          <p:nvPr>
            <p:ph type="sldNum" sz="quarter" idx="12"/>
          </p:nvPr>
        </p:nvSpPr>
        <p:spPr/>
        <p:txBody>
          <a:bodyPr/>
          <a:lstStyle/>
          <a:p>
            <a:pPr>
              <a:defRPr/>
            </a:pPr>
            <a:fld id="{A8D0C4C9-2821-424A-9E2C-82AFB3C1CD93}" type="slidenum">
              <a:rPr lang="en-US" altLang="en-US" smtClean="0"/>
              <a:pPr>
                <a:defRPr/>
              </a:pPr>
              <a:t>28</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3ED9541-75EE-ACC4-EC1F-17AF30B1674C}"/>
              </a:ext>
            </a:extLst>
          </p:cNvPr>
          <p:cNvSpPr txBox="1">
            <a:spLocks noGrp="1"/>
          </p:cNvSpPr>
          <p:nvPr>
            <p:ph type="title"/>
          </p:nvPr>
        </p:nvSpPr>
        <p:spPr>
          <a:xfrm>
            <a:off x="1463221" y="115699"/>
            <a:ext cx="3286125" cy="382156"/>
          </a:xfrm>
        </p:spPr>
        <p:txBody>
          <a:bodyPr vert="horz" wrap="square" lIns="0" tIns="12700" rIns="0" bIns="0" rtlCol="0" anchor="ctr">
            <a:spAutoFit/>
          </a:bodyPr>
          <a:lstStyle/>
          <a:p>
            <a:pPr marL="12700" eaLnBrk="1" hangingPunct="1">
              <a:spcBef>
                <a:spcPts val="100"/>
              </a:spcBef>
              <a:defRPr/>
            </a:pPr>
            <a:r>
              <a:rPr sz="2400" b="1" spc="-5" dirty="0">
                <a:solidFill>
                  <a:srgbClr val="C00000"/>
                </a:solidFill>
                <a:effectLst/>
                <a:latin typeface="Calibri" panose="020F0502020204030204" pitchFamily="34" charset="0"/>
                <a:cs typeface="Calibri" panose="020F0502020204030204" pitchFamily="34" charset="0"/>
              </a:rPr>
              <a:t>Radioisotope</a:t>
            </a:r>
            <a:endParaRPr sz="2400" b="1" dirty="0">
              <a:solidFill>
                <a:srgbClr val="C00000"/>
              </a:solidFill>
              <a:effectLst/>
              <a:latin typeface="Calibri" panose="020F0502020204030204" pitchFamily="34" charset="0"/>
              <a:cs typeface="Calibri" panose="020F0502020204030204" pitchFamily="34" charset="0"/>
            </a:endParaRPr>
          </a:p>
        </p:txBody>
      </p:sp>
      <p:sp>
        <p:nvSpPr>
          <p:cNvPr id="11267" name="object 3">
            <a:extLst>
              <a:ext uri="{FF2B5EF4-FFF2-40B4-BE49-F238E27FC236}">
                <a16:creationId xmlns:a16="http://schemas.microsoft.com/office/drawing/2014/main" id="{2EEC2241-B0B6-5399-6DCD-8176901A4922}"/>
              </a:ext>
            </a:extLst>
          </p:cNvPr>
          <p:cNvSpPr txBox="1">
            <a:spLocks noChangeArrowheads="1"/>
          </p:cNvSpPr>
          <p:nvPr/>
        </p:nvSpPr>
        <p:spPr bwMode="auto">
          <a:xfrm>
            <a:off x="1463221" y="639394"/>
            <a:ext cx="10021207"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520700" indent="-508000">
              <a:tabLst>
                <a:tab pos="520700" algn="l"/>
              </a:tabLst>
              <a:defRPr>
                <a:solidFill>
                  <a:schemeClr val="tx1"/>
                </a:solidFill>
                <a:latin typeface="Gill Sans MT" panose="020B0502020104020203" pitchFamily="34" charset="0"/>
                <a:cs typeface="Arial" panose="020B0604020202020204" pitchFamily="34" charset="0"/>
              </a:defRPr>
            </a:lvl1pPr>
            <a:lvl2pPr marL="742950" indent="-285750">
              <a:tabLst>
                <a:tab pos="520700" algn="l"/>
              </a:tabLst>
              <a:defRPr>
                <a:solidFill>
                  <a:schemeClr val="tx1"/>
                </a:solidFill>
                <a:latin typeface="Gill Sans MT" panose="020B0502020104020203" pitchFamily="34" charset="0"/>
                <a:cs typeface="Arial" panose="020B0604020202020204" pitchFamily="34" charset="0"/>
              </a:defRPr>
            </a:lvl2pPr>
            <a:lvl3pPr marL="1143000" indent="-228600">
              <a:tabLst>
                <a:tab pos="520700" algn="l"/>
              </a:tabLst>
              <a:defRPr>
                <a:solidFill>
                  <a:schemeClr val="tx1"/>
                </a:solidFill>
                <a:latin typeface="Gill Sans MT" panose="020B0502020104020203" pitchFamily="34" charset="0"/>
                <a:cs typeface="Arial" panose="020B0604020202020204" pitchFamily="34" charset="0"/>
              </a:defRPr>
            </a:lvl3pPr>
            <a:lvl4pPr marL="1600200" indent="-228600">
              <a:tabLst>
                <a:tab pos="520700" algn="l"/>
              </a:tabLst>
              <a:defRPr>
                <a:solidFill>
                  <a:schemeClr val="tx1"/>
                </a:solidFill>
                <a:latin typeface="Gill Sans MT" panose="020B0502020104020203" pitchFamily="34" charset="0"/>
                <a:cs typeface="Arial" panose="020B0604020202020204" pitchFamily="34" charset="0"/>
              </a:defRPr>
            </a:lvl4pPr>
            <a:lvl5pPr marL="2057400" indent="-228600">
              <a:tabLst>
                <a:tab pos="5207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5207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5207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5207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520700" algn="l"/>
              </a:tabLst>
              <a:defRPr>
                <a:solidFill>
                  <a:schemeClr val="tx1"/>
                </a:solidFill>
                <a:latin typeface="Gill Sans MT" panose="020B0502020104020203" pitchFamily="34" charset="0"/>
                <a:cs typeface="Arial" panose="020B0604020202020204" pitchFamily="34" charset="0"/>
              </a:defRPr>
            </a:lvl9pPr>
          </a:lstStyle>
          <a:p>
            <a:pPr marL="12700" indent="0" algn="just" fontAlgn="base">
              <a:spcBef>
                <a:spcPts val="600"/>
              </a:spcBef>
              <a:spcAft>
                <a:spcPct val="0"/>
              </a:spcAft>
              <a:buClr>
                <a:srgbClr val="000072"/>
              </a:buClr>
              <a:buSzPct val="120000"/>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A version of a chemical element that has an unstable nucleus and emits radiation during its decay to a stable form.</a:t>
            </a:r>
          </a:p>
          <a:p>
            <a:pPr marL="12700" indent="0" algn="just" fontAlgn="base">
              <a:spcBef>
                <a:spcPts val="600"/>
              </a:spcBef>
              <a:spcAft>
                <a:spcPct val="0"/>
              </a:spcAft>
              <a:buClr>
                <a:srgbClr val="000072"/>
              </a:buClr>
              <a:buSzPct val="120000"/>
            </a:pPr>
            <a:r>
              <a:rPr lang="en-US" sz="2200" spc="-10" dirty="0">
                <a:solidFill>
                  <a:prstClr val="black"/>
                </a:solidFill>
                <a:latin typeface="Calibri" panose="020F0502020204030204" pitchFamily="34" charset="0"/>
                <a:cs typeface="Calibri" panose="020F0502020204030204" pitchFamily="34" charset="0"/>
              </a:rPr>
              <a:t>All </a:t>
            </a:r>
            <a:r>
              <a:rPr lang="en-US" sz="2200" spc="-5" dirty="0">
                <a:solidFill>
                  <a:prstClr val="black"/>
                </a:solidFill>
                <a:latin typeface="Calibri" panose="020F0502020204030204" pitchFamily="34" charset="0"/>
                <a:cs typeface="Calibri" panose="020F0502020204030204" pitchFamily="34" charset="0"/>
              </a:rPr>
              <a:t>isotopes </a:t>
            </a:r>
            <a:r>
              <a:rPr lang="en-US" sz="2200" dirty="0">
                <a:solidFill>
                  <a:prstClr val="black"/>
                </a:solidFill>
                <a:latin typeface="Calibri" panose="020F0502020204030204" pitchFamily="34" charset="0"/>
                <a:cs typeface="Calibri" panose="020F0502020204030204" pitchFamily="34" charset="0"/>
              </a:rPr>
              <a:t>are not</a:t>
            </a:r>
            <a:r>
              <a:rPr lang="en-US" sz="2200" spc="-55" dirty="0">
                <a:solidFill>
                  <a:prstClr val="black"/>
                </a:solidFill>
                <a:latin typeface="Calibri" panose="020F0502020204030204" pitchFamily="34" charset="0"/>
                <a:cs typeface="Calibri" panose="020F0502020204030204" pitchFamily="34" charset="0"/>
              </a:rPr>
              <a:t> </a:t>
            </a:r>
            <a:r>
              <a:rPr lang="en-US" sz="2200" dirty="0">
                <a:solidFill>
                  <a:prstClr val="black"/>
                </a:solidFill>
                <a:latin typeface="Calibri" panose="020F0502020204030204" pitchFamily="34" charset="0"/>
                <a:cs typeface="Calibri" panose="020F0502020204030204" pitchFamily="34" charset="0"/>
              </a:rPr>
              <a:t>radioisotopes</a:t>
            </a: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p:txBody>
      </p:sp>
      <p:sp>
        <p:nvSpPr>
          <p:cNvPr id="5" name="object 5">
            <a:extLst>
              <a:ext uri="{FF2B5EF4-FFF2-40B4-BE49-F238E27FC236}">
                <a16:creationId xmlns:a16="http://schemas.microsoft.com/office/drawing/2014/main" id="{4303A3CD-3589-77B1-9CFD-8B723890825D}"/>
              </a:ext>
            </a:extLst>
          </p:cNvPr>
          <p:cNvSpPr txBox="1"/>
          <p:nvPr/>
        </p:nvSpPr>
        <p:spPr>
          <a:xfrm>
            <a:off x="1463221" y="1439693"/>
            <a:ext cx="6127750" cy="352425"/>
          </a:xfrm>
          <a:prstGeom prst="rect">
            <a:avLst/>
          </a:prstGeom>
        </p:spPr>
        <p:txBody>
          <a:bodyPr lIns="0" tIns="12700" rIns="0" bIns="0">
            <a:spAutoFit/>
          </a:bodyPr>
          <a:lstStyle/>
          <a:p>
            <a:pPr marL="12700">
              <a:spcBef>
                <a:spcPts val="100"/>
              </a:spcBef>
              <a:defRPr/>
            </a:pPr>
            <a:r>
              <a:rPr sz="2200" dirty="0">
                <a:solidFill>
                  <a:prstClr val="black"/>
                </a:solidFill>
                <a:latin typeface="Calibri" panose="020F0502020204030204" pitchFamily="34" charset="0"/>
                <a:cs typeface="Calibri" panose="020F0502020204030204" pitchFamily="34" charset="0"/>
              </a:rPr>
              <a:t>.</a:t>
            </a:r>
          </a:p>
        </p:txBody>
      </p:sp>
      <p:sp>
        <p:nvSpPr>
          <p:cNvPr id="4" name="object 3">
            <a:extLst>
              <a:ext uri="{FF2B5EF4-FFF2-40B4-BE49-F238E27FC236}">
                <a16:creationId xmlns:a16="http://schemas.microsoft.com/office/drawing/2014/main" id="{DBACED57-03B5-1A09-2A7C-354DB2A4B96B}"/>
              </a:ext>
            </a:extLst>
          </p:cNvPr>
          <p:cNvSpPr txBox="1">
            <a:spLocks/>
          </p:cNvSpPr>
          <p:nvPr/>
        </p:nvSpPr>
        <p:spPr>
          <a:xfrm>
            <a:off x="1463221" y="1933657"/>
            <a:ext cx="4495800" cy="382156"/>
          </a:xfrm>
          <a:prstGeom prst="rect">
            <a:avLst/>
          </a:prstGeom>
        </p:spPr>
        <p:txBody>
          <a:bodyPr lIns="0" tIns="12700" rIns="0" bIns="0" anchor="ctr">
            <a:sp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a:lstStyle>
          <a:p>
            <a:pPr marL="12700">
              <a:spcBef>
                <a:spcPts val="100"/>
              </a:spcBef>
              <a:tabLst>
                <a:tab pos="2558415" algn="l"/>
              </a:tabLst>
              <a:defRPr/>
            </a:pPr>
            <a:r>
              <a:rPr lang="en-US" sz="2400" b="1" spc="-5" dirty="0">
                <a:solidFill>
                  <a:srgbClr val="C00000"/>
                </a:solidFill>
                <a:effectLst/>
                <a:latin typeface="Calibri" panose="020F0502020204030204" pitchFamily="34" charset="0"/>
                <a:cs typeface="Calibri" panose="020F0502020204030204" pitchFamily="34" charset="0"/>
              </a:rPr>
              <a:t>How</a:t>
            </a:r>
            <a:r>
              <a:rPr lang="en-US" sz="2400" b="1" dirty="0">
                <a:solidFill>
                  <a:srgbClr val="C00000"/>
                </a:solidFill>
                <a:effectLst/>
                <a:latin typeface="Calibri" panose="020F0502020204030204" pitchFamily="34" charset="0"/>
                <a:cs typeface="Calibri" panose="020F0502020204030204" pitchFamily="34" charset="0"/>
              </a:rPr>
              <a:t> </a:t>
            </a:r>
            <a:r>
              <a:rPr lang="en-US" sz="2400" b="1" spc="-5" dirty="0">
                <a:solidFill>
                  <a:srgbClr val="C00000"/>
                </a:solidFill>
                <a:effectLst/>
                <a:latin typeface="Calibri" panose="020F0502020204030204" pitchFamily="34" charset="0"/>
                <a:cs typeface="Calibri" panose="020F0502020204030204" pitchFamily="34" charset="0"/>
              </a:rPr>
              <a:t>does </a:t>
            </a:r>
            <a:r>
              <a:rPr lang="en-US" sz="2400" b="1" dirty="0">
                <a:solidFill>
                  <a:srgbClr val="C00000"/>
                </a:solidFill>
                <a:effectLst/>
                <a:latin typeface="Calibri" panose="020F0502020204030204" pitchFamily="34" charset="0"/>
                <a:cs typeface="Calibri" panose="020F0502020204030204" pitchFamily="34" charset="0"/>
              </a:rPr>
              <a:t>it</a:t>
            </a:r>
            <a:r>
              <a:rPr lang="en-US" sz="2400" b="1" spc="-105" dirty="0">
                <a:solidFill>
                  <a:srgbClr val="C00000"/>
                </a:solidFill>
                <a:effectLst/>
                <a:latin typeface="Calibri" panose="020F0502020204030204" pitchFamily="34" charset="0"/>
                <a:cs typeface="Calibri" panose="020F0502020204030204" pitchFamily="34" charset="0"/>
              </a:rPr>
              <a:t> </a:t>
            </a:r>
            <a:r>
              <a:rPr lang="en-US" sz="2400" b="1" spc="-5" dirty="0">
                <a:solidFill>
                  <a:srgbClr val="C00000"/>
                </a:solidFill>
                <a:effectLst/>
                <a:latin typeface="Calibri" panose="020F0502020204030204" pitchFamily="34" charset="0"/>
                <a:cs typeface="Calibri" panose="020F0502020204030204" pitchFamily="34" charset="0"/>
              </a:rPr>
              <a:t>work?</a:t>
            </a:r>
            <a:endParaRPr lang="en-US" sz="2400" b="1" dirty="0">
              <a:solidFill>
                <a:srgbClr val="C00000"/>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049D499-7E62-3496-7FF4-6DC269E40BDE}"/>
              </a:ext>
            </a:extLst>
          </p:cNvPr>
          <p:cNvSpPr txBox="1"/>
          <p:nvPr/>
        </p:nvSpPr>
        <p:spPr>
          <a:xfrm>
            <a:off x="1463221" y="2457352"/>
            <a:ext cx="10097408" cy="4247317"/>
          </a:xfrm>
          <a:prstGeom prst="rect">
            <a:avLst/>
          </a:prstGeom>
          <a:noFill/>
        </p:spPr>
        <p:txBody>
          <a:bodyPr wrap="square">
            <a:spAutoFit/>
          </a:bodyPr>
          <a:lstStyle/>
          <a:p>
            <a:r>
              <a:rPr lang="en-US" sz="2200" b="0" i="0" dirty="0">
                <a:effectLst/>
                <a:latin typeface="Calibri" panose="020F0502020204030204" pitchFamily="34" charset="0"/>
                <a:ea typeface="Calibri" panose="020F0502020204030204" pitchFamily="34" charset="0"/>
                <a:cs typeface="Calibri" panose="020F0502020204030204" pitchFamily="34" charset="0"/>
              </a:rPr>
              <a:t>The main difference between nuclear medicine imaging and other radiologic tests is that nuclear medicine imaging evaluates how organs function, whereas other imaging methods assess anatomy</a:t>
            </a:r>
          </a:p>
          <a:p>
            <a:endParaRPr lang="en-US" sz="2200" dirty="0">
              <a:latin typeface="Calibri" panose="020F0502020204030204" pitchFamily="34" charset="0"/>
              <a:ea typeface="Calibri" panose="020F0502020204030204" pitchFamily="34" charset="0"/>
              <a:cs typeface="Calibri" panose="020F0502020204030204" pitchFamily="34" charset="0"/>
            </a:endParaRPr>
          </a:p>
          <a:p>
            <a:r>
              <a:rPr lang="en-US" sz="2200" b="0" i="0" dirty="0">
                <a:effectLst/>
                <a:latin typeface="Calibri" panose="020F0502020204030204" pitchFamily="34" charset="0"/>
                <a:ea typeface="Calibri" panose="020F0502020204030204" pitchFamily="34" charset="0"/>
                <a:cs typeface="Calibri" panose="020F0502020204030204" pitchFamily="34" charset="0"/>
              </a:rPr>
              <a:t>For most diagnostic studies in nuclear medicine, the radioactive tracer is administered to a patient by intravenous injection. Also by inhalation, by oral ingestion, or by direct injection into an organ</a:t>
            </a:r>
          </a:p>
          <a:p>
            <a:endParaRPr lang="en-US" sz="2200" b="0" i="0" dirty="0">
              <a:effectLst/>
              <a:latin typeface="Calibri" panose="020F0502020204030204" pitchFamily="34" charset="0"/>
              <a:ea typeface="Calibri" panose="020F0502020204030204" pitchFamily="34" charset="0"/>
              <a:cs typeface="Calibri" panose="020F0502020204030204" pitchFamily="34" charset="0"/>
            </a:endParaRPr>
          </a:p>
          <a:p>
            <a:r>
              <a:rPr lang="en-US" sz="2200" b="0" i="0" dirty="0">
                <a:effectLst/>
                <a:latin typeface="Calibri" panose="020F0502020204030204" pitchFamily="34" charset="0"/>
                <a:ea typeface="Calibri" panose="020F0502020204030204" pitchFamily="34" charset="0"/>
                <a:cs typeface="Calibri" panose="020F0502020204030204" pitchFamily="34" charset="0"/>
              </a:rPr>
              <a:t>These tracers aren’t dyes or medicines, and they have no side effects. </a:t>
            </a:r>
          </a:p>
          <a:p>
            <a:endParaRPr lang="en-US" sz="2200" dirty="0">
              <a:latin typeface="Calibri" panose="020F0502020204030204" pitchFamily="34" charset="0"/>
              <a:ea typeface="Calibri" panose="020F0502020204030204" pitchFamily="34" charset="0"/>
              <a:cs typeface="Calibri" panose="020F0502020204030204" pitchFamily="34" charset="0"/>
            </a:endParaRPr>
          </a:p>
          <a:p>
            <a:r>
              <a:rPr lang="en-US" sz="2200" b="0" i="0" dirty="0">
                <a:effectLst/>
                <a:latin typeface="Calibri" panose="020F0502020204030204" pitchFamily="34" charset="0"/>
                <a:ea typeface="Calibri" panose="020F0502020204030204" pitchFamily="34" charset="0"/>
                <a:cs typeface="Calibri" panose="020F0502020204030204" pitchFamily="34" charset="0"/>
              </a:rPr>
              <a:t>The amount of radiation a patient receives in a typical nuclear medicine scan tends to be very low.</a:t>
            </a: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F12C564B-2F7B-FD5E-6547-23809A689EEF}"/>
              </a:ext>
            </a:extLst>
          </p:cNvPr>
          <p:cNvSpPr>
            <a:spLocks noGrp="1"/>
          </p:cNvSpPr>
          <p:nvPr>
            <p:ph type="ftr" sz="quarter" idx="11"/>
          </p:nvPr>
        </p:nvSpPr>
        <p:spPr/>
        <p:txBody>
          <a:bodyPr/>
          <a:lstStyle/>
          <a:p>
            <a:pPr>
              <a:defRPr/>
            </a:pPr>
            <a:r>
              <a:rPr lang="en-US"/>
              <a:t>Dr. Jayapandiyan</a:t>
            </a:r>
          </a:p>
        </p:txBody>
      </p:sp>
      <p:sp>
        <p:nvSpPr>
          <p:cNvPr id="7" name="Slide Number Placeholder 6">
            <a:extLst>
              <a:ext uri="{FF2B5EF4-FFF2-40B4-BE49-F238E27FC236}">
                <a16:creationId xmlns:a16="http://schemas.microsoft.com/office/drawing/2014/main" id="{81B83B18-FCA9-2477-822F-56BC2F2BCBBA}"/>
              </a:ext>
            </a:extLst>
          </p:cNvPr>
          <p:cNvSpPr>
            <a:spLocks noGrp="1"/>
          </p:cNvSpPr>
          <p:nvPr>
            <p:ph type="sldNum" sz="quarter" idx="12"/>
          </p:nvPr>
        </p:nvSpPr>
        <p:spPr/>
        <p:txBody>
          <a:bodyPr/>
          <a:lstStyle/>
          <a:p>
            <a:pPr>
              <a:defRPr/>
            </a:pPr>
            <a:fld id="{A8D0C4C9-2821-424A-9E2C-82AFB3C1CD93}" type="slidenum">
              <a:rPr lang="en-US" altLang="en-US" smtClean="0"/>
              <a:pPr>
                <a:defRPr/>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DC05310-AFF6-C8F0-18D0-5BA17D52639D}"/>
              </a:ext>
            </a:extLst>
          </p:cNvPr>
          <p:cNvSpPr txBox="1">
            <a:spLocks noGrp="1"/>
          </p:cNvSpPr>
          <p:nvPr>
            <p:ph type="title"/>
          </p:nvPr>
        </p:nvSpPr>
        <p:spPr>
          <a:xfrm>
            <a:off x="1556658" y="291748"/>
            <a:ext cx="1298575" cy="382156"/>
          </a:xfrm>
        </p:spPr>
        <p:txBody>
          <a:bodyPr vert="horz" wrap="square" lIns="0" tIns="12700" rIns="0" bIns="0" rtlCol="0" anchor="ctr">
            <a:spAutoFit/>
          </a:bodyPr>
          <a:lstStyle/>
          <a:p>
            <a:pPr marL="12700" eaLnBrk="1" hangingPunct="1">
              <a:spcBef>
                <a:spcPts val="100"/>
              </a:spcBef>
              <a:defRPr/>
            </a:pPr>
            <a:r>
              <a:rPr sz="2400" b="1" spc="-5" dirty="0">
                <a:solidFill>
                  <a:srgbClr val="C00000"/>
                </a:solidFill>
                <a:effectLst/>
                <a:latin typeface="Calibri" panose="020F0502020204030204" pitchFamily="34" charset="0"/>
                <a:cs typeface="Calibri" panose="020F0502020204030204" pitchFamily="34" charset="0"/>
              </a:rPr>
              <a:t>U</a:t>
            </a:r>
            <a:r>
              <a:rPr lang="en-US" sz="2400" b="1" spc="-5" dirty="0">
                <a:solidFill>
                  <a:srgbClr val="C00000"/>
                </a:solidFill>
                <a:effectLst/>
                <a:latin typeface="Calibri" panose="020F0502020204030204" pitchFamily="34" charset="0"/>
                <a:cs typeface="Calibri" panose="020F0502020204030204" pitchFamily="34" charset="0"/>
              </a:rPr>
              <a:t>ses</a:t>
            </a:r>
            <a:endParaRPr sz="2400" b="1" dirty="0">
              <a:solidFill>
                <a:srgbClr val="C00000"/>
              </a:solidFill>
              <a:effectLst/>
              <a:latin typeface="Calibri" panose="020F0502020204030204" pitchFamily="34" charset="0"/>
              <a:cs typeface="Calibri" panose="020F0502020204030204" pitchFamily="34" charset="0"/>
            </a:endParaRPr>
          </a:p>
        </p:txBody>
      </p:sp>
      <p:sp>
        <p:nvSpPr>
          <p:cNvPr id="3" name="object 3">
            <a:extLst>
              <a:ext uri="{FF2B5EF4-FFF2-40B4-BE49-F238E27FC236}">
                <a16:creationId xmlns:a16="http://schemas.microsoft.com/office/drawing/2014/main" id="{8C1C6450-3914-FCCF-ACCD-84232ABCB1F7}"/>
              </a:ext>
            </a:extLst>
          </p:cNvPr>
          <p:cNvSpPr txBox="1"/>
          <p:nvPr/>
        </p:nvSpPr>
        <p:spPr>
          <a:xfrm>
            <a:off x="1556658" y="860941"/>
            <a:ext cx="4702629" cy="689932"/>
          </a:xfrm>
          <a:prstGeom prst="rect">
            <a:avLst/>
          </a:prstGeom>
        </p:spPr>
        <p:txBody>
          <a:bodyPr wrap="square" lIns="0" tIns="12700" rIns="0" bIns="0">
            <a:spAutoFit/>
          </a:bodyPr>
          <a:lstStyle/>
          <a:p>
            <a:pPr marL="355600" indent="-342900">
              <a:buClr>
                <a:srgbClr val="0066FF"/>
              </a:buClr>
              <a:buSzPct val="120312"/>
              <a:buFontTx/>
              <a:buChar char="•"/>
              <a:tabLst>
                <a:tab pos="355600" algn="l"/>
              </a:tabLst>
              <a:defRPr/>
            </a:pPr>
            <a:r>
              <a:rPr sz="2200" spc="-5" dirty="0">
                <a:solidFill>
                  <a:prstClr val="black"/>
                </a:solidFill>
                <a:latin typeface="Calibri" panose="020F0502020204030204" pitchFamily="34" charset="0"/>
                <a:ea typeface="Calibri" panose="020F0502020204030204" pitchFamily="34" charset="0"/>
                <a:cs typeface="Calibri" panose="020F0502020204030204" pitchFamily="34" charset="0"/>
              </a:rPr>
              <a:t>Therapeutic</a:t>
            </a:r>
            <a:endParaRPr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55600" indent="-342900">
              <a:buClr>
                <a:srgbClr val="0066FF"/>
              </a:buClr>
              <a:buSzPct val="120312"/>
              <a:buFontTx/>
              <a:buChar char="•"/>
              <a:tabLst>
                <a:tab pos="355600" algn="l"/>
              </a:tabLst>
              <a:defRPr/>
            </a:pPr>
            <a:r>
              <a:rPr sz="2200" dirty="0">
                <a:solidFill>
                  <a:prstClr val="black"/>
                </a:solidFill>
                <a:latin typeface="Calibri" panose="020F0502020204030204" pitchFamily="34" charset="0"/>
                <a:ea typeface="Calibri" panose="020F0502020204030204" pitchFamily="34" charset="0"/>
                <a:cs typeface="Calibri" panose="020F0502020204030204" pitchFamily="34" charset="0"/>
              </a:rPr>
              <a:t>Diagnosing</a:t>
            </a:r>
          </a:p>
        </p:txBody>
      </p:sp>
      <p:pic>
        <p:nvPicPr>
          <p:cNvPr id="5" name="Picture 4">
            <a:extLst>
              <a:ext uri="{FF2B5EF4-FFF2-40B4-BE49-F238E27FC236}">
                <a16:creationId xmlns:a16="http://schemas.microsoft.com/office/drawing/2014/main" id="{234B408E-53F9-014B-3813-0EEC92DFC790}"/>
              </a:ext>
            </a:extLst>
          </p:cNvPr>
          <p:cNvPicPr>
            <a:picLocks noChangeAspect="1"/>
          </p:cNvPicPr>
          <p:nvPr/>
        </p:nvPicPr>
        <p:blipFill>
          <a:blip r:embed="rId2"/>
          <a:stretch>
            <a:fillRect/>
          </a:stretch>
        </p:blipFill>
        <p:spPr>
          <a:xfrm>
            <a:off x="8238145" y="260576"/>
            <a:ext cx="3550322" cy="2580595"/>
          </a:xfrm>
          <a:prstGeom prst="rect">
            <a:avLst/>
          </a:prstGeom>
        </p:spPr>
      </p:pic>
      <p:sp>
        <p:nvSpPr>
          <p:cNvPr id="7" name="TextBox 6">
            <a:extLst>
              <a:ext uri="{FF2B5EF4-FFF2-40B4-BE49-F238E27FC236}">
                <a16:creationId xmlns:a16="http://schemas.microsoft.com/office/drawing/2014/main" id="{96AAEB02-3742-A4BD-3E29-FFA7E2F143F0}"/>
              </a:ext>
            </a:extLst>
          </p:cNvPr>
          <p:cNvSpPr txBox="1"/>
          <p:nvPr/>
        </p:nvSpPr>
        <p:spPr>
          <a:xfrm>
            <a:off x="1436916" y="1859339"/>
            <a:ext cx="6988628" cy="4441088"/>
          </a:xfrm>
          <a:prstGeom prst="rect">
            <a:avLst/>
          </a:prstGeom>
          <a:noFill/>
        </p:spPr>
        <p:txBody>
          <a:bodyPr wrap="square">
            <a:spAutoFit/>
          </a:bodyPr>
          <a:lstStyle/>
          <a:p>
            <a:pPr algn="l"/>
            <a:r>
              <a:rPr lang="en-IN" sz="2200" b="0" i="0" dirty="0">
                <a:effectLst/>
                <a:latin typeface="Calibri" panose="020F0502020204030204" pitchFamily="34" charset="0"/>
                <a:ea typeface="Calibri" panose="020F0502020204030204" pitchFamily="34" charset="0"/>
                <a:cs typeface="Calibri" panose="020F0502020204030204" pitchFamily="34" charset="0"/>
              </a:rPr>
              <a:t>Conditions diagnosed by nuclear medicine imaging </a:t>
            </a:r>
            <a:r>
              <a:rPr lang="en-IN" sz="2200" dirty="0">
                <a:latin typeface="Calibri" panose="020F0502020204030204" pitchFamily="34" charset="0"/>
                <a:ea typeface="Calibri" panose="020F0502020204030204" pitchFamily="34" charset="0"/>
                <a:cs typeface="Calibri" panose="020F0502020204030204" pitchFamily="34" charset="0"/>
              </a:rPr>
              <a:t> are</a:t>
            </a:r>
            <a:endParaRPr lang="en-IN" sz="2200" b="0" i="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Blood disorders.</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Thyroid disease, including hypothyroidism.</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Heart disease.</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Gallbladder disease.</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Lung problems.</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Bone problems, including infections or breaks.</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Kidney disease, including infections, scars or blockages.</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Cancer.</a:t>
            </a:r>
          </a:p>
        </p:txBody>
      </p:sp>
      <p:sp>
        <p:nvSpPr>
          <p:cNvPr id="4" name="Footer Placeholder 3">
            <a:extLst>
              <a:ext uri="{FF2B5EF4-FFF2-40B4-BE49-F238E27FC236}">
                <a16:creationId xmlns:a16="http://schemas.microsoft.com/office/drawing/2014/main" id="{B99D6422-2E8F-B20B-567D-F487EC0CC22C}"/>
              </a:ext>
            </a:extLst>
          </p:cNvPr>
          <p:cNvSpPr>
            <a:spLocks noGrp="1"/>
          </p:cNvSpPr>
          <p:nvPr>
            <p:ph type="ftr" sz="quarter" idx="11"/>
          </p:nvPr>
        </p:nvSpPr>
        <p:spPr/>
        <p:txBody>
          <a:bodyPr/>
          <a:lstStyle/>
          <a:p>
            <a:pPr>
              <a:defRPr/>
            </a:pPr>
            <a:r>
              <a:rPr lang="en-US"/>
              <a:t>Dr. Jayapandiyan</a:t>
            </a:r>
          </a:p>
        </p:txBody>
      </p:sp>
      <p:sp>
        <p:nvSpPr>
          <p:cNvPr id="6" name="Slide Number Placeholder 5">
            <a:extLst>
              <a:ext uri="{FF2B5EF4-FFF2-40B4-BE49-F238E27FC236}">
                <a16:creationId xmlns:a16="http://schemas.microsoft.com/office/drawing/2014/main" id="{04BA5868-3418-1843-9396-4E8D77151066}"/>
              </a:ext>
            </a:extLst>
          </p:cNvPr>
          <p:cNvSpPr>
            <a:spLocks noGrp="1"/>
          </p:cNvSpPr>
          <p:nvPr>
            <p:ph type="sldNum" sz="quarter" idx="12"/>
          </p:nvPr>
        </p:nvSpPr>
        <p:spPr/>
        <p:txBody>
          <a:bodyPr/>
          <a:lstStyle/>
          <a:p>
            <a:pPr>
              <a:defRPr/>
            </a:pPr>
            <a:fld id="{A8D0C4C9-2821-424A-9E2C-82AFB3C1CD93}" type="slidenum">
              <a:rPr lang="en-US" altLang="en-US" smtClean="0"/>
              <a:pPr>
                <a:defRPr/>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3">
            <a:extLst>
              <a:ext uri="{FF2B5EF4-FFF2-40B4-BE49-F238E27FC236}">
                <a16:creationId xmlns:a16="http://schemas.microsoft.com/office/drawing/2014/main" id="{9FF26AA9-A5AB-7420-217B-4D6557855161}"/>
              </a:ext>
            </a:extLst>
          </p:cNvPr>
          <p:cNvSpPr txBox="1">
            <a:spLocks noChangeArrowheads="1"/>
          </p:cNvSpPr>
          <p:nvPr/>
        </p:nvSpPr>
        <p:spPr bwMode="auto">
          <a:xfrm>
            <a:off x="1616076" y="906462"/>
            <a:ext cx="10107838" cy="184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3335" rIns="0" bIns="0">
            <a:spAutoFit/>
          </a:bodyPr>
          <a:lstStyle>
            <a:lvl1pPr marL="355600" indent="-342900">
              <a:tabLst>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9pPr>
          </a:lstStyle>
          <a:p>
            <a:pPr algn="just" fontAlgn="base">
              <a:lnSpc>
                <a:spcPct val="112000"/>
              </a:lnSpc>
              <a:spcBef>
                <a:spcPts val="100"/>
              </a:spcBef>
              <a:spcAft>
                <a:spcPct val="0"/>
              </a:spcAft>
              <a:buClr>
                <a:srgbClr val="0066FF"/>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Designed to deliver a therapeutic dose of ionizing radiation to the specific disease site,  such as cancerous tumors, with high specificity in the body.</a:t>
            </a:r>
          </a:p>
          <a:p>
            <a:pPr fontAlgn="base">
              <a:spcBef>
                <a:spcPts val="13"/>
              </a:spcBef>
              <a:spcAft>
                <a:spcPct val="0"/>
              </a:spcAft>
              <a:buClr>
                <a:srgbClr val="0066FF"/>
              </a:buClr>
              <a:buFont typeface="Arial Unicode MS" pitchFamily="34" charset="-128"/>
              <a:buChar char="•"/>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algn="just" fontAlgn="base">
              <a:lnSpc>
                <a:spcPct val="112000"/>
              </a:lnSpc>
              <a:spcBef>
                <a:spcPct val="0"/>
              </a:spcBef>
              <a:spcAft>
                <a:spcPct val="0"/>
              </a:spcAft>
              <a:buClr>
                <a:srgbClr val="0066FF"/>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Historically, used to treat Thyroid cancer,  Graves’ disease, hyperthyroidism, and bone pain palliation associated with skeletal metastasis.</a:t>
            </a:r>
          </a:p>
        </p:txBody>
      </p:sp>
      <p:pic>
        <p:nvPicPr>
          <p:cNvPr id="13316" name="Picture 3">
            <a:extLst>
              <a:ext uri="{FF2B5EF4-FFF2-40B4-BE49-F238E27FC236}">
                <a16:creationId xmlns:a16="http://schemas.microsoft.com/office/drawing/2014/main" id="{D58582F9-A6C3-DF00-BF88-46AAAF0D5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458" y="3222855"/>
            <a:ext cx="3167742" cy="314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7" name="TextBox 3">
            <a:extLst>
              <a:ext uri="{FF2B5EF4-FFF2-40B4-BE49-F238E27FC236}">
                <a16:creationId xmlns:a16="http://schemas.microsoft.com/office/drawing/2014/main" id="{09B03AF5-B764-0421-51DE-D621BE077982}"/>
              </a:ext>
            </a:extLst>
          </p:cNvPr>
          <p:cNvSpPr txBox="1">
            <a:spLocks noChangeArrowheads="1"/>
          </p:cNvSpPr>
          <p:nvPr/>
        </p:nvSpPr>
        <p:spPr bwMode="auto">
          <a:xfrm flipH="1">
            <a:off x="1556657" y="134937"/>
            <a:ext cx="476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ct val="0"/>
              </a:spcBef>
              <a:spcAft>
                <a:spcPct val="0"/>
              </a:spcAft>
            </a:pPr>
            <a:r>
              <a:rPr lang="en-US" altLang="en-US" sz="2400" b="1" dirty="0">
                <a:solidFill>
                  <a:srgbClr val="C00000"/>
                </a:solidFill>
                <a:latin typeface="Calibri" panose="020F0502020204030204" pitchFamily="34" charset="0"/>
                <a:cs typeface="Calibri" panose="020F0502020204030204" pitchFamily="34" charset="0"/>
              </a:rPr>
              <a:t>Therapeutic</a:t>
            </a:r>
          </a:p>
        </p:txBody>
      </p:sp>
      <p:pic>
        <p:nvPicPr>
          <p:cNvPr id="3" name="Picture 2">
            <a:extLst>
              <a:ext uri="{FF2B5EF4-FFF2-40B4-BE49-F238E27FC236}">
                <a16:creationId xmlns:a16="http://schemas.microsoft.com/office/drawing/2014/main" id="{FEA40921-5A5B-CDFB-2F5D-ACE1E8970239}"/>
              </a:ext>
            </a:extLst>
          </p:cNvPr>
          <p:cNvPicPr>
            <a:picLocks noChangeAspect="1"/>
          </p:cNvPicPr>
          <p:nvPr/>
        </p:nvPicPr>
        <p:blipFill>
          <a:blip r:embed="rId3"/>
          <a:stretch>
            <a:fillRect/>
          </a:stretch>
        </p:blipFill>
        <p:spPr>
          <a:xfrm>
            <a:off x="2369609" y="3222855"/>
            <a:ext cx="4491868" cy="3145290"/>
          </a:xfrm>
          <a:prstGeom prst="rect">
            <a:avLst/>
          </a:prstGeom>
        </p:spPr>
      </p:pic>
      <p:sp>
        <p:nvSpPr>
          <p:cNvPr id="2" name="Footer Placeholder 1">
            <a:extLst>
              <a:ext uri="{FF2B5EF4-FFF2-40B4-BE49-F238E27FC236}">
                <a16:creationId xmlns:a16="http://schemas.microsoft.com/office/drawing/2014/main" id="{0EAFE5EF-8838-CBFD-C5B9-AE2FBF03EA9A}"/>
              </a:ext>
            </a:extLst>
          </p:cNvPr>
          <p:cNvSpPr>
            <a:spLocks noGrp="1"/>
          </p:cNvSpPr>
          <p:nvPr>
            <p:ph type="ftr" sz="quarter" idx="11"/>
          </p:nvPr>
        </p:nvSpPr>
        <p:spPr/>
        <p:txBody>
          <a:bodyPr/>
          <a:lstStyle/>
          <a:p>
            <a:pPr>
              <a:defRPr/>
            </a:pPr>
            <a:r>
              <a:rPr lang="en-US"/>
              <a:t>Dr. Jayapandiyan</a:t>
            </a:r>
          </a:p>
        </p:txBody>
      </p:sp>
      <p:sp>
        <p:nvSpPr>
          <p:cNvPr id="4" name="Slide Number Placeholder 3">
            <a:extLst>
              <a:ext uri="{FF2B5EF4-FFF2-40B4-BE49-F238E27FC236}">
                <a16:creationId xmlns:a16="http://schemas.microsoft.com/office/drawing/2014/main" id="{02E68F20-FA49-2CFC-8A9C-31FE93E0633B}"/>
              </a:ext>
            </a:extLst>
          </p:cNvPr>
          <p:cNvSpPr>
            <a:spLocks noGrp="1"/>
          </p:cNvSpPr>
          <p:nvPr>
            <p:ph type="sldNum" sz="quarter" idx="12"/>
          </p:nvPr>
        </p:nvSpPr>
        <p:spPr/>
        <p:txBody>
          <a:bodyPr/>
          <a:lstStyle/>
          <a:p>
            <a:pPr>
              <a:defRPr/>
            </a:pPr>
            <a:fld id="{CFA37CA6-A949-4755-8012-4B292BF9C925}" type="slidenum">
              <a:rPr lang="en-US" altLang="en-US" smtClean="0"/>
              <a:pPr>
                <a:defRPr/>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A1ABAE23-E633-0743-661A-4CB5F5A88370}"/>
              </a:ext>
            </a:extLst>
          </p:cNvPr>
          <p:cNvSpPr txBox="1">
            <a:spLocks/>
          </p:cNvSpPr>
          <p:nvPr/>
        </p:nvSpPr>
        <p:spPr>
          <a:xfrm>
            <a:off x="1543695" y="221117"/>
            <a:ext cx="3844925" cy="382156"/>
          </a:xfrm>
          <a:prstGeom prst="rect">
            <a:avLst/>
          </a:prstGeom>
        </p:spPr>
        <p:txBody>
          <a:bodyPr lIns="0" tIns="12700" rIns="0" bIns="0">
            <a:sp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a:lstStyle>
          <a:p>
            <a:pPr marL="12700">
              <a:spcBef>
                <a:spcPts val="100"/>
              </a:spcBef>
              <a:defRPr/>
            </a:pPr>
            <a:r>
              <a:rPr lang="en-US" sz="2400" b="1" spc="-5" dirty="0">
                <a:solidFill>
                  <a:srgbClr val="C00000"/>
                </a:solidFill>
                <a:effectLst/>
                <a:latin typeface="Calibri" panose="020F0502020204030204" pitchFamily="34" charset="0"/>
                <a:cs typeface="Calibri" panose="020F0502020204030204" pitchFamily="34" charset="0"/>
              </a:rPr>
              <a:t>Advantages</a:t>
            </a:r>
            <a:endParaRPr lang="en-US" sz="2400" b="1" dirty="0">
              <a:solidFill>
                <a:srgbClr val="C00000"/>
              </a:solidFill>
              <a:effectLst/>
              <a:latin typeface="Calibri" panose="020F0502020204030204" pitchFamily="34" charset="0"/>
              <a:cs typeface="Calibri" panose="020F0502020204030204" pitchFamily="34" charset="0"/>
            </a:endParaRPr>
          </a:p>
        </p:txBody>
      </p:sp>
      <p:sp>
        <p:nvSpPr>
          <p:cNvPr id="14341" name="object 3">
            <a:extLst>
              <a:ext uri="{FF2B5EF4-FFF2-40B4-BE49-F238E27FC236}">
                <a16:creationId xmlns:a16="http://schemas.microsoft.com/office/drawing/2014/main" id="{55B3D69D-62B1-57F0-F023-B0DF1C4962DB}"/>
              </a:ext>
            </a:extLst>
          </p:cNvPr>
          <p:cNvSpPr txBox="1">
            <a:spLocks noChangeArrowheads="1"/>
          </p:cNvSpPr>
          <p:nvPr/>
        </p:nvSpPr>
        <p:spPr bwMode="auto">
          <a:xfrm>
            <a:off x="1832201" y="664029"/>
            <a:ext cx="9478055" cy="587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355600" indent="-342900">
              <a:tabLst>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9pPr>
          </a:lstStyle>
          <a:p>
            <a:pPr fontAlgn="base">
              <a:lnSpc>
                <a:spcPct val="150000"/>
              </a:lnSpc>
              <a:spcBef>
                <a:spcPts val="1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It can be used as the diagnosis and treatment  of patients</a:t>
            </a:r>
          </a:p>
          <a:p>
            <a:pPr fontAlgn="base">
              <a:lnSpc>
                <a:spcPct val="150000"/>
              </a:lnSpc>
              <a:spcBef>
                <a:spcPts val="788"/>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It is the common cure for cancers</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Can treat multiple disease sites</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Widely available mode of treatment</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Directly treats tumors, especially useful for  bone metastasis</a:t>
            </a:r>
          </a:p>
          <a:p>
            <a:pPr fontAlgn="base">
              <a:lnSpc>
                <a:spcPct val="150000"/>
              </a:lnSpc>
              <a:spcBef>
                <a:spcPts val="1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Can provide fast onset of pain relief</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Single dose is effective for some patients</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Nuclear medicine tests can be performed  on children</a:t>
            </a:r>
          </a:p>
          <a:p>
            <a:pPr fontAlgn="base">
              <a:lnSpc>
                <a:spcPct val="150000"/>
              </a:lnSpc>
              <a:spcBef>
                <a:spcPts val="788"/>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Nuclear medicine procedures are cost  effective and painless</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Nuclear medicine procedures have no  side effects and are completely safe</a:t>
            </a:r>
          </a:p>
        </p:txBody>
      </p:sp>
      <p:sp>
        <p:nvSpPr>
          <p:cNvPr id="2" name="Footer Placeholder 1">
            <a:extLst>
              <a:ext uri="{FF2B5EF4-FFF2-40B4-BE49-F238E27FC236}">
                <a16:creationId xmlns:a16="http://schemas.microsoft.com/office/drawing/2014/main" id="{43E248B8-EF17-382C-8C3D-0B320711432D}"/>
              </a:ext>
            </a:extLst>
          </p:cNvPr>
          <p:cNvSpPr>
            <a:spLocks noGrp="1"/>
          </p:cNvSpPr>
          <p:nvPr>
            <p:ph type="ftr" sz="quarter" idx="11"/>
          </p:nvPr>
        </p:nvSpPr>
        <p:spPr/>
        <p:txBody>
          <a:bodyPr/>
          <a:lstStyle/>
          <a:p>
            <a:pPr>
              <a:defRPr/>
            </a:pPr>
            <a:r>
              <a:rPr lang="en-US"/>
              <a:t>Dr. Jayapandiyan</a:t>
            </a:r>
          </a:p>
        </p:txBody>
      </p:sp>
      <p:sp>
        <p:nvSpPr>
          <p:cNvPr id="3" name="Slide Number Placeholder 2">
            <a:extLst>
              <a:ext uri="{FF2B5EF4-FFF2-40B4-BE49-F238E27FC236}">
                <a16:creationId xmlns:a16="http://schemas.microsoft.com/office/drawing/2014/main" id="{8E5AFEE7-909B-BF72-9630-106D9EED4ED2}"/>
              </a:ext>
            </a:extLst>
          </p:cNvPr>
          <p:cNvSpPr>
            <a:spLocks noGrp="1"/>
          </p:cNvSpPr>
          <p:nvPr>
            <p:ph type="sldNum" sz="quarter" idx="12"/>
          </p:nvPr>
        </p:nvSpPr>
        <p:spPr/>
        <p:txBody>
          <a:bodyPr/>
          <a:lstStyle/>
          <a:p>
            <a:pPr>
              <a:defRPr/>
            </a:pPr>
            <a:fld id="{CFA37CA6-A949-4755-8012-4B292BF9C925}" type="slidenum">
              <a:rPr lang="en-US" altLang="en-US" smtClean="0"/>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95F32B-A686-14AC-DF9D-FE0918A31857}"/>
              </a:ext>
            </a:extLst>
          </p:cNvPr>
          <p:cNvPicPr>
            <a:picLocks noChangeAspect="1"/>
          </p:cNvPicPr>
          <p:nvPr/>
        </p:nvPicPr>
        <p:blipFill>
          <a:blip r:embed="rId2"/>
          <a:stretch>
            <a:fillRect/>
          </a:stretch>
        </p:blipFill>
        <p:spPr>
          <a:xfrm>
            <a:off x="1473274" y="0"/>
            <a:ext cx="6189283" cy="6595650"/>
          </a:xfrm>
          <a:prstGeom prst="rect">
            <a:avLst/>
          </a:prstGeom>
        </p:spPr>
      </p:pic>
      <p:sp>
        <p:nvSpPr>
          <p:cNvPr id="7" name="TextBox 6">
            <a:extLst>
              <a:ext uri="{FF2B5EF4-FFF2-40B4-BE49-F238E27FC236}">
                <a16:creationId xmlns:a16="http://schemas.microsoft.com/office/drawing/2014/main" id="{5D3FD696-F896-B3DA-0D5F-C9ADCCAC59F7}"/>
              </a:ext>
            </a:extLst>
          </p:cNvPr>
          <p:cNvSpPr txBox="1"/>
          <p:nvPr/>
        </p:nvSpPr>
        <p:spPr>
          <a:xfrm>
            <a:off x="7819219" y="1290806"/>
            <a:ext cx="3979845" cy="1107996"/>
          </a:xfrm>
          <a:prstGeom prst="rect">
            <a:avLst/>
          </a:prstGeom>
          <a:noFill/>
        </p:spPr>
        <p:txBody>
          <a:bodyPr wrap="square">
            <a:spAutoFit/>
          </a:bodyPr>
          <a:lstStyle/>
          <a:p>
            <a:r>
              <a:rPr lang="en-US" sz="2200" dirty="0">
                <a:latin typeface="Calibri" panose="020F0502020204030204" pitchFamily="34" charset="0"/>
                <a:ea typeface="Calibri" panose="020F0502020204030204" pitchFamily="34" charset="0"/>
                <a:cs typeface="Calibri" panose="020F0502020204030204" pitchFamily="34" charset="0"/>
              </a:rPr>
              <a:t>Different radiopharmaceuticals are used to produce images from almost all regions of the body</a:t>
            </a: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C7756441-E23C-0921-CDB8-D54C86F37611}"/>
              </a:ext>
            </a:extLst>
          </p:cNvPr>
          <p:cNvSpPr>
            <a:spLocks noGrp="1"/>
          </p:cNvSpPr>
          <p:nvPr>
            <p:ph type="ftr" sz="quarter" idx="11"/>
          </p:nvPr>
        </p:nvSpPr>
        <p:spPr/>
        <p:txBody>
          <a:bodyPr/>
          <a:lstStyle/>
          <a:p>
            <a:pPr>
              <a:defRPr/>
            </a:pPr>
            <a:r>
              <a:rPr lang="en-US"/>
              <a:t>Dr. Jayapandiyan</a:t>
            </a:r>
          </a:p>
        </p:txBody>
      </p:sp>
      <p:sp>
        <p:nvSpPr>
          <p:cNvPr id="3" name="Slide Number Placeholder 2">
            <a:extLst>
              <a:ext uri="{FF2B5EF4-FFF2-40B4-BE49-F238E27FC236}">
                <a16:creationId xmlns:a16="http://schemas.microsoft.com/office/drawing/2014/main" id="{43461BB3-5F6F-7619-FECF-19D4D7960CD6}"/>
              </a:ext>
            </a:extLst>
          </p:cNvPr>
          <p:cNvSpPr>
            <a:spLocks noGrp="1"/>
          </p:cNvSpPr>
          <p:nvPr>
            <p:ph type="sldNum" sz="quarter" idx="12"/>
          </p:nvPr>
        </p:nvSpPr>
        <p:spPr/>
        <p:txBody>
          <a:bodyPr/>
          <a:lstStyle/>
          <a:p>
            <a:pPr>
              <a:defRPr/>
            </a:pPr>
            <a:fld id="{CFA37CA6-A949-4755-8012-4B292BF9C925}" type="slidenum">
              <a:rPr lang="en-US" altLang="en-US" smtClean="0"/>
              <a:pPr>
                <a:defRPr/>
              </a:pPr>
              <a:t>7</a:t>
            </a:fld>
            <a:endParaRPr lang="en-US" altLang="en-US"/>
          </a:p>
        </p:txBody>
      </p:sp>
    </p:spTree>
    <p:extLst>
      <p:ext uri="{BB962C8B-B14F-4D97-AF65-F5344CB8AC3E}">
        <p14:creationId xmlns:p14="http://schemas.microsoft.com/office/powerpoint/2010/main" val="13216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object 3">
            <a:extLst>
              <a:ext uri="{FF2B5EF4-FFF2-40B4-BE49-F238E27FC236}">
                <a16:creationId xmlns:a16="http://schemas.microsoft.com/office/drawing/2014/main" id="{1628D103-7320-ABBF-E4BA-9074008DA77D}"/>
              </a:ext>
            </a:extLst>
          </p:cNvPr>
          <p:cNvSpPr txBox="1">
            <a:spLocks noChangeArrowheads="1"/>
          </p:cNvSpPr>
          <p:nvPr/>
        </p:nvSpPr>
        <p:spPr bwMode="auto">
          <a:xfrm>
            <a:off x="1763486" y="906464"/>
            <a:ext cx="9829800" cy="1914242"/>
          </a:xfrm>
          <a:prstGeom prst="rect">
            <a:avLst/>
          </a:prstGeom>
          <a:noFill/>
          <a:ln>
            <a:noFill/>
          </a:ln>
        </p:spPr>
        <p:txBody>
          <a:bodyPr wrap="square" lIns="0" tIns="12700" rIns="0" bIns="0">
            <a:spAutoFit/>
          </a:bodyPr>
          <a:lstStyle>
            <a:lvl1pPr marL="355600" indent="-342900">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1pPr>
            <a:lvl2pPr marL="742950" indent="-285750">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2pPr>
            <a:lvl3pPr marL="1143000" indent="-228600">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3pPr>
            <a:lvl4pPr marL="1600200" indent="-228600">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4pPr>
            <a:lvl5pPr marL="2057400" indent="-228600">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9pPr>
          </a:lstStyle>
          <a:p>
            <a:pPr marL="12700" indent="0" fontAlgn="base">
              <a:lnSpc>
                <a:spcPct val="112000"/>
              </a:lnSpc>
              <a:spcBef>
                <a:spcPts val="100"/>
              </a:spcBef>
              <a:spcAft>
                <a:spcPct val="0"/>
              </a:spcAft>
              <a:buClr>
                <a:srgbClr val="000072"/>
              </a:buClr>
              <a:buSzPct val="120000"/>
              <a:defRP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Nuclear medicine tests are not recommended for pregnant women because unborn babies have a greater  sensitivity to radiation than children or  adults.</a:t>
            </a:r>
          </a:p>
          <a:p>
            <a:pPr marL="12700" indent="0" fontAlgn="base">
              <a:lnSpc>
                <a:spcPct val="112000"/>
              </a:lnSpc>
              <a:spcBef>
                <a:spcPts val="100"/>
              </a:spcBef>
              <a:spcAft>
                <a:spcPct val="0"/>
              </a:spcAft>
              <a:buClr>
                <a:srgbClr val="000072"/>
              </a:buClr>
              <a:buSzPct val="120000"/>
              <a:defRPr/>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marL="12700" indent="0" fontAlgn="base">
              <a:lnSpc>
                <a:spcPct val="112000"/>
              </a:lnSpc>
              <a:spcBef>
                <a:spcPts val="100"/>
              </a:spcBef>
              <a:spcAft>
                <a:spcPct val="0"/>
              </a:spcAft>
              <a:buClr>
                <a:srgbClr val="000072"/>
              </a:buClr>
              <a:buSzPct val="120000"/>
              <a:defRP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Filling in patients' teeth, dental braces and  permanent bridges may cause some  distortion around the mouth area.</a:t>
            </a:r>
          </a:p>
        </p:txBody>
      </p:sp>
      <p:sp>
        <p:nvSpPr>
          <p:cNvPr id="16388" name="TextBox 1">
            <a:extLst>
              <a:ext uri="{FF2B5EF4-FFF2-40B4-BE49-F238E27FC236}">
                <a16:creationId xmlns:a16="http://schemas.microsoft.com/office/drawing/2014/main" id="{F094B2FA-C057-5441-0BB1-E5E8CAB00D1E}"/>
              </a:ext>
            </a:extLst>
          </p:cNvPr>
          <p:cNvSpPr txBox="1">
            <a:spLocks noChangeArrowheads="1"/>
          </p:cNvSpPr>
          <p:nvPr/>
        </p:nvSpPr>
        <p:spPr bwMode="auto">
          <a:xfrm>
            <a:off x="1600201" y="244251"/>
            <a:ext cx="2028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0" fontAlgn="base" hangingPunct="0">
              <a:spcBef>
                <a:spcPct val="0"/>
              </a:spcBef>
              <a:spcAft>
                <a:spcPct val="0"/>
              </a:spcAft>
            </a:pPr>
            <a:r>
              <a:rPr lang="en-US" altLang="en-US" sz="2400" b="1" dirty="0">
                <a:solidFill>
                  <a:srgbClr val="C00000"/>
                </a:solidFill>
                <a:latin typeface="Calibri" panose="020F0502020204030204" pitchFamily="34" charset="0"/>
                <a:cs typeface="Calibri" panose="020F0502020204030204" pitchFamily="34" charset="0"/>
              </a:rPr>
              <a:t>Disadvantages</a:t>
            </a:r>
          </a:p>
        </p:txBody>
      </p:sp>
      <p:sp>
        <p:nvSpPr>
          <p:cNvPr id="2" name="Footer Placeholder 1">
            <a:extLst>
              <a:ext uri="{FF2B5EF4-FFF2-40B4-BE49-F238E27FC236}">
                <a16:creationId xmlns:a16="http://schemas.microsoft.com/office/drawing/2014/main" id="{AFB743D8-AA2B-E13F-50E4-5A308B7F95CD}"/>
              </a:ext>
            </a:extLst>
          </p:cNvPr>
          <p:cNvSpPr>
            <a:spLocks noGrp="1"/>
          </p:cNvSpPr>
          <p:nvPr>
            <p:ph type="ftr" sz="quarter" idx="11"/>
          </p:nvPr>
        </p:nvSpPr>
        <p:spPr/>
        <p:txBody>
          <a:bodyPr/>
          <a:lstStyle/>
          <a:p>
            <a:pPr>
              <a:defRPr/>
            </a:pPr>
            <a:r>
              <a:rPr lang="en-US"/>
              <a:t>Dr. Jayapandiyan</a:t>
            </a:r>
          </a:p>
        </p:txBody>
      </p:sp>
      <p:sp>
        <p:nvSpPr>
          <p:cNvPr id="3" name="Slide Number Placeholder 2">
            <a:extLst>
              <a:ext uri="{FF2B5EF4-FFF2-40B4-BE49-F238E27FC236}">
                <a16:creationId xmlns:a16="http://schemas.microsoft.com/office/drawing/2014/main" id="{38874288-5D38-8033-267C-46339F54751D}"/>
              </a:ext>
            </a:extLst>
          </p:cNvPr>
          <p:cNvSpPr>
            <a:spLocks noGrp="1"/>
          </p:cNvSpPr>
          <p:nvPr>
            <p:ph type="sldNum" sz="quarter" idx="12"/>
          </p:nvPr>
        </p:nvSpPr>
        <p:spPr/>
        <p:txBody>
          <a:bodyPr/>
          <a:lstStyle/>
          <a:p>
            <a:pPr>
              <a:defRPr/>
            </a:pPr>
            <a:fld id="{CFA37CA6-A949-4755-8012-4B292BF9C925}" type="slidenum">
              <a:rPr lang="en-US" altLang="en-US" smtClean="0"/>
              <a:pPr>
                <a:defRPr/>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1B099A51-4496-DFBC-A49C-01F9B353EE52}"/>
              </a:ext>
            </a:extLst>
          </p:cNvPr>
          <p:cNvSpPr>
            <a:spLocks noChangeArrowheads="1"/>
          </p:cNvSpPr>
          <p:nvPr/>
        </p:nvSpPr>
        <p:spPr bwMode="auto">
          <a:xfrm>
            <a:off x="1443209" y="228600"/>
            <a:ext cx="10047383"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ct val="0"/>
              </a:spcBef>
              <a:spcAft>
                <a:spcPct val="0"/>
              </a:spcAft>
            </a:pPr>
            <a:r>
              <a:rPr lang="en-MY" altLang="en-US" sz="2200" b="1" dirty="0">
                <a:solidFill>
                  <a:prstClr val="black"/>
                </a:solidFill>
                <a:latin typeface="Calibri" panose="020F0502020204030204" pitchFamily="34" charset="0"/>
                <a:cs typeface="Calibri" panose="020F0502020204030204" pitchFamily="34" charset="0"/>
              </a:rPr>
              <a:t>Radionuclide production</a:t>
            </a:r>
          </a:p>
          <a:p>
            <a:pPr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In general ways of manufacturing radionuclides for use in </a:t>
            </a:r>
            <a:r>
              <a:rPr lang="en-US" altLang="en-US" sz="2200" dirty="0">
                <a:solidFill>
                  <a:prstClr val="black"/>
                </a:solidFill>
                <a:latin typeface="Calibri" panose="020F0502020204030204" pitchFamily="34" charset="0"/>
                <a:cs typeface="Calibri" panose="020F0502020204030204" pitchFamily="34" charset="0"/>
              </a:rPr>
              <a:t>radiopharmaceutical preparations is Nuclear fission.</a:t>
            </a:r>
          </a:p>
          <a:p>
            <a:pPr fontAlgn="base">
              <a:spcBef>
                <a:spcPct val="0"/>
              </a:spcBef>
              <a:spcAft>
                <a:spcPct val="0"/>
              </a:spcAft>
            </a:pPr>
            <a:endParaRPr lang="en-US" altLang="en-US" sz="2200" dirty="0">
              <a:solidFill>
                <a:prstClr val="black"/>
              </a:solidFill>
              <a:latin typeface="Calibri" panose="020F0502020204030204" pitchFamily="34" charset="0"/>
              <a:cs typeface="Calibri" panose="020F0502020204030204" pitchFamily="34" charset="0"/>
            </a:endParaRPr>
          </a:p>
          <a:p>
            <a:pPr fontAlgn="base">
              <a:spcBef>
                <a:spcPct val="0"/>
              </a:spcBef>
              <a:spcAft>
                <a:spcPct val="0"/>
              </a:spcAft>
            </a:pPr>
            <a:r>
              <a:rPr lang="en-MY" altLang="en-US" sz="2200" b="1" dirty="0">
                <a:solidFill>
                  <a:prstClr val="black"/>
                </a:solidFill>
                <a:latin typeface="Calibri" panose="020F0502020204030204" pitchFamily="34" charset="0"/>
                <a:cs typeface="Calibri" panose="020F0502020204030204" pitchFamily="34" charset="0"/>
              </a:rPr>
              <a:t>Nuclear fission </a:t>
            </a:r>
            <a:r>
              <a:rPr lang="en-MY" altLang="en-US" sz="2200" dirty="0">
                <a:solidFill>
                  <a:prstClr val="black"/>
                </a:solidFill>
                <a:latin typeface="Calibri" panose="020F0502020204030204" pitchFamily="34" charset="0"/>
                <a:cs typeface="Calibri" panose="020F0502020204030204" pitchFamily="34" charset="0"/>
              </a:rPr>
              <a:t>Nuclides with high atomic numbers are fissionable and a common reaction is the fission of uranium-235 by neutrons in a nuclear reactor. </a:t>
            </a:r>
          </a:p>
          <a:p>
            <a:pPr fontAlgn="base">
              <a:spcBef>
                <a:spcPct val="0"/>
              </a:spcBef>
              <a:spcAft>
                <a:spcPct val="0"/>
              </a:spcAft>
            </a:pPr>
            <a:endParaRPr lang="en-MY" altLang="en-US" sz="2200" u="sng" dirty="0">
              <a:solidFill>
                <a:prstClr val="black"/>
              </a:solidFill>
              <a:latin typeface="Calibri" panose="020F0502020204030204" pitchFamily="34" charset="0"/>
              <a:cs typeface="Calibri" panose="020F0502020204030204" pitchFamily="34" charset="0"/>
            </a:endParaRPr>
          </a:p>
          <a:p>
            <a:pPr fontAlgn="base">
              <a:spcBef>
                <a:spcPct val="0"/>
              </a:spcBef>
              <a:spcAft>
                <a:spcPct val="0"/>
              </a:spcAft>
            </a:pPr>
            <a:r>
              <a:rPr lang="en-MY" altLang="en-US" sz="2200" u="sng" dirty="0">
                <a:solidFill>
                  <a:prstClr val="black"/>
                </a:solidFill>
                <a:latin typeface="Calibri" panose="020F0502020204030204" pitchFamily="34" charset="0"/>
                <a:cs typeface="Calibri" panose="020F0502020204030204" pitchFamily="34" charset="0"/>
              </a:rPr>
              <a:t>For example,</a:t>
            </a:r>
          </a:p>
          <a:p>
            <a:pPr algn="just" fontAlgn="base">
              <a:spcBef>
                <a:spcPct val="0"/>
              </a:spcBef>
              <a:spcAft>
                <a:spcPct val="0"/>
              </a:spcAft>
            </a:pPr>
            <a:r>
              <a:rPr lang="en-MY" altLang="en-US" sz="2200" dirty="0">
                <a:solidFill>
                  <a:srgbClr val="FF0000"/>
                </a:solidFill>
                <a:latin typeface="Calibri" panose="020F0502020204030204" pitchFamily="34" charset="0"/>
                <a:cs typeface="Calibri" panose="020F0502020204030204" pitchFamily="34" charset="0"/>
              </a:rPr>
              <a:t>Iodine-131, molybdenum-99, and xenon-133 can be produced in this way.  Radionuclides from such a process must be carefully controlled in order to </a:t>
            </a:r>
            <a:r>
              <a:rPr lang="en-US" altLang="en-US" sz="2200" dirty="0">
                <a:solidFill>
                  <a:srgbClr val="FF0000"/>
                </a:solidFill>
                <a:latin typeface="Calibri" panose="020F0502020204030204" pitchFamily="34" charset="0"/>
                <a:cs typeface="Calibri" panose="020F0502020204030204" pitchFamily="34" charset="0"/>
              </a:rPr>
              <a:t>minimize the </a:t>
            </a:r>
            <a:r>
              <a:rPr lang="en-MY" altLang="en-US" sz="2200" dirty="0">
                <a:solidFill>
                  <a:srgbClr val="FF0000"/>
                </a:solidFill>
                <a:latin typeface="Calibri" panose="020F0502020204030204" pitchFamily="34" charset="0"/>
                <a:cs typeface="Calibri" panose="020F0502020204030204" pitchFamily="34" charset="0"/>
              </a:rPr>
              <a:t>Radio nuclidic </a:t>
            </a:r>
            <a:r>
              <a:rPr lang="en-US" altLang="en-US" sz="2200" dirty="0">
                <a:solidFill>
                  <a:srgbClr val="FF0000"/>
                </a:solidFill>
                <a:latin typeface="Calibri" panose="020F0502020204030204" pitchFamily="34" charset="0"/>
                <a:cs typeface="Calibri" panose="020F0502020204030204" pitchFamily="34" charset="0"/>
              </a:rPr>
              <a:t>impurities.</a:t>
            </a:r>
          </a:p>
          <a:p>
            <a:pPr algn="just" fontAlgn="base">
              <a:spcBef>
                <a:spcPct val="0"/>
              </a:spcBef>
              <a:spcAft>
                <a:spcPct val="0"/>
              </a:spcAft>
            </a:pPr>
            <a:r>
              <a:rPr lang="en-US" altLang="en-US" sz="2200" dirty="0">
                <a:solidFill>
                  <a:srgbClr val="FF0000"/>
                </a:solidFill>
                <a:latin typeface="Calibri" panose="020F0502020204030204" pitchFamily="34" charset="0"/>
                <a:cs typeface="Calibri" panose="020F0502020204030204" pitchFamily="34" charset="0"/>
              </a:rPr>
              <a:t> </a:t>
            </a: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Radio nuclidic purity is defined as "the ratio of the radioactivity of the desired radionuclide to the total radioactivity of the source". </a:t>
            </a:r>
          </a:p>
          <a:p>
            <a:pPr algn="just" fontAlgn="base">
              <a:spcBef>
                <a:spcPct val="0"/>
              </a:spcBef>
              <a:spcAft>
                <a:spcPct val="0"/>
              </a:spcAft>
            </a:pPr>
            <a:endParaRPr lang="en-MY" altLang="en-US" sz="2200" dirty="0">
              <a:solidFill>
                <a:prstClr val="black"/>
              </a:solidFill>
              <a:latin typeface="Calibri" panose="020F0502020204030204" pitchFamily="34" charset="0"/>
              <a:cs typeface="Calibri" panose="020F0502020204030204" pitchFamily="34" charset="0"/>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Radio nuclidic purity is important in radio pharmacy since any radio nuclidic impurities may increase the radiation dose received by the patient and may also degrade the quality of any imaging procedure performed.</a:t>
            </a:r>
            <a:endParaRPr lang="en-US" altLang="en-US" sz="2200" dirty="0">
              <a:solidFill>
                <a:srgbClr val="FF0000"/>
              </a:solidFill>
              <a:latin typeface="Calibri" panose="020F0502020204030204" pitchFamily="34" charset="0"/>
              <a:cs typeface="Calibri" panose="020F0502020204030204" pitchFamily="34" charset="0"/>
            </a:endParaRPr>
          </a:p>
          <a:p>
            <a:pPr algn="just" fontAlgn="base">
              <a:spcBef>
                <a:spcPct val="0"/>
              </a:spcBef>
              <a:spcAft>
                <a:spcPct val="0"/>
              </a:spcAft>
            </a:pPr>
            <a:endParaRPr lang="en-US" altLang="en-US" sz="2200" dirty="0">
              <a:solidFill>
                <a:srgbClr val="FF0000"/>
              </a:solidFill>
              <a:latin typeface="Calibri" panose="020F0502020204030204" pitchFamily="34" charset="0"/>
              <a:cs typeface="Calibri" panose="020F0502020204030204" pitchFamily="34" charset="0"/>
            </a:endParaRPr>
          </a:p>
          <a:p>
            <a:pPr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a:t>
            </a:r>
            <a:endParaRPr lang="en-US" altLang="en-US" sz="2200" dirty="0">
              <a:solidFill>
                <a:prstClr val="black"/>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9CA4F6B7-7470-C594-7583-739D6FA0FB7F}"/>
              </a:ext>
            </a:extLst>
          </p:cNvPr>
          <p:cNvSpPr>
            <a:spLocks noGrp="1"/>
          </p:cNvSpPr>
          <p:nvPr>
            <p:ph type="ftr" sz="quarter" idx="11"/>
          </p:nvPr>
        </p:nvSpPr>
        <p:spPr/>
        <p:txBody>
          <a:bodyPr/>
          <a:lstStyle/>
          <a:p>
            <a:pPr>
              <a:defRPr/>
            </a:pPr>
            <a:r>
              <a:rPr lang="en-US"/>
              <a:t>Dr. Jayapandiyan</a:t>
            </a:r>
          </a:p>
        </p:txBody>
      </p:sp>
      <p:sp>
        <p:nvSpPr>
          <p:cNvPr id="3" name="Slide Number Placeholder 2">
            <a:extLst>
              <a:ext uri="{FF2B5EF4-FFF2-40B4-BE49-F238E27FC236}">
                <a16:creationId xmlns:a16="http://schemas.microsoft.com/office/drawing/2014/main" id="{E36C6D60-E2E6-C037-EEA5-20BB3D7D6B63}"/>
              </a:ext>
            </a:extLst>
          </p:cNvPr>
          <p:cNvSpPr>
            <a:spLocks noGrp="1"/>
          </p:cNvSpPr>
          <p:nvPr>
            <p:ph type="sldNum" sz="quarter" idx="12"/>
          </p:nvPr>
        </p:nvSpPr>
        <p:spPr/>
        <p:txBody>
          <a:bodyPr/>
          <a:lstStyle/>
          <a:p>
            <a:pPr>
              <a:defRPr/>
            </a:pPr>
            <a:fld id="{CFA37CA6-A949-4755-8012-4B292BF9C925}" type="slidenum">
              <a:rPr lang="en-US" altLang="en-US" smtClean="0"/>
              <a:pPr>
                <a:defRPr/>
              </a:pPr>
              <a:t>9</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2294</Words>
  <Application>Microsoft Office PowerPoint</Application>
  <PresentationFormat>Widescreen</PresentationFormat>
  <Paragraphs>289</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Unicode MS</vt:lpstr>
      <vt:lpstr>Calibri</vt:lpstr>
      <vt:lpstr>Gill Sans MT</vt:lpstr>
      <vt:lpstr>Verdana</vt:lpstr>
      <vt:lpstr>Wingdings</vt:lpstr>
      <vt:lpstr>Wingdings 2</vt:lpstr>
      <vt:lpstr>1_Solstice</vt:lpstr>
      <vt:lpstr>RADIO PHARMACEUTICALS</vt:lpstr>
      <vt:lpstr>DEFINITION</vt:lpstr>
      <vt:lpstr>Radioisotope</vt:lpstr>
      <vt:lpstr>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of Good Radiation Practices  (GRP)</vt:lpstr>
      <vt:lpstr>Formulation(preparing) Issues</vt:lpstr>
      <vt:lpstr>PowerPoint Presentation</vt:lpstr>
      <vt:lpstr>Dispensing of Radiopharmaceuticals</vt:lpstr>
      <vt:lpstr>Procurement and Storage</vt:lpstr>
      <vt:lpstr>Labelling</vt:lpstr>
      <vt:lpstr>PowerPoint Presentation</vt:lpstr>
      <vt:lpstr>Production and Distribution Records</vt:lpstr>
      <vt:lpstr>WASTE  STORAGE  AND  DISPOSAL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jayapandiyan paraman</dc:creator>
  <cp:lastModifiedBy>Jayapandiyan Paraman</cp:lastModifiedBy>
  <cp:revision>42</cp:revision>
  <dcterms:created xsi:type="dcterms:W3CDTF">2022-12-26T10:43:14Z</dcterms:created>
  <dcterms:modified xsi:type="dcterms:W3CDTF">2024-01-16T11:01:09Z</dcterms:modified>
</cp:coreProperties>
</file>