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0" r:id="rId2"/>
    <p:sldId id="280" r:id="rId3"/>
    <p:sldId id="279" r:id="rId4"/>
    <p:sldId id="292" r:id="rId5"/>
    <p:sldId id="282" r:id="rId6"/>
    <p:sldId id="293" r:id="rId7"/>
    <p:sldId id="295" r:id="rId8"/>
    <p:sldId id="296" r:id="rId9"/>
    <p:sldId id="283" r:id="rId10"/>
    <p:sldId id="302" r:id="rId11"/>
    <p:sldId id="303" r:id="rId12"/>
    <p:sldId id="284" r:id="rId13"/>
    <p:sldId id="288" r:id="rId14"/>
    <p:sldId id="289" r:id="rId15"/>
    <p:sldId id="290" r:id="rId16"/>
    <p:sldId id="298" r:id="rId17"/>
    <p:sldId id="291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E2D9813-86F5-F73F-0B6F-19C508BAF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64B9FA5-904C-0BB6-42C8-B93C8AB20E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444AE46-B3EC-D336-4599-F699CFD40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0521D-042D-4BC1-B5EB-8D50A592A3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889C86-C363-463C-3037-7C1EEB3B3562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F9C3B-E363-9EE1-2E39-E5AA12F6F400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1169E44-33EA-A4FE-7C75-B6CCBA18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EF34C0-CC56-421E-9AA4-0B28A9BB0342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CFDB14DA-2E2E-B8B1-1A79-A15B5D3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6B3A7A-D51F-1A4B-AC64-87B6D81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2-40D8-4BB7-9225-E75AEA043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C384589-E842-1257-5ABE-8625E756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AB8E-C5A4-48E4-9E6F-66F00EF84894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26D7EA0-5F9B-8F6E-8E52-B8BE8EC2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7864F79-4177-3A2B-365E-009C3A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BD6-E9D2-4114-A98E-F7A4CA3F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28F11B-93F1-8E20-4629-83EEF2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3A6A-0FEF-4578-BA19-D2804DD527DE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AF343A1-E574-CAA3-BA6F-1AEFE54B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031A6-71AA-991C-B6D6-FA27465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2B8-644E-42D1-AA80-08C495C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B5BC28-E4B2-521C-21B4-CC5D9F1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BDAC-AD9E-4D67-A0CF-43F693849416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3A24AF0-BC30-8F0E-095D-37E668A0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3454B6-2BF5-B421-7B72-C220297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8FD0-9CF6-42A1-929E-31CE4460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5862-87CC-7F75-5E48-2D60A40355D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9A8671-2531-0B3A-ABC1-2CAE06161A59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16E5B-344F-65F9-0707-E0DA6BD86A25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C3660-B65A-4DB5-F39B-6840AC10F73B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3F07D-85B8-6551-0E6E-4CCD297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D331BE-F055-4DA7-B52F-5F68AA0AC94D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0A14A-2D0F-6DA0-D3B7-C9D24D4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C89FEE-CB3E-F335-8C76-1D164D2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833B-DF9A-418D-9958-F1C32C0D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66069D6-87D8-50BD-FAE0-EB9538A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C3F7-2AAE-4BD8-9A7E-C704DA09DB68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FEF9F52-ED34-F326-1BFF-2B88C99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A8F8130-3FA2-BCC0-CD15-E7E420B7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6FD-FDAB-4C09-850D-E7454A39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C51-FD79-9988-5C4C-CA2D528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4BC374-C84E-43D3-A887-9E1B89443021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000A6-4C06-91A8-0A8E-D80F9B4D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E3EDF-5B55-6C42-389A-4DF6F2A2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F169-7096-4F03-A82D-D4DD5C0A5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C35DE41-4C0F-A5AF-5CD9-13855F6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C0AB-F2C7-4373-9ED0-02821E4AE96C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E7DD3F2-3D37-08B7-2A4E-1B917D9B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DCC5FED-AE8F-9016-6286-D12F4E64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D71-8140-42E3-B1EE-A21441C1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8600-734E-B554-1257-AEC1BBC92A1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AB49-613C-3618-1441-4F78E561B26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CBDD04-7711-2199-AC5B-8161303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4D93D-401F-47C7-BCC3-98ABB12A592B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29A72A-8D52-9529-4A6C-8E854DDB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F28E7D-A2E3-55A2-D7DB-7734789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01F-0DE3-4746-8081-20AC0634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03D4-5848-130E-7CA6-B583E9A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513605-0F86-4BC3-B948-57DFD7C6C942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71253-928E-6A02-F436-C54FAA5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13E9-6A7D-F126-A849-BF3AF790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35BB-A2EF-4987-AB40-54AE2A8A8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0EEC6-2667-2E89-5114-04EC7EF8C090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C543257-A9ED-F16A-D90A-81A61DDB2926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40FE7A-2DB4-7E44-1DFD-26A0364D0CF1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0E031A4-C808-9051-D6C6-B6B06E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C1784-8B63-4375-949F-4D0FA9EA9EB8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FB96E2A-9C6C-14BF-D083-BA59C6F4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5B7832A-CB2C-65C5-3164-343B062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D40-3391-4FEF-A32F-91E06B149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5C24D96A-7C66-5BC5-787E-EBDD78F6F73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0C7FE7-4874-A319-B909-04F0148892B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15024EB-31F8-5A41-27BA-C3B5CF7DB5B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FFA5-F191-BEC6-C561-65B0428377D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08B6DD-1901-43E5-6B02-C9D2142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8AC2C179-BA55-2BBF-19BD-75B46AACF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700FB87-0EFD-D008-9470-44C4BC81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6BD28A-D0B4-4D3A-83DC-F4A4FC943129}" type="datetime1">
              <a:rPr lang="en-US" smtClean="0"/>
              <a:t>1/16/2024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151FE2-EB1C-A650-986B-7E6ABAFB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52A5EC-E447-BA1C-41E2-E991313B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2ABCA5F-0DBA-4FF7-88D6-4D03B040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7185D-32F4-6B13-89E4-BC3325B555F9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0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4052839" y="1373946"/>
            <a:ext cx="5296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Radioactivity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2CA65AF-490F-161A-2599-52FB6981EE41}"/>
              </a:ext>
            </a:extLst>
          </p:cNvPr>
          <p:cNvSpPr txBox="1"/>
          <p:nvPr/>
        </p:nvSpPr>
        <p:spPr>
          <a:xfrm>
            <a:off x="1970314" y="428372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Dr. Jayapandiyan</a:t>
            </a:r>
          </a:p>
          <a:p>
            <a:r>
              <a:rPr lang="en-US" b="1" dirty="0"/>
              <a:t>Dept. of Paramedical Science</a:t>
            </a:r>
          </a:p>
          <a:p>
            <a:r>
              <a:rPr lang="en-US" b="1" dirty="0"/>
              <a:t>SVDU, Vadodara, </a:t>
            </a:r>
          </a:p>
          <a:p>
            <a:r>
              <a:rPr lang="en-US" b="1" dirty="0"/>
              <a:t>Gujarat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4E6D6-6B71-ECD3-3222-B3039E5B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3B1EF-E1D3-253E-9F24-C0F801D9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2B5959-0052-AEBC-D9E7-01770A81DC2F}"/>
              </a:ext>
            </a:extLst>
          </p:cNvPr>
          <p:cNvSpPr txBox="1"/>
          <p:nvPr/>
        </p:nvSpPr>
        <p:spPr>
          <a:xfrm>
            <a:off x="1394716" y="448645"/>
            <a:ext cx="103589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Gamma Decay</a:t>
            </a:r>
          </a:p>
          <a:p>
            <a:endParaRPr lang="en-US" sz="2200" dirty="0"/>
          </a:p>
          <a:p>
            <a:r>
              <a:rPr lang="en-US" sz="2200" dirty="0"/>
              <a:t>Gamma  decay  involves  the  emission  of  energy  from  an  </a:t>
            </a:r>
          </a:p>
          <a:p>
            <a:r>
              <a:rPr lang="en-US" sz="2200" dirty="0"/>
              <a:t>unstable  nucleus  in  the  form  of electromagnetic radiation.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There are two common forms of gamma decay:</a:t>
            </a:r>
          </a:p>
          <a:p>
            <a:endParaRPr lang="en-IN" sz="2200" b="1" dirty="0">
              <a:solidFill>
                <a:srgbClr val="004A4A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F6516-7FA0-CA98-0F7E-FCF7B6EC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823" y="688369"/>
            <a:ext cx="3273813" cy="2222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652CAA-6223-8B0C-3648-0502D000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66" y="3276599"/>
            <a:ext cx="4074870" cy="1446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331C7-0C18-56BE-DA46-60829CA0F555}"/>
              </a:ext>
            </a:extLst>
          </p:cNvPr>
          <p:cNvSpPr txBox="1"/>
          <p:nvPr/>
        </p:nvSpPr>
        <p:spPr>
          <a:xfrm>
            <a:off x="1525344" y="2500592"/>
            <a:ext cx="592727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004A4A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(a) Isomeric 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nucleus in an excited state may reach its ground or unexcited state by the emission of a gamma ray.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 example 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technetium-99m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-  which by the way is the most common radioisotope used for diagnostic purposes today in medicine.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EAE5CF-A7C5-B1D7-B94F-50D14519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8D1A0-DE64-F94A-949E-9C6E124B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15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A9A0F-FD37-8B47-00ED-4CBA53917F33}"/>
              </a:ext>
            </a:extLst>
          </p:cNvPr>
          <p:cNvSpPr txBox="1"/>
          <p:nvPr/>
        </p:nvSpPr>
        <p:spPr>
          <a:xfrm>
            <a:off x="1507732" y="279405"/>
            <a:ext cx="97219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nucleus of technetium-99 is in an excited state, that is it has excess energy. </a:t>
            </a:r>
          </a:p>
          <a:p>
            <a:endParaRPr lang="en-US" sz="2200" dirty="0"/>
          </a:p>
          <a:p>
            <a:r>
              <a:rPr lang="en-US" sz="2200" dirty="0"/>
              <a:t>The excited state in this case is called a metastable state and the nucleus is therefore called technetium-99m (m for metastable).  </a:t>
            </a:r>
          </a:p>
          <a:p>
            <a:endParaRPr lang="en-US" sz="2200" dirty="0"/>
          </a:p>
          <a:p>
            <a:r>
              <a:rPr lang="en-US" sz="2200" dirty="0"/>
              <a:t>The reaction can be expressed as: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 excited  nucleus  looses  its  excess  energy  by  emitting  a  gamma-ray  to  become technetium-99.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1A46A-EDC5-A7E9-AD0E-F6D0F10E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296" y="2324368"/>
            <a:ext cx="1865538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230A4-6BD9-13AF-325F-F3560EEA3F9C}"/>
              </a:ext>
            </a:extLst>
          </p:cNvPr>
          <p:cNvSpPr txBox="1"/>
          <p:nvPr/>
        </p:nvSpPr>
        <p:spPr>
          <a:xfrm>
            <a:off x="1661845" y="3908747"/>
            <a:ext cx="36721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</a:rPr>
              <a:t>(b) Internal Conversion</a:t>
            </a:r>
          </a:p>
          <a:p>
            <a:endParaRPr lang="en-IN" sz="2200" b="1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In this the excess energy of an excited nucleus is given to an atomic electron, e.g. a K-shell electron.</a:t>
            </a:r>
            <a:endParaRPr lang="en-IN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02A7E-79EB-6933-2D6F-1963E0DA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51" y="3633832"/>
            <a:ext cx="3962604" cy="26734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6A635-48BE-0E1C-0700-72721754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0AC94-91B1-49BC-3FF9-AF01338A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55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8D2FFD-341E-1BC7-B378-525EE8F315CA}"/>
              </a:ext>
            </a:extLst>
          </p:cNvPr>
          <p:cNvSpPr/>
          <p:nvPr/>
        </p:nvSpPr>
        <p:spPr>
          <a:xfrm>
            <a:off x="1601056" y="202059"/>
            <a:ext cx="74676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Properties of </a:t>
            </a:r>
            <a:r>
              <a:rPr lang="el-GR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γ </a:t>
            </a:r>
            <a:r>
              <a:rPr lang="el-GR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rays</a:t>
            </a:r>
          </a:p>
          <a:p>
            <a:pPr>
              <a:defRPr/>
            </a:pPr>
            <a:endParaRPr lang="en-US" sz="2400" i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electromagnetic waves of very short wavelength.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not deflected by electric and magnetic fields.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travel with the velocity of light.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produce very less ionisation.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affect photographic plates.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have a very high penetrating power,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greater than that 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l-GR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β-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rays.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produce fluorescence.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They are diffracted by crystals in the same way like X−rays </a:t>
            </a:r>
            <a:r>
              <a:rPr lang="en-US" sz="2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are diffracted.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D50CC-26C0-10AA-B3AF-8AB5D64D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13" y="3429000"/>
            <a:ext cx="4323144" cy="19619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B4463-35F5-BDB4-FC04-ED99685B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B8514-E0E8-40CB-07EF-DB5A9A3C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320FAB64-9447-7156-AFA9-9A6C85DE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902" y="80263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Radioactive law of disintegration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A6C12BE-B490-FFB8-669A-B153CBE7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07" y="605702"/>
            <a:ext cx="973284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Rutherford and Soddy found that the rate of disintegration is independent of physical and chemical conditions.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rate of disintegration at any instant is directly proportional to the number of atoms of the element present at that instant. This is known as 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radioactive law of disintegration.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B5A9185-9FDE-E3C4-EC93-FA4F4692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82" y="3023818"/>
            <a:ext cx="98052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Let N</a:t>
            </a:r>
            <a:r>
              <a:rPr lang="en-MY" altLang="en-US" sz="2200" baseline="-25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be the number of radioactive atoms present initially and N, the number of atoms at a given instant 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893" name="Picture 3">
            <a:extLst>
              <a:ext uri="{FF2B5EF4-FFF2-40B4-BE49-F238E27FC236}">
                <a16:creationId xmlns:a16="http://schemas.microsoft.com/office/drawing/2014/main" id="{C368B92E-26F2-C0C2-0974-184BD5FC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85" y="3910797"/>
            <a:ext cx="18018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4">
            <a:extLst>
              <a:ext uri="{FF2B5EF4-FFF2-40B4-BE49-F238E27FC236}">
                <a16:creationId xmlns:a16="http://schemas.microsoft.com/office/drawing/2014/main" id="{7F2C2BE0-DD46-61D2-CA8D-B16E1463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528" y="4463660"/>
            <a:ext cx="99045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l-GR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– decay constant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or  disintegration constant  or radioactive constant</a:t>
            </a:r>
            <a:endParaRPr lang="en-US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756F9DF4-C4A7-DBF5-E72B-293DE04C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528" y="5346977"/>
            <a:ext cx="9705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number of atoms of a </a:t>
            </a:r>
            <a:r>
              <a:rPr lang="en-US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radioactive substance decreases exponentially with increase in time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F4465-E757-0105-0C61-4FD49DF3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1FB4B-AA6C-8269-D9B9-D7EEF340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376F35F-116A-3FCC-B10A-198B6783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50687"/>
            <a:ext cx="51625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>
            <a:extLst>
              <a:ext uri="{FF2B5EF4-FFF2-40B4-BE49-F238E27FC236}">
                <a16:creationId xmlns:a16="http://schemas.microsoft.com/office/drawing/2014/main" id="{745A4D82-F9FC-4814-B93E-98E27176D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39" y="3859516"/>
            <a:ext cx="956952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Initially the disintegration takes place at a faster rate. As time increases, N gradually decreases exponentially.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Theoretically, an infinite time is required for the complete disintegration of all the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atoms.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DCF709-87DC-5D7C-6FF9-3C0F205C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19860-0746-F104-E775-7B70E785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FF322F-DABD-97BD-778E-0C1118FB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897" y="146845"/>
            <a:ext cx="241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Half Life Period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0AE2F72-2290-3FD3-8F9F-D2425AC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983" y="801686"/>
            <a:ext cx="981817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Since all the radioactive elements have infinite life period, in order to distinguish the activity of one element with another, half life period and mean life period are introduced.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half life period of a radioactive element is defined as the time taken for one half of the radioactive element to undergo disintegration.</a:t>
            </a: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3DE9FC3-AC50-D5DB-E992-C263E448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17" y="3148588"/>
            <a:ext cx="1968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>
            <a:extLst>
              <a:ext uri="{FF2B5EF4-FFF2-40B4-BE49-F238E27FC236}">
                <a16:creationId xmlns:a16="http://schemas.microsoft.com/office/drawing/2014/main" id="{CBFC830F-A0E6-4516-EA0D-318A98DB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637" y="4179871"/>
            <a:ext cx="95755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For a radioactive substance, at the end of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50% of the material remain unchanged.  After another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i.e., at the end of 2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25% remain unchanged.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At the end of 3 T</a:t>
            </a:r>
            <a:r>
              <a:rPr lang="en-MY" altLang="en-US" sz="1800" baseline="-25000" dirty="0">
                <a:solidFill>
                  <a:prstClr val="black"/>
                </a:solidFill>
                <a:cs typeface="Arial" panose="020B0604020202020204" pitchFamily="34" charset="0"/>
              </a:rPr>
              <a:t>½</a:t>
            </a:r>
            <a:r>
              <a:rPr lang="en-MY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, 12.5% remain unchanged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and so 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01973F-A705-18A3-CCD9-2EA1ECDD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9B007-76F4-71DF-ACEF-DBA5DA4A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447073B7-D216-360A-59CB-8E3DE0D2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7164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697AD-38CD-DC6B-B5D3-C96A8007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1316B-589B-EE88-77C8-6AA5ED48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CCCD5D2-BE28-A68F-5FEC-996DA6C6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73" y="2055986"/>
            <a:ext cx="5549561" cy="6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">
            <a:extLst>
              <a:ext uri="{FF2B5EF4-FFF2-40B4-BE49-F238E27FC236}">
                <a16:creationId xmlns:a16="http://schemas.microsoft.com/office/drawing/2014/main" id="{2F22B88F-3DCD-874E-AA8D-A0D8D559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222409"/>
            <a:ext cx="2026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>
                <a:solidFill>
                  <a:prstClr val="black"/>
                </a:solidFill>
                <a:cs typeface="Arial" panose="020B0604020202020204" pitchFamily="34" charset="0"/>
              </a:rPr>
              <a:t>Mean Life (</a:t>
            </a:r>
            <a:r>
              <a:rPr lang="el-GR" altLang="en-US" sz="2400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τ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altLang="en-US" sz="2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7F123DA-EB3D-9470-8D52-90355131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882719"/>
            <a:ext cx="97609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mean life of a radioactive substance is defined as the ratio of total life time of all the radioactive atoms to the total number of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atoms in it.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6CDD6BA-1F54-EDFE-4376-AE47F6E4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92" y="3017669"/>
            <a:ext cx="8620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mean life is the reciprocal of the decay constant.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990" name="Picture 3">
            <a:extLst>
              <a:ext uri="{FF2B5EF4-FFF2-40B4-BE49-F238E27FC236}">
                <a16:creationId xmlns:a16="http://schemas.microsoft.com/office/drawing/2014/main" id="{88B6BD8B-D7F8-B969-8B71-9C327EB4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46" y="3836685"/>
            <a:ext cx="5330128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A382AC-F1EF-7475-B0B0-8CB5D2FC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1B0D5-5449-39E6-A149-7395CF14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3601387" y="2321004"/>
            <a:ext cx="73564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56CEE-A564-BF5D-42B0-41301961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6EE3-A6AB-4B19-1145-6ABDF83F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144BF03A-97FE-793E-700E-2E3E12FC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254712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Radioactivity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C264ADF-ACD7-E640-6EB9-1C0CA559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800332"/>
            <a:ext cx="52767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phenomenon of radioactivity was discovered by Henri Becquerel in 1896.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MY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He found that a photographic plate wrapped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in a black paper was affected by certain penetrating radiations emitted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uranium salt.</a:t>
            </a: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6" descr="http://upload.wikimedia.org/wikipedia/commons/8/8e/Portrait_of_Antoine-Henri_Becquerel.jpg">
            <a:extLst>
              <a:ext uri="{FF2B5EF4-FFF2-40B4-BE49-F238E27FC236}">
                <a16:creationId xmlns:a16="http://schemas.microsoft.com/office/drawing/2014/main" id="{FFA69D70-BBFF-3609-0E70-87C7F3B8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4" y="144686"/>
            <a:ext cx="3190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F5053-59C3-7BDC-A1B3-74FB69E630C2}"/>
              </a:ext>
            </a:extLst>
          </p:cNvPr>
          <p:cNvSpPr/>
          <p:nvPr/>
        </p:nvSpPr>
        <p:spPr>
          <a:xfrm>
            <a:off x="2058988" y="3473416"/>
            <a:ext cx="9725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phenomenon of spontaneous emission of highly penetrating radiations such as α, β and γ rays by </a:t>
            </a:r>
            <a:r>
              <a:rPr lang="en-MY" sz="220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nucleus of  heavy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elements having atomic number greater than 82 is called radioactivity 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substances which emit these radiations are called radioactive elements.</a:t>
            </a:r>
          </a:p>
          <a:p>
            <a:pPr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US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003CAD41-3EBD-4FE4-09FD-715DA580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768" y="5562584"/>
            <a:ext cx="97254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radioactive phenomenon is spontaneous and is unaffected by any external agent like temperature, pressure, electric and magnetic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fields etc.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BF3A2-7AF6-E53A-E5EB-60546C79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132CA-9CF3-D3E6-962A-1276F9AB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150FA1-9D4C-245F-AF06-1074514484F0}"/>
              </a:ext>
            </a:extLst>
          </p:cNvPr>
          <p:cNvSpPr/>
          <p:nvPr/>
        </p:nvSpPr>
        <p:spPr>
          <a:xfrm>
            <a:off x="1898150" y="142125"/>
            <a:ext cx="8273265" cy="615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kern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Nuclear Transformations</a:t>
            </a:r>
          </a:p>
          <a:p>
            <a:pPr>
              <a:defRPr/>
            </a:pPr>
            <a:endParaRPr lang="en-MY" sz="22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When the atomic nucleus undergoes the spontaneous transformation, called </a:t>
            </a:r>
            <a:r>
              <a:rPr lang="en-MY" sz="2200" i="1" dirty="0">
                <a:cs typeface="Arial" panose="020B0604020202020204" pitchFamily="34" charset="0"/>
              </a:rPr>
              <a:t>radioactive decay, particles/</a:t>
            </a:r>
            <a:r>
              <a:rPr lang="en-MY" sz="2200" dirty="0">
                <a:cs typeface="Arial" panose="020B0604020202020204" pitchFamily="34" charset="0"/>
              </a:rPr>
              <a:t>radiation is emitted.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If the daughter nucleus is stable, this spontaneous transformation ends.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cs typeface="Arial" panose="020B0604020202020204" pitchFamily="34" charset="0"/>
              </a:rPr>
              <a:t>If the daughter is unstable (i.e., radioactive), the process continues until a stable nuclide is reached.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Radionuclides Decay methods are</a:t>
            </a:r>
          </a:p>
          <a:p>
            <a:pPr marL="342900" indent="-342900">
              <a:lnSpc>
                <a:spcPct val="150000"/>
              </a:lnSpc>
              <a:buFontTx/>
              <a:buAutoNum type="alphaLcParenBoth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decay, </a:t>
            </a:r>
          </a:p>
          <a:p>
            <a:pPr>
              <a:lnSpc>
                <a:spcPct val="150000"/>
              </a:lnSpc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(b) beta minus </a:t>
            </a: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emission,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(c) beta-plus (positron) emission,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(d) electron capture, or  isomeric transition.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A6CD2-0A3D-4BB7-C78F-0DBD987E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5" y="3429000"/>
            <a:ext cx="3863085" cy="29208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8660C-E414-30E6-C9A0-C541DDC7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D1A0B-3293-8642-EC8A-8908DE21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D61A32-9E12-4947-24F6-0D5B55F9691C}"/>
              </a:ext>
            </a:extLst>
          </p:cNvPr>
          <p:cNvSpPr/>
          <p:nvPr/>
        </p:nvSpPr>
        <p:spPr>
          <a:xfrm>
            <a:off x="1643865" y="44451"/>
            <a:ext cx="1034607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  <a:sym typeface="Symbol"/>
              </a:rPr>
              <a:t>Alpha ()</a:t>
            </a: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 Decay</a:t>
            </a:r>
          </a:p>
          <a:p>
            <a:pPr>
              <a:defRPr/>
            </a:pPr>
            <a:endParaRPr lang="en-MY" sz="2000" b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 is the spontaneous emission of an alpha particle (identical to a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     helium nucleus consisting of two protons and two neutrons) from the nucleus.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decay typically occurs with heavy nuclides (A&gt; 150) and is often followed by gamma and characteristic x-ray emission.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particles are the heaviest and least penetrating form of radiation 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They are emitted from the atomic nucleus with discrete energies in the range of 2 to 10 MeV.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Alpha particles are not used in medical imaging because their penetrating ranges are limited to approximately 1 cm/MeV in air and typically less than 100 </a:t>
            </a: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</a:t>
            </a: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m in tissue.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cs typeface="Arial" panose="020B0604020202020204" pitchFamily="34" charset="0"/>
              </a:rPr>
              <a:t>Even the most energetic alpha particles cannot penetrate the dead layer of the skin.</a:t>
            </a:r>
          </a:p>
          <a:p>
            <a:pPr>
              <a:defRPr/>
            </a:pPr>
            <a:endParaRPr lang="en-MY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B6C1882E-6477-1049-80EB-653B7F9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8" y="1616467"/>
            <a:ext cx="5138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15C222-B7F0-96A7-72C1-D22315A5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251" y="1765680"/>
            <a:ext cx="2108308" cy="463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32AE2-1F1A-C908-F6AD-C2776BDBB491}"/>
              </a:ext>
            </a:extLst>
          </p:cNvPr>
          <p:cNvSpPr txBox="1"/>
          <p:nvPr/>
        </p:nvSpPr>
        <p:spPr>
          <a:xfrm>
            <a:off x="8105253" y="1812801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26ADD-60A7-BA90-1439-2CE7A78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0E92-8F34-7AB9-9143-D2AEEAAC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C8A1E-7368-B3D6-BC42-EFFEF63FA1EC}"/>
              </a:ext>
            </a:extLst>
          </p:cNvPr>
          <p:cNvSpPr/>
          <p:nvPr/>
        </p:nvSpPr>
        <p:spPr>
          <a:xfrm>
            <a:off x="1580507" y="0"/>
            <a:ext cx="7943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Properties of α–rays</a:t>
            </a:r>
          </a:p>
          <a:p>
            <a:pPr>
              <a:defRPr/>
            </a:pPr>
            <a:endParaRPr lang="en-MY" sz="2400" b="1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An α - particle is a helium nucleus consisting of two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protons and two neutrons. It carries two units of positive </a:t>
            </a:r>
          </a:p>
          <a:p>
            <a:pPr>
              <a:buClr>
                <a:srgbClr val="C00000"/>
              </a:buClr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charge.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They move along straight lines with high velocities.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They are deflected by electric and magnetic fields.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258BA-A34F-C926-4857-CE051C12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69" y="646790"/>
            <a:ext cx="2991624" cy="2782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E8033-57A6-E1BA-90BF-05D4E61D3EC3}"/>
              </a:ext>
            </a:extLst>
          </p:cNvPr>
          <p:cNvSpPr txBox="1"/>
          <p:nvPr/>
        </p:nvSpPr>
        <p:spPr>
          <a:xfrm>
            <a:off x="1580507" y="3429000"/>
            <a:ext cx="101466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intense ionization in the gas through which they pass. The ionising power is 100 times greater than that of β-rays and 10,000 times greater than that of γ−rays.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affect photographic plates.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are scattered by heavy elements like gold.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fluorescence when they fall on substances like zinc </a:t>
            </a:r>
            <a:r>
              <a:rPr kumimoji="0" lang="en-MY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sulfide</a:t>
            </a: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 or barium platinocyanide.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2F479-AA7E-6571-07F0-D8D832D7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C343-3180-26EC-4F3B-A14F1979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3625C-B628-78AF-435B-E853DA407B12}"/>
              </a:ext>
            </a:extLst>
          </p:cNvPr>
          <p:cNvSpPr txBox="1"/>
          <p:nvPr/>
        </p:nvSpPr>
        <p:spPr>
          <a:xfrm>
            <a:off x="1561671" y="166653"/>
            <a:ext cx="931866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  <a:sym typeface="Symbol"/>
              </a:rPr>
              <a:t>Beta [()Electron</a:t>
            </a:r>
            <a:r>
              <a:rPr lang="en-US" sz="2400" b="1" u="sng" dirty="0">
                <a:solidFill>
                  <a:srgbClr val="FF0000"/>
                </a:solidFill>
                <a:latin typeface="Gill Sans MT"/>
                <a:cs typeface="Arial" panose="020B0604020202020204" pitchFamily="34" charset="0"/>
              </a:rPr>
              <a:t>] Decay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In this,  a neutron is converted to a proton by the ejection of a negatively charged beta (β) particle called a </a:t>
            </a:r>
            <a:r>
              <a:rPr lang="en-MY" sz="2200" b="1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electron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 (β</a:t>
            </a:r>
            <a:r>
              <a:rPr lang="en-MY" sz="2200" baseline="30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–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).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decay results in the conversion of a neutron into a proton with the simultaneous ejection of a negatively charged beta particle (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  <a:sym typeface="Symbol"/>
              </a:rPr>
              <a:t>-) 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and an anti neutrino (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  <a:sym typeface="Symbol"/>
              </a:rPr>
              <a:t></a:t>
            </a: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 Mass number is unchanged (because a neutron changed into a proton) and that the atomic number has gone up by one (it has gained a proton)</a:t>
            </a: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Beta particles are identical to that of an ordinary electrons.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srgbClr val="C00000"/>
                </a:solidFill>
                <a:latin typeface="Gill Sans MT"/>
                <a:cs typeface="Arial" panose="020B0604020202020204" pitchFamily="34" charset="0"/>
              </a:rPr>
              <a:t>The antineutrino (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lepton) </a:t>
            </a:r>
            <a:r>
              <a:rPr lang="en-MY" sz="2200" dirty="0">
                <a:solidFill>
                  <a:srgbClr val="C00000"/>
                </a:solidFill>
                <a:latin typeface="Gill Sans MT"/>
                <a:cs typeface="Arial" panose="020B0604020202020204" pitchFamily="34" charset="0"/>
              </a:rPr>
              <a:t>is an electrically neutral subatomic particle (also known as elementary particles like proton, electron)whose mass is much smaller than that of an electron. 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CF45923C-C22B-1075-AFB5-D6EB1859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60" y="2357355"/>
            <a:ext cx="4433501" cy="7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77281-EB3D-6967-E237-AA9E3B83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42" y="6108923"/>
            <a:ext cx="2032104" cy="476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70B75-517F-2CA9-D733-8E867D5401D2}"/>
              </a:ext>
            </a:extLst>
          </p:cNvPr>
          <p:cNvSpPr txBox="1"/>
          <p:nvPr/>
        </p:nvSpPr>
        <p:spPr>
          <a:xfrm>
            <a:off x="2003461" y="621586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D9D2E-9C8B-E099-8515-36C69244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1FB3-6497-D4BB-21C2-790C1882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B28470C-770A-04D2-1728-FFD840DB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167082"/>
            <a:ext cx="5165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Beta [(+)</a:t>
            </a: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 positron] Decay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CCE00-AA4E-6154-780C-E75E23669F5D}"/>
              </a:ext>
            </a:extLst>
          </p:cNvPr>
          <p:cNvSpPr/>
          <p:nvPr/>
        </p:nvSpPr>
        <p:spPr>
          <a:xfrm>
            <a:off x="1692167" y="1011706"/>
            <a:ext cx="10083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A proton inside a radionuclide nucleus is converted into a neutron while releasing a positron</a:t>
            </a:r>
            <a:r>
              <a:rPr lang="en-MY" sz="2200" dirty="0">
                <a:solidFill>
                  <a:srgbClr val="0070C0"/>
                </a:solidFill>
                <a:latin typeface="Gill Sans MT" panose="020B0502020104020203" pitchFamily="34" charset="0"/>
                <a:cs typeface="Arial" charset="0"/>
              </a:rPr>
              <a:t>( a positively charged electron) </a:t>
            </a:r>
            <a:r>
              <a:rPr lang="en-MY" sz="22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and a neutrino.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C28FEB55-79DE-0E76-E710-B9EDA2C1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73" y="2387830"/>
            <a:ext cx="4339797" cy="61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>
            <a:extLst>
              <a:ext uri="{FF2B5EF4-FFF2-40B4-BE49-F238E27FC236}">
                <a16:creationId xmlns:a16="http://schemas.microsoft.com/office/drawing/2014/main" id="{2BE56767-F145-C0AA-0F53-B61ABFC9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250368"/>
            <a:ext cx="99494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Positron decay decreases the number of protons (atomic number) by 1 and thereby transforms the atom into a different element with an atomic number of Z-1 .The number of neutrons is increased by  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en-MY" altLang="en-US" sz="2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 neutrino is a subatomic particle that is very similar to an electron, but has no electrical charge and a very small mass, which might even be zero.</a:t>
            </a:r>
            <a:endParaRPr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FAEB8-7F2E-090D-C3EA-D01AE1AA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01" y="5846294"/>
            <a:ext cx="2190863" cy="527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0C73F-7216-6213-CC65-4733F3540FBB}"/>
              </a:ext>
            </a:extLst>
          </p:cNvPr>
          <p:cNvSpPr txBox="1"/>
          <p:nvPr/>
        </p:nvSpPr>
        <p:spPr>
          <a:xfrm>
            <a:off x="2229492" y="595901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195EBE-1DBA-D218-504A-1C1C1A5D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DECB-729A-ADED-3693-CD7CE73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>
            <a:extLst>
              <a:ext uri="{FF2B5EF4-FFF2-40B4-BE49-F238E27FC236}">
                <a16:creationId xmlns:a16="http://schemas.microsoft.com/office/drawing/2014/main" id="{9DD5E9E2-16EB-C1BB-3F31-F653C109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09" y="65089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Electron Capture Decay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BAA75-996A-48A7-1300-66A3B55E7432}"/>
              </a:ext>
            </a:extLst>
          </p:cNvPr>
          <p:cNvSpPr/>
          <p:nvPr/>
        </p:nvSpPr>
        <p:spPr>
          <a:xfrm>
            <a:off x="1705509" y="465139"/>
            <a:ext cx="9961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This is a third form of beta decay in which an inner orbiting electron is attracted into an unstable nucleus and it combines with a proton to form a neutron.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t>This process is also known as K-capture since the electron is often attracted from the K-shell of the atom.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capture can be described by the following equation:</a:t>
            </a:r>
          </a:p>
          <a:p>
            <a:pPr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671E8D5F-59B5-67A8-D4DE-C7F4B0AB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889805"/>
            <a:ext cx="3663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938DB-973B-DFBD-012C-297D0874E2D6}"/>
              </a:ext>
            </a:extLst>
          </p:cNvPr>
          <p:cNvSpPr/>
          <p:nvPr/>
        </p:nvSpPr>
        <p:spPr>
          <a:xfrm>
            <a:off x="1705509" y="3500992"/>
            <a:ext cx="9961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capture of an orbital electron creates a vacancy in the electron shell, which</a:t>
            </a:r>
          </a:p>
          <a:p>
            <a:pPr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    is filled by an electron from a higher-energy shell.</a:t>
            </a:r>
          </a:p>
          <a:p>
            <a:pPr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This </a:t>
            </a: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transition results in the emission of characteristic x-rays.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sz="20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Electron capture radio nuclides used in medical imaging decay to atoms in excited states that subsequently emit externally detectable x-rays or gamma rays or both.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MY" altLang="en-US" sz="2000" dirty="0">
                <a:solidFill>
                  <a:srgbClr val="C00000"/>
                </a:solidFill>
                <a:latin typeface="Gill Sans MT" panose="020B0502020104020203" pitchFamily="34" charset="0"/>
                <a:cs typeface="Arial" charset="0"/>
              </a:rPr>
              <a:t>A neutrino is a subatomic particle that is very similar to an electron, but has no electrical charge and a very small mass, which might even be zero.</a:t>
            </a:r>
            <a:endParaRPr lang="en-US" altLang="en-US" sz="2000" dirty="0">
              <a:solidFill>
                <a:srgbClr val="C00000"/>
              </a:solidFill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AA726-A478-B6B6-A652-953F0674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79" y="2865204"/>
            <a:ext cx="1828571" cy="57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1D7BA-FC3F-1192-87D3-7E6136FD4257}"/>
              </a:ext>
            </a:extLst>
          </p:cNvPr>
          <p:cNvSpPr txBox="1"/>
          <p:nvPr/>
        </p:nvSpPr>
        <p:spPr>
          <a:xfrm>
            <a:off x="6822541" y="2932795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D092C-ED79-01EB-59F1-38C32FFF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BB2D4-3125-6289-CD1D-F3461061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5BEDC-4622-2512-1F7E-2CAE9D75BC47}"/>
              </a:ext>
            </a:extLst>
          </p:cNvPr>
          <p:cNvSpPr/>
          <p:nvPr/>
        </p:nvSpPr>
        <p:spPr>
          <a:xfrm>
            <a:off x="1777429" y="243156"/>
            <a:ext cx="726382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Properties of </a:t>
            </a:r>
            <a:r>
              <a:rPr lang="el-GR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β </a:t>
            </a:r>
            <a:r>
              <a:rPr lang="el-GR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2400" b="1" i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rays</a:t>
            </a:r>
          </a:p>
          <a:p>
            <a:pPr>
              <a:defRPr/>
            </a:pPr>
            <a:endParaRPr lang="en-US" sz="2400" i="1" u="sng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β–particles carry one unit of negative charge and mass equal to that of electron. Therefore, they are nothing but electrons.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The β–particles emitted from a source have velocities over the range of 0.3 c to 0.99 c, where c is the velocity of light.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MY" sz="2200" dirty="0">
              <a:solidFill>
                <a:prstClr val="black"/>
              </a:solidFill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23BB3-91D6-F0DE-6740-A7CFA26EFB21}"/>
              </a:ext>
            </a:extLst>
          </p:cNvPr>
          <p:cNvSpPr txBox="1"/>
          <p:nvPr/>
        </p:nvSpPr>
        <p:spPr>
          <a:xfrm>
            <a:off x="1777429" y="3275344"/>
            <a:ext cx="101637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are deflected by electric and magnetic fields.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 ionisation power is comparatively 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affect photographic plates.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penetrate through thin metal foils and their penetrating power is greater than that of α−rays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MY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They produce fluorescence when they fall on substances like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barium platinocyanide.</a:t>
            </a:r>
          </a:p>
        </p:txBody>
      </p:sp>
      <p:pic>
        <p:nvPicPr>
          <p:cNvPr id="1026" name="Picture 2" descr="Beta Decay">
            <a:extLst>
              <a:ext uri="{FF2B5EF4-FFF2-40B4-BE49-F238E27FC236}">
                <a16:creationId xmlns:a16="http://schemas.microsoft.com/office/drawing/2014/main" id="{C9E78D11-E691-EA19-868A-A82C8F99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33" y="961758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30CAF-5C62-7A6E-6652-CE38F9DD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39A8-6A26-E666-403D-C13394A0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1582</Words>
  <Application>Microsoft Office PowerPoint</Application>
  <PresentationFormat>Widescreen</PresentationFormat>
  <Paragraphs>204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Corbel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29</cp:revision>
  <dcterms:created xsi:type="dcterms:W3CDTF">2022-12-26T10:43:14Z</dcterms:created>
  <dcterms:modified xsi:type="dcterms:W3CDTF">2024-01-16T11:02:39Z</dcterms:modified>
</cp:coreProperties>
</file>