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300" r:id="rId3"/>
    <p:sldId id="316" r:id="rId4"/>
    <p:sldId id="317" r:id="rId5"/>
    <p:sldId id="319" r:id="rId6"/>
    <p:sldId id="320" r:id="rId7"/>
    <p:sldId id="322" r:id="rId8"/>
    <p:sldId id="323" r:id="rId9"/>
    <p:sldId id="327" r:id="rId10"/>
    <p:sldId id="329" r:id="rId11"/>
    <p:sldId id="332" r:id="rId12"/>
    <p:sldId id="336" r:id="rId13"/>
    <p:sldId id="341" r:id="rId14"/>
    <p:sldId id="426" r:id="rId15"/>
    <p:sldId id="368" r:id="rId16"/>
    <p:sldId id="427" r:id="rId17"/>
    <p:sldId id="428" r:id="rId18"/>
    <p:sldId id="429" r:id="rId19"/>
    <p:sldId id="430" r:id="rId20"/>
    <p:sldId id="385" r:id="rId21"/>
    <p:sldId id="374" r:id="rId22"/>
    <p:sldId id="392" r:id="rId23"/>
    <p:sldId id="393" r:id="rId24"/>
    <p:sldId id="396" r:id="rId25"/>
    <p:sldId id="408" r:id="rId26"/>
    <p:sldId id="410" r:id="rId27"/>
    <p:sldId id="424" r:id="rId28"/>
    <p:sldId id="42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C1F8-FC67-4699-A7A8-FFCABBEA553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B32E-9D84-4F82-BD90-EAE21CFB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2B32E-9D84-4F82-BD90-EAE21CFBE2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3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2B32E-9D84-4F82-BD90-EAE21CFBE2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E889C86-C363-463C-3037-7C1EEB3B3562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0F9C3B-E363-9EE1-2E39-E5AA12F6F400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1169E44-33EA-A4FE-7C75-B6CCBA18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0A595-673B-4878-A870-B0C871ADE5EE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CFDB14DA-2E2E-B8B1-1A79-A15B5D3E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56B3A7A-D51F-1A4B-AC64-87B6D817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B432-40D8-4BB7-9225-E75AEA043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6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DC384589-E842-1257-5ABE-8625E756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D6C7-4B57-44CB-A0BC-4040AFFC4593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26D7EA0-5F9B-8F6E-8E52-B8BE8EC2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7864F79-4177-3A2B-365E-009C3A99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BD6-E9D2-4114-A98E-F7A4CA3F7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2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128F11B-93F1-8E20-4629-83EEF245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AE07-B88C-4D1D-A822-83C5BB567D90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AF343A1-E574-CAA3-BA6F-1AEFE54B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77031A6-71AA-991C-B6D6-FA274658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82B8-644E-42D1-AA80-08C495C19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50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94FE-1101-464C-83D6-D3C69E215D84}" type="datetime1">
              <a:rPr lang="en-US" smtClean="0"/>
              <a:t>1/16/2024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98433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2136-D5FF-4397-BEBA-9FCBE9C6726A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0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9A2F-E287-41CD-9449-0CEEBCD0EDA4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35862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2614-67B8-4090-B3B6-E2A6D2F2B15E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5751-84FF-49C1-AAFE-8DD49E9F99CB}" type="datetime1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4F18-D4EB-464B-B431-54095D0BD3D9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8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CEA1-1AB8-4255-BD77-5486A02642B6}" type="datetime1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76973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DB02-EAC9-4CE8-B784-051C1AA9C2B3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7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CB5BC28-E4B2-521C-21B4-CC5D9F13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2508-7B55-4C58-ABB6-61049F756890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3A24AF0-BC30-8F0E-095D-37E668A0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43454B6-2BF5-B421-7B72-C220297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8FD0-9CF6-42A1-929E-31CE44606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858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7450-8259-41CF-95BB-13BCCD938FAC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31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1383-E1F0-468F-9323-50DF940EDE62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AA2-F9A4-47A4-8513-9E007661CAE9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4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4D5862-87CC-7F75-5E48-2D60A40355D5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9A8671-2531-0B3A-ABC1-2CAE06161A59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A16E5B-344F-65F9-0707-E0DA6BD86A25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EC3660-B65A-4DB5-F39B-6840AC10F73B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B3F07D-85B8-6551-0E6E-4CCD297D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22E38C-F9BC-4B30-9618-415CAB4BB5B5}" type="datetime1">
              <a:rPr lang="en-US" smtClean="0"/>
              <a:t>1/16/2024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10A14A-2D0F-6DA0-D3B7-C9D24D4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C89FEE-CB3E-F335-8C76-1D164D2A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833B-DF9A-418D-9958-F1C32C0DA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8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866069D6-87D8-50BD-FAE0-EB9538AC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5B2F-2B33-4F7F-AEE1-CF73216B0A45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FEF9F52-ED34-F326-1BFF-2B88C998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EA8F8130-3FA2-BCC0-CD15-E7E420B7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F6FD-FDAB-4C09-850D-E7454A395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9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52C51-FD79-9988-5C4C-CA2D5289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89981-C8F9-4BC1-A31B-A8A041069049}" type="datetime1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000A6-4C06-91A8-0A8E-D80F9B4D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E3EDF-5B55-6C42-389A-4DF6F2A2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F169-7096-4F03-A82D-D4DD5C0A5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85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1C35DE41-4C0F-A5AF-5CD9-13855F63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0B7B-A26A-41D7-B571-B3BFD21AE4FE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5E7DD3F2-3D37-08B7-2A4E-1B917D9B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FDCC5FED-AE8F-9016-6286-D12F4E64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5D71-8140-42E3-B1EE-A21441C1F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04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A8600-734E-B554-1257-AEC1BBC92A16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1DAB49-613C-3618-1441-4F78E561B26F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CCBDD04-7711-2199-AC5B-81613036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81DD80-AD29-49DF-BBB7-CEB67E0D64A8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829A72A-8D52-9529-4A6C-8E854DDB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9F28E7D-A2E3-55A2-D7DB-77347892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01F-0DE3-4746-8081-20AC06346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303D4-5848-130E-7CA6-B583E9A1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55E744-FD7B-4FA0-9DEA-C8380D06C562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71253-928E-6A02-F436-C54FAA5B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B13E9-6A7D-F126-A849-BF3AF790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35BB-A2EF-4987-AB40-54AE2A8A8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4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60EEC6-2667-2E89-5114-04EC7EF8C090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C543257-A9ED-F16A-D90A-81A61DDB2926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840FE7A-2DB4-7E44-1DFD-26A0364D0CF1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0E031A4-C808-9051-D6C6-B6B06ED6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0CA5E2-96B7-46C2-BC5D-C776671B2347}" type="datetime1">
              <a:rPr lang="en-US" smtClean="0"/>
              <a:t>1/16/2024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FB96E2A-9C6C-14BF-D083-BA59C6F4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5B7832A-CB2C-65C5-3164-343B062B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1D40-3391-4FEF-A32F-91E06B149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82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5C24D96A-7C66-5BC5-787E-EBDD78F6F737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0C7FE7-4874-A319-B909-04F0148892BF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415024EB-31F8-5A41-27BA-C3B5CF7DB5B1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75FFA5-F191-BEC6-C561-65B0428377DC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108B6DD-1901-43E5-6B02-C9D2142A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8AC2C179-BA55-2BBF-19BD-75B46AACF5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B700FB87-0EFD-D008-9470-44C4BC810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BC3FD5C-75E6-4AEC-908B-5D407C6D150F}" type="datetime1">
              <a:rPr lang="en-US" smtClean="0"/>
              <a:t>1/16/2024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1151FE2-EB1C-A650-986B-7E6ABAFB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B52A5EC-E447-BA1C-41E2-E991313B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82ABCA5F-0DBA-4FF7-88D6-4D03B0400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67185D-32F4-6B13-89E4-BC3325B555F9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904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7B553A-4858-487D-959D-88031BE10B68}" type="datetime1">
              <a:rPr lang="en-US" smtClean="0"/>
              <a:t>1/16/2024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Dr. Jayapandiyan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2541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71CB5DD-8025-F7A6-2A22-DA9CB6E2EA88}"/>
              </a:ext>
            </a:extLst>
          </p:cNvPr>
          <p:cNvSpPr/>
          <p:nvPr/>
        </p:nvSpPr>
        <p:spPr>
          <a:xfrm>
            <a:off x="1404256" y="0"/>
            <a:ext cx="10787744" cy="6585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7AE4C-F355-FCA9-FDBE-02FF7650D8F4}"/>
              </a:ext>
            </a:extLst>
          </p:cNvPr>
          <p:cNvSpPr txBox="1"/>
          <p:nvPr/>
        </p:nvSpPr>
        <p:spPr>
          <a:xfrm>
            <a:off x="4855028" y="112428"/>
            <a:ext cx="5312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X-RAY - TUBE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22CA65AF-490F-161A-2599-52FB6981EE41}"/>
              </a:ext>
            </a:extLst>
          </p:cNvPr>
          <p:cNvSpPr txBox="1"/>
          <p:nvPr/>
        </p:nvSpPr>
        <p:spPr>
          <a:xfrm>
            <a:off x="1807028" y="495155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Dr. Jayapandiyan</a:t>
            </a:r>
          </a:p>
          <a:p>
            <a:r>
              <a:rPr lang="en-US" b="1" dirty="0"/>
              <a:t>Dept. of Paramedical Science</a:t>
            </a:r>
          </a:p>
          <a:p>
            <a:r>
              <a:rPr lang="en-US" b="1" dirty="0"/>
              <a:t>SVDU, Vadodara, </a:t>
            </a:r>
          </a:p>
          <a:p>
            <a:r>
              <a:rPr lang="en-US" b="1" dirty="0"/>
              <a:t>Gujarat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BC3A-41FA-7F33-9D11-FC5EC6FF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6EB8E-6AA0-C429-4A8B-258EA016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D01F-0DE3-4746-8081-20AC0634646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52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087992" y="5433240"/>
            <a:ext cx="7469124" cy="1298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8884" y="731806"/>
            <a:ext cx="10052833" cy="328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marR="756285">
              <a:spcAft>
                <a:spcPts val="0"/>
              </a:spcAft>
            </a:pPr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highly energetic electrons interact with matter and convert their kinetic energy into x-rays.</a:t>
            </a:r>
          </a:p>
          <a:p>
            <a:pPr marL="66040" marR="756285">
              <a:spcAft>
                <a:spcPts val="0"/>
              </a:spcAft>
            </a:pPr>
            <a:endParaRPr lang="en-I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8265">
              <a:spcBef>
                <a:spcPts val="105"/>
              </a:spcBef>
            </a:pP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</a:t>
            </a:r>
            <a:r>
              <a:rPr lang="en-US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</a:t>
            </a:r>
            <a:r>
              <a:rPr lang="en-US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accelerated </a:t>
            </a:r>
            <a:r>
              <a:rPr lang="en-US"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</a:t>
            </a:r>
            <a:r>
              <a:rPr lang="en-US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anode: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1836">
              <a:tabLst>
                <a:tab pos="2203450" algn="l"/>
              </a:tabLst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1836">
              <a:tabLst>
                <a:tab pos="2203450" algn="l"/>
              </a:tabLst>
            </a:pPr>
            <a:r>
              <a:rPr lang="en-US"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99% </a:t>
            </a: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dissipated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0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     </a:t>
            </a:r>
          </a:p>
          <a:p>
            <a:pPr marL="1981836">
              <a:tabLst>
                <a:tab pos="2203450" algn="l"/>
              </a:tabLst>
            </a:pPr>
            <a:endParaRPr lang="en-US" sz="2000" spc="-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1836">
              <a:tabLst>
                <a:tab pos="2203450" algn="l"/>
              </a:tabLst>
            </a:pPr>
            <a:r>
              <a:rPr lang="en-US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and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0111" lvl="1">
              <a:spcBef>
                <a:spcPts val="1375"/>
              </a:spcBef>
              <a:tabLst>
                <a:tab pos="2371725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1%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" marR="756285">
              <a:spcAft>
                <a:spcPts val="0"/>
              </a:spcAft>
            </a:pPr>
            <a:endParaRPr lang="en-IN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65253" y="4779949"/>
            <a:ext cx="1643380" cy="734060"/>
          </a:xfrm>
          <a:custGeom>
            <a:avLst/>
            <a:gdLst/>
            <a:ahLst/>
            <a:cxnLst/>
            <a:rect l="l" t="t" r="r" b="b"/>
            <a:pathLst>
              <a:path w="1643379" h="550545">
                <a:moveTo>
                  <a:pt x="0" y="550163"/>
                </a:moveTo>
                <a:lnTo>
                  <a:pt x="1642872" y="550163"/>
                </a:lnTo>
                <a:lnTo>
                  <a:pt x="1642872" y="0"/>
                </a:lnTo>
                <a:lnTo>
                  <a:pt x="0" y="0"/>
                </a:lnTo>
                <a:lnTo>
                  <a:pt x="0" y="550163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61757" y="211722"/>
            <a:ext cx="3936367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>
              <a:spcBef>
                <a:spcPts val="105"/>
              </a:spcBef>
            </a:pPr>
            <a:r>
              <a:rPr sz="2200" b="1" u="sng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IN" sz="2200" b="1" u="sng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200" b="1" u="sng" spc="-55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spc="-4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200" b="1" u="sng" spc="-4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n-US" sz="2200" b="1" u="sng" spc="-4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Principle</a:t>
            </a:r>
            <a:endParaRPr sz="2200" u="sng" dirty="0">
              <a:solidFill>
                <a:srgbClr val="382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1FF27-6E7A-3377-15D5-58A43A0418C7}"/>
              </a:ext>
            </a:extLst>
          </p:cNvPr>
          <p:cNvSpPr txBox="1"/>
          <p:nvPr/>
        </p:nvSpPr>
        <p:spPr>
          <a:xfrm>
            <a:off x="1546691" y="3965795"/>
            <a:ext cx="4018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u="sng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Methods of X-ray 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CFF6F-D33E-9032-1EF9-F825793D58D4}"/>
              </a:ext>
            </a:extLst>
          </p:cNvPr>
          <p:cNvSpPr txBox="1"/>
          <p:nvPr/>
        </p:nvSpPr>
        <p:spPr>
          <a:xfrm>
            <a:off x="1795409" y="4590023"/>
            <a:ext cx="6097712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820A0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Bremsstrahlung Radiation</a:t>
            </a:r>
          </a:p>
          <a:p>
            <a:pPr marL="342900" indent="-342900">
              <a:lnSpc>
                <a:spcPct val="150000"/>
              </a:lnSpc>
              <a:buClr>
                <a:srgbClr val="3820A0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Characteristic Radiation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1C1DE-20A1-C5B0-F1AC-4B3FFD86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043" y="1975505"/>
            <a:ext cx="1659696" cy="1243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DB576-4968-C0D6-41A3-C2F030641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36739" y="3407019"/>
            <a:ext cx="1659696" cy="114334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190CDF-C56F-E2FD-5837-28E8E0B9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9BC6-5648-E24A-CEAE-096C7AC3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442" y="1081355"/>
            <a:ext cx="9351195" cy="2798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incoming free electron gets close to the nucleus of a target</a:t>
            </a:r>
            <a:r>
              <a:rPr sz="2000" spc="-2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strong electric field of the nucleus will attract the</a:t>
            </a:r>
            <a:r>
              <a:rPr sz="2000" spc="-1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the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direction &amp; speed of the</a:t>
            </a:r>
            <a:r>
              <a:rPr sz="2000" spc="-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looses energy which will be emitted as an </a:t>
            </a:r>
            <a:r>
              <a:rPr sz="20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r>
              <a:rPr sz="2000" spc="-1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of this photon depend on the interaction between nucleus</a:t>
            </a:r>
            <a:r>
              <a:rPr sz="2000" spc="-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electron</a:t>
            </a:r>
          </a:p>
          <a:p>
            <a:pPr marL="342900" indent="-342900">
              <a:spcBef>
                <a:spcPts val="4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 originating from this process are called</a:t>
            </a:r>
            <a:r>
              <a:rPr sz="2000" spc="-1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bremsstrahlung.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5443" y="242277"/>
            <a:ext cx="4330557" cy="35137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b="1" u="sng" spc="-1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Bremsstrahlung</a:t>
            </a:r>
            <a:r>
              <a:rPr sz="2200" b="1" u="sng" spc="-6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sz="2200" b="1" u="sng" dirty="0">
              <a:solidFill>
                <a:srgbClr val="382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2EAD897D-9317-18AA-F789-AC6205B8F3F8}"/>
              </a:ext>
            </a:extLst>
          </p:cNvPr>
          <p:cNvSpPr/>
          <p:nvPr/>
        </p:nvSpPr>
        <p:spPr>
          <a:xfrm>
            <a:off x="6497890" y="4736947"/>
            <a:ext cx="914400" cy="12192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400"/>
                </a:moveTo>
                <a:lnTo>
                  <a:pt x="914400" y="914400"/>
                </a:lnTo>
                <a:lnTo>
                  <a:pt x="914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270D62-9C65-4A4A-9A2D-75712365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24" y="4440424"/>
            <a:ext cx="3909732" cy="217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B68D85A1-5F8B-5970-90E2-0F0C6BA3ADAB}"/>
              </a:ext>
            </a:extLst>
          </p:cNvPr>
          <p:cNvSpPr/>
          <p:nvPr/>
        </p:nvSpPr>
        <p:spPr>
          <a:xfrm>
            <a:off x="3723756" y="3802056"/>
            <a:ext cx="3046409" cy="13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0E3BB2D5-B886-22A2-7249-FA7756B4864E}"/>
              </a:ext>
            </a:extLst>
          </p:cNvPr>
          <p:cNvSpPr txBox="1"/>
          <p:nvPr/>
        </p:nvSpPr>
        <p:spPr>
          <a:xfrm>
            <a:off x="9453264" y="5548045"/>
            <a:ext cx="251108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spc="-5" dirty="0">
                <a:solidFill>
                  <a:prstClr val="black"/>
                </a:solidFill>
                <a:latin typeface="Calibri"/>
                <a:cs typeface="Calibri"/>
              </a:rPr>
              <a:t>Bremsstrahlung </a:t>
            </a:r>
            <a:r>
              <a:rPr b="1" dirty="0">
                <a:solidFill>
                  <a:prstClr val="black"/>
                </a:solidFill>
                <a:latin typeface="Calibri"/>
                <a:cs typeface="Calibri"/>
              </a:rPr>
              <a:t>is a </a:t>
            </a:r>
            <a:r>
              <a:rPr b="1" spc="-5" dirty="0">
                <a:solidFill>
                  <a:prstClr val="black"/>
                </a:solidFill>
                <a:latin typeface="Calibri"/>
                <a:cs typeface="Calibri"/>
              </a:rPr>
              <a:t>German</a:t>
            </a:r>
            <a:r>
              <a:rPr b="1" spc="-1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prstClr val="black"/>
                </a:solidFill>
                <a:latin typeface="Calibri"/>
                <a:cs typeface="Calibri"/>
              </a:rPr>
              <a:t>word  </a:t>
            </a:r>
            <a:r>
              <a:rPr b="1" spc="-5" dirty="0">
                <a:solidFill>
                  <a:prstClr val="black"/>
                </a:solidFill>
                <a:latin typeface="Calibri"/>
                <a:cs typeface="Calibri"/>
              </a:rPr>
              <a:t>"Strahlung" means “radiation”  </a:t>
            </a:r>
            <a:r>
              <a:rPr b="1" spc="-10" dirty="0">
                <a:solidFill>
                  <a:prstClr val="black"/>
                </a:solidFill>
                <a:latin typeface="Calibri"/>
                <a:cs typeface="Calibri"/>
              </a:rPr>
              <a:t>"Bremse" </a:t>
            </a:r>
            <a:r>
              <a:rPr b="1" spc="-5" dirty="0">
                <a:solidFill>
                  <a:prstClr val="black"/>
                </a:solidFill>
                <a:latin typeface="Calibri"/>
                <a:cs typeface="Calibri"/>
              </a:rPr>
              <a:t>means</a:t>
            </a:r>
            <a:r>
              <a:rPr b="1"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prstClr val="black"/>
                </a:solidFill>
                <a:latin typeface="Calibri"/>
                <a:cs typeface="Calibri"/>
              </a:rPr>
              <a:t>“brake”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9B443-B8A2-AA66-7196-D4DD7770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CE7BC-A142-8D15-BFC1-789724F6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9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4199" y="752582"/>
            <a:ext cx="10391632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electron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an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close</a:t>
            </a: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nucleus in</a:t>
            </a:r>
            <a:r>
              <a:rPr sz="2000" spc="-1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 to be knocked out from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655" marR="133477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655" marR="133477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vacancy is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an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sz="20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0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18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655" marR="133477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655" marR="133477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binding</a:t>
            </a:r>
            <a:r>
              <a:rPr sz="2000" spc="-1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sz="20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emitted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</a:t>
            </a: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photon.</a:t>
            </a:r>
          </a:p>
          <a:p>
            <a:pPr marL="35560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photon gives rise to a characteristic X-ray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in</a:t>
            </a:r>
            <a:r>
              <a:rPr sz="2000" spc="-22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energy</a:t>
            </a:r>
            <a:r>
              <a:rPr sz="20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sz="20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8036" y="231957"/>
            <a:ext cx="373062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u="sng" spc="-15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</a:t>
            </a:r>
            <a:r>
              <a:rPr sz="2200" b="1" u="sng" spc="2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3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</a:t>
            </a:r>
            <a:endParaRPr sz="2200" b="1" u="sng" dirty="0">
              <a:solidFill>
                <a:srgbClr val="382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4AC0A-82A2-79D3-9094-97EC5D51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997" y="4456546"/>
            <a:ext cx="6752005" cy="2169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CB7D9-D8D8-47CC-4381-A3F2A15BFC4B}"/>
              </a:ext>
            </a:extLst>
          </p:cNvPr>
          <p:cNvSpPr txBox="1"/>
          <p:nvPr/>
        </p:nvSpPr>
        <p:spPr>
          <a:xfrm>
            <a:off x="1444199" y="3705924"/>
            <a:ext cx="9713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Characteristic radiation are emitted at discrete energies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0BE88-33E7-89BA-92BA-F73B3BC4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90004-97FF-117D-43C4-4F03F5A4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11FC4A-DC40-5954-53BA-C8ED2ED5363E}"/>
              </a:ext>
            </a:extLst>
          </p:cNvPr>
          <p:cNvSpPr txBox="1"/>
          <p:nvPr/>
        </p:nvSpPr>
        <p:spPr>
          <a:xfrm>
            <a:off x="1746607" y="195209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en-US" sz="2200" b="1" u="sng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2200" b="1" u="sng" dirty="0">
              <a:solidFill>
                <a:srgbClr val="382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54474-569A-2F4B-06F7-88C621E70224}"/>
              </a:ext>
            </a:extLst>
          </p:cNvPr>
          <p:cNvSpPr txBox="1"/>
          <p:nvPr/>
        </p:nvSpPr>
        <p:spPr>
          <a:xfrm>
            <a:off x="5453010" y="195209"/>
            <a:ext cx="6218433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cathode structure is electrically negative with one or two filaments.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ilam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a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</a:t>
            </a:r>
            <a:r>
              <a:rPr lang="en-US" sz="200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ilam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esig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ely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US" sz="20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ilam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00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US" sz="20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</a:t>
            </a:r>
            <a:r>
              <a:rPr lang="en-US" sz="20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ilam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en-US" sz="20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000" spc="2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00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esig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 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00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emitted from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ilam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the process of </a:t>
            </a:r>
            <a:r>
              <a:rPr lang="en-US" sz="2000" b="1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Thermionic emission.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spc="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s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esig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will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e”</a:t>
            </a:r>
            <a:r>
              <a:rPr lang="en-US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an a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ea, that is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as</a:t>
            </a:r>
            <a:r>
              <a:rPr lang="en-US" sz="200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79EA84-503A-86A7-9B83-613B0D86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07" y="3856858"/>
            <a:ext cx="3400746" cy="2552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F28DAD-504B-740B-F560-197EA78F9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07" y="839824"/>
            <a:ext cx="3400746" cy="29087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F444E-70E7-4B87-E4C2-B947F739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BCD98-695F-4CE5-5446-F79E4592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5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4627" y="370115"/>
            <a:ext cx="9895115" cy="2962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615" indent="-462915">
              <a:lnSpc>
                <a:spcPts val="2050"/>
              </a:lnSpc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5615" algn="l"/>
                <a:tab pos="476250" algn="l"/>
                <a:tab pos="1788160" algn="l"/>
              </a:tabLs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filament</a:t>
            </a:r>
            <a:r>
              <a:rPr sz="2000" spc="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coil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</a:t>
            </a:r>
            <a:r>
              <a:rPr sz="2000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thoriated </a:t>
            </a:r>
            <a:r>
              <a:rPr sz="2000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  <a:r>
              <a:rPr sz="2000" spc="1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en-US"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dia.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1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sz="2000" spc="3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6350">
              <a:lnSpc>
                <a:spcPts val="1939"/>
              </a:lnSpc>
              <a:buClr>
                <a:srgbClr val="FF0000"/>
              </a:buClr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trace </a:t>
            </a:r>
            <a:r>
              <a:rPr sz="20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thorium </a:t>
            </a:r>
            <a:r>
              <a:rPr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</a:t>
            </a:r>
            <a:r>
              <a:rPr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efficiency </a:t>
            </a:r>
            <a:r>
              <a:rPr sz="20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12065" marR="6350">
              <a:lnSpc>
                <a:spcPts val="1939"/>
              </a:lnSpc>
              <a:buClr>
                <a:srgbClr val="FF0000"/>
              </a:buClr>
            </a:pP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prolongs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22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filament)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6350" indent="-342900">
              <a:lnSpc>
                <a:spcPts val="1939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IN" sz="2000" spc="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6350" indent="-342900">
              <a:lnSpc>
                <a:spcPts val="1939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2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Molybdenum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1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Rhenium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5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5615" marR="5080" indent="-46291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6250" algn="l"/>
              </a:tabLst>
            </a:pP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filament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  <a:r>
              <a:rPr sz="20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heated to</a:t>
            </a: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(about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Celsius)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enable  the free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</a:t>
            </a:r>
            <a:r>
              <a:rPr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the</a:t>
            </a: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filament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surface. </a:t>
            </a:r>
            <a:endParaRPr lang="en-US" sz="2000" spc="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5615" marR="5080" indent="-46291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6250" algn="l"/>
              </a:tabLst>
            </a:pPr>
            <a:endParaRPr lang="en-IN" sz="2000" spc="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5615" marR="5080" indent="-46291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6250" algn="l"/>
              </a:tabLst>
            </a:pP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electrons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emitted  depends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temperature. The higher the temperature, the greater </a:t>
            </a:r>
            <a:r>
              <a:rPr sz="20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31C73FA-E924-696B-D622-50E7DA1E97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4347" y="3571704"/>
            <a:ext cx="195262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u="sng" spc="-10" dirty="0">
                <a:solidFill>
                  <a:srgbClr val="382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sz="2200" b="1" u="sng" spc="-50" dirty="0">
                <a:solidFill>
                  <a:srgbClr val="382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10" dirty="0">
                <a:solidFill>
                  <a:srgbClr val="382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Cup</a:t>
            </a:r>
            <a:endParaRPr sz="2200" b="1" u="sng" dirty="0">
              <a:solidFill>
                <a:srgbClr val="382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7712D-D97D-7CA6-A31B-FC10AF2EC63C}"/>
              </a:ext>
            </a:extLst>
          </p:cNvPr>
          <p:cNvSpPr txBox="1"/>
          <p:nvPr/>
        </p:nvSpPr>
        <p:spPr>
          <a:xfrm>
            <a:off x="1730828" y="4161681"/>
            <a:ext cx="5529943" cy="1810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4655" marR="0" lvl="0" indent="-40195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414655" algn="l"/>
                <a:tab pos="415290" algn="l"/>
              </a:tabLst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filament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embedded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metal shroud called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kumimoji="0" lang="en-US" sz="2000" b="0" i="0" u="none" strike="noStrike" kern="1200" cap="none" spc="4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cup.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655" marR="0" lvl="0" indent="-401955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414655" algn="l"/>
                <a:tab pos="415290" algn="l"/>
              </a:tabLst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en-US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kumimoji="0" lang="en-US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cup</a:t>
            </a:r>
            <a:r>
              <a:rPr kumimoji="0" lang="en-US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lang="en-US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negatively</a:t>
            </a: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kumimoji="0" lang="en-US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kumimoji="0" lang="en-US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kumimoji="0" lang="en-US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kumimoji="0" lang="en-US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condenses</a:t>
            </a:r>
            <a:r>
              <a:rPr kumimoji="0" lang="en-US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en-US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kumimoji="0" lang="en-US" sz="20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kumimoji="0" lang="en-US" sz="20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area of the</a:t>
            </a:r>
            <a:r>
              <a:rPr kumimoji="0" lang="en-US" sz="20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anode.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DFD70AB-507F-403D-D410-A2F483E2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7" y="3855604"/>
            <a:ext cx="1789113" cy="19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CFB3E0C-3478-5104-F5E7-2DB1D933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6225" y="3671359"/>
            <a:ext cx="2161488" cy="231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41A95E-13B6-D1B2-1294-FF33DA8A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B3403-4DF7-2467-EDD3-05D8A196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0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A35FFC1-AC49-2C58-3839-4DF0DD5054BC}"/>
              </a:ext>
            </a:extLst>
          </p:cNvPr>
          <p:cNvSpPr txBox="1"/>
          <p:nvPr/>
        </p:nvSpPr>
        <p:spPr>
          <a:xfrm>
            <a:off x="1883230" y="805542"/>
            <a:ext cx="6368141" cy="4326184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spcBef>
                <a:spcPts val="1175"/>
              </a:spcBef>
              <a:tabLst>
                <a:tab pos="1739264" algn="l"/>
              </a:tabLst>
            </a:pP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</a:t>
            </a:r>
            <a:r>
              <a:rPr sz="2200" spc="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	determines </a:t>
            </a:r>
            <a:r>
              <a:rPr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of focal</a:t>
            </a:r>
            <a:r>
              <a:rPr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</a:t>
            </a: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1080"/>
              </a:spcBef>
            </a:pP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 determining </a:t>
            </a:r>
            <a:r>
              <a:rPr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of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</a:t>
            </a: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457200">
              <a:spcBef>
                <a:spcPts val="1080"/>
              </a:spcBef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and shape of</a:t>
            </a:r>
            <a:r>
              <a:rPr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filament</a:t>
            </a: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457200">
              <a:spcBef>
                <a:spcPts val="1080"/>
              </a:spcBef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 of focusing</a:t>
            </a:r>
            <a:r>
              <a:rPr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cup</a:t>
            </a: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457200">
              <a:spcBef>
                <a:spcPts val="1085"/>
              </a:spcBef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Depth at </a:t>
            </a:r>
            <a:r>
              <a:rPr sz="2200" spc="-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coil is kept in </a:t>
            </a:r>
            <a:r>
              <a:rPr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200" spc="9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slot</a:t>
            </a: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457200">
              <a:spcBef>
                <a:spcPts val="1080"/>
              </a:spcBef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field associated </a:t>
            </a:r>
            <a:r>
              <a:rPr sz="2200" spc="-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focusing</a:t>
            </a:r>
            <a:r>
              <a:rPr sz="2200" spc="1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cup</a:t>
            </a: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1080"/>
              </a:spcBef>
              <a:tabLst>
                <a:tab pos="3845560" algn="l"/>
              </a:tabLst>
            </a:pPr>
            <a:endParaRPr lang="en-US" sz="2200" spc="-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1080"/>
              </a:spcBef>
              <a:tabLst>
                <a:tab pos="3845560" algn="l"/>
              </a:tabLst>
            </a:pP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Focal spot size </a:t>
            </a:r>
            <a:r>
              <a:rPr sz="2200" spc="19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determines</a:t>
            </a:r>
            <a:r>
              <a:rPr sz="2200" spc="24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</a:t>
            </a:r>
            <a:r>
              <a:rPr lang="en-US" sz="2200" spc="-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spc="2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x-rays</a:t>
            </a:r>
            <a:r>
              <a:rPr sz="2200" spc="2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falling</a:t>
            </a:r>
            <a:r>
              <a:rPr sz="2200" spc="2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200" spc="2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sz="2200" spc="2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  <a:r>
              <a:rPr sz="2200" spc="2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200" spc="2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en-US"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definition) of</a:t>
            </a:r>
            <a:r>
              <a:rPr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4791641-33BF-D8FA-9F11-1023112C3C4D}"/>
              </a:ext>
            </a:extLst>
          </p:cNvPr>
          <p:cNvSpPr txBox="1">
            <a:spLocks/>
          </p:cNvSpPr>
          <p:nvPr/>
        </p:nvSpPr>
        <p:spPr>
          <a:xfrm>
            <a:off x="1690688" y="273735"/>
            <a:ext cx="195262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2700">
              <a:spcBef>
                <a:spcPts val="95"/>
              </a:spcBef>
            </a:pPr>
            <a:r>
              <a:rPr lang="en-IN" sz="2200" b="1" u="sng" spc="-1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lang="en-IN" sz="2200" b="1" u="sng" spc="-5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b="1" u="sng" spc="-1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</a:t>
            </a:r>
            <a:endParaRPr lang="en-IN" sz="2200" b="1" u="sng" dirty="0">
              <a:solidFill>
                <a:srgbClr val="382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To See Within: Making Medical X-rays | Hackaday">
            <a:extLst>
              <a:ext uri="{FF2B5EF4-FFF2-40B4-BE49-F238E27FC236}">
                <a16:creationId xmlns:a16="http://schemas.microsoft.com/office/drawing/2014/main" id="{56C99E2F-68DA-42F8-F53E-D18CE05F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74" y="273735"/>
            <a:ext cx="2567511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20EBA-1C14-340B-EFDE-CBEF19C5D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874" y="3075360"/>
            <a:ext cx="2567511" cy="227408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69D6C-C5BC-0365-98D0-766956F3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89B92-ABC5-EC44-3111-334A6550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D7BE0-F96D-B834-5005-3DB0521D7211}"/>
              </a:ext>
            </a:extLst>
          </p:cNvPr>
          <p:cNvSpPr txBox="1"/>
          <p:nvPr/>
        </p:nvSpPr>
        <p:spPr>
          <a:xfrm>
            <a:off x="1632857" y="8673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sng" strike="noStrike" kern="1200" cap="none" spc="-5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lang="en-US" sz="2200" b="1" u="sng" spc="10" dirty="0">
              <a:solidFill>
                <a:srgbClr val="3820A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7A734-8DA6-1034-E113-3CC63BF00429}"/>
              </a:ext>
            </a:extLst>
          </p:cNvPr>
          <p:cNvSpPr txBox="1"/>
          <p:nvPr/>
        </p:nvSpPr>
        <p:spPr>
          <a:xfrm>
            <a:off x="1632857" y="650940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osi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from cathode.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ac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</a:t>
            </a:r>
            <a:r>
              <a:rPr lang="en-US" sz="2000" spc="-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isc</a:t>
            </a:r>
            <a:r>
              <a:rPr lang="en-US" sz="20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000" spc="-7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000" spc="-3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0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i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0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</a:t>
            </a:r>
            <a:r>
              <a:rPr lang="en-US" sz="20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ies.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FC9B8-39E8-E17A-8717-09DC18FE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5" y="302176"/>
            <a:ext cx="2830286" cy="2203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626BF3-28F1-A6A5-8C87-6DF615D90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71" y="2343779"/>
            <a:ext cx="3780529" cy="2232065"/>
          </a:xfrm>
          <a:prstGeom prst="rect">
            <a:avLst/>
          </a:prstGeom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95EA126F-F398-4FF6-B588-04D2A2009276}"/>
              </a:ext>
            </a:extLst>
          </p:cNvPr>
          <p:cNvSpPr txBox="1"/>
          <p:nvPr/>
        </p:nvSpPr>
        <p:spPr>
          <a:xfrm>
            <a:off x="6038864" y="2806907"/>
            <a:ext cx="415786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u="sng" spc="2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sz="2200" b="1" u="sng" spc="2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200" b="1" u="sng" spc="2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15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200" b="1" u="sng" spc="4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25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sz="2200" u="sng" dirty="0">
              <a:solidFill>
                <a:srgbClr val="382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6EA774-EE3D-74AA-8413-0609A21E5F2B}"/>
              </a:ext>
            </a:extLst>
          </p:cNvPr>
          <p:cNvSpPr txBox="1"/>
          <p:nvPr/>
        </p:nvSpPr>
        <p:spPr>
          <a:xfrm>
            <a:off x="5881471" y="3207323"/>
            <a:ext cx="6131842" cy="133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0000"/>
              </a:buClr>
              <a:buSzPct val="111111"/>
              <a:buFont typeface="Wingdings" panose="05000000000000000000" pitchFamily="2" charset="2"/>
              <a:buChar char="§"/>
              <a:tabLst>
                <a:tab pos="347980" algn="l"/>
              </a:tabLst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</a:t>
            </a:r>
            <a:r>
              <a:rPr kumimoji="0" lang="en-US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serves</a:t>
            </a:r>
            <a:r>
              <a:rPr kumimoji="0" lang="en-US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</a:t>
            </a:r>
            <a:r>
              <a:rPr kumimoji="0" lang="en-US" sz="20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0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2000" b="0" i="0" u="none" strike="noStrike" kern="1200" cap="none" spc="105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surface</a:t>
            </a:r>
            <a:r>
              <a:rPr kumimoji="0" lang="en-US" sz="2000" b="0" i="0" u="none" strike="noStrike" kern="1200" cap="none" spc="12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en-US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highly</a:t>
            </a:r>
            <a:r>
              <a:rPr kumimoji="0" lang="en-US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energetic</a:t>
            </a:r>
            <a:r>
              <a:rPr kumimoji="0" lang="en-US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electrons</a:t>
            </a:r>
            <a:r>
              <a:rPr kumimoji="0" lang="en-US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thereby</a:t>
            </a:r>
            <a:r>
              <a:rPr kumimoji="0" lang="en-US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becoming</a:t>
            </a:r>
            <a:r>
              <a:rPr kumimoji="0" lang="en-US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X-rays.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0000"/>
              </a:buClr>
              <a:buSzPct val="111111"/>
              <a:buFont typeface="Wingdings" panose="05000000000000000000" pitchFamily="2" charset="2"/>
              <a:buChar char="§"/>
              <a:tabLst>
                <a:tab pos="34798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884CA1-F47A-13C9-0B2E-68C1344B7784}"/>
              </a:ext>
            </a:extLst>
          </p:cNvPr>
          <p:cNvSpPr txBox="1"/>
          <p:nvPr/>
        </p:nvSpPr>
        <p:spPr>
          <a:xfrm>
            <a:off x="1407920" y="4543586"/>
            <a:ext cx="10591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287020" algn="l"/>
              </a:tabLst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Serves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electrical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Conductor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receives electrons emitted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cathode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conducts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tube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connecting cables and back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high-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voltage section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x-ray</a:t>
            </a:r>
            <a:r>
              <a:rPr kumimoji="0" lang="en-US" sz="20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machine.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287020" algn="l"/>
              </a:tabLst>
              <a:defRPr/>
            </a:pPr>
            <a:endParaRPr kumimoji="0" lang="en-US" sz="2000" b="0" i="0" u="none" strike="noStrike" kern="1200" cap="none" spc="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5600" indent="-342900"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43535" algn="l"/>
              </a:tabLst>
            </a:pPr>
            <a:r>
              <a:rPr lang="en-US"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2000" spc="2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support </a:t>
            </a:r>
            <a:r>
              <a:rPr lang="en-US"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</a:t>
            </a:r>
            <a:r>
              <a:rPr lang="en-US" sz="2000" spc="1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target.</a:t>
            </a:r>
          </a:p>
          <a:p>
            <a:pPr marL="355600" indent="-342900"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43535" algn="l"/>
              </a:tabLst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43535" algn="l"/>
              </a:tabLst>
            </a:pPr>
            <a:r>
              <a:rPr lang="en-US"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Serves </a:t>
            </a: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2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thermal</a:t>
            </a:r>
            <a:r>
              <a:rPr lang="en-US" sz="2000" spc="13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287020" algn="l"/>
              </a:tabLst>
              <a:defRPr/>
            </a:pPr>
            <a:endParaRPr kumimoji="0" lang="en-US" sz="2000" b="0" i="0" u="none" strike="noStrike" kern="1200" cap="none" spc="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5569A4-A221-B08C-E7B6-EC86DB71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3F963-2705-C252-8218-115990AB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D99B014B-B23F-989A-D483-1A70EBA458E3}"/>
              </a:ext>
            </a:extLst>
          </p:cNvPr>
          <p:cNvSpPr txBox="1"/>
          <p:nvPr/>
        </p:nvSpPr>
        <p:spPr>
          <a:xfrm>
            <a:off x="1894113" y="1039646"/>
            <a:ext cx="973182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100"/>
              </a:spcBef>
              <a:buClr>
                <a:srgbClr val="FF0000"/>
              </a:buClr>
              <a:buSzPct val="111111"/>
              <a:buFont typeface="Wingdings" panose="05000000000000000000" pitchFamily="2" charset="2"/>
              <a:buChar char="§"/>
              <a:tabLst>
                <a:tab pos="347980" algn="l"/>
              </a:tabLst>
            </a:pPr>
            <a:r>
              <a:rPr dirty="0">
                <a:solidFill>
                  <a:prstClr val="black"/>
                </a:solidFill>
                <a:latin typeface="Gill Sans MT"/>
              </a:rPr>
              <a:t>	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20676-49EB-B50E-2CD2-CC992C0098A0}"/>
              </a:ext>
            </a:extLst>
          </p:cNvPr>
          <p:cNvSpPr txBox="1"/>
          <p:nvPr/>
        </p:nvSpPr>
        <p:spPr>
          <a:xfrm>
            <a:off x="4470606" y="148562"/>
            <a:ext cx="6433457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25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  <a:p>
            <a:pPr marL="469265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2000" b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area or place </a:t>
            </a:r>
            <a:r>
              <a:rPr kumimoji="0" lang="en-US" sz="2000" b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0" lang="en-US" sz="2000" b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electron bombardment on the anode where the </a:t>
            </a:r>
            <a:r>
              <a:rPr kumimoji="0" lang="en-US" sz="2000" b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both  </a:t>
            </a:r>
            <a:r>
              <a:rPr kumimoji="0" lang="en-US" sz="2000" b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kumimoji="0" lang="en-US" sz="2000" b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2000" b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X-rays </a:t>
            </a:r>
            <a:r>
              <a:rPr kumimoji="0" lang="en-US" sz="2000" b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kumimoji="0" lang="en-US" sz="2000" b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produced. </a:t>
            </a:r>
          </a:p>
          <a:p>
            <a:pPr marL="469265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So </a:t>
            </a:r>
            <a:r>
              <a:rPr kumimoji="0" lang="en-US" sz="2000" b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kumimoji="0" lang="en-US" sz="2000" b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kumimoji="0" lang="en-US" sz="2000" b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kumimoji="0" lang="en-US" sz="2000" b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kumimoji="0" lang="en-US" sz="2000" b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0" lang="en-US" sz="2000" b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2000" b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metal that </a:t>
            </a:r>
            <a:r>
              <a:rPr kumimoji="0" lang="en-US" sz="2000" b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 </a:t>
            </a:r>
            <a:r>
              <a:rPr kumimoji="0" lang="en-US" sz="2000" b="0" u="none" strike="noStrike" kern="1200" cap="none" spc="15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able to </a:t>
            </a:r>
            <a:r>
              <a:rPr kumimoji="0" lang="en-US" sz="2000" b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withstand </a:t>
            </a:r>
            <a:r>
              <a:rPr kumimoji="0" lang="en-US" sz="2000" b="0" u="none" strike="noStrike" kern="1200" cap="none" spc="15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kumimoji="0" lang="en-US" sz="2000" b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temperatures without melting </a:t>
            </a:r>
            <a:r>
              <a:rPr kumimoji="0" lang="en-US" sz="2000" b="0" u="none" strike="noStrike" kern="1200" cap="none" spc="15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2000" b="0" u="none" strike="noStrike" kern="1200" cap="none" spc="5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0" lang="en-US" sz="2000" b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efficient </a:t>
            </a:r>
            <a:r>
              <a:rPr kumimoji="0" lang="en-US" sz="2000" b="0" u="none" strike="noStrike" kern="1200" cap="none" spc="25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kumimoji="0" lang="en-US" sz="2000" b="0" u="none" strike="noStrike" kern="1200" cap="none" spc="15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2000" b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kumimoji="0" lang="en-US" sz="2000" b="0" u="none" strike="noStrike" kern="1200" cap="none" spc="10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US" sz="2000" b="0" u="none" strike="noStrike" kern="1200" cap="none" spc="110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u="none" strike="noStrike" kern="1200" cap="none" spc="25" normalizeH="0" baseline="0" noProof="0" dirty="0">
                <a:ln>
                  <a:noFill/>
                </a:ln>
                <a:solidFill>
                  <a:srgbClr val="1109B7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X-rays.</a:t>
            </a:r>
          </a:p>
          <a:p>
            <a:pPr marL="469265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 </a:t>
            </a:r>
            <a:r>
              <a:rPr lang="en-US" sz="2000" spc="25" dirty="0">
                <a:latin typeface="Arial" panose="020B0604020202020204" pitchFamily="34" charset="0"/>
                <a:cs typeface="Arial" panose="020B0604020202020204" pitchFamily="34" charset="0"/>
              </a:rPr>
              <a:t>Tungsten, molybdenum</a:t>
            </a:r>
            <a:endParaRPr kumimoji="0" lang="en-IN" sz="2000" b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2931FC-5EF6-D86E-1707-2666BB13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67" y="268609"/>
            <a:ext cx="2235696" cy="2121720"/>
          </a:xfrm>
          <a:prstGeom prst="rect">
            <a:avLst/>
          </a:prstGeom>
        </p:spPr>
      </p:pic>
      <p:pic>
        <p:nvPicPr>
          <p:cNvPr id="10" name="Picture 2" descr="History of X-rays - 125 years in the making (pt 2) - Excillum">
            <a:extLst>
              <a:ext uri="{FF2B5EF4-FFF2-40B4-BE49-F238E27FC236}">
                <a16:creationId xmlns:a16="http://schemas.microsoft.com/office/drawing/2014/main" id="{3F2D3526-33E9-CB1B-290A-A005A897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27" y="3241159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1B2B346F-AC9B-A819-EE3D-9DEDA1AFCE67}"/>
              </a:ext>
            </a:extLst>
          </p:cNvPr>
          <p:cNvSpPr txBox="1">
            <a:spLocks/>
          </p:cNvSpPr>
          <p:nvPr/>
        </p:nvSpPr>
        <p:spPr>
          <a:xfrm>
            <a:off x="4046763" y="3065150"/>
            <a:ext cx="7873094" cy="352019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2700">
              <a:spcBef>
                <a:spcPts val="105"/>
              </a:spcBef>
            </a:pPr>
            <a:r>
              <a:rPr lang="en-US" sz="2200" spc="25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Tungsten </a:t>
            </a:r>
            <a:r>
              <a:rPr lang="en-US" sz="2200" spc="15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200" spc="25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chosen </a:t>
            </a:r>
            <a:r>
              <a:rPr lang="en-US" sz="2200" spc="15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200" spc="25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efficient target material because </a:t>
            </a:r>
            <a:r>
              <a:rPr lang="en-US" sz="2200" spc="15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200" spc="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2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7308D-8C01-E3F1-7184-F24BE433B7DF}"/>
              </a:ext>
            </a:extLst>
          </p:cNvPr>
          <p:cNvSpPr txBox="1"/>
          <p:nvPr/>
        </p:nvSpPr>
        <p:spPr>
          <a:xfrm>
            <a:off x="3936549" y="3440832"/>
            <a:ext cx="8146594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melting point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(3360</a:t>
            </a:r>
            <a:r>
              <a:rPr kumimoji="0" lang="en-US" sz="2000" b="0" i="0" u="none" strike="noStrike" kern="1200" cap="none" spc="37" normalizeH="0" baseline="25462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000" b="0" i="0" u="none" strike="noStrike" kern="1200" cap="none" spc="442" normalizeH="0" baseline="25462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element (more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bremsstrahlung</a:t>
            </a:r>
            <a:r>
              <a:rPr kumimoji="0" lang="en-US" sz="2000" b="0" i="0" u="none" strike="noStrike" kern="1200" cap="none" spc="195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yield)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9265" marR="172720" lvl="0" indent="-456565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Fairly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conductor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heat.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 can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passed  reasonably quickly away from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produced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rise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area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prevented 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being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too</a:t>
            </a:r>
            <a:r>
              <a:rPr kumimoji="0" lang="en-US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>
                <a:tab pos="469265" algn="l"/>
                <a:tab pos="469900" algn="l"/>
                <a:tab pos="745490" algn="l"/>
                <a:tab pos="1395095" algn="l"/>
                <a:tab pos="1864360" algn="l"/>
                <a:tab pos="2899410" algn="l"/>
                <a:tab pos="3711575" algn="l"/>
                <a:tab pos="4257040" algn="l"/>
                <a:tab pos="5368925" algn="l"/>
                <a:tab pos="5706745" algn="l"/>
                <a:tab pos="6421755" algn="l"/>
              </a:tabLst>
              <a:defRPr/>
            </a:pP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	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	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	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1109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vaporize	easily.	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	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presence	</a:t>
            </a:r>
            <a:r>
              <a:rPr kumimoji="0" lang="en-US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	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metal	</a:t>
            </a:r>
            <a:r>
              <a:rPr kumimoji="0" lang="en-US" sz="2000" b="0" i="0" u="none" strike="noStrike" kern="1200" cap="none" spc="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vapour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inside</a:t>
            </a:r>
            <a:r>
              <a:rPr kumimoji="0" lang="en-US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X-ray tube would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spoil </a:t>
            </a:r>
            <a:r>
              <a:rPr kumimoji="0" lang="en-US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vacuum which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essential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its proper 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FF6F55-EEAE-69BC-A454-0F1C891C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C549E-A41D-FF6D-5EBE-98ECA0F5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1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80257A4-8041-AAE3-6D32-3C3CF23CE19B}"/>
              </a:ext>
            </a:extLst>
          </p:cNvPr>
          <p:cNvSpPr txBox="1">
            <a:spLocks/>
          </p:cNvSpPr>
          <p:nvPr/>
        </p:nvSpPr>
        <p:spPr>
          <a:xfrm>
            <a:off x="1643742" y="123149"/>
            <a:ext cx="1540510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2700">
              <a:spcBef>
                <a:spcPts val="95"/>
              </a:spcBef>
            </a:pPr>
            <a:r>
              <a:rPr lang="en-IN" sz="2200" b="1" u="sng" spc="-15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Focal</a:t>
            </a:r>
            <a:r>
              <a:rPr lang="en-IN" sz="2200" b="1" u="sng" spc="-55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200" b="1" u="sng" spc="-5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Spot</a:t>
            </a:r>
            <a:endParaRPr lang="en-IN" sz="2200" b="1" u="sng" dirty="0">
              <a:solidFill>
                <a:srgbClr val="382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5D507E0-0989-44B1-8FD9-865AE62D5812}"/>
              </a:ext>
            </a:extLst>
          </p:cNvPr>
          <p:cNvSpPr txBox="1"/>
          <p:nvPr/>
        </p:nvSpPr>
        <p:spPr>
          <a:xfrm>
            <a:off x="1643742" y="582663"/>
            <a:ext cx="9481457" cy="3270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marR="508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Focal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spot</a:t>
            </a:r>
            <a:r>
              <a:rPr lang="en-US" sz="2000" spc="25" dirty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the anode, which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bombarded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the electrons. </a:t>
            </a:r>
            <a:endParaRPr lang="en-US" sz="2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marR="508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spc="20" dirty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marR="508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 spot 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source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r>
              <a:rPr sz="2000" spc="3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tube.</a:t>
            </a:r>
            <a:endParaRPr lang="en-US" sz="2000" spc="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marR="508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995" marR="635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beam produced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an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helical filament </a:t>
            </a:r>
            <a:r>
              <a:rPr sz="20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rectangular slot,</a:t>
            </a:r>
            <a:endParaRPr lang="en-US" sz="2000" spc="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" marR="6350">
              <a:buClr>
                <a:srgbClr val="FF0000"/>
              </a:buClr>
            </a:pP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rectangular area.</a:t>
            </a:r>
            <a:endParaRPr lang="en-US" sz="2000" spc="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" marR="6350">
              <a:buClr>
                <a:srgbClr val="FF0000"/>
              </a:buClr>
            </a:pPr>
            <a:endParaRPr lang="en-US" sz="2000" spc="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995" marR="635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 spot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rectangular.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tube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rectangular focal 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US" sz="2000" spc="1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995" marR="635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LINE FOCUS</a:t>
            </a:r>
            <a:r>
              <a:rPr sz="20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80"/>
              </a:spcBef>
            </a:pPr>
            <a:r>
              <a:rPr sz="2000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 spot size </a:t>
            </a:r>
            <a:r>
              <a:rPr sz="2000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</a:t>
            </a:r>
            <a:r>
              <a:rPr sz="2000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the </a:t>
            </a:r>
            <a:r>
              <a:rPr sz="2000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2000" spc="2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factors:</a:t>
            </a:r>
            <a:endParaRPr lang="en-US" sz="2000" spc="2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EAF03-25C1-2FC1-C032-BF365768135B}"/>
              </a:ext>
            </a:extLst>
          </p:cNvPr>
          <p:cNvSpPr txBox="1"/>
          <p:nvPr/>
        </p:nvSpPr>
        <p:spPr>
          <a:xfrm>
            <a:off x="1643742" y="3961566"/>
            <a:ext cx="5845629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353695" algn="l"/>
                <a:tab pos="354330" algn="l"/>
              </a:tabLst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size and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shape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en-US" sz="2000" b="0" i="0" u="none" strike="noStrike" kern="1200" cap="none" spc="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filament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353695" algn="l"/>
                <a:tab pos="354330" algn="l"/>
              </a:tabLst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dimension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cup and the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depth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filament </a:t>
            </a:r>
            <a:r>
              <a:rPr kumimoji="0" lang="en-US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353695" algn="l"/>
                <a:tab pos="354330" algn="l"/>
              </a:tabLst>
              <a:defRPr/>
            </a:pP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Electric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associated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kumimoji="0" lang="en-US" sz="20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cup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353695" algn="l"/>
                <a:tab pos="354330" algn="l"/>
              </a:tabLst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spacing between anode and cathode.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353695" algn="l"/>
                <a:tab pos="354330" algn="l"/>
              </a:tabLst>
              <a:defRPr/>
            </a:pP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angle </a:t>
            </a:r>
            <a:endParaRPr kumimoji="0" lang="en-US" sz="2000" b="0" i="0" u="none" strike="noStrike" kern="12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581D0C-0F64-107C-734B-9A92FEC5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44" y="3377501"/>
            <a:ext cx="3474470" cy="30873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8BB03-DE74-7FF1-85CC-EFD9F823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64312-3EEA-6DC8-AE2C-438EEFE3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887" y="259339"/>
            <a:ext cx="4942113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200" b="1" u="sng" spc="-1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</a:t>
            </a:r>
            <a:r>
              <a:rPr sz="2200" b="1" u="sng" spc="-1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</a:t>
            </a:r>
            <a:r>
              <a:rPr sz="2200" b="1" u="sng" spc="-6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</a:t>
            </a:r>
            <a:endParaRPr sz="2200" b="1" u="sng" dirty="0">
              <a:solidFill>
                <a:srgbClr val="382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800" y="947057"/>
            <a:ext cx="4855029" cy="3577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Smaller focal spot X rays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produce radiographic images 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with sharp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  <a:endParaRPr lang="en-US" sz="2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endParaRPr lang="en-US" sz="2000" spc="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r>
              <a:rPr lang="en-US" sz="2000" spc="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maller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the focal spot size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spatial resolution 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4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image.</a:t>
            </a:r>
            <a:endParaRPr lang="en-US" sz="2000" spc="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80"/>
              </a:spcBef>
            </a:pPr>
            <a:r>
              <a:rPr sz="2000" i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000" i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i="1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i="1" spc="30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i="1" spc="3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sz="2000" i="1" spc="3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i="1" spc="3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i="1" spc="3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</a:t>
            </a:r>
            <a:r>
              <a:rPr sz="2000" i="1" spc="3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</a:t>
            </a:r>
            <a:r>
              <a:rPr sz="2000" i="1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decreases,</a:t>
            </a:r>
            <a:r>
              <a:rPr sz="2000" i="1" spc="3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i="1" spc="3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sz="2000" i="1" spc="3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i="1" spc="3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i="1" spc="3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sz="2000" i="1" spc="3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i="1" spc="3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concentrated</a:t>
            </a:r>
            <a:r>
              <a:rPr sz="2000" i="1" spc="3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i="1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area and </a:t>
            </a:r>
            <a:r>
              <a:rPr sz="2000" i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damages </a:t>
            </a:r>
            <a:r>
              <a:rPr sz="2000" i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i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sz="2000" i="1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sz="2000" i="1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0" i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r>
              <a:rPr sz="2000" i="1" spc="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production.</a:t>
            </a:r>
            <a:endParaRPr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D27C869-A379-B20F-A080-0CF475A870F3}"/>
              </a:ext>
            </a:extLst>
          </p:cNvPr>
          <p:cNvSpPr/>
          <p:nvPr/>
        </p:nvSpPr>
        <p:spPr>
          <a:xfrm>
            <a:off x="7021287" y="1047120"/>
            <a:ext cx="1730828" cy="3087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403C768-B3AE-F3D0-FF23-ED61399B9BA6}"/>
              </a:ext>
            </a:extLst>
          </p:cNvPr>
          <p:cNvSpPr/>
          <p:nvPr/>
        </p:nvSpPr>
        <p:spPr>
          <a:xfrm>
            <a:off x="9725610" y="947057"/>
            <a:ext cx="1813248" cy="3173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7CBEB-5C1E-B701-4E7F-7A919AE8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43730-2D8D-4709-BE04-17EECD95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4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7084" y="443436"/>
            <a:ext cx="10154657" cy="1956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ionizing radiation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 started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sz="2000" spc="1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discoveries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1400" indent="-342900">
              <a:lnSpc>
                <a:spcPct val="150000"/>
              </a:lnSpc>
              <a:buFont typeface="Wingdings"/>
              <a:buChar char=""/>
              <a:tabLst>
                <a:tab pos="1041400" algn="l"/>
                <a:tab pos="1042035" algn="l"/>
              </a:tabLst>
            </a:pPr>
            <a:r>
              <a:rPr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sz="20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rays </a:t>
            </a:r>
            <a:r>
              <a:rPr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Wilhelm </a:t>
            </a:r>
            <a:r>
              <a:rPr sz="20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Roentgen </a:t>
            </a:r>
            <a:r>
              <a:rPr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b="1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1895.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1400" indent="-342900">
              <a:lnSpc>
                <a:spcPct val="150000"/>
              </a:lnSpc>
              <a:buFont typeface="Wingdings"/>
              <a:buChar char=""/>
              <a:tabLst>
                <a:tab pos="1041400" algn="l"/>
                <a:tab pos="1042035" algn="l"/>
              </a:tabLst>
            </a:pPr>
            <a:r>
              <a:rPr sz="20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radioactivity </a:t>
            </a:r>
            <a:r>
              <a:rPr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 </a:t>
            </a:r>
            <a:r>
              <a:rPr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Becquerel </a:t>
            </a:r>
            <a:r>
              <a:rPr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b="1" spc="-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1896.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885" indent="-286385">
              <a:lnSpc>
                <a:spcPct val="150000"/>
              </a:lnSpc>
              <a:buFont typeface="Wingdings"/>
              <a:buChar char=""/>
              <a:tabLst>
                <a:tab pos="985519" algn="l"/>
              </a:tabLst>
            </a:pPr>
            <a:r>
              <a:rPr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Radium-226 </a:t>
            </a:r>
            <a:r>
              <a:rPr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20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Marie </a:t>
            </a:r>
            <a:r>
              <a:rPr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Curie </a:t>
            </a:r>
            <a:r>
              <a:rPr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b="1" spc="-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1898.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4428" y="2858630"/>
            <a:ext cx="3510782" cy="2605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92630" y="1509217"/>
            <a:ext cx="2513796" cy="4112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3529" y="3929348"/>
            <a:ext cx="3510782" cy="2485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47084" y="38655"/>
            <a:ext cx="3346577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u="sng" spc="-1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sz="2200" b="1" u="sng" dirty="0">
              <a:solidFill>
                <a:srgbClr val="382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C0C51E-4ECD-1D51-8BD8-4C4C2811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7AD48C-5588-EF52-F4C9-35A536AD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67893" y="762000"/>
            <a:ext cx="7128163" cy="6361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Aft>
                <a:spcPts val="600"/>
              </a:spcAft>
              <a:tabLst>
                <a:tab pos="1105535" algn="l"/>
              </a:tabLst>
            </a:pPr>
            <a:r>
              <a:rPr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Cathode:	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filament </a:t>
            </a:r>
            <a:r>
              <a:rPr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focusing</a:t>
            </a:r>
            <a:r>
              <a:rPr sz="2200" spc="1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cup</a:t>
            </a:r>
            <a:endParaRPr lang="en-US" sz="2200" spc="1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2050"/>
              </a:lnSpc>
              <a:spcAft>
                <a:spcPts val="600"/>
              </a:spcAft>
              <a:tabLst>
                <a:tab pos="1105535" algn="l"/>
              </a:tabLst>
            </a:pP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ts val="205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75615" algn="l"/>
                <a:tab pos="476250" algn="l"/>
              </a:tabLst>
            </a:pP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</a:t>
            </a:r>
            <a:r>
              <a:rPr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currents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200" spc="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x-ray</a:t>
            </a:r>
            <a:r>
              <a:rPr sz="2200" spc="2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tube.</a:t>
            </a:r>
            <a:endParaRPr lang="en-US" sz="2200" spc="2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lnSpc>
                <a:spcPts val="205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75615" algn="l"/>
                <a:tab pos="476250" algn="l"/>
              </a:tabLst>
            </a:pP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8890" indent="-342900" algn="just">
              <a:lnSpc>
                <a:spcPts val="281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76250" algn="l"/>
              </a:tabLst>
            </a:pPr>
            <a:r>
              <a:rPr sz="2200" i="1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filament current </a:t>
            </a:r>
            <a:r>
              <a:rPr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2200" i="1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of electrons through  the filament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raise its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and release  </a:t>
            </a:r>
            <a:r>
              <a:rPr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electrons.</a:t>
            </a:r>
            <a:endParaRPr lang="en-US" sz="2200" spc="2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8890" indent="-342900" algn="just">
              <a:lnSpc>
                <a:spcPts val="281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76250" algn="l"/>
              </a:tabLst>
            </a:pP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76250" algn="l"/>
              </a:tabLst>
            </a:pPr>
            <a:r>
              <a:rPr sz="2200" i="1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electrical </a:t>
            </a:r>
            <a:r>
              <a:rPr sz="2200" i="1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sz="2200" spc="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200" spc="74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flow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released  </a:t>
            </a:r>
            <a:r>
              <a:rPr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electrons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filament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anode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x- 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 tube. This </a:t>
            </a:r>
            <a:r>
              <a:rPr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current,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referred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as the </a:t>
            </a:r>
            <a:r>
              <a:rPr sz="2200" i="1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tube </a:t>
            </a:r>
            <a:r>
              <a:rPr sz="2200" i="1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current, 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varies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 to </a:t>
            </a:r>
            <a:r>
              <a:rPr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hundred</a:t>
            </a:r>
            <a:r>
              <a:rPr sz="2200" spc="6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 amperes</a:t>
            </a:r>
            <a:endParaRPr lang="en-US" sz="2200" spc="2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76250" algn="l"/>
              </a:tabLst>
            </a:pPr>
            <a:endParaRPr lang="en-US" sz="2200" spc="2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6350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287655" algn="l"/>
              </a:tabLst>
            </a:pPr>
            <a:r>
              <a:rPr lang="en-MY"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MY"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obtain high tube currents and x-ray energies useful </a:t>
            </a:r>
            <a:r>
              <a:rPr lang="en-MY"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MY"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diagnosis, </a:t>
            </a:r>
            <a:r>
              <a:rPr lang="en-MY"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MY"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filament  </a:t>
            </a:r>
            <a:r>
              <a:rPr lang="en-MY"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currents </a:t>
            </a:r>
            <a:r>
              <a:rPr lang="en-MY"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MY"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voltages between </a:t>
            </a:r>
            <a:r>
              <a:rPr lang="en-MY"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MY"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140 </a:t>
            </a:r>
            <a:r>
              <a:rPr lang="en-MY" sz="2200" spc="1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</a:t>
            </a:r>
            <a:r>
              <a:rPr lang="en-MY"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MY" sz="2200" spc="2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MY" sz="2200" spc="3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200" spc="2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used.</a:t>
            </a:r>
            <a:endParaRPr lang="en-MY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5615" marR="5080" indent="-462915" algn="just">
              <a:lnSpc>
                <a:spcPct val="90000"/>
              </a:lnSpc>
              <a:spcBef>
                <a:spcPts val="1255"/>
              </a:spcBef>
              <a:buClr>
                <a:srgbClr val="9BBA58"/>
              </a:buClr>
              <a:buFont typeface="Wingdings 2"/>
              <a:buChar char=""/>
              <a:tabLst>
                <a:tab pos="476250" algn="l"/>
              </a:tabLst>
            </a:pP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6400" y="228600"/>
            <a:ext cx="1259840" cy="44307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C</a:t>
            </a:r>
            <a:r>
              <a:rPr sz="2800" spc="-35" dirty="0">
                <a:solidFill>
                  <a:srgbClr val="000000"/>
                </a:solidFill>
              </a:rPr>
              <a:t>a</a:t>
            </a:r>
            <a:r>
              <a:rPr sz="2800" spc="-5" dirty="0">
                <a:solidFill>
                  <a:srgbClr val="000000"/>
                </a:solidFill>
              </a:rPr>
              <a:t>thode</a:t>
            </a:r>
            <a:endParaRPr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41D7EC-07CA-C027-2D60-8C521E34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1FADE-B21B-0FCC-1D8E-BAFC33EB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8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61113" y="783773"/>
            <a:ext cx="7347857" cy="4385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2000" u="heavy" spc="3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985" indent="-248285">
              <a:lnSpc>
                <a:spcPts val="1945"/>
              </a:lnSpc>
              <a:buFontTx/>
              <a:buAutoNum type="arabicPeriod"/>
              <a:tabLst>
                <a:tab pos="261620" algn="l"/>
              </a:tabLst>
            </a:pPr>
            <a:r>
              <a:rPr sz="2000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en-US" sz="2000" spc="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Anode</a:t>
            </a:r>
            <a:r>
              <a:rPr sz="2000" spc="1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spc="1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simplest</a:t>
            </a:r>
            <a:r>
              <a:rPr sz="2000" spc="1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2000" spc="1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r>
              <a:rPr sz="2000" spc="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sz="2000" spc="1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sz="2000" spc="1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sz="2000" spc="1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</a:t>
            </a:r>
            <a:r>
              <a:rPr sz="2000" spc="1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fixed)</a:t>
            </a:r>
            <a:r>
              <a:rPr sz="2000" spc="1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anode.</a:t>
            </a:r>
            <a:r>
              <a:rPr sz="2000" spc="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spc="1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945"/>
              </a:lnSpc>
              <a:tabLst>
                <a:tab pos="261620" algn="l"/>
              </a:tabLst>
            </a:pPr>
            <a:endParaRPr lang="en-US" sz="2000" spc="1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945"/>
              </a:lnSpc>
              <a:tabLst>
                <a:tab pos="261620" algn="l"/>
              </a:tabLst>
            </a:pPr>
            <a:r>
              <a:rPr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000" spc="1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block.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serves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</a:t>
            </a:r>
            <a:r>
              <a:rPr sz="2000" spc="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role:</a:t>
            </a:r>
            <a:endParaRPr lang="en-US" sz="2000" spc="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945"/>
              </a:lnSpc>
              <a:tabLst>
                <a:tab pos="261620" algn="l"/>
              </a:tabLst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244" lvl="1" indent="-40259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817244" algn="l"/>
                <a:tab pos="817880" algn="l"/>
              </a:tabLst>
            </a:pP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2000" spc="2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  <a:r>
              <a:rPr sz="2000" spc="12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en-US" sz="2000" spc="25" dirty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654" lvl="1">
              <a:lnSpc>
                <a:spcPct val="150000"/>
              </a:lnSpc>
              <a:buClr>
                <a:srgbClr val="C00000"/>
              </a:buClr>
              <a:tabLst>
                <a:tab pos="817244" algn="l"/>
                <a:tab pos="817880" algn="l"/>
              </a:tabLst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244" lvl="1" indent="-402590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817244" algn="l"/>
                <a:tab pos="817880" algn="l"/>
              </a:tabLst>
            </a:pPr>
            <a:r>
              <a:rPr sz="2000" spc="1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000" spc="11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</a:t>
            </a:r>
            <a:r>
              <a:rPr sz="2000" spc="114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sz="2000" spc="11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efficiently</a:t>
            </a:r>
            <a:r>
              <a:rPr sz="2000" spc="1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2000" spc="10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114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  <a:r>
              <a:rPr sz="2000" spc="114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sz="2000" spc="9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000" spc="114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sz="2000" spc="9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2000" spc="114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000" spc="114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</a:t>
            </a:r>
            <a:r>
              <a:rPr sz="2000" spc="1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en-US" sz="2000" spc="1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before </a:t>
            </a:r>
            <a:r>
              <a:rPr sz="2000" spc="1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 the</a:t>
            </a:r>
            <a:r>
              <a:rPr sz="2000" spc="21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"/>
              </a:spcBef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3695" marR="5080" indent="-280035">
              <a:lnSpc>
                <a:spcPts val="1939"/>
              </a:lnSpc>
              <a:buClr>
                <a:srgbClr val="C00000"/>
              </a:buClr>
              <a:buFont typeface="Wingdings"/>
              <a:buChar char=""/>
              <a:tabLst>
                <a:tab pos="354330" algn="l"/>
              </a:tabLst>
            </a:pPr>
            <a:r>
              <a:rPr sz="2000" spc="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Dental x-ray </a:t>
            </a:r>
            <a:r>
              <a:rPr sz="2000" spc="1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portable x-ray machines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 tube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r>
              <a:rPr sz="2000" spc="20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tubes.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C9063-99A2-0B7C-84E5-73FCA481BF76}"/>
              </a:ext>
            </a:extLst>
          </p:cNvPr>
          <p:cNvSpPr txBox="1"/>
          <p:nvPr/>
        </p:nvSpPr>
        <p:spPr>
          <a:xfrm>
            <a:off x="1436914" y="268660"/>
            <a:ext cx="6096000" cy="36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200" b="1" u="sng" spc="2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IN" sz="2200" b="1" i="0" u="sng" strike="noStrike" kern="1200" cap="none" spc="25" normalizeH="0" baseline="0" noProof="0" dirty="0" err="1">
                <a:ln>
                  <a:noFill/>
                </a:ln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ypes</a:t>
            </a:r>
            <a:r>
              <a:rPr kumimoji="0" lang="en-IN" sz="2200" b="1" i="0" u="sng" strike="noStrike" kern="1200" cap="none" spc="25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2200" b="1" i="0" u="sng" strike="noStrike" kern="1200" cap="none" spc="15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IN" sz="2200" b="1" i="0" u="sng" strike="noStrike" kern="1200" cap="none" spc="105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2200" b="1" i="0" u="sng" strike="noStrike" kern="1200" cap="none" spc="30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anodes</a:t>
            </a:r>
          </a:p>
        </p:txBody>
      </p:sp>
      <p:pic>
        <p:nvPicPr>
          <p:cNvPr id="3076" name="Picture 4" descr="Rotating Anode X Ray Tube, Diagnostic X Ray Tube supplier &amp; Wholesale">
            <a:extLst>
              <a:ext uri="{FF2B5EF4-FFF2-40B4-BE49-F238E27FC236}">
                <a16:creationId xmlns:a16="http://schemas.microsoft.com/office/drawing/2014/main" id="{D852639C-9B36-FC4F-99BE-67CD4860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7374">
            <a:off x="1418863" y="842988"/>
            <a:ext cx="2728975" cy="27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otating Anode X-Ray Tubes at Best Price in Shunyi | Nago Medical Equipment  Beijing Co. Ltd.">
            <a:extLst>
              <a:ext uri="{FF2B5EF4-FFF2-40B4-BE49-F238E27FC236}">
                <a16:creationId xmlns:a16="http://schemas.microsoft.com/office/drawing/2014/main" id="{CD1A37E7-2A69-9632-B53F-7CD68F0E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5879" y="2726848"/>
            <a:ext cx="2068967" cy="31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EBB0A4-9FD4-CA8D-EADD-DE301407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6E8DD-AA3D-539D-D072-D3C8C329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9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13514" y="108859"/>
            <a:ext cx="7119256" cy="5934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200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sz="2200" spc="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</a:t>
            </a:r>
            <a:r>
              <a:rPr sz="2200" spc="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lang="en-US" sz="2200" spc="3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endParaRPr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39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x-ray application,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 anode</a:t>
            </a:r>
            <a:r>
              <a:rPr lang="en-US" sz="2000" spc="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used. </a:t>
            </a:r>
            <a:endParaRPr lang="en-US" sz="2000" spc="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39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spc="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39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rotating-anode tubes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rotating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 </a:t>
            </a: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29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target.</a:t>
            </a:r>
          </a:p>
          <a:p>
            <a:pPr marL="58039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spc="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39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1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</a:t>
            </a:r>
            <a:r>
              <a:rPr lang="en-US" sz="2000" spc="1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r>
              <a:rPr lang="en-US" sz="2000" spc="1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spc="1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1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  <a:r>
              <a:rPr lang="en-US" sz="2000" spc="1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</a:t>
            </a:r>
            <a:r>
              <a:rPr lang="en-US" sz="2000" spc="1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mounted</a:t>
            </a:r>
            <a:r>
              <a:rPr lang="en-US" sz="2000" spc="1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000" spc="1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1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Molybdenum</a:t>
            </a:r>
            <a:r>
              <a:rPr lang="en-US" sz="2000" spc="1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stem,</a:t>
            </a:r>
            <a:r>
              <a:rPr lang="en-US" sz="2000" spc="1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2000" spc="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en-US" sz="2000" spc="1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n-US" sz="2000" spc="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39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spc="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39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 </a:t>
            </a: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tungsten-Rh alloy, </a:t>
            </a: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followed </a:t>
            </a: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graphite </a:t>
            </a:r>
            <a:r>
              <a:rPr lang="en-US"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spc="9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Molybdenum </a:t>
            </a:r>
            <a:r>
              <a:rPr lang="en-US" sz="2000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base.</a:t>
            </a:r>
          </a:p>
          <a:p>
            <a:pPr marL="355600" indent="-3429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3695" algn="l"/>
                <a:tab pos="354330" algn="l"/>
              </a:tabLst>
            </a:pPr>
            <a:endParaRPr lang="en-US" sz="2000" spc="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39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 anode </a:t>
            </a:r>
            <a:r>
              <a:rPr sz="2000" spc="1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0" spc="1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000" spc="1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the heat</a:t>
            </a:r>
            <a:endParaRPr lang="en-US" sz="2000" spc="15" dirty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490" marR="5080">
              <a:buClr>
                <a:srgbClr val="FF0000"/>
              </a:buClr>
            </a:pPr>
            <a:r>
              <a:rPr lang="en-US"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 during </a:t>
            </a:r>
            <a:r>
              <a:rPr sz="2000" spc="1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</a:t>
            </a:r>
            <a:r>
              <a:rPr sz="2000" spc="1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sz="200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15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area  of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237490" marR="5080">
              <a:buClr>
                <a:srgbClr val="FF0000"/>
              </a:buClr>
            </a:pPr>
            <a:r>
              <a:rPr lang="en-US"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2000" spc="20" dirty="0">
                <a:solidFill>
                  <a:srgbClr val="11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  <a:endParaRPr lang="en-US" sz="2000" spc="20" dirty="0">
              <a:solidFill>
                <a:srgbClr val="11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39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spc="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390" marR="508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igher x-ray output</a:t>
            </a:r>
            <a:r>
              <a:rPr sz="2000" spc="2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F9728-062E-E18F-FAB4-4653491F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383" y="1164771"/>
            <a:ext cx="3357117" cy="1796143"/>
          </a:xfrm>
          <a:prstGeom prst="rect">
            <a:avLst/>
          </a:prstGeom>
        </p:spPr>
      </p:pic>
      <p:pic>
        <p:nvPicPr>
          <p:cNvPr id="5122" name="Picture 2" descr="X-ray tube RTM102, IAE - X-ray equipment">
            <a:extLst>
              <a:ext uri="{FF2B5EF4-FFF2-40B4-BE49-F238E27FC236}">
                <a16:creationId xmlns:a16="http://schemas.microsoft.com/office/drawing/2014/main" id="{92ADE775-229A-DD50-30F7-F924A7D97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83" y="3750408"/>
            <a:ext cx="3501731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41B5E4-C14C-77E7-48DE-1F5775A45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AF19E-6A04-0146-284C-BA9D8D8A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06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9265" y="252996"/>
            <a:ext cx="435673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u="sng" spc="-2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 </a:t>
            </a:r>
            <a:r>
              <a:rPr sz="2200" b="1" u="sng" spc="-5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200" b="1" u="sng" spc="-15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</a:t>
            </a:r>
            <a:r>
              <a:rPr sz="2200" b="1" u="sng" spc="5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u="sng" spc="-5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sz="2200" b="1" u="sng" dirty="0">
              <a:solidFill>
                <a:srgbClr val="382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9265" y="1045028"/>
            <a:ext cx="571745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7020" algn="l"/>
              </a:tabLst>
            </a:pP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tube currents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exposure times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</a:t>
            </a:r>
            <a:r>
              <a:rPr sz="2000" spc="35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7020" algn="l"/>
              </a:tabLst>
            </a:pP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rotating-anode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tube allows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larger  target area,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</a:t>
            </a:r>
            <a:r>
              <a:rPr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  <a:r>
              <a:rPr sz="20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confined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one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 as in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stationary-anode</a:t>
            </a:r>
            <a:r>
              <a:rPr sz="2000" spc="1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3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7020" algn="l"/>
              </a:tabLst>
            </a:pP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 un-sharpness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un-sharpness 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due </a:t>
            </a:r>
            <a:r>
              <a:rPr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 spot 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exposure</a:t>
            </a:r>
            <a:r>
              <a:rPr sz="2000" spc="1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timings.</a:t>
            </a:r>
            <a:endParaRPr lang="en-US" sz="2000" spc="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7020" algn="l"/>
              </a:tabLst>
            </a:pPr>
            <a:endParaRPr lang="en-IN" sz="2000" spc="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7020" algn="l"/>
              </a:tabLst>
            </a:pPr>
            <a:r>
              <a:rPr lang="en-IN" sz="20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most of all the  diagnostic and therapeutic X ray productions 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chematic representation of an X-ray source with rotating anode in a... |  Download Scientific Diagram">
            <a:extLst>
              <a:ext uri="{FF2B5EF4-FFF2-40B4-BE49-F238E27FC236}">
                <a16:creationId xmlns:a16="http://schemas.microsoft.com/office/drawing/2014/main" id="{616FBA48-2C42-D3CA-1944-FE7F1F88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24" y="2307773"/>
            <a:ext cx="4695776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EB2E1-34A1-D174-2E2A-8EA402FE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839A7-B26C-EE67-4A7B-AA7C94FF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2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7601" y="775625"/>
            <a:ext cx="9375569" cy="2785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916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41630" algn="l"/>
              </a:tabLst>
            </a:pPr>
            <a:r>
              <a:rPr lang="en-US"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energy carried by the X ray Photons is known as Quality.</a:t>
            </a:r>
          </a:p>
          <a:p>
            <a:pPr marL="462916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41630" algn="l"/>
              </a:tabLst>
            </a:pPr>
            <a:endParaRPr lang="en-US" sz="2200" spc="-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2916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41630" algn="l"/>
              </a:tabLst>
            </a:pPr>
            <a:r>
              <a:rPr lang="en-US"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energy present per unit time per unit area perpendicular to the beam direction at the location of interest is known as Intensity</a:t>
            </a:r>
          </a:p>
          <a:p>
            <a:pPr marL="462916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41630" algn="l"/>
              </a:tabLst>
            </a:pPr>
            <a:endParaRPr lang="en-US" sz="2200" spc="-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2916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41630" algn="l"/>
              </a:tabLst>
            </a:pPr>
            <a:r>
              <a:rPr lang="en-US"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X ray photons produced is known  as Quantity </a:t>
            </a:r>
          </a:p>
          <a:p>
            <a:pPr marL="120016">
              <a:spcBef>
                <a:spcPts val="100"/>
              </a:spcBef>
              <a:tabLst>
                <a:tab pos="341630" algn="l"/>
              </a:tabLst>
            </a:pPr>
            <a:endParaRPr lang="en-US" sz="2200" spc="-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"/>
              </a:spcBef>
            </a:pPr>
            <a:endParaRPr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1613010" y="3777925"/>
            <a:ext cx="84720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2700">
              <a:spcBef>
                <a:spcPts val="100"/>
              </a:spcBef>
            </a:pPr>
            <a:r>
              <a:rPr lang="en-MY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quality  </a:t>
            </a:r>
            <a:r>
              <a:rPr lang="en-MY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MY" sz="2000" spc="25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quantity depends on </a:t>
            </a:r>
            <a:endParaRPr lang="en-MY" sz="2000" dirty="0">
              <a:solidFill>
                <a:srgbClr val="4F271C">
                  <a:satMod val="130000"/>
                </a:srgb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957034" y="4442956"/>
            <a:ext cx="3524885" cy="159915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  <a:r>
              <a:rPr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2000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sz="2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(kVp)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2000"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 </a:t>
            </a:r>
            <a:r>
              <a:rPr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sz="2000" spc="6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(mA)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sz="20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2E9007-5825-90A4-ECC1-B69C48AFCDFF}"/>
              </a:ext>
            </a:extLst>
          </p:cNvPr>
          <p:cNvSpPr txBox="1"/>
          <p:nvPr/>
        </p:nvSpPr>
        <p:spPr>
          <a:xfrm>
            <a:off x="1471496" y="127816"/>
            <a:ext cx="89787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sng" strike="noStrike" kern="1200" cap="none" spc="-35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Factors </a:t>
            </a:r>
            <a:r>
              <a:rPr kumimoji="0" lang="en-US" sz="2200" b="1" i="0" u="sng" strike="noStrike" kern="1200" cap="none" spc="-20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affecting </a:t>
            </a:r>
            <a:r>
              <a:rPr kumimoji="0" lang="en-US" sz="2200" b="1" i="0" u="sng" strike="noStrike" kern="1200" cap="none" spc="-35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x-ray </a:t>
            </a:r>
            <a:r>
              <a:rPr kumimoji="0" lang="en-US" sz="2200" b="1" i="0" u="sng" strike="noStrike" kern="1200" cap="none" spc="-5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beam  </a:t>
            </a:r>
            <a:r>
              <a:rPr kumimoji="0" lang="en-US" sz="2200" b="1" i="0" u="sng" strike="noStrike" kern="1200" cap="none" spc="-10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,</a:t>
            </a:r>
            <a:r>
              <a:rPr lang="en-US" sz="2200" b="1" u="sng" spc="-10" dirty="0">
                <a:solidFill>
                  <a:srgbClr val="382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sng" strike="noStrike" kern="1200" cap="none" spc="-5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</a:t>
            </a:r>
            <a:r>
              <a:rPr kumimoji="0" lang="en-US" sz="2200" b="1" i="0" u="sng" strike="noStrike" kern="1200" cap="none" spc="35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sng" strike="noStrike" kern="1200" cap="none" spc="-10" normalizeH="0" baseline="0" noProof="0" dirty="0">
                <a:ln>
                  <a:noFill/>
                </a:ln>
                <a:solidFill>
                  <a:srgbClr val="382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Quantity</a:t>
            </a:r>
            <a:endParaRPr lang="en-IN" sz="2200" b="1" u="sng" dirty="0">
              <a:solidFill>
                <a:srgbClr val="382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034A30-089C-4CB9-45D0-7B5B8EF3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D7449-0D40-7EA7-52BA-D075C3D8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0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286" y="1053453"/>
            <a:ext cx="100039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</a:t>
            </a:r>
            <a:r>
              <a:rPr sz="2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 </a:t>
            </a:r>
            <a:r>
              <a:rPr sz="2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amounts of 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bremsstrahlung</a:t>
            </a:r>
            <a:r>
              <a:rPr sz="2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286" y="387958"/>
            <a:ext cx="26638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Anode</a:t>
            </a:r>
            <a:r>
              <a:rPr sz="2000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4"/>
          <p:cNvSpPr txBox="1">
            <a:spLocks/>
          </p:cNvSpPr>
          <p:nvPr/>
        </p:nvSpPr>
        <p:spPr>
          <a:xfrm>
            <a:off x="1687286" y="2022103"/>
            <a:ext cx="2359025" cy="35073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2700">
              <a:spcBef>
                <a:spcPts val="95"/>
              </a:spcBef>
            </a:pPr>
            <a:r>
              <a:rPr lang="en-US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spc="-3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en-US" sz="2200" spc="-35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2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spc="-2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kVp</a:t>
            </a:r>
            <a:r>
              <a:rPr lang="en-US" sz="2200" spc="-2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86137" y="2667284"/>
            <a:ext cx="10105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 marR="406400">
              <a:spcBef>
                <a:spcPts val="229"/>
              </a:spcBef>
            </a:pP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applied </a:t>
            </a:r>
            <a:r>
              <a:rPr lang="en-MY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MY" sz="2000" spc="-1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kVp</a:t>
            </a:r>
            <a:r>
              <a:rPr lang="en-MY"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increase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 </a:t>
            </a:r>
            <a:r>
              <a:rPr lang="en-MY" sz="20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energy, 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MY" sz="2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 of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MY"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x-rays. </a:t>
            </a:r>
            <a:r>
              <a:rPr lang="en-MY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MY" sz="20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rays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with a change in</a:t>
            </a:r>
            <a:r>
              <a:rPr lang="en-MY" sz="2000" spc="-8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spc="-1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kVp</a:t>
            </a:r>
            <a:endParaRPr lang="en-MY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0"/>
          <p:cNvSpPr txBox="1">
            <a:spLocks/>
          </p:cNvSpPr>
          <p:nvPr/>
        </p:nvSpPr>
        <p:spPr>
          <a:xfrm>
            <a:off x="1687286" y="4156838"/>
            <a:ext cx="3068955" cy="35073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2700">
              <a:spcBef>
                <a:spcPts val="95"/>
              </a:spcBef>
            </a:pPr>
            <a:r>
              <a:rPr lang="en-US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spc="-4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Tube </a:t>
            </a:r>
            <a:r>
              <a:rPr lang="en-US" sz="2200" spc="-15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n-US" sz="2200" spc="35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spc="-5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(mA)</a:t>
            </a:r>
            <a:endParaRPr lang="en-US" sz="2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87286" y="4668401"/>
            <a:ext cx="100039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the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MY" sz="20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mA) </a:t>
            </a:r>
            <a:r>
              <a:rPr lang="en-MY"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energy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beam only the intensity 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amount)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MY"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x-rays.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MY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directly proportional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MY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tube  </a:t>
            </a:r>
            <a:r>
              <a:rPr lang="en-MY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EC117-5919-EABB-C230-F27E3F0B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86BFA-D5F1-4C56-6BC5-41C3159B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9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167" y="894973"/>
            <a:ext cx="9583803" cy="4357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205740" indent="-342900">
              <a:lnSpc>
                <a:spcPct val="150000"/>
              </a:lnSpc>
              <a:spcBef>
                <a:spcPts val="100"/>
              </a:spcBef>
              <a:buClr>
                <a:srgbClr val="FF0000"/>
              </a:buClr>
              <a:buSzPct val="70312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MY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kVp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, increases the penetrating ability  of the </a:t>
            </a:r>
            <a:r>
              <a:rPr lang="en-MY" sz="2000" spc="-10" dirty="0">
                <a:latin typeface="Arial" panose="020B0604020202020204" pitchFamily="34" charset="0"/>
                <a:cs typeface="Arial" panose="020B0604020202020204" pitchFamily="34" charset="0"/>
              </a:rPr>
              <a:t>x-rays 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photons.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790"/>
              </a:spcBef>
              <a:buClr>
                <a:srgbClr val="FF0000"/>
              </a:buClr>
              <a:buSzPct val="70312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MY" sz="2000" spc="-10" dirty="0">
                <a:latin typeface="Arial" panose="020B0604020202020204" pitchFamily="34" charset="0"/>
                <a:cs typeface="Arial" panose="020B0604020202020204" pitchFamily="34" charset="0"/>
              </a:rPr>
              <a:t>x-ray 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photons get through 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darken</a:t>
            </a:r>
            <a:r>
              <a:rPr lang="en-MY"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film.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922655" indent="-342900">
              <a:lnSpc>
                <a:spcPct val="150000"/>
              </a:lnSpc>
              <a:spcBef>
                <a:spcPts val="800"/>
              </a:spcBef>
              <a:buClr>
                <a:srgbClr val="FF0000"/>
              </a:buClr>
              <a:buSzPct val="70312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MY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 produces darker images 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poor  contrast.</a:t>
            </a:r>
          </a:p>
          <a:p>
            <a:pPr marL="355600" marR="922655" indent="-342900">
              <a:lnSpc>
                <a:spcPct val="150000"/>
              </a:lnSpc>
              <a:spcBef>
                <a:spcPts val="800"/>
              </a:spcBef>
              <a:buClr>
                <a:srgbClr val="FF0000"/>
              </a:buClr>
              <a:buSzPct val="70312"/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en-MY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704850" indent="-342900">
              <a:lnSpc>
                <a:spcPct val="150000"/>
              </a:lnSpc>
              <a:spcBef>
                <a:spcPts val="100"/>
              </a:spcBef>
              <a:buClr>
                <a:srgbClr val="FF0000"/>
              </a:buClr>
              <a:buSzPct val="70312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Increasing the 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MY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, increases the  number of </a:t>
            </a:r>
            <a:r>
              <a:rPr lang="en-MY" sz="2000" spc="-10" dirty="0">
                <a:latin typeface="Arial" panose="020B0604020202020204" pitchFamily="34" charset="0"/>
                <a:cs typeface="Arial" panose="020B0604020202020204" pitchFamily="34" charset="0"/>
              </a:rPr>
              <a:t>x-rays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production.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790"/>
              </a:spcBef>
              <a:buClr>
                <a:srgbClr val="FF0000"/>
              </a:buClr>
              <a:buSzPct val="70312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It does 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not affect the penetrating power 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the  photons.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0650" indent="-342900">
              <a:lnSpc>
                <a:spcPct val="150000"/>
              </a:lnSpc>
              <a:spcBef>
                <a:spcPts val="800"/>
              </a:spcBef>
              <a:buClr>
                <a:srgbClr val="FF0000"/>
              </a:buClr>
              <a:buSzPct val="70312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will increase overall blackness of  the</a:t>
            </a:r>
            <a:r>
              <a:rPr lang="en-MY"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spc="-5" dirty="0">
                <a:latin typeface="Arial" panose="020B0604020202020204" pitchFamily="34" charset="0"/>
                <a:cs typeface="Arial" panose="020B0604020202020204" pitchFamily="34" charset="0"/>
              </a:rPr>
              <a:t>film.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922655" indent="-342900">
              <a:lnSpc>
                <a:spcPct val="150000"/>
              </a:lnSpc>
              <a:spcBef>
                <a:spcPts val="800"/>
              </a:spcBef>
              <a:buClr>
                <a:srgbClr val="FF0000"/>
              </a:buClr>
              <a:buSzPct val="70312"/>
              <a:buFont typeface="Wingdings" panose="05000000000000000000" pitchFamily="2" charset="2"/>
              <a:buChar char="§"/>
              <a:tabLst>
                <a:tab pos="355600" algn="l"/>
              </a:tabLst>
            </a:pPr>
            <a:endParaRPr lang="en-MY" sz="2000" spc="-5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3168" y="174172"/>
            <a:ext cx="2207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tips……..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47A48-550F-64F6-F44A-786C1F5E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3DCF3-6214-6D63-3439-4AD9A373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9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2B4DD3-A0C3-0839-21B8-8138FF7FA8C0}"/>
              </a:ext>
            </a:extLst>
          </p:cNvPr>
          <p:cNvSpPr txBox="1"/>
          <p:nvPr/>
        </p:nvSpPr>
        <p:spPr>
          <a:xfrm>
            <a:off x="3124200" y="2427514"/>
            <a:ext cx="7761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Arial Black" panose="020B0A04020102020204" pitchFamily="34" charset="0"/>
              </a:rPr>
              <a:t>THANK YOU</a:t>
            </a:r>
            <a:endParaRPr lang="en-IN" sz="8800" dirty="0">
              <a:latin typeface="Arial Black" panose="020B0A040201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4E8BA1-DCD0-FACD-8272-31125ECA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E9E47-7CC7-B664-DC8C-18F49407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9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6635" y="753860"/>
            <a:ext cx="1036919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0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Roentgen </a:t>
            </a:r>
            <a:r>
              <a:rPr sz="20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 </a:t>
            </a:r>
            <a:r>
              <a:rPr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sz="2000" b="1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rays </a:t>
            </a:r>
            <a:r>
              <a:rPr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1895 while </a:t>
            </a:r>
            <a:r>
              <a:rPr sz="20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experimenting  with </a:t>
            </a:r>
            <a:r>
              <a:rPr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Crookes </a:t>
            </a:r>
            <a:r>
              <a:rPr sz="2000" b="1" spc="-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“cold </a:t>
            </a:r>
            <a:r>
              <a:rPr sz="20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cathode”</a:t>
            </a:r>
            <a:r>
              <a:rPr sz="2000" b="1" spc="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9575" y="1900720"/>
            <a:ext cx="4130210" cy="322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4609" y="208350"/>
            <a:ext cx="441642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b="1" u="sng" spc="-15" dirty="0">
                <a:solidFill>
                  <a:srgbClr val="382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sz="2200" b="1" u="sng" dirty="0">
              <a:solidFill>
                <a:srgbClr val="382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9575" y="5379765"/>
            <a:ext cx="4581393" cy="26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185"/>
              </a:lnSpc>
            </a:pPr>
            <a:r>
              <a:rPr lang="en-US" sz="20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Roentgen’s</a:t>
            </a:r>
            <a:r>
              <a:rPr lang="en-US" sz="20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apparatus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31045-F9BA-CDC8-A9B8-18881E65F4DF}"/>
              </a:ext>
            </a:extLst>
          </p:cNvPr>
          <p:cNvSpPr txBox="1"/>
          <p:nvPr/>
        </p:nvSpPr>
        <p:spPr>
          <a:xfrm>
            <a:off x="6382217" y="1726168"/>
            <a:ext cx="52892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Crookes tube is a sealed glass cylinder with two embedded electrodes operated with rarefied gas.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potential difference between the two electrodes produces  discharge in the rarefied gas causing ionization of gas molecules.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Electrons (cathode rays) are accelerated toward the positive electrode producing x rays upon striking it.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BF61E-85BA-A4B6-24FC-A0E29861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94FBD-7E99-CD2F-3228-4869441B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7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2269" y="546381"/>
            <a:ext cx="3412236" cy="535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7332" y="2177904"/>
            <a:ext cx="3962400" cy="911147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spcBef>
                <a:spcPts val="1205"/>
              </a:spcBef>
            </a:pP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x-ray</a:t>
            </a:r>
            <a:r>
              <a:rPr sz="20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photograph: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>
              <a:spcBef>
                <a:spcPts val="1100"/>
              </a:spcBef>
            </a:pPr>
            <a:r>
              <a:rPr sz="20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Roentgen’s </a:t>
            </a:r>
            <a:r>
              <a:rPr sz="20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wife Bertha’s</a:t>
            </a:r>
            <a:r>
              <a:rPr sz="2000" b="1" spc="-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16235" y="6441168"/>
            <a:ext cx="1282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ts val="1240"/>
                </a:lnSpc>
              </a:pPr>
              <a:t>4</a:t>
            </a:fld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1A5A2-6724-3A88-B281-6D921A22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C4ABF-5056-8E72-B62B-47B23154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2494" y="3709835"/>
            <a:ext cx="404801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5920">
              <a:spcBef>
                <a:spcPts val="100"/>
              </a:spcBef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 are one of the  main diagnostical</a:t>
            </a:r>
            <a:r>
              <a:rPr sz="2000" spc="-10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 since its  discovery</a:t>
            </a:r>
            <a:r>
              <a:rPr sz="2000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Wilhelm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Roent</a:t>
            </a:r>
            <a:r>
              <a:rPr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97757" y="2774620"/>
            <a:ext cx="3360506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255">
              <a:spcBef>
                <a:spcPts val="100"/>
              </a:spcBef>
            </a:pP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estimates show  that there are</a:t>
            </a:r>
            <a:r>
              <a:rPr sz="2000"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medical and dental X-ray  examinations</a:t>
            </a:r>
            <a:r>
              <a:rPr sz="2000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patients per</a:t>
            </a:r>
            <a:r>
              <a:rPr sz="20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1" y="1036526"/>
            <a:ext cx="2316479" cy="51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92494" y="205624"/>
            <a:ext cx="3360506" cy="3061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5B93-E72B-5893-BFF6-878C6061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DDD8F-8E02-7E39-9C51-FB3A5261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3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7207" y="1156002"/>
            <a:ext cx="7467600" cy="4875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FFAD6-7B7D-BF48-5A45-A85117CEBC66}"/>
              </a:ext>
            </a:extLst>
          </p:cNvPr>
          <p:cNvSpPr txBox="1"/>
          <p:nvPr/>
        </p:nvSpPr>
        <p:spPr>
          <a:xfrm>
            <a:off x="1777428" y="359596"/>
            <a:ext cx="32287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Old Memories ………….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51F2E-4881-8557-02B0-1D8507B3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5C810-59FB-F78D-F53E-827291C8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2F4A84-6496-4741-1A75-0E931C35228A}"/>
              </a:ext>
            </a:extLst>
          </p:cNvPr>
          <p:cNvSpPr txBox="1"/>
          <p:nvPr/>
        </p:nvSpPr>
        <p:spPr>
          <a:xfrm>
            <a:off x="1616118" y="548927"/>
            <a:ext cx="89597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X-rays are a type of electromagnetic radiation that can pass through most objects, including the body.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similar to radio waves, microwaves, visible light, and gamma rays.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AF153-618A-FD29-FFC8-B4FB2EE0A888}"/>
              </a:ext>
            </a:extLst>
          </p:cNvPr>
          <p:cNvSpPr txBox="1"/>
          <p:nvPr/>
        </p:nvSpPr>
        <p:spPr>
          <a:xfrm>
            <a:off x="1415266" y="128316"/>
            <a:ext cx="6097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200" b="1" u="sng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X Rays?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82D970C-B2F3-AAB7-53FB-96F184033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6118" y="2271203"/>
            <a:ext cx="3114040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u="sng" spc="-3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</a:t>
            </a:r>
            <a:r>
              <a:rPr sz="2000" b="1" u="sng" spc="-10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u="sng" spc="-15" dirty="0">
                <a:solidFill>
                  <a:srgbClr val="382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sz="2000" b="1" u="sng" dirty="0">
              <a:solidFill>
                <a:srgbClr val="382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9075E1C-7149-7D56-A9D2-1CEA4A214A04}"/>
              </a:ext>
            </a:extLst>
          </p:cNvPr>
          <p:cNvSpPr txBox="1"/>
          <p:nvPr/>
        </p:nvSpPr>
        <p:spPr>
          <a:xfrm>
            <a:off x="1703798" y="2781884"/>
            <a:ext cx="10234773" cy="31881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penetrating,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invisible</a:t>
            </a:r>
            <a:r>
              <a:rPr sz="20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Electrically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en-US"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No charged particles)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2000"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</a:t>
            </a:r>
            <a:r>
              <a:rPr sz="20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888489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2000" spc="-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of light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vaccum: 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00,000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km/sec </a:t>
            </a:r>
            <a:endParaRPr lang="en-US" sz="2000" spc="-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888489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Ionize </a:t>
            </a:r>
            <a:r>
              <a:rPr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 </a:t>
            </a:r>
            <a:r>
              <a:rPr lang="en-US"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which they pass.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fluorescense </a:t>
            </a:r>
            <a:r>
              <a:rPr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sz="2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Can't be </a:t>
            </a:r>
            <a:r>
              <a:rPr sz="20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</a:t>
            </a:r>
            <a:r>
              <a:rPr sz="20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lenses nor by</a:t>
            </a:r>
            <a:r>
              <a:rPr sz="2000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collimators.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507FFD-3799-5DDE-60BB-37AC472A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69059B-D80E-D26A-7D1C-B08A6F68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2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34764-15C2-81AF-EEC9-262F4EF400F1}"/>
              </a:ext>
            </a:extLst>
          </p:cNvPr>
          <p:cNvSpPr txBox="1"/>
          <p:nvPr/>
        </p:nvSpPr>
        <p:spPr>
          <a:xfrm>
            <a:off x="1682393" y="247252"/>
            <a:ext cx="7903396" cy="237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X-ray Parts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three main parts of the x-ray imaging system are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X-ray tube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Operating console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voltage generator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6112DF-98AC-5B0E-7F84-9598E1AEE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372" y="2403348"/>
            <a:ext cx="5008473" cy="34932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5D34EE-3D3D-5DF1-52A9-887D4EE10C3E}"/>
              </a:ext>
            </a:extLst>
          </p:cNvPr>
          <p:cNvSpPr txBox="1"/>
          <p:nvPr/>
        </p:nvSpPr>
        <p:spPr>
          <a:xfrm>
            <a:off x="1754313" y="3298005"/>
            <a:ext cx="1781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Ray Tube </a:t>
            </a:r>
            <a:endParaRPr lang="en-IN" sz="2200" b="1" u="sng" dirty="0">
              <a:solidFill>
                <a:srgbClr val="382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BE6ADF-3C1B-BD07-AB5B-B6678858484A}"/>
              </a:ext>
            </a:extLst>
          </p:cNvPr>
          <p:cNvSpPr txBox="1"/>
          <p:nvPr/>
        </p:nvSpPr>
        <p:spPr>
          <a:xfrm>
            <a:off x="1682393" y="3860679"/>
            <a:ext cx="4753545" cy="2035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Major components of the X ray Tube are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Glass Envelope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E43EF1-76B5-E101-2A4E-B0019586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067F8-F2E1-5980-794E-A477C9AE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8832" y="125860"/>
            <a:ext cx="1560195" cy="354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b="1" u="sng" spc="-3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X-ray</a:t>
            </a:r>
            <a:r>
              <a:rPr sz="2800" b="1" u="sng" spc="-6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b="1" u="sng" spc="-40" dirty="0">
                <a:solidFill>
                  <a:srgbClr val="382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Tube</a:t>
            </a:r>
            <a:endParaRPr sz="2800" u="sng" dirty="0">
              <a:solidFill>
                <a:srgbClr val="382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2" y="1298823"/>
            <a:ext cx="5378798" cy="341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0F13C-B3F9-95BB-7760-7A0522B68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753" y="1298823"/>
            <a:ext cx="4858246" cy="28071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9880F9-A96C-A591-35B6-0875D56C54A0}"/>
              </a:ext>
            </a:extLst>
          </p:cNvPr>
          <p:cNvCxnSpPr>
            <a:cxnSpLocks/>
          </p:cNvCxnSpPr>
          <p:nvPr/>
        </p:nvCxnSpPr>
        <p:spPr>
          <a:xfrm>
            <a:off x="6969753" y="739739"/>
            <a:ext cx="0" cy="5815173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8FAF2-FA89-97CD-88B8-E47F2364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5F58F-7DC7-0140-F306-4B447E26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48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2032</Words>
  <Application>Microsoft Office PowerPoint</Application>
  <PresentationFormat>Widescreen</PresentationFormat>
  <Paragraphs>278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Gill Sans MT</vt:lpstr>
      <vt:lpstr>Verdana</vt:lpstr>
      <vt:lpstr>Wingdings</vt:lpstr>
      <vt:lpstr>Wingdings 2</vt:lpstr>
      <vt:lpstr>Solstice</vt:lpstr>
      <vt:lpstr>1_Solstice</vt:lpstr>
      <vt:lpstr>PowerPoint Presentation</vt:lpstr>
      <vt:lpstr>INTRODUCTION</vt:lpstr>
      <vt:lpstr>History</vt:lpstr>
      <vt:lpstr>PowerPoint Presentation</vt:lpstr>
      <vt:lpstr>PowerPoint Presentation</vt:lpstr>
      <vt:lpstr>PowerPoint Presentation</vt:lpstr>
      <vt:lpstr>X-rays characteristics</vt:lpstr>
      <vt:lpstr>PowerPoint Presentation</vt:lpstr>
      <vt:lpstr>PowerPoint Presentation</vt:lpstr>
      <vt:lpstr>PowerPoint Presentation</vt:lpstr>
      <vt:lpstr>Bremsstrahlung Radiation</vt:lpstr>
      <vt:lpstr>Characteristic X-rays</vt:lpstr>
      <vt:lpstr>PowerPoint Presentation</vt:lpstr>
      <vt:lpstr>Focusing Cup</vt:lpstr>
      <vt:lpstr>PowerPoint Presentation</vt:lpstr>
      <vt:lpstr>PowerPoint Presentation</vt:lpstr>
      <vt:lpstr>PowerPoint Presentation</vt:lpstr>
      <vt:lpstr>PowerPoint Presentation</vt:lpstr>
      <vt:lpstr>Importance of Focal Spot</vt:lpstr>
      <vt:lpstr>Cathode</vt:lpstr>
      <vt:lpstr>PowerPoint Presentation</vt:lpstr>
      <vt:lpstr>PowerPoint Presentation</vt:lpstr>
      <vt:lpstr>Advantage of Rotating Anode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jayapandiyan paraman</dc:creator>
  <cp:lastModifiedBy>Jayapandiyan Paraman</cp:lastModifiedBy>
  <cp:revision>66</cp:revision>
  <dcterms:created xsi:type="dcterms:W3CDTF">2022-12-26T10:43:14Z</dcterms:created>
  <dcterms:modified xsi:type="dcterms:W3CDTF">2024-01-16T11:04:37Z</dcterms:modified>
</cp:coreProperties>
</file>