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302" r:id="rId31"/>
    <p:sldId id="298" r:id="rId32"/>
    <p:sldId id="299" r:id="rId33"/>
    <p:sldId id="300" r:id="rId34"/>
    <p:sldId id="301" r:id="rId35"/>
    <p:sldId id="286" r:id="rId36"/>
    <p:sldId id="287" r:id="rId37"/>
    <p:sldId id="288" r:id="rId38"/>
    <p:sldId id="289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8CA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1" name="Picture 25" descr="ocean-fl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05588"/>
            <a:ext cx="2133600" cy="27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0CE827C0-A202-4610-8A92-D9AB1BAA85E0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05588"/>
            <a:ext cx="2133600" cy="279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F35DA09C-8137-4393-8550-70C34F3E87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836738" y="3681413"/>
            <a:ext cx="5472112" cy="900112"/>
          </a:xfrm>
          <a:solidFill>
            <a:srgbClr val="071176">
              <a:alpha val="50000"/>
            </a:srgbClr>
          </a:solidFill>
        </p:spPr>
        <p:txBody>
          <a:bodyPr anchor="ctr" anchorCtr="1"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33363" y="1520825"/>
            <a:ext cx="8677275" cy="1512888"/>
          </a:xfrm>
          <a:solidFill>
            <a:srgbClr val="071176">
              <a:alpha val="50000"/>
            </a:srgbClr>
          </a:solidFill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295275"/>
            <a:ext cx="2071688" cy="6265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5275"/>
            <a:ext cx="6067425" cy="6265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275"/>
            <a:ext cx="8291513" cy="1225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73238"/>
            <a:ext cx="8291513" cy="47879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275"/>
            <a:ext cx="8291513" cy="1225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68763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773238"/>
            <a:ext cx="4070350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40B726-B67A-4CC4-96D9-73432CE5F0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421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68763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773238"/>
            <a:ext cx="4070350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ocean-floo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431800" y="260350"/>
            <a:ext cx="8316913" cy="6300788"/>
          </a:xfrm>
          <a:prstGeom prst="rect">
            <a:avLst/>
          </a:prstGeom>
          <a:solidFill>
            <a:srgbClr val="071176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5275"/>
            <a:ext cx="829151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91513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4800" y="2057400"/>
            <a:ext cx="8677275" cy="1512888"/>
          </a:xfrm>
        </p:spPr>
        <p:txBody>
          <a:bodyPr/>
          <a:lstStyle/>
          <a:p>
            <a:r>
              <a:rPr lang="en-US" dirty="0" smtClean="0"/>
              <a:t>Chest  Radiography </a:t>
            </a:r>
            <a:endParaRPr lang="en-US" dirty="0"/>
          </a:p>
        </p:txBody>
      </p:sp>
      <p:sp>
        <p:nvSpPr>
          <p:cNvPr id="4" name="Subtitle 4"/>
          <p:cNvSpPr txBox="1">
            <a:spLocks/>
          </p:cNvSpPr>
          <p:nvPr/>
        </p:nvSpPr>
        <p:spPr bwMode="auto">
          <a:xfrm>
            <a:off x="4800600" y="4953000"/>
            <a:ext cx="4114800" cy="1752600"/>
          </a:xfrm>
          <a:prstGeom prst="rect">
            <a:avLst/>
          </a:prstGeom>
          <a:solidFill>
            <a:srgbClr val="071176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</a:t>
            </a:r>
            <a:r>
              <a:rPr kumimoji="0" lang="en-I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Passang</a:t>
            </a:r>
            <a:r>
              <a:rPr kumimoji="0" lang="en-I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D. Sherpa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Course Coordinator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Radio-imaging Technology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Dpt. Of paramedical science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66980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ANTERO POSTERIOR PROJECTION</a:t>
            </a:r>
            <a:endParaRPr lang="en-US" b="0" dirty="0"/>
          </a:p>
        </p:txBody>
      </p:sp>
      <p:pic>
        <p:nvPicPr>
          <p:cNvPr id="12291" name="Picture 14" descr="supine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2590800" y="1524000"/>
            <a:ext cx="43434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/>
          <p:cNvCxnSpPr/>
          <p:nvPr/>
        </p:nvCxnSpPr>
        <p:spPr>
          <a:xfrm rot="5400000">
            <a:off x="4381501" y="3314700"/>
            <a:ext cx="14478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341490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84353314"/>
              </p:ext>
            </p:extLst>
          </p:nvPr>
        </p:nvGraphicFramePr>
        <p:xfrm>
          <a:off x="457200" y="228600"/>
          <a:ext cx="8359775" cy="6477000"/>
        </p:xfrm>
        <a:graphic>
          <a:graphicData uri="http://schemas.openxmlformats.org/drawingml/2006/table">
            <a:tbl>
              <a:tblPr firstRow="1" bandCol="1">
                <a:tableStyleId>{775DCB02-9BB8-47FD-8907-85C794F793BA}</a:tableStyleId>
              </a:tblPr>
              <a:tblGrid>
                <a:gridCol w="4191000"/>
                <a:gridCol w="4168775"/>
              </a:tblGrid>
              <a:tr h="5997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POSTERO-ANTERIOR VIEW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ANTERO-POSTERIOR VIEW</a:t>
                      </a:r>
                      <a:endParaRPr kumimoji="0" lang="en-I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5997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Patient in standing/sitting position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Patient in supine position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10355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No overlapping of scapulae </a:t>
                      </a:r>
                      <a:b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</a:b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on lung fields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Scapulae overlap lung fields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97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Clavicle is not foreshortened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Clavicle is foreshortened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97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Ribs course obliquely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Ribs assume a horizontal course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5997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No Cardiac magnification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Cardiac magnification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1648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Lower lobe vessels are more prominent compared to upper lobe vessels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More equalization of the pulmonary vasculature when the size of the lower lobe vessels are compared to the upper.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  <a:tr h="7943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Fundic air  seen</a:t>
                      </a:r>
                      <a:endParaRPr kumimoji="0" lang="e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Fundic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air not seen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43384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PA</a:t>
            </a:r>
            <a:r>
              <a:rPr lang="en-US" dirty="0" smtClean="0"/>
              <a:t>                                   </a:t>
            </a:r>
            <a:r>
              <a:rPr lang="en-US" b="0" dirty="0" smtClean="0"/>
              <a:t>AP</a:t>
            </a:r>
            <a:endParaRPr lang="en-US" b="0" dirty="0"/>
          </a:p>
        </p:txBody>
      </p:sp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4643438" y="1214438"/>
            <a:ext cx="4338637" cy="528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9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142875" y="1238250"/>
            <a:ext cx="4376738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258055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/>
              <a:t>EXPIRATION</a:t>
            </a:r>
            <a:endParaRPr lang="en-US" b="0" dirty="0"/>
          </a:p>
        </p:txBody>
      </p:sp>
      <p:pic>
        <p:nvPicPr>
          <p:cNvPr id="15363" name="Picture 2" descr="G:\chest\mel2_3b.gif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209800" y="1600200"/>
            <a:ext cx="46482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178886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LATERAL PROJECTION</a:t>
            </a:r>
            <a:endParaRPr lang="en-US" b="0" dirty="0"/>
          </a:p>
        </p:txBody>
      </p:sp>
      <p:grpSp>
        <p:nvGrpSpPr>
          <p:cNvPr id="15363" name="Group 4"/>
          <p:cNvGrpSpPr>
            <a:grpSpLocks/>
          </p:cNvGrpSpPr>
          <p:nvPr/>
        </p:nvGrpSpPr>
        <p:grpSpPr bwMode="auto">
          <a:xfrm>
            <a:off x="533400" y="1646238"/>
            <a:ext cx="8229600" cy="4830762"/>
            <a:chOff x="533400" y="1646238"/>
            <a:chExt cx="8229600" cy="4830762"/>
          </a:xfrm>
        </p:grpSpPr>
        <p:pic>
          <p:nvPicPr>
            <p:cNvPr id="16388" name="Content Placeholder 9" descr="lateral.jpg"/>
            <p:cNvPicPr>
              <a:picLocks noChangeAspect="1"/>
            </p:cNvPicPr>
            <p:nvPr/>
          </p:nvPicPr>
          <p:blipFill>
            <a:blip r:embed="rId2" cstate="print">
              <a:lum bright="-10000" contrast="-10000"/>
            </a:blip>
            <a:srcRect/>
            <a:stretch>
              <a:fillRect/>
            </a:stretch>
          </p:blipFill>
          <p:spPr bwMode="auto">
            <a:xfrm flipH="1">
              <a:off x="533400" y="1646238"/>
              <a:ext cx="4038600" cy="48307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389" name="Content Placeholder 9" descr="lateral.jpg"/>
            <p:cNvPicPr>
              <a:picLocks noChangeAspect="1"/>
            </p:cNvPicPr>
            <p:nvPr/>
          </p:nvPicPr>
          <p:blipFill>
            <a:blip r:embed="rId2" cstate="print">
              <a:lum bright="-10000" contrast="-10000"/>
            </a:blip>
            <a:srcRect/>
            <a:stretch>
              <a:fillRect/>
            </a:stretch>
          </p:blipFill>
          <p:spPr bwMode="auto">
            <a:xfrm>
              <a:off x="4572000" y="1646238"/>
              <a:ext cx="4191000" cy="48307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38164977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LEFT LATERAL PROJECTION</a:t>
            </a:r>
            <a:endParaRPr lang="en-IN" b="0" dirty="0" smtClean="0"/>
          </a:p>
        </p:txBody>
      </p:sp>
      <p:pic>
        <p:nvPicPr>
          <p:cNvPr id="17411" name="Content Placeholder 5" descr="normal_l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209675"/>
            <a:ext cx="4953000" cy="5383213"/>
          </a:xfrm>
          <a:effectLst>
            <a:softEdge rad="112500"/>
          </a:effectLst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5410200" y="1589306"/>
            <a:ext cx="31242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Book Antiqua" pitchFamily="18" charset="0"/>
              </a:rPr>
              <a:t>Demonstrate the mediastinal mass or localize the position of lesion.</a:t>
            </a:r>
          </a:p>
          <a:p>
            <a:r>
              <a:rPr lang="en-US" sz="2800" dirty="0">
                <a:latin typeface="Book Antiqua" pitchFamily="18" charset="0"/>
              </a:rPr>
              <a:t>Central ray to the mid line of the cassette through mid axillary line</a:t>
            </a:r>
          </a:p>
        </p:txBody>
      </p:sp>
    </p:spTree>
    <p:extLst>
      <p:ext uri="{BB962C8B-B14F-4D97-AF65-F5344CB8AC3E}">
        <p14:creationId xmlns="" xmlns:p14="http://schemas.microsoft.com/office/powerpoint/2010/main" val="2263255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/>
              <a:t>RAO                  LAO</a:t>
            </a:r>
            <a:endParaRPr lang="en-US" b="0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524000"/>
            <a:ext cx="8229600" cy="4953000"/>
          </a:xfrm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495667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0" dirty="0" smtClean="0"/>
              <a:t>RAO                  LAO</a:t>
            </a:r>
            <a:endParaRPr lang="en-US" dirty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>
          <a:xfrm>
            <a:off x="457200" y="1219200"/>
            <a:ext cx="8229600" cy="4419600"/>
          </a:xfrm>
          <a:effectLst>
            <a:softEdge rad="112500"/>
          </a:effectLst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457200" y="5105400"/>
            <a:ext cx="822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4400"/>
          </a:p>
          <a:p>
            <a:pPr eaLnBrk="0" hangingPunct="0">
              <a:buFontTx/>
              <a:buChar char="•"/>
            </a:pPr>
            <a:r>
              <a:rPr lang="en-US" sz="20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The diaphragm and heart borders should be sharp with no motion</a:t>
            </a:r>
            <a:endParaRPr lang="en-US" sz="2000"/>
          </a:p>
        </p:txBody>
      </p:sp>
    </p:spTree>
    <p:extLst>
      <p:ext uri="{BB962C8B-B14F-4D97-AF65-F5344CB8AC3E}">
        <p14:creationId xmlns="" xmlns:p14="http://schemas.microsoft.com/office/powerpoint/2010/main" val="22704211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LATERAL DECUBITUS PROJECTION</a:t>
            </a:r>
            <a:endParaRPr lang="en-US" b="0" dirty="0"/>
          </a:p>
        </p:txBody>
      </p:sp>
      <p:pic>
        <p:nvPicPr>
          <p:cNvPr id="20483" name="Picture 2" descr="RLD-techniqu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>
          <a:xfrm>
            <a:off x="1066800" y="1600200"/>
            <a:ext cx="7239000" cy="4191000"/>
          </a:xfrm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953669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ERECT</a:t>
            </a:r>
            <a:r>
              <a:rPr lang="en-US" dirty="0" smtClean="0"/>
              <a:t>                 </a:t>
            </a:r>
            <a:r>
              <a:rPr lang="en-US" b="0" dirty="0" smtClean="0"/>
              <a:t>DECUBITUS</a:t>
            </a:r>
            <a:endParaRPr lang="en-US" b="0" dirty="0"/>
          </a:p>
        </p:txBody>
      </p:sp>
      <p:pic>
        <p:nvPicPr>
          <p:cNvPr id="21507" name="Content Placeholder 8" descr="DSC042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l="5974" r="9120" b="5640"/>
          <a:stretch>
            <a:fillRect/>
          </a:stretch>
        </p:blipFill>
        <p:spPr>
          <a:xfrm>
            <a:off x="457200" y="1600200"/>
            <a:ext cx="3581400" cy="5029200"/>
          </a:xfrm>
          <a:effectLst>
            <a:softEdge rad="112500"/>
          </a:effectLst>
        </p:spPr>
      </p:pic>
      <p:pic>
        <p:nvPicPr>
          <p:cNvPr id="21508" name="Content Placeholder 9" descr="DSC04221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18098" t="2922" r="7681" b="5931"/>
          <a:stretch>
            <a:fillRect/>
          </a:stretch>
        </p:blipFill>
        <p:spPr bwMode="auto">
          <a:xfrm>
            <a:off x="4214813" y="1600200"/>
            <a:ext cx="45720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5143500" y="17145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H="1">
            <a:off x="5676900" y="17145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H="1">
            <a:off x="6134100" y="17907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1905000" y="25908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2362200" y="24384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9440984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/>
              <a:t>PRIME  IMAGING INVESTIGSTION IN RESPIRATORY </a:t>
            </a:r>
            <a:r>
              <a:rPr lang="en-US" dirty="0" smtClean="0"/>
              <a:t>MEDICINE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NOT  </a:t>
            </a:r>
            <a:r>
              <a:rPr lang="en-US" dirty="0"/>
              <a:t>CHANGED OVER LAST 100 YEARS</a:t>
            </a:r>
          </a:p>
        </p:txBody>
      </p:sp>
    </p:spTree>
    <p:extLst>
      <p:ext uri="{BB962C8B-B14F-4D97-AF65-F5344CB8AC3E}">
        <p14:creationId xmlns="" xmlns:p14="http://schemas.microsoft.com/office/powerpoint/2010/main" val="13283034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LORDOTIC PROJECTTION</a:t>
            </a:r>
            <a:endParaRPr lang="en-US" b="0" dirty="0"/>
          </a:p>
        </p:txBody>
      </p:sp>
      <p:sp>
        <p:nvSpPr>
          <p:cNvPr id="9" name="Arc 8"/>
          <p:cNvSpPr/>
          <p:nvPr/>
        </p:nvSpPr>
        <p:spPr>
          <a:xfrm rot="9339743">
            <a:off x="4921250" y="2882900"/>
            <a:ext cx="457200" cy="6858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86"/>
          <a:stretch/>
        </p:blipFill>
        <p:spPr bwMode="auto">
          <a:xfrm>
            <a:off x="457200" y="1676400"/>
            <a:ext cx="8229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070733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LORDOTIC PROJECTTION</a:t>
            </a:r>
            <a:endParaRPr lang="en-US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639762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</a:rPr>
              <a:t>INDICATION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267200" y="2022475"/>
            <a:ext cx="4419601" cy="4454525"/>
          </a:xfrm>
        </p:spPr>
        <p:txBody>
          <a:bodyPr/>
          <a:lstStyle/>
          <a:p>
            <a:r>
              <a:rPr lang="en-US" sz="2900" dirty="0" smtClean="0"/>
              <a:t>This technique is used to demonstrate right middle – lobe collapse or an inter – lobar pleural effusion </a:t>
            </a:r>
          </a:p>
          <a:p>
            <a:r>
              <a:rPr lang="en-US" sz="2900" dirty="0" smtClean="0"/>
              <a:t>The patient is positioned to bring the middle lobe fissure to bring horizontal  </a:t>
            </a:r>
            <a:endParaRPr lang="en-US" sz="29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97" t="4526" r="5997" b="3982"/>
          <a:stretch/>
        </p:blipFill>
        <p:spPr bwMode="auto">
          <a:xfrm>
            <a:off x="457200" y="1524000"/>
            <a:ext cx="3886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094024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APICOGRAM</a:t>
            </a:r>
            <a:endParaRPr lang="en-US" b="0" dirty="0"/>
          </a:p>
        </p:txBody>
      </p:sp>
      <p:pic>
        <p:nvPicPr>
          <p:cNvPr id="24579" name="Picture 2" descr="G:\ac\c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440363" y="3886200"/>
            <a:ext cx="3703637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3" descr="G:\ac\a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819400" y="1074738"/>
            <a:ext cx="3414713" cy="281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4" descr="G:\ac\b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6200" y="3886200"/>
            <a:ext cx="3505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908321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APICOGRAM</a:t>
            </a:r>
            <a:endParaRPr lang="en-US" b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4953000" cy="4572000"/>
          </a:xfrm>
        </p:spPr>
        <p:txBody>
          <a:bodyPr>
            <a:normAutofit fontScale="70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To demonstrate the apices, opacities obscured by the overlying ribs or clavicle shadow.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rgbClr val="FF0000"/>
                </a:solidFill>
              </a:rPr>
              <a:t>POSTERO – ANTERIOR </a:t>
            </a:r>
            <a:r>
              <a:rPr lang="en-US" dirty="0" smtClean="0">
                <a:solidFill>
                  <a:schemeClr val="bg1"/>
                </a:solidFill>
              </a:rPr>
              <a:t>with x ray tube30 degree cauded tilt.</a:t>
            </a:r>
            <a:endParaRPr lang="en-US" dirty="0" smtClean="0">
              <a:solidFill>
                <a:srgbClr val="FF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rgbClr val="FF0000"/>
                </a:solidFill>
              </a:rPr>
              <a:t>ANTERO – POSTERIOR </a:t>
            </a:r>
            <a:r>
              <a:rPr lang="en-US" dirty="0" smtClean="0">
                <a:solidFill>
                  <a:schemeClr val="bg1"/>
                </a:solidFill>
              </a:rPr>
              <a:t>with x ray tube 30 degree cephelad tilt</a:t>
            </a:r>
            <a:endParaRPr lang="en-US" dirty="0" smtClean="0">
              <a:solidFill>
                <a:srgbClr val="FF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rgbClr val="FF0000"/>
                </a:solidFill>
              </a:rPr>
              <a:t>ANTERO – POSTERIOR  </a:t>
            </a:r>
            <a:r>
              <a:rPr lang="en-US" dirty="0" smtClean="0">
                <a:solidFill>
                  <a:schemeClr val="bg1"/>
                </a:solidFill>
              </a:rPr>
              <a:t>with coronal plane angled 15 degree with cassette and x ray tube tilted 15 degree cephalad.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10000" contrast="10000"/>
          </a:blip>
          <a:srcRect/>
          <a:stretch>
            <a:fillRect/>
          </a:stretch>
        </p:blipFill>
        <p:spPr bwMode="auto">
          <a:xfrm>
            <a:off x="5486400" y="381000"/>
            <a:ext cx="3657600" cy="597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558577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TECHIQUES</a:t>
            </a:r>
            <a:endParaRPr lang="en-US" b="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3505200"/>
          </a:xfrm>
        </p:spPr>
        <p:txBody>
          <a:bodyPr/>
          <a:lstStyle/>
          <a:p>
            <a:pPr eaLnBrk="1" hangingPunct="1"/>
            <a:r>
              <a:rPr lang="en-US" smtClean="0"/>
              <a:t>Low kVp (45-55 kVp)</a:t>
            </a:r>
          </a:p>
          <a:p>
            <a:pPr lvl="1" eaLnBrk="1" hangingPunct="1"/>
            <a:r>
              <a:rPr lang="en-US" smtClean="0"/>
              <a:t>High contrast radiograph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Intermediate (55 – 65)kVp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High kVp (90-120 kVp)</a:t>
            </a:r>
          </a:p>
          <a:p>
            <a:pPr lvl="1" eaLnBrk="1" hangingPunct="1"/>
            <a:r>
              <a:rPr lang="en-US" smtClean="0"/>
              <a:t>Low contrast radiograph</a:t>
            </a:r>
          </a:p>
        </p:txBody>
      </p:sp>
    </p:spTree>
    <p:extLst>
      <p:ext uri="{BB962C8B-B14F-4D97-AF65-F5344CB8AC3E}">
        <p14:creationId xmlns="" xmlns:p14="http://schemas.microsoft.com/office/powerpoint/2010/main" val="13565344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LOW KVp</a:t>
            </a:r>
            <a:endParaRPr lang="en-US" b="0" dirty="0"/>
          </a:p>
        </p:txBody>
      </p:sp>
      <p:pic>
        <p:nvPicPr>
          <p:cNvPr id="27651" name="Picture 5" descr="A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-10000"/>
          </a:blip>
          <a:srcRect l="4912" t="4820" r="3683" b="9639"/>
          <a:stretch>
            <a:fillRect/>
          </a:stretch>
        </p:blipFill>
        <p:spPr>
          <a:xfrm>
            <a:off x="533400" y="1219200"/>
            <a:ext cx="4800600" cy="5257800"/>
          </a:xfrm>
          <a:effectLst>
            <a:softEdge rad="112500"/>
          </a:effectLst>
        </p:spPr>
      </p:pic>
      <p:sp>
        <p:nvSpPr>
          <p:cNvPr id="26628" name="Text Box 11"/>
          <p:cNvSpPr txBox="1">
            <a:spLocks noChangeArrowheads="1"/>
          </p:cNvSpPr>
          <p:nvPr/>
        </p:nvSpPr>
        <p:spPr bwMode="auto">
          <a:xfrm>
            <a:off x="5562600" y="1295400"/>
            <a:ext cx="3048000" cy="1384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Book Antiqua" pitchFamily="18" charset="0"/>
              </a:rPr>
              <a:t>HIGH CONTRAST</a:t>
            </a:r>
          </a:p>
          <a:p>
            <a:r>
              <a:rPr lang="en-US" sz="2800">
                <a:solidFill>
                  <a:schemeClr val="accent1"/>
                </a:solidFill>
                <a:latin typeface="Book Antiqua" pitchFamily="18" charset="0"/>
              </a:rPr>
              <a:t>RADIOGRAPH</a:t>
            </a:r>
          </a:p>
        </p:txBody>
      </p:sp>
      <p:sp>
        <p:nvSpPr>
          <p:cNvPr id="26629" name="Text Box 13"/>
          <p:cNvSpPr txBox="1">
            <a:spLocks noChangeArrowheads="1"/>
          </p:cNvSpPr>
          <p:nvPr/>
        </p:nvSpPr>
        <p:spPr bwMode="auto">
          <a:xfrm>
            <a:off x="5257800" y="2743200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>
                <a:latin typeface="Book Antiqua" pitchFamily="18" charset="0"/>
              </a:rPr>
              <a:t>Miliary</a:t>
            </a:r>
            <a:r>
              <a:rPr lang="en-US" sz="2400" dirty="0">
                <a:latin typeface="Book Antiqua" pitchFamily="18" charset="0"/>
              </a:rPr>
              <a:t> shadowing and</a:t>
            </a:r>
            <a:br>
              <a:rPr lang="en-US" sz="2400" dirty="0">
                <a:latin typeface="Book Antiqua" pitchFamily="18" charset="0"/>
              </a:rPr>
            </a:br>
            <a:r>
              <a:rPr lang="en-US" sz="2400" dirty="0">
                <a:latin typeface="Book Antiqua" pitchFamily="18" charset="0"/>
              </a:rPr>
              <a:t>calcification  more clearly seen</a:t>
            </a:r>
          </a:p>
        </p:txBody>
      </p:sp>
    </p:spTree>
    <p:extLst>
      <p:ext uri="{BB962C8B-B14F-4D97-AF65-F5344CB8AC3E}">
        <p14:creationId xmlns="" xmlns:p14="http://schemas.microsoft.com/office/powerpoint/2010/main" val="35375613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AG"/>
          <p:cNvPicPr>
            <a:picLocks noChangeArrowheads="1"/>
          </p:cNvPicPr>
          <p:nvPr/>
        </p:nvPicPr>
        <p:blipFill>
          <a:blip r:embed="rId2" cstate="print">
            <a:lum bright="-10000" contrast="10000"/>
          </a:blip>
          <a:srcRect l="2345" t="21231" r="12117" b="5322"/>
          <a:stretch>
            <a:fillRect/>
          </a:stretch>
        </p:blipFill>
        <p:spPr bwMode="auto">
          <a:xfrm>
            <a:off x="504825" y="1285875"/>
            <a:ext cx="5040313" cy="536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5638800" y="2971800"/>
            <a:ext cx="3409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Book Antiqua" pitchFamily="18" charset="0"/>
              </a:rPr>
              <a:t>Increased visualization </a:t>
            </a:r>
            <a:r>
              <a:rPr lang="en-US" sz="2400" dirty="0" smtClean="0">
                <a:latin typeface="Book Antiqua" pitchFamily="18" charset="0"/>
              </a:rPr>
              <a:t>of hidden </a:t>
            </a:r>
            <a:r>
              <a:rPr lang="en-US" sz="2400" dirty="0">
                <a:latin typeface="Book Antiqua" pitchFamily="18" charset="0"/>
              </a:rPr>
              <a:t>areas of the lung</a:t>
            </a:r>
          </a:p>
        </p:txBody>
      </p:sp>
      <p:sp>
        <p:nvSpPr>
          <p:cNvPr id="27652" name="Text Box 11"/>
          <p:cNvSpPr txBox="1">
            <a:spLocks noChangeArrowheads="1"/>
          </p:cNvSpPr>
          <p:nvPr/>
        </p:nvSpPr>
        <p:spPr bwMode="auto">
          <a:xfrm>
            <a:off x="5486400" y="1371600"/>
            <a:ext cx="3368675" cy="9540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Book Antiqua" pitchFamily="18" charset="0"/>
              </a:rPr>
              <a:t>LOW CONTRAST</a:t>
            </a:r>
          </a:p>
          <a:p>
            <a:r>
              <a:rPr lang="en-US" sz="2800">
                <a:solidFill>
                  <a:schemeClr val="accent1"/>
                </a:solidFill>
                <a:latin typeface="Book Antiqua" pitchFamily="18" charset="0"/>
              </a:rPr>
              <a:t>RADIOGRAPH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457200" y="274638"/>
            <a:ext cx="7470775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IN" sz="4400" u="sng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/>
              <a:t>HIGH KVp</a:t>
            </a:r>
            <a:endParaRPr lang="en-US" b="0" dirty="0"/>
          </a:p>
        </p:txBody>
      </p:sp>
    </p:spTree>
    <p:extLst>
      <p:ext uri="{BB962C8B-B14F-4D97-AF65-F5344CB8AC3E}">
        <p14:creationId xmlns="" xmlns:p14="http://schemas.microsoft.com/office/powerpoint/2010/main" val="5299947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12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57200" y="1295400"/>
            <a:ext cx="4657725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5" name="Text Box 11"/>
          <p:cNvSpPr txBox="1">
            <a:spLocks noChangeArrowheads="1"/>
          </p:cNvSpPr>
          <p:nvPr/>
        </p:nvSpPr>
        <p:spPr bwMode="auto">
          <a:xfrm>
            <a:off x="5410200" y="1371600"/>
            <a:ext cx="3368675" cy="1384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Book Antiqua" pitchFamily="18" charset="0"/>
              </a:rPr>
              <a:t>NORMAL CONTRAST</a:t>
            </a:r>
          </a:p>
          <a:p>
            <a:r>
              <a:rPr lang="en-US" sz="2800">
                <a:solidFill>
                  <a:schemeClr val="accent1"/>
                </a:solidFill>
                <a:latin typeface="Book Antiqua" pitchFamily="18" charset="0"/>
              </a:rPr>
              <a:t>RADIOGRAPH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0" dirty="0" smtClean="0"/>
              <a:t>NORMAL KVp</a:t>
            </a:r>
            <a:endParaRPr lang="en-US" b="0" dirty="0"/>
          </a:p>
        </p:txBody>
      </p:sp>
    </p:spTree>
    <p:extLst>
      <p:ext uri="{BB962C8B-B14F-4D97-AF65-F5344CB8AC3E}">
        <p14:creationId xmlns="" xmlns:p14="http://schemas.microsoft.com/office/powerpoint/2010/main" val="16721953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IDEAL POSITIONING</a:t>
            </a:r>
            <a:endParaRPr lang="en-US" b="0" dirty="0"/>
          </a:p>
        </p:txBody>
      </p:sp>
      <p:pic>
        <p:nvPicPr>
          <p:cNvPr id="30723" name="Picture 18" descr="clavicl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2311400" y="4800600"/>
            <a:ext cx="4622800" cy="1905000"/>
          </a:xfrm>
          <a:effectLst>
            <a:softEdge rad="112500"/>
          </a:effectLst>
        </p:spPr>
      </p:pic>
      <p:pic>
        <p:nvPicPr>
          <p:cNvPr id="30724" name="Content Placeholder 5" descr="cxr_aagi.jpg"/>
          <p:cNvPicPr>
            <a:picLocks noChangeAspect="1"/>
          </p:cNvPicPr>
          <p:nvPr/>
        </p:nvPicPr>
        <p:blipFill>
          <a:blip r:embed="rId3" cstate="print">
            <a:lum contrast="-10000"/>
          </a:blip>
          <a:srcRect l="50319"/>
          <a:stretch>
            <a:fillRect/>
          </a:stretch>
        </p:blipFill>
        <p:spPr bwMode="auto">
          <a:xfrm>
            <a:off x="304800" y="990600"/>
            <a:ext cx="4286250" cy="376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Content Placeholder 3" descr="cxr_aagk.jpg"/>
          <p:cNvPicPr>
            <a:picLocks noChangeAspect="1"/>
          </p:cNvPicPr>
          <p:nvPr/>
        </p:nvPicPr>
        <p:blipFill>
          <a:blip r:embed="rId4" cstate="print">
            <a:lum contrast="-10000"/>
          </a:blip>
          <a:srcRect l="50319"/>
          <a:stretch>
            <a:fillRect/>
          </a:stretch>
        </p:blipFill>
        <p:spPr bwMode="auto">
          <a:xfrm>
            <a:off x="4648200" y="957262"/>
            <a:ext cx="42291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745564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IDEAL POSITIONING</a:t>
            </a:r>
            <a:endParaRPr lang="en-US" b="0" dirty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9362"/>
          <a:stretch>
            <a:fillRect/>
          </a:stretch>
        </p:blipFill>
        <p:spPr>
          <a:xfrm>
            <a:off x="457200" y="1524000"/>
            <a:ext cx="4038600" cy="5073650"/>
          </a:xfrm>
          <a:effectLst>
            <a:softEdge rad="112500"/>
          </a:effectLst>
        </p:spPr>
      </p:pic>
      <p:pic>
        <p:nvPicPr>
          <p:cNvPr id="31748" name="Content Placeholder 6" descr="cxr_aagl.jpg"/>
          <p:cNvPicPr>
            <a:picLocks noChangeAspect="1"/>
          </p:cNvPicPr>
          <p:nvPr/>
        </p:nvPicPr>
        <p:blipFill>
          <a:blip r:embed="rId3" cstate="print"/>
          <a:srcRect l="50319"/>
          <a:stretch>
            <a:fillRect/>
          </a:stretch>
        </p:blipFill>
        <p:spPr bwMode="auto">
          <a:xfrm>
            <a:off x="4572000" y="1524000"/>
            <a:ext cx="4443413" cy="512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2971800" y="19050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30000"/>
                </a:solidFill>
                <a:latin typeface="Book Antiqua" pitchFamily="18" charset="0"/>
              </a:rPr>
              <a:t>1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3200400" y="21336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30000"/>
                </a:solidFill>
                <a:latin typeface="Book Antiqua" pitchFamily="18" charset="0"/>
              </a:rPr>
              <a:t>2</a:t>
            </a:r>
          </a:p>
        </p:txBody>
      </p:sp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3433763" y="2438400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30000"/>
                </a:solidFill>
                <a:latin typeface="Book Antiqua" pitchFamily="18" charset="0"/>
              </a:rPr>
              <a:t>3</a:t>
            </a:r>
          </a:p>
        </p:txBody>
      </p:sp>
      <p:sp>
        <p:nvSpPr>
          <p:cNvPr id="30728" name="TextBox 9"/>
          <p:cNvSpPr txBox="1">
            <a:spLocks noChangeArrowheads="1"/>
          </p:cNvSpPr>
          <p:nvPr/>
        </p:nvSpPr>
        <p:spPr bwMode="auto">
          <a:xfrm>
            <a:off x="3509963" y="2830513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30000"/>
                </a:solidFill>
                <a:latin typeface="Book Antiqua" pitchFamily="18" charset="0"/>
              </a:rPr>
              <a:t>4</a:t>
            </a:r>
          </a:p>
        </p:txBody>
      </p:sp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3586163" y="3211513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30000"/>
                </a:solidFill>
                <a:latin typeface="Book Antiqua" pitchFamily="18" charset="0"/>
              </a:rPr>
              <a:t>5</a:t>
            </a:r>
          </a:p>
        </p:txBody>
      </p:sp>
      <p:sp>
        <p:nvSpPr>
          <p:cNvPr id="30730" name="TextBox 11"/>
          <p:cNvSpPr txBox="1">
            <a:spLocks noChangeArrowheads="1"/>
          </p:cNvSpPr>
          <p:nvPr/>
        </p:nvSpPr>
        <p:spPr bwMode="auto">
          <a:xfrm>
            <a:off x="3662363" y="3592513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30000"/>
                </a:solidFill>
                <a:latin typeface="Book Antiqua" pitchFamily="18" charset="0"/>
              </a:rPr>
              <a:t>6</a:t>
            </a:r>
          </a:p>
        </p:txBody>
      </p:sp>
      <p:sp>
        <p:nvSpPr>
          <p:cNvPr id="30731" name="TextBox 12"/>
          <p:cNvSpPr txBox="1">
            <a:spLocks noChangeArrowheads="1"/>
          </p:cNvSpPr>
          <p:nvPr/>
        </p:nvSpPr>
        <p:spPr bwMode="auto">
          <a:xfrm>
            <a:off x="3738563" y="3962400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30000"/>
                </a:solidFill>
                <a:latin typeface="Book Antiqua" pitchFamily="18" charset="0"/>
              </a:rPr>
              <a:t>7</a:t>
            </a:r>
          </a:p>
        </p:txBody>
      </p:sp>
      <p:sp>
        <p:nvSpPr>
          <p:cNvPr id="30732" name="TextBox 16"/>
          <p:cNvSpPr txBox="1">
            <a:spLocks noChangeArrowheads="1"/>
          </p:cNvSpPr>
          <p:nvPr/>
        </p:nvSpPr>
        <p:spPr bwMode="auto">
          <a:xfrm>
            <a:off x="3814763" y="4430713"/>
            <a:ext cx="300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30000"/>
                </a:solidFill>
                <a:latin typeface="Book Antiqua" pitchFamily="18" charset="0"/>
              </a:rPr>
              <a:t>8</a:t>
            </a:r>
          </a:p>
        </p:txBody>
      </p:sp>
      <p:sp>
        <p:nvSpPr>
          <p:cNvPr id="30733" name="TextBox 17"/>
          <p:cNvSpPr txBox="1">
            <a:spLocks noChangeArrowheads="1"/>
          </p:cNvSpPr>
          <p:nvPr/>
        </p:nvSpPr>
        <p:spPr bwMode="auto">
          <a:xfrm>
            <a:off x="3890963" y="4876800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30000"/>
                </a:solidFill>
                <a:latin typeface="Book Antiqua" pitchFamily="18" charset="0"/>
              </a:rPr>
              <a:t>9</a:t>
            </a:r>
          </a:p>
        </p:txBody>
      </p:sp>
      <p:sp>
        <p:nvSpPr>
          <p:cNvPr id="30734" name="TextBox 18"/>
          <p:cNvSpPr txBox="1">
            <a:spLocks noChangeArrowheads="1"/>
          </p:cNvSpPr>
          <p:nvPr/>
        </p:nvSpPr>
        <p:spPr bwMode="auto">
          <a:xfrm>
            <a:off x="3851275" y="5345113"/>
            <a:ext cx="415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30000"/>
                </a:solidFill>
                <a:latin typeface="Book Antiqua" pitchFamily="18" charset="0"/>
              </a:rPr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22978916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/>
              <a:t>APPROACH..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41475"/>
            <a:ext cx="3886200" cy="4911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Name, age, sex, date, clinical information.</a:t>
            </a:r>
          </a:p>
          <a:p>
            <a:pPr>
              <a:lnSpc>
                <a:spcPct val="90000"/>
              </a:lnSpc>
            </a:pPr>
            <a:endParaRPr lang="en-US" sz="2600" dirty="0"/>
          </a:p>
          <a:p>
            <a:pPr>
              <a:lnSpc>
                <a:spcPct val="90000"/>
              </a:lnSpc>
            </a:pPr>
            <a:r>
              <a:rPr lang="en-US" sz="2600" dirty="0"/>
              <a:t>Technical aspects: 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Adequate inspiration,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Centering (patient position/ rotation)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Side markers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Exposure/ adequate penetration</a:t>
            </a:r>
          </a:p>
        </p:txBody>
      </p:sp>
      <p:pic>
        <p:nvPicPr>
          <p:cNvPr id="23556" name="Picture 4" descr="NORMAL CHEST X RA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82" t="4090" r="8182" b="14774"/>
          <a:stretch/>
        </p:blipFill>
        <p:spPr bwMode="auto">
          <a:xfrm>
            <a:off x="4351338" y="1676400"/>
            <a:ext cx="4335462" cy="487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336372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OF CHEST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65300"/>
            <a:ext cx="8305800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601878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 FIELD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Lung field should be transradiancy and one should not be whiter or darker than the other </a:t>
            </a:r>
          </a:p>
          <a:p>
            <a:r>
              <a:rPr lang="en-US" dirty="0" smtClean="0"/>
              <a:t>Try to identify the horizontal fissure check its position it should run from hilum to the sixth rib if it is displaced then this may be a sign of lung collapse  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64291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that heart is of normal shape</a:t>
            </a:r>
          </a:p>
          <a:p>
            <a:r>
              <a:rPr lang="en-US" dirty="0" smtClean="0"/>
              <a:t>Maximum diameter is less than half of thoracic diameter </a:t>
            </a:r>
          </a:p>
          <a:p>
            <a:r>
              <a:rPr lang="en-US" dirty="0" smtClean="0"/>
              <a:t>Check that there is no abnormally dense area of the heart shadow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969881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DIAPHRAGMS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right diaphragm should be higher than left </a:t>
            </a:r>
          </a:p>
          <a:p>
            <a:r>
              <a:rPr lang="en-US" dirty="0" smtClean="0"/>
              <a:t>The highest  of right diaphragm should be in the middle of the right lung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89143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AREAS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COSTO PHRENIC &amp; CARDIOPHRENIC ANGLES </a:t>
            </a:r>
          </a:p>
          <a:p>
            <a:endParaRPr lang="en-US" dirty="0" smtClean="0"/>
          </a:p>
          <a:p>
            <a:r>
              <a:rPr lang="en-US" dirty="0" smtClean="0"/>
              <a:t>TRACHIEA </a:t>
            </a:r>
          </a:p>
          <a:p>
            <a:endParaRPr lang="en-US" dirty="0" smtClean="0"/>
          </a:p>
          <a:p>
            <a:r>
              <a:rPr lang="en-US" dirty="0" smtClean="0"/>
              <a:t>BONES AND RIBS </a:t>
            </a:r>
          </a:p>
          <a:p>
            <a:endParaRPr lang="en-US" dirty="0" smtClean="0"/>
          </a:p>
          <a:p>
            <a:r>
              <a:rPr lang="en-US" dirty="0" smtClean="0"/>
              <a:t>SOFT TISSUE </a:t>
            </a:r>
          </a:p>
        </p:txBody>
      </p:sp>
    </p:spTree>
    <p:extLst>
      <p:ext uri="{BB962C8B-B14F-4D97-AF65-F5344CB8AC3E}">
        <p14:creationId xmlns="" xmlns:p14="http://schemas.microsoft.com/office/powerpoint/2010/main" val="7597061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LATERAL RADIOGRAPH</a:t>
            </a:r>
            <a:endParaRPr lang="en-IN" b="0" dirty="0" smtClean="0"/>
          </a:p>
        </p:txBody>
      </p:sp>
      <p:pic>
        <p:nvPicPr>
          <p:cNvPr id="31747" name="Content Placeholder 3" descr="cxr_aafg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339A99"/>
              </a:clrFrom>
              <a:clrTo>
                <a:srgbClr val="339A99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1219200"/>
            <a:ext cx="9144000" cy="5410200"/>
          </a:xfrm>
        </p:spPr>
      </p:pic>
    </p:spTree>
    <p:extLst>
      <p:ext uri="{BB962C8B-B14F-4D97-AF65-F5344CB8AC3E}">
        <p14:creationId xmlns="" xmlns:p14="http://schemas.microsoft.com/office/powerpoint/2010/main" val="40418747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 dirty="0" smtClean="0"/>
              <a:t>LATERAL RADIOGRAPH</a:t>
            </a:r>
            <a:endParaRPr lang="en-US" dirty="0"/>
          </a:p>
        </p:txBody>
      </p:sp>
      <p:pic>
        <p:nvPicPr>
          <p:cNvPr id="33795" name="Picture 2" descr="fissures_fld_lat%2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>
          <a:xfrm>
            <a:off x="2514600" y="1447800"/>
            <a:ext cx="4191000" cy="4953000"/>
          </a:xfrm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507822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 dirty="0" smtClean="0"/>
              <a:t>ADEQUATE INSPIRATION</a:t>
            </a:r>
            <a:endParaRPr lang="en-US" b="0" dirty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>
            <a:lum bright="18000" contrast="30000"/>
          </a:blip>
          <a:srcRect/>
          <a:stretch>
            <a:fillRect/>
          </a:stretch>
        </p:blipFill>
        <p:spPr bwMode="auto">
          <a:xfrm>
            <a:off x="0" y="1284288"/>
            <a:ext cx="4724400" cy="435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04925"/>
            <a:ext cx="42672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762000" y="56388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EXPIRATION</a:t>
            </a:r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5257800" y="5638800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INSPIRATION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663108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RADIOGRAPHIC DENSITIES</a:t>
            </a:r>
            <a:endParaRPr lang="en-US" b="0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rgbClr val="00B050"/>
                </a:solidFill>
              </a:rPr>
              <a:t>Air</a:t>
            </a:r>
            <a:r>
              <a:rPr lang="en-US" sz="2400" smtClean="0"/>
              <a:t> – Black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b="1" smtClean="0">
                <a:solidFill>
                  <a:srgbClr val="00B050"/>
                </a:solidFill>
              </a:rPr>
              <a:t>Water </a:t>
            </a:r>
            <a:r>
              <a:rPr lang="en-US" sz="2400" smtClean="0"/>
              <a:t>(fluid, blood and soft tissue) </a:t>
            </a:r>
            <a:r>
              <a:rPr lang="en-US" sz="2400" b="1" smtClean="0"/>
              <a:t>– </a:t>
            </a:r>
            <a:r>
              <a:rPr lang="en-US" sz="2400" smtClean="0"/>
              <a:t>Grey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b="1" smtClean="0">
                <a:solidFill>
                  <a:srgbClr val="00B050"/>
                </a:solidFill>
              </a:rPr>
              <a:t>Fat </a:t>
            </a:r>
            <a:r>
              <a:rPr lang="en-US" sz="2400" smtClean="0"/>
              <a:t>– Intermediate between air and soft tissue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b="1" smtClean="0">
                <a:solidFill>
                  <a:srgbClr val="00B050"/>
                </a:solidFill>
              </a:rPr>
              <a:t>Metal </a:t>
            </a:r>
            <a:r>
              <a:rPr lang="en-US" sz="2400" smtClean="0"/>
              <a:t>(Calcium, contrast, metallic)</a:t>
            </a:r>
            <a:r>
              <a:rPr lang="en-US" sz="2400" b="1" smtClean="0">
                <a:solidFill>
                  <a:srgbClr val="00B050"/>
                </a:solidFill>
              </a:rPr>
              <a:t> </a:t>
            </a:r>
            <a:r>
              <a:rPr lang="en-US" sz="2400" b="1" smtClean="0"/>
              <a:t>– </a:t>
            </a:r>
            <a:r>
              <a:rPr lang="en-US" sz="2400" smtClean="0"/>
              <a:t>White</a:t>
            </a:r>
          </a:p>
        </p:txBody>
      </p:sp>
    </p:spTree>
    <p:extLst>
      <p:ext uri="{BB962C8B-B14F-4D97-AF65-F5344CB8AC3E}">
        <p14:creationId xmlns="" xmlns:p14="http://schemas.microsoft.com/office/powerpoint/2010/main" val="15369003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0" dirty="0" smtClean="0"/>
              <a:t>NEW IMAGING TOOLS</a:t>
            </a:r>
            <a:endParaRPr lang="en-US" b="0" dirty="0"/>
          </a:p>
        </p:txBody>
      </p:sp>
      <p:pic>
        <p:nvPicPr>
          <p:cNvPr id="61442" name="Picture 2" descr="G:\nmt\Che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990600"/>
            <a:ext cx="3962400" cy="3352800"/>
          </a:xfrm>
          <a:effectLst>
            <a:softEdge rad="112500"/>
          </a:effectLst>
        </p:spPr>
      </p:pic>
      <p:pic>
        <p:nvPicPr>
          <p:cNvPr id="61443" name="Picture 3" descr="G:\nmt\ct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0"/>
            <a:ext cx="3810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New Folder\3120000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191000"/>
            <a:ext cx="4191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85800" y="1383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30000"/>
                </a:solidFill>
              </a:rPr>
              <a:t>MRI</a:t>
            </a:r>
            <a:endParaRPr lang="en-US" b="1" dirty="0">
              <a:solidFill>
                <a:srgbClr val="63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4191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30000"/>
                </a:solidFill>
              </a:rPr>
              <a:t>US</a:t>
            </a:r>
            <a:endParaRPr lang="en-US" b="1" dirty="0">
              <a:solidFill>
                <a:srgbClr val="63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1307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30000"/>
                </a:solidFill>
              </a:rPr>
              <a:t>CT</a:t>
            </a:r>
            <a:endParaRPr lang="en-US" b="1" dirty="0">
              <a:solidFill>
                <a:srgbClr val="63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93912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ANATOMY</a:t>
            </a:r>
            <a:endParaRPr lang="en-US" b="0" dirty="0"/>
          </a:p>
        </p:txBody>
      </p:sp>
      <p:pic>
        <p:nvPicPr>
          <p:cNvPr id="5123" name="Content Placeholder 3" descr="ribcag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>
          <a:xfrm>
            <a:off x="304800" y="1066800"/>
            <a:ext cx="5029200" cy="5181600"/>
          </a:xfrm>
          <a:effectLst>
            <a:softEdge rad="112500"/>
          </a:effec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334000" y="1099602"/>
            <a:ext cx="3429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 dirty="0">
                <a:latin typeface="Book Antiqua" pitchFamily="18" charset="0"/>
              </a:rPr>
              <a:t>Sternal notch : T2-T3</a:t>
            </a:r>
          </a:p>
          <a:p>
            <a:pPr>
              <a:buFont typeface="Arial" charset="0"/>
              <a:buChar char="•"/>
            </a:pPr>
            <a:endParaRPr lang="en-US" sz="3600" dirty="0" smtClean="0">
              <a:latin typeface="Book Antiqua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atin typeface="Book Antiqua" pitchFamily="18" charset="0"/>
              </a:rPr>
              <a:t>Sternal </a:t>
            </a:r>
            <a:r>
              <a:rPr lang="en-US" sz="3600" dirty="0">
                <a:latin typeface="Book Antiqua" pitchFamily="18" charset="0"/>
              </a:rPr>
              <a:t>angle : T4-T5</a:t>
            </a:r>
          </a:p>
          <a:p>
            <a:pPr>
              <a:buFont typeface="Arial" charset="0"/>
              <a:buChar char="•"/>
            </a:pPr>
            <a:endParaRPr lang="en-US" sz="3600" dirty="0" smtClean="0">
              <a:latin typeface="Book Antiqua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atin typeface="Book Antiqua" pitchFamily="18" charset="0"/>
              </a:rPr>
              <a:t>Nipple </a:t>
            </a:r>
            <a:r>
              <a:rPr lang="en-US" sz="3600" dirty="0">
                <a:latin typeface="Book Antiqua" pitchFamily="18" charset="0"/>
              </a:rPr>
              <a:t>: T7-T8</a:t>
            </a:r>
          </a:p>
          <a:p>
            <a:pPr>
              <a:buFont typeface="Arial" charset="0"/>
              <a:buChar char="•"/>
            </a:pPr>
            <a:endParaRPr lang="en-US" sz="3600" dirty="0" smtClean="0">
              <a:latin typeface="Book Antiqua" pitchFamily="18" charset="0"/>
            </a:endParaRPr>
          </a:p>
          <a:p>
            <a:pPr>
              <a:buFont typeface="Arial" charset="0"/>
              <a:buChar char="•"/>
            </a:pPr>
            <a:r>
              <a:rPr lang="en-US" sz="3600" dirty="0" smtClean="0">
                <a:latin typeface="Book Antiqua" pitchFamily="18" charset="0"/>
              </a:rPr>
              <a:t>Xiphoid  </a:t>
            </a:r>
            <a:r>
              <a:rPr lang="en-US" sz="3600" dirty="0">
                <a:latin typeface="Book Antiqua" pitchFamily="18" charset="0"/>
              </a:rPr>
              <a:t>tip : T10</a:t>
            </a:r>
          </a:p>
          <a:p>
            <a:endParaRPr lang="en-US" sz="28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22633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Pleural Effusion </a:t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038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34339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325952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Lesions </a:t>
            </a:r>
            <a:r>
              <a:rPr lang="en-US" dirty="0"/>
              <a:t>in Clavicle and Scapula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05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251044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Absent Right Breast</a:t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781"/>
          <a:stretch/>
        </p:blipFill>
        <p:spPr bwMode="auto">
          <a:xfrm>
            <a:off x="457201" y="1600201"/>
            <a:ext cx="822959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118530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/>
              <a:t>Foreign body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7" y="1447800"/>
            <a:ext cx="417239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447800"/>
            <a:ext cx="4157663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5425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Cardiomegaly with Pulmonary </a:t>
            </a:r>
            <a:r>
              <a:rPr lang="en-US" dirty="0" smtClean="0"/>
              <a:t>edema</a:t>
            </a:r>
            <a:endParaRPr lang="en-US" dirty="0"/>
          </a:p>
        </p:txBody>
      </p:sp>
      <p:pic>
        <p:nvPicPr>
          <p:cNvPr id="10244" name="Picture 4" descr="card pul edem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305800" cy="5029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21877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14325" y="2667000"/>
            <a:ext cx="8677275" cy="1512888"/>
          </a:xfrm>
        </p:spPr>
        <p:txBody>
          <a:bodyPr/>
          <a:lstStyle/>
          <a:p>
            <a:r>
              <a:rPr lang="en-US" sz="11500" dirty="0" smtClean="0">
                <a:latin typeface="Algerian" pitchFamily="82" charset="0"/>
              </a:rPr>
              <a:t>THANK    U </a:t>
            </a:r>
            <a:endParaRPr lang="en-US" sz="11500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98843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LUNGS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" y="1295400"/>
            <a:ext cx="4572000" cy="2590800"/>
          </a:xfrm>
        </p:spPr>
        <p:txBody>
          <a:bodyPr/>
          <a:lstStyle/>
          <a:p>
            <a:pPr eaLnBrk="1" hangingPunct="1"/>
            <a:r>
              <a:rPr lang="en-US" sz="3200" smtClean="0"/>
              <a:t>The Lung zones: </a:t>
            </a:r>
          </a:p>
          <a:p>
            <a:pPr lvl="1" eaLnBrk="1" hangingPunct="1"/>
            <a:r>
              <a:rPr lang="en-US" sz="2800" smtClean="0"/>
              <a:t>Upper</a:t>
            </a:r>
          </a:p>
          <a:p>
            <a:pPr lvl="1" eaLnBrk="1" hangingPunct="1"/>
            <a:r>
              <a:rPr lang="en-US" sz="2800" smtClean="0"/>
              <a:t>Middle</a:t>
            </a:r>
          </a:p>
          <a:p>
            <a:pPr lvl="1" eaLnBrk="1" hangingPunct="1"/>
            <a:r>
              <a:rPr lang="en-US" sz="2800" smtClean="0"/>
              <a:t>Lower</a:t>
            </a:r>
          </a:p>
        </p:txBody>
      </p:sp>
      <p:pic>
        <p:nvPicPr>
          <p:cNvPr id="614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3352800"/>
            <a:ext cx="7162800" cy="3505200"/>
          </a:xfrm>
          <a:effectLst>
            <a:softEdge rad="112500"/>
          </a:effectLst>
        </p:spPr>
      </p:pic>
      <p:pic>
        <p:nvPicPr>
          <p:cNvPr id="6149" name="Content Placeholder 3" descr="fissure.jpg"/>
          <p:cNvPicPr>
            <a:picLocks noChangeAspect="1"/>
          </p:cNvPicPr>
          <p:nvPr/>
        </p:nvPicPr>
        <p:blipFill>
          <a:blip r:embed="rId3" cstate="print"/>
          <a:srcRect b="49443"/>
          <a:stretch>
            <a:fillRect/>
          </a:stretch>
        </p:blipFill>
        <p:spPr bwMode="auto">
          <a:xfrm>
            <a:off x="3962400" y="1295400"/>
            <a:ext cx="4038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33541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762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HEART &amp; AORTA</a:t>
            </a:r>
            <a:endParaRPr lang="en-US" b="0" dirty="0"/>
          </a:p>
        </p:txBody>
      </p:sp>
      <p:grpSp>
        <p:nvGrpSpPr>
          <p:cNvPr id="6147" name="Group 25"/>
          <p:cNvGrpSpPr>
            <a:grpSpLocks/>
          </p:cNvGrpSpPr>
          <p:nvPr/>
        </p:nvGrpSpPr>
        <p:grpSpPr bwMode="auto">
          <a:xfrm>
            <a:off x="1828800" y="2703513"/>
            <a:ext cx="5611813" cy="3087687"/>
            <a:chOff x="457200" y="2918116"/>
            <a:chExt cx="4269624" cy="2698058"/>
          </a:xfrm>
        </p:grpSpPr>
        <p:sp>
          <p:nvSpPr>
            <p:cNvPr id="6159" name="Rectangle 8"/>
            <p:cNvSpPr>
              <a:spLocks noChangeArrowheads="1"/>
            </p:cNvSpPr>
            <p:nvPr/>
          </p:nvSpPr>
          <p:spPr bwMode="auto">
            <a:xfrm>
              <a:off x="836198" y="4415174"/>
              <a:ext cx="1244211" cy="367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IN">
                  <a:solidFill>
                    <a:srgbClr val="FF0000"/>
                  </a:solidFill>
                  <a:latin typeface="Book Antiqua" pitchFamily="18" charset="0"/>
                </a:rPr>
                <a:t>Right ventricle</a:t>
              </a:r>
            </a:p>
          </p:txBody>
        </p:sp>
        <p:grpSp>
          <p:nvGrpSpPr>
            <p:cNvPr id="6160" name="Group 22"/>
            <p:cNvGrpSpPr>
              <a:grpSpLocks/>
            </p:cNvGrpSpPr>
            <p:nvPr/>
          </p:nvGrpSpPr>
          <p:grpSpPr bwMode="auto">
            <a:xfrm>
              <a:off x="457200" y="2918116"/>
              <a:ext cx="4269624" cy="2698058"/>
              <a:chOff x="2209800" y="2918116"/>
              <a:chExt cx="4269624" cy="2698058"/>
            </a:xfrm>
          </p:grpSpPr>
          <p:sp>
            <p:nvSpPr>
              <p:cNvPr id="6161" name="Rectangle 3"/>
              <p:cNvSpPr>
                <a:spLocks noChangeArrowheads="1"/>
              </p:cNvSpPr>
              <p:nvPr/>
            </p:nvSpPr>
            <p:spPr bwMode="auto">
              <a:xfrm>
                <a:off x="2209800" y="3143250"/>
                <a:ext cx="2286000" cy="373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IN">
                    <a:solidFill>
                      <a:srgbClr val="FF0000"/>
                    </a:solidFill>
                    <a:latin typeface="Book Antiqua" pitchFamily="18" charset="0"/>
                  </a:rPr>
                  <a:t>Superior vena cava</a:t>
                </a:r>
              </a:p>
            </p:txBody>
          </p:sp>
          <p:sp>
            <p:nvSpPr>
              <p:cNvPr id="6162" name="Rectangle 6"/>
              <p:cNvSpPr>
                <a:spLocks noChangeArrowheads="1"/>
              </p:cNvSpPr>
              <p:nvPr/>
            </p:nvSpPr>
            <p:spPr bwMode="auto">
              <a:xfrm>
                <a:off x="2451272" y="5248736"/>
                <a:ext cx="1439709" cy="367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IN">
                    <a:solidFill>
                      <a:srgbClr val="FF0000"/>
                    </a:solidFill>
                    <a:latin typeface="Book Antiqua" pitchFamily="18" charset="0"/>
                  </a:rPr>
                  <a:t>Inferior vena cava</a:t>
                </a:r>
              </a:p>
            </p:txBody>
          </p:sp>
          <p:sp>
            <p:nvSpPr>
              <p:cNvPr id="6163" name="Rectangle 7"/>
              <p:cNvSpPr>
                <a:spLocks noChangeArrowheads="1"/>
              </p:cNvSpPr>
              <p:nvPr/>
            </p:nvSpPr>
            <p:spPr bwMode="auto">
              <a:xfrm>
                <a:off x="2971302" y="3815872"/>
                <a:ext cx="1093595" cy="367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IN">
                    <a:solidFill>
                      <a:srgbClr val="FF0000"/>
                    </a:solidFill>
                    <a:latin typeface="Book Antiqua" pitchFamily="18" charset="0"/>
                  </a:rPr>
                  <a:t>Right atrium</a:t>
                </a:r>
              </a:p>
            </p:txBody>
          </p:sp>
          <p:sp>
            <p:nvSpPr>
              <p:cNvPr id="6164" name="Rectangle 9"/>
              <p:cNvSpPr>
                <a:spLocks noChangeArrowheads="1"/>
              </p:cNvSpPr>
              <p:nvPr/>
            </p:nvSpPr>
            <p:spPr bwMode="auto">
              <a:xfrm>
                <a:off x="5340275" y="5081066"/>
                <a:ext cx="1139149" cy="367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IN">
                    <a:solidFill>
                      <a:srgbClr val="FF0000"/>
                    </a:solidFill>
                    <a:latin typeface="Book Antiqua" pitchFamily="18" charset="0"/>
                  </a:rPr>
                  <a:t>Left ventricle</a:t>
                </a:r>
              </a:p>
            </p:txBody>
          </p:sp>
          <p:sp>
            <p:nvSpPr>
              <p:cNvPr id="6165" name="Rectangle 10"/>
              <p:cNvSpPr>
                <a:spLocks noChangeArrowheads="1"/>
              </p:cNvSpPr>
              <p:nvPr/>
            </p:nvSpPr>
            <p:spPr bwMode="auto">
              <a:xfrm>
                <a:off x="4714875" y="2918116"/>
                <a:ext cx="584535" cy="367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IN">
                    <a:solidFill>
                      <a:srgbClr val="FF0000"/>
                    </a:solidFill>
                    <a:latin typeface="Book Antiqua" pitchFamily="18" charset="0"/>
                  </a:rPr>
                  <a:t>Aorta</a:t>
                </a:r>
              </a:p>
            </p:txBody>
          </p:sp>
          <p:sp>
            <p:nvSpPr>
              <p:cNvPr id="6166" name="Rectangle 11"/>
              <p:cNvSpPr>
                <a:spLocks noChangeArrowheads="1"/>
              </p:cNvSpPr>
              <p:nvPr/>
            </p:nvSpPr>
            <p:spPr bwMode="auto">
              <a:xfrm>
                <a:off x="4786312" y="3482926"/>
                <a:ext cx="1416512" cy="367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IN">
                    <a:solidFill>
                      <a:srgbClr val="FF0000"/>
                    </a:solidFill>
                    <a:latin typeface="Book Antiqua" pitchFamily="18" charset="0"/>
                  </a:rPr>
                  <a:t>Pulmonary trunk</a:t>
                </a:r>
              </a:p>
            </p:txBody>
          </p:sp>
        </p:grpSp>
      </p:grpSp>
      <p:grpSp>
        <p:nvGrpSpPr>
          <p:cNvPr id="6148" name="Group 28"/>
          <p:cNvGrpSpPr>
            <a:grpSpLocks/>
          </p:cNvGrpSpPr>
          <p:nvPr/>
        </p:nvGrpSpPr>
        <p:grpSpPr bwMode="auto">
          <a:xfrm>
            <a:off x="1600200" y="1219200"/>
            <a:ext cx="6096000" cy="5410200"/>
            <a:chOff x="1600200" y="1143000"/>
            <a:chExt cx="6096000" cy="5410200"/>
          </a:xfrm>
        </p:grpSpPr>
        <p:pic>
          <p:nvPicPr>
            <p:cNvPr id="7174" name="Picture 3" descr="mediastinal%20contents%20PA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20000"/>
            </a:blip>
            <a:srcRect l="3530" t="4054" r="2353"/>
            <a:stretch>
              <a:fillRect/>
            </a:stretch>
          </p:blipFill>
          <p:spPr bwMode="auto">
            <a:xfrm>
              <a:off x="1600200" y="1143000"/>
              <a:ext cx="6096000" cy="541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6150" name="Group 16"/>
            <p:cNvGrpSpPr>
              <a:grpSpLocks/>
            </p:cNvGrpSpPr>
            <p:nvPr/>
          </p:nvGrpSpPr>
          <p:grpSpPr bwMode="auto">
            <a:xfrm>
              <a:off x="1828800" y="2627531"/>
              <a:ext cx="5612135" cy="3087469"/>
              <a:chOff x="457200" y="2918116"/>
              <a:chExt cx="4269624" cy="2698058"/>
            </a:xfrm>
          </p:grpSpPr>
          <p:sp>
            <p:nvSpPr>
              <p:cNvPr id="6151" name="Rectangle 8"/>
              <p:cNvSpPr>
                <a:spLocks noChangeArrowheads="1"/>
              </p:cNvSpPr>
              <p:nvPr/>
            </p:nvSpPr>
            <p:spPr bwMode="auto">
              <a:xfrm>
                <a:off x="836198" y="4415174"/>
                <a:ext cx="1244211" cy="367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IN">
                    <a:solidFill>
                      <a:srgbClr val="FF0000"/>
                    </a:solidFill>
                    <a:latin typeface="Book Antiqua" pitchFamily="18" charset="0"/>
                  </a:rPr>
                  <a:t>Right ventricle</a:t>
                </a:r>
              </a:p>
            </p:txBody>
          </p:sp>
          <p:grpSp>
            <p:nvGrpSpPr>
              <p:cNvPr id="6152" name="Group 18"/>
              <p:cNvGrpSpPr>
                <a:grpSpLocks/>
              </p:cNvGrpSpPr>
              <p:nvPr/>
            </p:nvGrpSpPr>
            <p:grpSpPr bwMode="auto">
              <a:xfrm>
                <a:off x="457200" y="2918116"/>
                <a:ext cx="4269624" cy="2698058"/>
                <a:chOff x="2209800" y="2918116"/>
                <a:chExt cx="4269624" cy="2698058"/>
              </a:xfrm>
            </p:grpSpPr>
            <p:sp>
              <p:nvSpPr>
                <p:cNvPr id="6153" name="Rectangle 3"/>
                <p:cNvSpPr>
                  <a:spLocks noChangeArrowheads="1"/>
                </p:cNvSpPr>
                <p:nvPr/>
              </p:nvSpPr>
              <p:spPr bwMode="auto">
                <a:xfrm>
                  <a:off x="2209800" y="3143250"/>
                  <a:ext cx="2286000" cy="3730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IN">
                      <a:solidFill>
                        <a:srgbClr val="FF0000"/>
                      </a:solidFill>
                      <a:latin typeface="Book Antiqua" pitchFamily="18" charset="0"/>
                    </a:rPr>
                    <a:t>Superior vena cava</a:t>
                  </a:r>
                </a:p>
              </p:txBody>
            </p:sp>
            <p:sp>
              <p:nvSpPr>
                <p:cNvPr id="6154" name="Rectangle 6"/>
                <p:cNvSpPr>
                  <a:spLocks noChangeArrowheads="1"/>
                </p:cNvSpPr>
                <p:nvPr/>
              </p:nvSpPr>
              <p:spPr bwMode="auto">
                <a:xfrm>
                  <a:off x="2451272" y="5248736"/>
                  <a:ext cx="1439709" cy="367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IN">
                      <a:solidFill>
                        <a:srgbClr val="FF0000"/>
                      </a:solidFill>
                      <a:latin typeface="Book Antiqua" pitchFamily="18" charset="0"/>
                    </a:rPr>
                    <a:t>Inferior vena cava</a:t>
                  </a:r>
                </a:p>
              </p:txBody>
            </p:sp>
            <p:sp>
              <p:nvSpPr>
                <p:cNvPr id="6155" name="Rectangle 7"/>
                <p:cNvSpPr>
                  <a:spLocks noChangeArrowheads="1"/>
                </p:cNvSpPr>
                <p:nvPr/>
              </p:nvSpPr>
              <p:spPr bwMode="auto">
                <a:xfrm>
                  <a:off x="2971302" y="3815872"/>
                  <a:ext cx="1093595" cy="367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IN">
                      <a:solidFill>
                        <a:srgbClr val="FF0000"/>
                      </a:solidFill>
                      <a:latin typeface="Book Antiqua" pitchFamily="18" charset="0"/>
                    </a:rPr>
                    <a:t>Right atrium</a:t>
                  </a:r>
                </a:p>
              </p:txBody>
            </p:sp>
            <p:sp>
              <p:nvSpPr>
                <p:cNvPr id="6156" name="Rectangle 9"/>
                <p:cNvSpPr>
                  <a:spLocks noChangeArrowheads="1"/>
                </p:cNvSpPr>
                <p:nvPr/>
              </p:nvSpPr>
              <p:spPr bwMode="auto">
                <a:xfrm>
                  <a:off x="5340275" y="5081066"/>
                  <a:ext cx="1139149" cy="367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IN">
                      <a:solidFill>
                        <a:srgbClr val="FF0000"/>
                      </a:solidFill>
                      <a:latin typeface="Book Antiqua" pitchFamily="18" charset="0"/>
                    </a:rPr>
                    <a:t>Left ventricle</a:t>
                  </a:r>
                </a:p>
              </p:txBody>
            </p:sp>
            <p:sp>
              <p:nvSpPr>
                <p:cNvPr id="6157" name="Rectangle 10"/>
                <p:cNvSpPr>
                  <a:spLocks noChangeArrowheads="1"/>
                </p:cNvSpPr>
                <p:nvPr/>
              </p:nvSpPr>
              <p:spPr bwMode="auto">
                <a:xfrm>
                  <a:off x="4714875" y="2918116"/>
                  <a:ext cx="584535" cy="367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IN">
                      <a:solidFill>
                        <a:srgbClr val="FF0000"/>
                      </a:solidFill>
                      <a:latin typeface="Book Antiqua" pitchFamily="18" charset="0"/>
                    </a:rPr>
                    <a:t>Aorta</a:t>
                  </a:r>
                </a:p>
              </p:txBody>
            </p:sp>
            <p:sp>
              <p:nvSpPr>
                <p:cNvPr id="6158" name="Rectangle 11"/>
                <p:cNvSpPr>
                  <a:spLocks noChangeArrowheads="1"/>
                </p:cNvSpPr>
                <p:nvPr/>
              </p:nvSpPr>
              <p:spPr bwMode="auto">
                <a:xfrm>
                  <a:off x="4786312" y="3482926"/>
                  <a:ext cx="1416512" cy="367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IN">
                      <a:solidFill>
                        <a:srgbClr val="FF0000"/>
                      </a:solidFill>
                      <a:latin typeface="Book Antiqua" pitchFamily="18" charset="0"/>
                    </a:rPr>
                    <a:t>Pulmonary trunk</a:t>
                  </a:r>
                </a:p>
              </p:txBody>
            </p:sp>
          </p:grpSp>
        </p:grpSp>
      </p:grpSp>
    </p:spTree>
    <p:extLst>
      <p:ext uri="{BB962C8B-B14F-4D97-AF65-F5344CB8AC3E}">
        <p14:creationId xmlns="" xmlns:p14="http://schemas.microsoft.com/office/powerpoint/2010/main" val="27806661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/>
              <a:t>PROJECTIONS FOR CHEST</a:t>
            </a:r>
            <a:endParaRPr lang="en-IN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/>
          <a:lstStyle/>
          <a:p>
            <a:pPr>
              <a:defRPr/>
            </a:pPr>
            <a:r>
              <a:rPr lang="en-US" u="sng" dirty="0" smtClean="0"/>
              <a:t>Standard views</a:t>
            </a:r>
            <a:endParaRPr lang="en-US" u="sng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750887"/>
          </a:xfrm>
        </p:spPr>
        <p:txBody>
          <a:bodyPr/>
          <a:lstStyle/>
          <a:p>
            <a:pPr>
              <a:defRPr/>
            </a:pPr>
            <a:r>
              <a:rPr lang="en-US" u="sng" dirty="0" smtClean="0"/>
              <a:t>Special views</a:t>
            </a:r>
            <a:endParaRPr lang="en-US" u="sng" dirty="0"/>
          </a:p>
        </p:txBody>
      </p:sp>
      <p:sp>
        <p:nvSpPr>
          <p:cNvPr id="7173" name="Title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smtClean="0"/>
              <a:t>Postero Anterior</a:t>
            </a:r>
          </a:p>
          <a:p>
            <a:r>
              <a:rPr lang="en-US" smtClean="0"/>
              <a:t>Antero Posterior </a:t>
            </a:r>
          </a:p>
          <a:p>
            <a:r>
              <a:rPr lang="en-US" smtClean="0"/>
              <a:t>Lateral</a:t>
            </a:r>
          </a:p>
        </p:txBody>
      </p:sp>
      <p:sp>
        <p:nvSpPr>
          <p:cNvPr id="7174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mtClean="0"/>
              <a:t>LAO</a:t>
            </a:r>
          </a:p>
          <a:p>
            <a:r>
              <a:rPr lang="en-US" smtClean="0"/>
              <a:t>RAO</a:t>
            </a:r>
          </a:p>
          <a:p>
            <a:r>
              <a:rPr lang="en-US" smtClean="0"/>
              <a:t>Expiratory view</a:t>
            </a:r>
          </a:p>
          <a:p>
            <a:r>
              <a:rPr lang="en-US" smtClean="0"/>
              <a:t>Supine </a:t>
            </a:r>
          </a:p>
          <a:p>
            <a:r>
              <a:rPr lang="en-US" smtClean="0"/>
              <a:t>Lordotic view</a:t>
            </a:r>
          </a:p>
          <a:p>
            <a:r>
              <a:rPr lang="en-US" smtClean="0"/>
              <a:t>Apicogram </a:t>
            </a:r>
          </a:p>
          <a:p>
            <a:r>
              <a:rPr lang="en-US" smtClean="0"/>
              <a:t>Lateral Decubitus </a:t>
            </a:r>
          </a:p>
          <a:p>
            <a:pPr>
              <a:buFont typeface="Wingdings 2" pitchFamily="18" charset="2"/>
              <a:buNone/>
            </a:pPr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6290104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POSTERO ANTERIOR PROJECTION</a:t>
            </a:r>
            <a:endParaRPr lang="en-US" b="0" dirty="0"/>
          </a:p>
        </p:txBody>
      </p:sp>
      <p:pic>
        <p:nvPicPr>
          <p:cNvPr id="10243" name="Picture 4102" descr="PA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066800" y="2409825"/>
            <a:ext cx="7315200" cy="376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0" name="TextBox 11"/>
          <p:cNvSpPr txBox="1">
            <a:spLocks noChangeArrowheads="1"/>
          </p:cNvSpPr>
          <p:nvPr/>
        </p:nvSpPr>
        <p:spPr bwMode="auto">
          <a:xfrm>
            <a:off x="4241800" y="3886200"/>
            <a:ext cx="787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Book Antiqua" pitchFamily="18" charset="0"/>
              </a:rPr>
              <a:t>6 feet</a:t>
            </a:r>
            <a:endParaRPr lang="en-IN" b="1">
              <a:solidFill>
                <a:schemeClr val="bg1"/>
              </a:solidFill>
              <a:latin typeface="Book Antiqua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590800" y="3352800"/>
            <a:ext cx="3962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572147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0" dirty="0" smtClean="0"/>
              <a:t>Technique…</a:t>
            </a:r>
            <a:endParaRPr lang="en-US" b="0" dirty="0"/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25850"/>
          </a:xfrm>
        </p:spPr>
        <p:txBody>
          <a:bodyPr>
            <a:spAutoFit/>
          </a:bodyPr>
          <a:lstStyle/>
          <a:p>
            <a:pPr eaLnBrk="1" hangingPunct="1"/>
            <a:r>
              <a:rPr lang="en-US" smtClean="0"/>
              <a:t>FFD                        : 180cm                 </a:t>
            </a:r>
          </a:p>
          <a:p>
            <a:pPr eaLnBrk="1" hangingPunct="1"/>
            <a:r>
              <a:rPr lang="en-US" smtClean="0"/>
              <a:t>MAS                      : 8 – 12</a:t>
            </a:r>
          </a:p>
          <a:p>
            <a:pPr eaLnBrk="1" hangingPunct="1"/>
            <a:r>
              <a:rPr lang="en-US" smtClean="0"/>
              <a:t>MA                        : 300</a:t>
            </a:r>
          </a:p>
          <a:p>
            <a:pPr eaLnBrk="1" hangingPunct="1"/>
            <a:r>
              <a:rPr lang="en-US" smtClean="0"/>
              <a:t>GRID                     : NO                 </a:t>
            </a:r>
          </a:p>
          <a:p>
            <a:pPr eaLnBrk="1" hangingPunct="1"/>
            <a:r>
              <a:rPr lang="en-US" smtClean="0"/>
              <a:t>CASSETTE           : 14X14, 14X17</a:t>
            </a:r>
          </a:p>
          <a:p>
            <a:pPr eaLnBrk="1" hangingPunct="1"/>
            <a:r>
              <a:rPr lang="en-US" smtClean="0"/>
              <a:t>KV                         : 50 – 65          </a:t>
            </a:r>
          </a:p>
          <a:p>
            <a:pPr eaLnBrk="1" hangingPunct="1"/>
            <a:r>
              <a:rPr lang="en-US" smtClean="0"/>
              <a:t>INSTRUCTION   : ARRESTED INSPIRATION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2701728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339">
  <a:themeElements>
    <a:clrScheme name="">
      <a:dk1>
        <a:srgbClr val="B3CCE6"/>
      </a:dk1>
      <a:lt1>
        <a:srgbClr val="FFFFFF"/>
      </a:lt1>
      <a:dk2>
        <a:srgbClr val="059D92"/>
      </a:dk2>
      <a:lt2>
        <a:srgbClr val="FFFFFF"/>
      </a:lt2>
      <a:accent1>
        <a:srgbClr val="66C580"/>
      </a:accent1>
      <a:accent2>
        <a:srgbClr val="4DA7F8"/>
      </a:accent2>
      <a:accent3>
        <a:srgbClr val="AACCC7"/>
      </a:accent3>
      <a:accent4>
        <a:srgbClr val="DADADA"/>
      </a:accent4>
      <a:accent5>
        <a:srgbClr val="B8DFC0"/>
      </a:accent5>
      <a:accent6>
        <a:srgbClr val="4597E1"/>
      </a:accent6>
      <a:hlink>
        <a:srgbClr val="FFE08C"/>
      </a:hlink>
      <a:folHlink>
        <a:srgbClr val="E3A7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rgbClr val="07117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rgbClr val="07117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8E8AB4"/>
        </a:dk1>
        <a:lt1>
          <a:srgbClr val="F8F8F8"/>
        </a:lt1>
        <a:dk2>
          <a:srgbClr val="5D5888"/>
        </a:dk2>
        <a:lt2>
          <a:srgbClr val="FFFFFF"/>
        </a:lt2>
        <a:accent1>
          <a:srgbClr val="191077"/>
        </a:accent1>
        <a:accent2>
          <a:srgbClr val="BC0606"/>
        </a:accent2>
        <a:accent3>
          <a:srgbClr val="B6B4C3"/>
        </a:accent3>
        <a:accent4>
          <a:srgbClr val="D4D4D4"/>
        </a:accent4>
        <a:accent5>
          <a:srgbClr val="ABAABD"/>
        </a:accent5>
        <a:accent6>
          <a:srgbClr val="AA0505"/>
        </a:accent6>
        <a:hlink>
          <a:srgbClr val="FF9933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E8AB4"/>
        </a:dk1>
        <a:lt1>
          <a:srgbClr val="F8F8F8"/>
        </a:lt1>
        <a:dk2>
          <a:srgbClr val="5D5888"/>
        </a:dk2>
        <a:lt2>
          <a:srgbClr val="FFFFFF"/>
        </a:lt2>
        <a:accent1>
          <a:srgbClr val="FFFFFF"/>
        </a:accent1>
        <a:accent2>
          <a:srgbClr val="BC0606"/>
        </a:accent2>
        <a:accent3>
          <a:srgbClr val="B6B4C3"/>
        </a:accent3>
        <a:accent4>
          <a:srgbClr val="D4D4D4"/>
        </a:accent4>
        <a:accent5>
          <a:srgbClr val="FFFFFF"/>
        </a:accent5>
        <a:accent6>
          <a:srgbClr val="AA0505"/>
        </a:accent6>
        <a:hlink>
          <a:srgbClr val="FF9933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8E8AB4"/>
        </a:dk1>
        <a:lt1>
          <a:srgbClr val="F8F8F8"/>
        </a:lt1>
        <a:dk2>
          <a:srgbClr val="5D5888"/>
        </a:dk2>
        <a:lt2>
          <a:srgbClr val="FFFFFF"/>
        </a:lt2>
        <a:accent1>
          <a:srgbClr val="5D5888"/>
        </a:accent1>
        <a:accent2>
          <a:srgbClr val="BC0606"/>
        </a:accent2>
        <a:accent3>
          <a:srgbClr val="B6B4C3"/>
        </a:accent3>
        <a:accent4>
          <a:srgbClr val="D4D4D4"/>
        </a:accent4>
        <a:accent5>
          <a:srgbClr val="B6B4C3"/>
        </a:accent5>
        <a:accent6>
          <a:srgbClr val="AA0505"/>
        </a:accent6>
        <a:hlink>
          <a:srgbClr val="FF9933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8E8AB4"/>
        </a:dk1>
        <a:lt1>
          <a:srgbClr val="F8F8F8"/>
        </a:lt1>
        <a:dk2>
          <a:srgbClr val="5D5888"/>
        </a:dk2>
        <a:lt2>
          <a:srgbClr val="463F83"/>
        </a:lt2>
        <a:accent1>
          <a:srgbClr val="5D5888"/>
        </a:accent1>
        <a:accent2>
          <a:srgbClr val="BC0606"/>
        </a:accent2>
        <a:accent3>
          <a:srgbClr val="B6B4C3"/>
        </a:accent3>
        <a:accent4>
          <a:srgbClr val="D4D4D4"/>
        </a:accent4>
        <a:accent5>
          <a:srgbClr val="B6B4C3"/>
        </a:accent5>
        <a:accent6>
          <a:srgbClr val="AA0505"/>
        </a:accent6>
        <a:hlink>
          <a:srgbClr val="FF9933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651</Words>
  <Application>Microsoft Office PowerPoint</Application>
  <PresentationFormat>On-screen Show (4:3)</PresentationFormat>
  <Paragraphs>181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00339</vt:lpstr>
      <vt:lpstr>Chest  Radiography </vt:lpstr>
      <vt:lpstr>INTRODUCTION </vt:lpstr>
      <vt:lpstr>APPROACH..</vt:lpstr>
      <vt:lpstr>ANATOMY</vt:lpstr>
      <vt:lpstr>LUNGS</vt:lpstr>
      <vt:lpstr>HEART &amp; AORTA</vt:lpstr>
      <vt:lpstr>PROJECTIONS FOR CHEST</vt:lpstr>
      <vt:lpstr>POSTERO ANTERIOR PROJECTION</vt:lpstr>
      <vt:lpstr>Technique…</vt:lpstr>
      <vt:lpstr>ANTERO POSTERIOR PROJECTION</vt:lpstr>
      <vt:lpstr>Slide 11</vt:lpstr>
      <vt:lpstr>PA                                   AP</vt:lpstr>
      <vt:lpstr>EXPIRATION</vt:lpstr>
      <vt:lpstr>LATERAL PROJECTION</vt:lpstr>
      <vt:lpstr>LEFT LATERAL PROJECTION</vt:lpstr>
      <vt:lpstr>RAO                  LAO</vt:lpstr>
      <vt:lpstr>RAO                  LAO</vt:lpstr>
      <vt:lpstr>LATERAL DECUBITUS PROJECTION</vt:lpstr>
      <vt:lpstr>ERECT                 DECUBITUS</vt:lpstr>
      <vt:lpstr>LORDOTIC PROJECTTION</vt:lpstr>
      <vt:lpstr>LORDOTIC PROJECTTION</vt:lpstr>
      <vt:lpstr>APICOGRAM</vt:lpstr>
      <vt:lpstr>APICOGRAM</vt:lpstr>
      <vt:lpstr>TECHIQUES</vt:lpstr>
      <vt:lpstr>LOW KVp</vt:lpstr>
      <vt:lpstr>HIGH KVp</vt:lpstr>
      <vt:lpstr>NORMAL KVp</vt:lpstr>
      <vt:lpstr>IDEAL POSITIONING</vt:lpstr>
      <vt:lpstr>IDEAL POSITIONING</vt:lpstr>
      <vt:lpstr>READING OF CHEST </vt:lpstr>
      <vt:lpstr>LUNG FIELD </vt:lpstr>
      <vt:lpstr>HEART</vt:lpstr>
      <vt:lpstr>DIAPHRAGMS </vt:lpstr>
      <vt:lpstr>OTHER AREAS </vt:lpstr>
      <vt:lpstr>LATERAL RADIOGRAPH</vt:lpstr>
      <vt:lpstr>LATERAL RADIOGRAPH</vt:lpstr>
      <vt:lpstr>ADEQUATE INSPIRATION</vt:lpstr>
      <vt:lpstr>RADIOGRAPHIC DENSITIES</vt:lpstr>
      <vt:lpstr>NEW IMAGING TOOLS</vt:lpstr>
      <vt:lpstr>Pleural Effusion  </vt:lpstr>
      <vt:lpstr>Lesions in Clavicle and Scapula </vt:lpstr>
      <vt:lpstr>Absent Right Breast </vt:lpstr>
      <vt:lpstr>Foreign body</vt:lpstr>
      <vt:lpstr>Cardiomegaly with Pulmonary edema</vt:lpstr>
      <vt:lpstr>THANK    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  Radiography</dc:title>
  <dc:creator>Punnoose</dc:creator>
  <cp:lastModifiedBy>Summit Sharma</cp:lastModifiedBy>
  <cp:revision>25</cp:revision>
  <dcterms:created xsi:type="dcterms:W3CDTF">2012-11-30T05:03:57Z</dcterms:created>
  <dcterms:modified xsi:type="dcterms:W3CDTF">2024-01-16T09:42:07Z</dcterms:modified>
</cp:coreProperties>
</file>