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6" r:id="rId4"/>
    <p:sldId id="307" r:id="rId5"/>
    <p:sldId id="308" r:id="rId6"/>
    <p:sldId id="310" r:id="rId7"/>
    <p:sldId id="309" r:id="rId8"/>
    <p:sldId id="311" r:id="rId9"/>
    <p:sldId id="312" r:id="rId10"/>
    <p:sldId id="313" r:id="rId11"/>
    <p:sldId id="314" r:id="rId12"/>
    <p:sldId id="315" r:id="rId13"/>
    <p:sldId id="316" r:id="rId14"/>
    <p:sldId id="317" r:id="rId15"/>
    <p:sldId id="318" r:id="rId16"/>
    <p:sldId id="319" r:id="rId17"/>
    <p:sldId id="259" r:id="rId18"/>
    <p:sldId id="270" r:id="rId19"/>
    <p:sldId id="271" r:id="rId20"/>
    <p:sldId id="273" r:id="rId21"/>
    <p:sldId id="276" r:id="rId22"/>
    <p:sldId id="260" r:id="rId23"/>
    <p:sldId id="320" r:id="rId24"/>
    <p:sldId id="321" r:id="rId25"/>
    <p:sldId id="322" r:id="rId26"/>
    <p:sldId id="327" r:id="rId27"/>
    <p:sldId id="298" r:id="rId28"/>
    <p:sldId id="326" r:id="rId29"/>
    <p:sldId id="324" r:id="rId30"/>
    <p:sldId id="261" r:id="rId31"/>
    <p:sldId id="325" r:id="rId32"/>
    <p:sldId id="278" r:id="rId33"/>
    <p:sldId id="279" r:id="rId34"/>
    <p:sldId id="280" r:id="rId35"/>
    <p:sldId id="262" r:id="rId36"/>
    <p:sldId id="296" r:id="rId37"/>
    <p:sldId id="329" r:id="rId38"/>
    <p:sldId id="281" r:id="rId39"/>
    <p:sldId id="282" r:id="rId40"/>
    <p:sldId id="283" r:id="rId41"/>
    <p:sldId id="285" r:id="rId42"/>
    <p:sldId id="286" r:id="rId43"/>
    <p:sldId id="263" r:id="rId44"/>
    <p:sldId id="330" r:id="rId45"/>
    <p:sldId id="287" r:id="rId46"/>
    <p:sldId id="288" r:id="rId47"/>
    <p:sldId id="289" r:id="rId48"/>
    <p:sldId id="290" r:id="rId49"/>
    <p:sldId id="264" r:id="rId50"/>
    <p:sldId id="305" r:id="rId51"/>
    <p:sldId id="331" r:id="rId52"/>
    <p:sldId id="292" r:id="rId53"/>
    <p:sldId id="293" r:id="rId54"/>
    <p:sldId id="332" r:id="rId55"/>
    <p:sldId id="303" r:id="rId56"/>
    <p:sldId id="304" r:id="rId57"/>
    <p:sldId id="334" r:id="rId58"/>
    <p:sldId id="335" r:id="rId59"/>
    <p:sldId id="336" r:id="rId60"/>
    <p:sldId id="337" r:id="rId61"/>
    <p:sldId id="338" r:id="rId62"/>
    <p:sldId id="339" r:id="rId63"/>
    <p:sldId id="29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1/16/2024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1/16/2024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Dell\Desktop\HeadMRI.jpeg"/>
          <p:cNvPicPr>
            <a:picLocks noChangeAspect="1" noChangeArrowheads="1"/>
          </p:cNvPicPr>
          <p:nvPr/>
        </p:nvPicPr>
        <p:blipFill>
          <a:blip r:embed="rId2" cstate="print"/>
          <a:srcRect/>
          <a:stretch>
            <a:fillRect/>
          </a:stretch>
        </p:blipFill>
        <p:spPr bwMode="auto">
          <a:xfrm>
            <a:off x="0" y="-76201"/>
            <a:ext cx="9144000" cy="6858001"/>
          </a:xfrm>
          <a:prstGeom prst="rect">
            <a:avLst/>
          </a:prstGeom>
          <a:noFill/>
        </p:spPr>
      </p:pic>
      <p:sp>
        <p:nvSpPr>
          <p:cNvPr id="2" name="Title 1"/>
          <p:cNvSpPr>
            <a:spLocks noGrp="1"/>
          </p:cNvSpPr>
          <p:nvPr>
            <p:ph type="ctrTitle"/>
          </p:nvPr>
        </p:nvSpPr>
        <p:spPr>
          <a:xfrm>
            <a:off x="1066800" y="381000"/>
            <a:ext cx="7623048" cy="990600"/>
          </a:xfrm>
        </p:spPr>
        <p:txBody>
          <a:bodyPr/>
          <a:lstStyle/>
          <a:p>
            <a:r>
              <a:rPr lang="en-US" dirty="0" smtClean="0">
                <a:solidFill>
                  <a:srgbClr val="FFC000"/>
                </a:solidFill>
                <a:effectLst>
                  <a:glow rad="685800">
                    <a:schemeClr val="bg1">
                      <a:lumMod val="90000"/>
                      <a:lumOff val="10000"/>
                      <a:alpha val="98000"/>
                    </a:schemeClr>
                  </a:glow>
                  <a:outerShdw blurRad="38100" dist="25400" dir="5400000" algn="tl" rotWithShape="0">
                    <a:srgbClr val="000000">
                      <a:alpha val="43000"/>
                    </a:srgbClr>
                  </a:outerShdw>
                  <a:reflection blurRad="88900" endPos="47000" dist="63500" dir="5400000" sy="-100000" algn="bl" rotWithShape="0"/>
                </a:effectLst>
              </a:rPr>
              <a:t>GRE PULSE SEQUENCES</a:t>
            </a:r>
            <a:endParaRPr lang="en-US" dirty="0">
              <a:solidFill>
                <a:srgbClr val="FFC000"/>
              </a:solidFill>
              <a:effectLst>
                <a:glow rad="685800">
                  <a:schemeClr val="bg1">
                    <a:lumMod val="90000"/>
                    <a:lumOff val="10000"/>
                    <a:alpha val="98000"/>
                  </a:schemeClr>
                </a:glow>
                <a:outerShdw blurRad="38100" dist="25400" dir="5400000" algn="tl" rotWithShape="0">
                  <a:srgbClr val="000000">
                    <a:alpha val="43000"/>
                  </a:srgbClr>
                </a:outerShdw>
                <a:reflection blurRad="88900" endPos="47000" dist="63500" dir="5400000" sy="-100000" algn="bl" rotWithShape="0"/>
              </a:effectLst>
            </a:endParaRPr>
          </a:p>
        </p:txBody>
      </p:sp>
      <p:sp>
        <p:nvSpPr>
          <p:cNvPr id="4" name="Subtitle 4"/>
          <p:cNvSpPr>
            <a:spLocks noGrp="1"/>
          </p:cNvSpPr>
          <p:nvPr/>
        </p:nvSpPr>
        <p:spPr>
          <a:xfrm>
            <a:off x="4724400" y="4724400"/>
            <a:ext cx="4114800" cy="17526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endParaRPr lang="en-US" dirty="0"/>
          </a:p>
        </p:txBody>
      </p:sp>
      <p:sp>
        <p:nvSpPr>
          <p:cNvPr id="7" name="Subtitle 4"/>
          <p:cNvSpPr>
            <a:spLocks noGrp="1"/>
          </p:cNvSpPr>
          <p:nvPr>
            <p:ph type="subTitle" idx="1"/>
          </p:nvPr>
        </p:nvSpPr>
        <p:spPr>
          <a:xfrm>
            <a:off x="4800600" y="4953000"/>
            <a:ext cx="4114800" cy="1752600"/>
          </a:xfrm>
        </p:spPr>
        <p:txBody>
          <a:bodyPr>
            <a:normAutofit fontScale="85000" lnSpcReduction="10000"/>
          </a:bodyPr>
          <a:lstStyle/>
          <a:p>
            <a:pPr algn="l"/>
            <a:r>
              <a:rPr lang="en-IN" b="1" dirty="0" smtClean="0">
                <a:solidFill>
                  <a:schemeClr val="bg1"/>
                </a:solidFill>
              </a:rPr>
              <a:t>By </a:t>
            </a:r>
            <a:r>
              <a:rPr lang="en-IN" b="1" dirty="0" err="1" smtClean="0">
                <a:solidFill>
                  <a:schemeClr val="bg1"/>
                </a:solidFill>
              </a:rPr>
              <a:t>Passang</a:t>
            </a:r>
            <a:r>
              <a:rPr lang="en-IN" b="1" dirty="0" smtClean="0">
                <a:solidFill>
                  <a:schemeClr val="bg1"/>
                </a:solidFill>
              </a:rPr>
              <a:t> D. Sherpa</a:t>
            </a:r>
          </a:p>
          <a:p>
            <a:pPr algn="l"/>
            <a:r>
              <a:rPr lang="en-IN" b="1" dirty="0" smtClean="0">
                <a:solidFill>
                  <a:schemeClr val="bg1"/>
                </a:solidFill>
              </a:rPr>
              <a:t>Course Coordinator </a:t>
            </a:r>
            <a:r>
              <a:rPr lang="en-IN" b="1" dirty="0" smtClean="0">
                <a:solidFill>
                  <a:schemeClr val="bg1"/>
                </a:solidFill>
              </a:rPr>
              <a:t>of </a:t>
            </a:r>
          </a:p>
          <a:p>
            <a:pPr algn="l"/>
            <a:r>
              <a:rPr lang="en-IN" b="1" dirty="0" smtClean="0">
                <a:solidFill>
                  <a:schemeClr val="bg1"/>
                </a:solidFill>
              </a:rPr>
              <a:t>Radio-imaging Technology </a:t>
            </a:r>
          </a:p>
          <a:p>
            <a:pPr algn="l"/>
            <a:r>
              <a:rPr lang="en-IN" b="1" dirty="0" smtClean="0">
                <a:solidFill>
                  <a:schemeClr val="bg1"/>
                </a:solidFill>
              </a:rPr>
              <a:t>Dpt. Of paramedical science</a:t>
            </a:r>
          </a:p>
          <a:p>
            <a:endParaRPr lang="en-US" dirty="0"/>
          </a:p>
        </p:txBody>
      </p:sp>
    </p:spTree>
    <p:extLst>
      <p:ext uri="{BB962C8B-B14F-4D97-AF65-F5344CB8AC3E}">
        <p14:creationId xmlns="" xmlns:p14="http://schemas.microsoft.com/office/powerpoint/2010/main" val="58157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990600"/>
            <a:ext cx="4038600" cy="5364325"/>
          </a:xfrm>
        </p:spPr>
        <p:txBody>
          <a:bodyPr>
            <a:normAutofit fontScale="92500" lnSpcReduction="20000"/>
          </a:bodyPr>
          <a:lstStyle/>
          <a:p>
            <a:r>
              <a:rPr lang="en-US" dirty="0" smtClean="0"/>
              <a:t>Gradient-echoes are created by a </a:t>
            </a:r>
            <a:r>
              <a:rPr lang="en-US" b="1" dirty="0" smtClean="0"/>
              <a:t>bipolar gradient</a:t>
            </a:r>
          </a:p>
          <a:p>
            <a:r>
              <a:rPr lang="en-US" dirty="0" smtClean="0"/>
              <a:t>Two lobes- one negative and one positive.</a:t>
            </a:r>
          </a:p>
          <a:p>
            <a:r>
              <a:rPr lang="en-US" dirty="0" smtClean="0"/>
              <a:t>It is initially applied negatively, which increases </a:t>
            </a:r>
            <a:r>
              <a:rPr lang="en-US" dirty="0" err="1" smtClean="0"/>
              <a:t>dephasing</a:t>
            </a:r>
            <a:r>
              <a:rPr lang="en-US" dirty="0" smtClean="0"/>
              <a:t> and eliminates the FID.</a:t>
            </a:r>
          </a:p>
          <a:p>
            <a:r>
              <a:rPr lang="en-US" dirty="0" smtClean="0"/>
              <a:t>Its polarity is then reversed, which </a:t>
            </a:r>
            <a:r>
              <a:rPr lang="en-US" dirty="0" err="1" smtClean="0"/>
              <a:t>rephases</a:t>
            </a:r>
            <a:r>
              <a:rPr lang="en-US" dirty="0" smtClean="0"/>
              <a:t> only those magnetic moments that were </a:t>
            </a:r>
            <a:r>
              <a:rPr lang="en-US" dirty="0" err="1" smtClean="0"/>
              <a:t>dephased</a:t>
            </a:r>
            <a:r>
              <a:rPr lang="en-US" dirty="0" smtClean="0"/>
              <a:t> by the negative lobe. </a:t>
            </a:r>
          </a:p>
          <a:p>
            <a:r>
              <a:rPr lang="en-US" dirty="0" smtClean="0"/>
              <a:t>create the gradient-echo at time TE</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762000"/>
            <a:ext cx="4495800" cy="49242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8229600" cy="1143000"/>
          </a:xfrm>
        </p:spPr>
        <p:txBody>
          <a:bodyPr>
            <a:normAutofit fontScale="90000"/>
          </a:bodyPr>
          <a:lstStyle/>
          <a:p>
            <a:r>
              <a:rPr lang="en-US" b="1" dirty="0" smtClean="0"/>
              <a:t>Weighting in gradient-echo pulse sequences</a:t>
            </a:r>
            <a:endParaRPr lang="en-US" b="1" dirty="0"/>
          </a:p>
        </p:txBody>
      </p:sp>
      <p:sp>
        <p:nvSpPr>
          <p:cNvPr id="5" name="Content Placeholder 4"/>
          <p:cNvSpPr>
            <a:spLocks noGrp="1"/>
          </p:cNvSpPr>
          <p:nvPr>
            <p:ph idx="1"/>
          </p:nvPr>
        </p:nvSpPr>
        <p:spPr>
          <a:xfrm>
            <a:off x="457200" y="2667000"/>
            <a:ext cx="8229600" cy="3657600"/>
          </a:xfrm>
        </p:spPr>
        <p:txBody>
          <a:bodyPr/>
          <a:lstStyle/>
          <a:p>
            <a:r>
              <a:rPr lang="en-US" dirty="0" smtClean="0"/>
              <a:t>Essentially three different processes that affect weighting in gradient-echo pulse sequences</a:t>
            </a:r>
          </a:p>
          <a:p>
            <a:pPr>
              <a:buFont typeface="Wingdings" pitchFamily="2" charset="2"/>
              <a:buChar char="q"/>
            </a:pPr>
            <a:r>
              <a:rPr lang="en-US" dirty="0" smtClean="0"/>
              <a:t>Extrinsic parameters (</a:t>
            </a:r>
            <a:r>
              <a:rPr lang="en-US" b="1" dirty="0" smtClean="0"/>
              <a:t>TR, TE, and flip angle</a:t>
            </a:r>
            <a:r>
              <a:rPr lang="en-US" dirty="0" smtClean="0"/>
              <a:t>)</a:t>
            </a:r>
          </a:p>
          <a:p>
            <a:pPr>
              <a:buFont typeface="Wingdings" pitchFamily="2" charset="2"/>
              <a:buChar char="q"/>
            </a:pPr>
            <a:r>
              <a:rPr lang="en-US" dirty="0" smtClean="0"/>
              <a:t>The steady state </a:t>
            </a:r>
          </a:p>
          <a:p>
            <a:pPr>
              <a:buFont typeface="Wingdings" pitchFamily="2" charset="2"/>
              <a:buChar char="q"/>
            </a:pPr>
            <a:r>
              <a:rPr lang="en-US" dirty="0" smtClean="0"/>
              <a:t>Residual transverse magnetization.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Weighting mechanism 1 – extrinsic contrast parameters</a:t>
            </a:r>
            <a:endParaRPr lang="en-US" sz="3600" b="1" dirty="0"/>
          </a:p>
        </p:txBody>
      </p:sp>
      <p:sp>
        <p:nvSpPr>
          <p:cNvPr id="3" name="Content Placeholder 2"/>
          <p:cNvSpPr>
            <a:spLocks noGrp="1"/>
          </p:cNvSpPr>
          <p:nvPr>
            <p:ph idx="1"/>
          </p:nvPr>
        </p:nvSpPr>
        <p:spPr/>
        <p:txBody>
          <a:bodyPr/>
          <a:lstStyle/>
          <a:p>
            <a:r>
              <a:rPr lang="en-US" dirty="0" smtClean="0"/>
              <a:t>In gradient-echo pulse sequences, the</a:t>
            </a:r>
            <a:r>
              <a:rPr lang="en-US" b="1" dirty="0" smtClean="0"/>
              <a:t> TR </a:t>
            </a:r>
            <a:r>
              <a:rPr lang="en-US" dirty="0" smtClean="0"/>
              <a:t>and the </a:t>
            </a:r>
            <a:r>
              <a:rPr lang="en-US" b="1" dirty="0" smtClean="0"/>
              <a:t>flip angle </a:t>
            </a:r>
            <a:r>
              <a:rPr lang="en-US" dirty="0" smtClean="0"/>
              <a:t>control the amount of </a:t>
            </a:r>
            <a:r>
              <a:rPr lang="en-US" b="1" dirty="0" smtClean="0"/>
              <a:t>T1 relaxation </a:t>
            </a:r>
            <a:r>
              <a:rPr lang="en-US" dirty="0" smtClean="0"/>
              <a:t>and saturation that occurs</a:t>
            </a:r>
          </a:p>
          <a:p>
            <a:r>
              <a:rPr lang="en-US" b="1" dirty="0" smtClean="0"/>
              <a:t>T2 is termed T2* </a:t>
            </a:r>
            <a:r>
              <a:rPr lang="en-US" dirty="0" smtClean="0"/>
              <a:t>to reflect the fact that magnetic field </a:t>
            </a:r>
            <a:r>
              <a:rPr lang="en-US" b="1" dirty="0" err="1" smtClean="0"/>
              <a:t>inhomogeneities</a:t>
            </a:r>
            <a:r>
              <a:rPr lang="en-US" dirty="0" smtClean="0"/>
              <a:t> are not compensated for by </a:t>
            </a:r>
            <a:r>
              <a:rPr lang="en-US" b="1" dirty="0" smtClean="0"/>
              <a:t>gradient </a:t>
            </a:r>
            <a:r>
              <a:rPr lang="en-US" b="1" dirty="0" err="1" smtClean="0"/>
              <a:t>rephasing</a:t>
            </a:r>
            <a:endParaRPr lang="en-US" b="1" dirty="0" smtClean="0"/>
          </a:p>
          <a:p>
            <a:r>
              <a:rPr lang="en-US" dirty="0" smtClean="0"/>
              <a:t>If the combination of flip angle and TR causes saturation of the vectors (i.e. they </a:t>
            </a:r>
            <a:r>
              <a:rPr lang="en-US" b="1" dirty="0" smtClean="0"/>
              <a:t>never fully </a:t>
            </a:r>
            <a:r>
              <a:rPr lang="en-US" dirty="0" smtClean="0"/>
              <a:t>recover their longitudinal magnetization during the </a:t>
            </a:r>
            <a:r>
              <a:rPr lang="en-US" b="1" dirty="0" smtClean="0"/>
              <a:t>TR </a:t>
            </a:r>
            <a:r>
              <a:rPr lang="en-US" dirty="0" smtClean="0"/>
              <a:t>period), then T1 contrast is maximized.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r>
              <a:rPr lang="en-US" dirty="0" smtClean="0"/>
              <a:t>If the combination of flip angle and TR </a:t>
            </a:r>
            <a:r>
              <a:rPr lang="en-US" b="1" dirty="0" smtClean="0"/>
              <a:t>does not </a:t>
            </a:r>
            <a:r>
              <a:rPr lang="en-US" dirty="0" smtClean="0"/>
              <a:t>cause saturation of the vectors (i.e. they recover most, or all, of their longitudinal magnetization during the TR period), then </a:t>
            </a:r>
            <a:r>
              <a:rPr lang="en-US" b="1" dirty="0" smtClean="0"/>
              <a:t>T1 contrast is minimized.</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Autofit/>
          </a:bodyPr>
          <a:lstStyle/>
          <a:p>
            <a:r>
              <a:rPr lang="en-US" sz="4400" b="1" dirty="0" smtClean="0"/>
              <a:t>Using extrinsic contrast parameters in gradient-echo – T1 weighting</a:t>
            </a:r>
            <a:endParaRPr lang="en-US" sz="4400" b="1" dirty="0"/>
          </a:p>
        </p:txBody>
      </p:sp>
      <p:sp>
        <p:nvSpPr>
          <p:cNvPr id="8" name="Content Placeholder 7"/>
          <p:cNvSpPr>
            <a:spLocks noGrp="1"/>
          </p:cNvSpPr>
          <p:nvPr>
            <p:ph sz="half" idx="1"/>
          </p:nvPr>
        </p:nvSpPr>
        <p:spPr>
          <a:xfrm>
            <a:off x="457200" y="1920085"/>
            <a:ext cx="5029200" cy="4434840"/>
          </a:xfrm>
        </p:spPr>
        <p:txBody>
          <a:bodyPr>
            <a:normAutofit fontScale="85000" lnSpcReduction="10000"/>
          </a:bodyPr>
          <a:lstStyle/>
          <a:p>
            <a:r>
              <a:rPr lang="en-US" dirty="0" smtClean="0"/>
              <a:t>Differences  in the T1 recovery times of the tissues are </a:t>
            </a:r>
            <a:r>
              <a:rPr lang="en-US" b="1" dirty="0" smtClean="0"/>
              <a:t>maximized, </a:t>
            </a:r>
            <a:r>
              <a:rPr lang="en-US" dirty="0" smtClean="0"/>
              <a:t>and differences in the T2* decay times of the tissues are </a:t>
            </a:r>
            <a:r>
              <a:rPr lang="en-US" b="1" dirty="0" smtClean="0"/>
              <a:t>minimized.</a:t>
            </a:r>
          </a:p>
          <a:p>
            <a:r>
              <a:rPr lang="en-US" dirty="0" smtClean="0"/>
              <a:t>To avoid full recovery of their longitudinal magnetization- </a:t>
            </a:r>
            <a:r>
              <a:rPr lang="en-US" b="1" dirty="0" smtClean="0"/>
              <a:t>flip angle large </a:t>
            </a:r>
            <a:r>
              <a:rPr lang="en-US" dirty="0" smtClean="0"/>
              <a:t>and </a:t>
            </a:r>
            <a:r>
              <a:rPr lang="en-US" b="1" dirty="0" smtClean="0"/>
              <a:t>TR short </a:t>
            </a:r>
            <a:r>
              <a:rPr lang="en-US" dirty="0" smtClean="0"/>
              <a:t>so that the </a:t>
            </a:r>
            <a:r>
              <a:rPr lang="en-US" b="1" dirty="0" smtClean="0"/>
              <a:t>fat and water </a:t>
            </a:r>
            <a:r>
              <a:rPr lang="en-US" dirty="0" smtClean="0"/>
              <a:t>vectors are still in the </a:t>
            </a:r>
            <a:r>
              <a:rPr lang="en-US" b="1" dirty="0" smtClean="0"/>
              <a:t>process of recovering </a:t>
            </a:r>
            <a:r>
              <a:rPr lang="en-US" dirty="0" smtClean="0"/>
              <a:t>when the next RF excitation pulse is applied. </a:t>
            </a:r>
          </a:p>
          <a:p>
            <a:r>
              <a:rPr lang="en-US" dirty="0" smtClean="0"/>
              <a:t>To minimize differences in T2* decay times, the TE is short so that neither fat nor water has time to decay </a:t>
            </a:r>
            <a:endParaRPr lang="en-US" b="1"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400907" y="2133600"/>
            <a:ext cx="3743093"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Using extrinsic contrast parameters in gradient-echo – T2* weighting</a:t>
            </a:r>
            <a:endParaRPr lang="en-US" sz="4400" b="1" dirty="0"/>
          </a:p>
        </p:txBody>
      </p:sp>
      <p:sp>
        <p:nvSpPr>
          <p:cNvPr id="3" name="Content Placeholder 2"/>
          <p:cNvSpPr>
            <a:spLocks noGrp="1"/>
          </p:cNvSpPr>
          <p:nvPr>
            <p:ph sz="half" idx="1"/>
          </p:nvPr>
        </p:nvSpPr>
        <p:spPr/>
        <p:txBody>
          <a:bodyPr>
            <a:normAutofit fontScale="92500" lnSpcReduction="10000"/>
          </a:bodyPr>
          <a:lstStyle/>
          <a:p>
            <a:r>
              <a:rPr lang="en-US" dirty="0" smtClean="0"/>
              <a:t>To obtain a T2*-weighted image, differences in the T2* decay times of the tissues are maximized, and differences in the T1 recovery times are minimized.</a:t>
            </a:r>
          </a:p>
          <a:p>
            <a:r>
              <a:rPr lang="en-US" dirty="0" smtClean="0"/>
              <a:t>To maximize differences in T2* decay times-</a:t>
            </a:r>
            <a:r>
              <a:rPr lang="en-IN" b="1" dirty="0" smtClean="0"/>
              <a:t>Long TE</a:t>
            </a:r>
          </a:p>
          <a:p>
            <a:r>
              <a:rPr lang="en-US" dirty="0" smtClean="0"/>
              <a:t>To minimize differences in T1 recovery times-</a:t>
            </a:r>
            <a:r>
              <a:rPr lang="en-IN" b="1" dirty="0" smtClean="0"/>
              <a:t>Small flip angle and long TR</a:t>
            </a:r>
            <a:endParaRPr lang="en-US" b="1"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181600" y="2057400"/>
            <a:ext cx="3733800" cy="3380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Using extrinsic contrast parameters in gradient-echo – PD weighting</a:t>
            </a:r>
            <a:endParaRPr lang="en-US" sz="4400" b="1" dirty="0"/>
          </a:p>
        </p:txBody>
      </p:sp>
      <p:sp>
        <p:nvSpPr>
          <p:cNvPr id="5" name="Content Placeholder 4"/>
          <p:cNvSpPr>
            <a:spLocks noGrp="1"/>
          </p:cNvSpPr>
          <p:nvPr>
            <p:ph idx="1"/>
          </p:nvPr>
        </p:nvSpPr>
        <p:spPr/>
        <p:txBody>
          <a:bodyPr/>
          <a:lstStyle/>
          <a:p>
            <a:r>
              <a:rPr lang="en-US" dirty="0" smtClean="0"/>
              <a:t>Both </a:t>
            </a:r>
            <a:r>
              <a:rPr lang="en-US" b="1" dirty="0" smtClean="0"/>
              <a:t>T1 and T2* </a:t>
            </a:r>
            <a:r>
              <a:rPr lang="en-US" dirty="0" smtClean="0"/>
              <a:t>processes are </a:t>
            </a:r>
            <a:r>
              <a:rPr lang="en-US" b="1" dirty="0" smtClean="0"/>
              <a:t>minimized</a:t>
            </a:r>
            <a:r>
              <a:rPr lang="en-US" dirty="0" smtClean="0"/>
              <a:t> so that the differences in proton density of the tissues are demonstrated.</a:t>
            </a:r>
          </a:p>
          <a:p>
            <a:r>
              <a:rPr lang="en-US" dirty="0" smtClean="0"/>
              <a:t> </a:t>
            </a:r>
            <a:r>
              <a:rPr lang="en-US" b="1" dirty="0" smtClean="0"/>
              <a:t>To minimize T2* decay- </a:t>
            </a:r>
            <a:r>
              <a:rPr lang="en-US" dirty="0" smtClean="0"/>
              <a:t>TE is short so that neither the fat nor the water vectors have had time to decay. </a:t>
            </a:r>
          </a:p>
          <a:p>
            <a:r>
              <a:rPr lang="en-US" b="1" dirty="0" smtClean="0"/>
              <a:t>To minimize T1 recovery</a:t>
            </a:r>
            <a:r>
              <a:rPr lang="en-US" dirty="0" smtClean="0"/>
              <a:t>-flip angle is</a:t>
            </a:r>
            <a:r>
              <a:rPr lang="en-US" b="1" dirty="0" smtClean="0"/>
              <a:t> small</a:t>
            </a:r>
            <a:r>
              <a:rPr lang="en-US" dirty="0" smtClean="0"/>
              <a:t> and the </a:t>
            </a:r>
            <a:r>
              <a:rPr lang="en-US" b="1" dirty="0" smtClean="0"/>
              <a:t>TR long </a:t>
            </a:r>
            <a:r>
              <a:rPr lang="en-US" dirty="0" smtClean="0"/>
              <a:t>enough to permit </a:t>
            </a:r>
            <a:r>
              <a:rPr lang="en-US" b="1" dirty="0" smtClean="0"/>
              <a:t>full recovery </a:t>
            </a:r>
            <a:r>
              <a:rPr lang="en-US" dirty="0" smtClean="0"/>
              <a:t>of </a:t>
            </a:r>
            <a:r>
              <a:rPr lang="en-US" b="1" dirty="0" smtClean="0"/>
              <a:t>longitudinal magnetization </a:t>
            </a:r>
            <a:r>
              <a:rPr lang="en-US" dirty="0" smtClean="0"/>
              <a:t>before the </a:t>
            </a:r>
            <a:r>
              <a:rPr lang="en-US" b="1" dirty="0" smtClean="0"/>
              <a:t>next RF </a:t>
            </a:r>
            <a:r>
              <a:rPr lang="en-US" dirty="0" smtClean="0"/>
              <a:t>excitation pulse is applied.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Conventional gradient echo</a:t>
            </a:r>
            <a:endParaRPr lang="en-US" b="1" dirty="0"/>
          </a:p>
        </p:txBody>
      </p:sp>
      <p:sp>
        <p:nvSpPr>
          <p:cNvPr id="3" name="Content Placeholder 2"/>
          <p:cNvSpPr>
            <a:spLocks noGrp="1"/>
          </p:cNvSpPr>
          <p:nvPr>
            <p:ph idx="1"/>
          </p:nvPr>
        </p:nvSpPr>
        <p:spPr/>
        <p:txBody>
          <a:bodyPr/>
          <a:lstStyle/>
          <a:p>
            <a:r>
              <a:rPr lang="en-US" dirty="0" smtClean="0"/>
              <a:t>Gradient echo sequence </a:t>
            </a:r>
            <a:r>
              <a:rPr lang="en-US" b="1" dirty="0" smtClean="0">
                <a:solidFill>
                  <a:srgbClr val="C00000"/>
                </a:solidFill>
              </a:rPr>
              <a:t>use variable flip angle </a:t>
            </a:r>
            <a:r>
              <a:rPr lang="en-US" dirty="0" smtClean="0"/>
              <a:t>so that </a:t>
            </a:r>
            <a:r>
              <a:rPr lang="en-US" b="1" dirty="0" smtClean="0"/>
              <a:t>TR</a:t>
            </a:r>
            <a:r>
              <a:rPr lang="en-US" dirty="0" smtClean="0"/>
              <a:t> &amp; therefore </a:t>
            </a:r>
            <a:r>
              <a:rPr lang="en-US" b="1" dirty="0" smtClean="0"/>
              <a:t>scan time </a:t>
            </a:r>
            <a:r>
              <a:rPr lang="en-US" dirty="0" smtClean="0"/>
              <a:t>can be reduced without producing saturation.</a:t>
            </a:r>
          </a:p>
          <a:p>
            <a:endParaRPr lang="en-US" dirty="0"/>
          </a:p>
          <a:p>
            <a:r>
              <a:rPr lang="en-US" dirty="0" smtClean="0"/>
              <a:t>A </a:t>
            </a:r>
            <a:r>
              <a:rPr lang="en-US" b="1" dirty="0" smtClean="0">
                <a:solidFill>
                  <a:srgbClr val="C00000"/>
                </a:solidFill>
              </a:rPr>
              <a:t>gradient is used to </a:t>
            </a:r>
            <a:r>
              <a:rPr lang="en-US" b="1" dirty="0" err="1" smtClean="0">
                <a:solidFill>
                  <a:srgbClr val="C00000"/>
                </a:solidFill>
              </a:rPr>
              <a:t>rephase</a:t>
            </a:r>
            <a:r>
              <a:rPr lang="en-US" b="1" dirty="0" smtClean="0">
                <a:solidFill>
                  <a:srgbClr val="C00000"/>
                </a:solidFill>
              </a:rPr>
              <a:t> </a:t>
            </a:r>
            <a:r>
              <a:rPr lang="en-US" dirty="0" smtClean="0"/>
              <a:t>the FID rather then a 180</a:t>
            </a:r>
            <a:r>
              <a:rPr lang="en-US" baseline="30000" dirty="0" smtClean="0"/>
              <a:t>0</a:t>
            </a:r>
            <a:r>
              <a:rPr lang="en-US" dirty="0" smtClean="0"/>
              <a:t> RF pulse.</a:t>
            </a:r>
          </a:p>
          <a:p>
            <a:endParaRPr lang="en-US" dirty="0"/>
          </a:p>
          <a:p>
            <a:r>
              <a:rPr lang="en-US" dirty="0" smtClean="0"/>
              <a:t>Gradients are </a:t>
            </a:r>
            <a:r>
              <a:rPr lang="en-US" b="1" dirty="0" smtClean="0"/>
              <a:t>quicker</a:t>
            </a:r>
            <a:r>
              <a:rPr lang="en-US" dirty="0" smtClean="0"/>
              <a:t> to apply </a:t>
            </a:r>
            <a:r>
              <a:rPr lang="en-US" dirty="0"/>
              <a:t>than a </a:t>
            </a:r>
            <a:r>
              <a:rPr lang="en-US" dirty="0" smtClean="0"/>
              <a:t>180</a:t>
            </a:r>
            <a:r>
              <a:rPr lang="en-US" baseline="30000" dirty="0" smtClean="0"/>
              <a:t>0 </a:t>
            </a:r>
            <a:r>
              <a:rPr lang="en-US" dirty="0" smtClean="0"/>
              <a:t> pulse, therefore the </a:t>
            </a:r>
            <a:r>
              <a:rPr lang="en-US" b="1" dirty="0" smtClean="0"/>
              <a:t>minimum TE </a:t>
            </a:r>
            <a:r>
              <a:rPr lang="en-US" dirty="0" smtClean="0"/>
              <a:t>can be reduced.</a:t>
            </a:r>
          </a:p>
        </p:txBody>
      </p:sp>
    </p:spTree>
    <p:extLst>
      <p:ext uri="{BB962C8B-B14F-4D97-AF65-F5344CB8AC3E}">
        <p14:creationId xmlns="" xmlns:p14="http://schemas.microsoft.com/office/powerpoint/2010/main" val="1441665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704202" y="6172200"/>
            <a:ext cx="4687197" cy="502920"/>
          </a:xfrm>
        </p:spPr>
        <p:txBody>
          <a:bodyPr>
            <a:noAutofit/>
          </a:bodyPr>
          <a:lstStyle/>
          <a:p>
            <a:r>
              <a:rPr lang="en-US" sz="2000" b="1" dirty="0" smtClean="0"/>
              <a:t>Gradient echo pulse sequence</a:t>
            </a:r>
            <a:endParaRPr lang="en-US" sz="2000" b="1" dirty="0"/>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5024" t="6066" r="24305" b="30826"/>
          <a:stretch/>
        </p:blipFill>
        <p:spPr bwMode="auto">
          <a:xfrm rot="5400000">
            <a:off x="1990165" y="-600635"/>
            <a:ext cx="5257800" cy="8287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0715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lstStyle/>
          <a:p>
            <a:r>
              <a:rPr lang="en-US" b="1" dirty="0" smtClean="0"/>
              <a:t>Uses</a:t>
            </a:r>
            <a:r>
              <a:rPr lang="en-US" dirty="0" smtClean="0"/>
              <a:t> </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To acquire T2*, T1 &amp; proton density weighting.</a:t>
            </a:r>
          </a:p>
          <a:p>
            <a:endParaRPr lang="en-US" dirty="0" smtClean="0"/>
          </a:p>
          <a:p>
            <a:r>
              <a:rPr lang="en-US" dirty="0" smtClean="0"/>
              <a:t>Can reduce scan time as TR is greatly reduced.</a:t>
            </a:r>
          </a:p>
          <a:p>
            <a:endParaRPr lang="en-US" dirty="0" smtClean="0"/>
          </a:p>
          <a:p>
            <a:pPr>
              <a:buNone/>
            </a:pPr>
            <a:r>
              <a:rPr lang="en-US" dirty="0" smtClean="0"/>
              <a:t>Application -</a:t>
            </a:r>
          </a:p>
          <a:p>
            <a:r>
              <a:rPr lang="en-US" dirty="0" smtClean="0"/>
              <a:t> Single slice breath hold acquisition</a:t>
            </a:r>
          </a:p>
          <a:p>
            <a:r>
              <a:rPr lang="en-US" dirty="0" smtClean="0"/>
              <a:t>Dynamic contrast enhancement.</a:t>
            </a:r>
          </a:p>
          <a:p>
            <a:r>
              <a:rPr lang="en-US" dirty="0" smtClean="0"/>
              <a:t> Angiographic imaging.</a:t>
            </a:r>
            <a:endParaRPr lang="en-US" dirty="0"/>
          </a:p>
        </p:txBody>
      </p:sp>
    </p:spTree>
    <p:extLst>
      <p:ext uri="{BB962C8B-B14F-4D97-AF65-F5344CB8AC3E}">
        <p14:creationId xmlns="" xmlns:p14="http://schemas.microsoft.com/office/powerpoint/2010/main" val="1944091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pulse sequence?</a:t>
            </a:r>
            <a:endParaRPr lang="en-US" dirty="0"/>
          </a:p>
        </p:txBody>
      </p:sp>
      <p:sp>
        <p:nvSpPr>
          <p:cNvPr id="3" name="Content Placeholder 2"/>
          <p:cNvSpPr>
            <a:spLocks noGrp="1"/>
          </p:cNvSpPr>
          <p:nvPr>
            <p:ph idx="1"/>
          </p:nvPr>
        </p:nvSpPr>
        <p:spPr/>
        <p:txBody>
          <a:bodyPr/>
          <a:lstStyle/>
          <a:p>
            <a:r>
              <a:rPr lang="en-US" dirty="0" smtClean="0"/>
              <a:t>An </a:t>
            </a:r>
            <a:r>
              <a:rPr lang="en-US" dirty="0"/>
              <a:t>MRI sequence is an ordered combination of RF and gradient pulses designed to </a:t>
            </a:r>
            <a:r>
              <a:rPr lang="en-US" dirty="0" smtClean="0"/>
              <a:t>acquire the </a:t>
            </a:r>
            <a:r>
              <a:rPr lang="en-US" dirty="0"/>
              <a:t>data to form the </a:t>
            </a:r>
            <a:r>
              <a:rPr lang="en-US" dirty="0" smtClean="0"/>
              <a:t>Image.</a:t>
            </a:r>
          </a:p>
          <a:p>
            <a:pPr marL="0" indent="0">
              <a:buNone/>
            </a:pPr>
            <a:endParaRPr lang="en-US" dirty="0" smtClean="0"/>
          </a:p>
          <a:p>
            <a:r>
              <a:rPr lang="en-US" dirty="0" smtClean="0"/>
              <a:t>Carefully coordinated &amp; timed sequence of events generate a particular type of contrast.</a:t>
            </a:r>
          </a:p>
          <a:p>
            <a:endParaRPr lang="en-US" dirty="0"/>
          </a:p>
          <a:p>
            <a:r>
              <a:rPr lang="en-US" dirty="0" smtClean="0"/>
              <a:t>Spin echo, gradient &amp; EPI  pulse sequences.</a:t>
            </a:r>
          </a:p>
          <a:p>
            <a:endParaRPr lang="en-US" b="1" dirty="0"/>
          </a:p>
          <a:p>
            <a:pPr marL="0" indent="0">
              <a:buNone/>
            </a:pPr>
            <a:endParaRPr lang="en-US" dirty="0"/>
          </a:p>
        </p:txBody>
      </p:sp>
    </p:spTree>
    <p:extLst>
      <p:ext uri="{BB962C8B-B14F-4D97-AF65-F5344CB8AC3E}">
        <p14:creationId xmlns="" xmlns:p14="http://schemas.microsoft.com/office/powerpoint/2010/main" val="2059600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432163203"/>
              </p:ext>
            </p:extLst>
          </p:nvPr>
        </p:nvGraphicFramePr>
        <p:xfrm>
          <a:off x="533400" y="1828800"/>
          <a:ext cx="8229600" cy="4457699"/>
        </p:xfrm>
        <a:graphic>
          <a:graphicData uri="http://schemas.openxmlformats.org/drawingml/2006/table">
            <a:tbl>
              <a:tblPr firstRow="1" bandRow="1">
                <a:tableStyleId>{5C22544A-7EE6-4342-B048-85BDC9FD1C3A}</a:tableStyleId>
              </a:tblPr>
              <a:tblGrid>
                <a:gridCol w="2057400"/>
                <a:gridCol w="2057400"/>
                <a:gridCol w="2057400"/>
                <a:gridCol w="2057400"/>
              </a:tblGrid>
              <a:tr h="1038145">
                <a:tc>
                  <a:txBody>
                    <a:bodyPr/>
                    <a:lstStyle/>
                    <a:p>
                      <a:r>
                        <a:rPr lang="en-US" dirty="0" smtClean="0"/>
                        <a:t>                Contrast</a:t>
                      </a:r>
                    </a:p>
                    <a:p>
                      <a:endParaRPr lang="en-US" dirty="0" smtClean="0"/>
                    </a:p>
                    <a:p>
                      <a:r>
                        <a:rPr lang="en-US" dirty="0" smtClean="0"/>
                        <a:t>Parameter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T1 weighting</a:t>
                      </a:r>
                    </a:p>
                    <a:p>
                      <a:endParaRPr lang="en-US"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T2* weighting</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Proton density weighting</a:t>
                      </a:r>
                    </a:p>
                    <a:p>
                      <a:endParaRPr lang="en-US" dirty="0"/>
                    </a:p>
                  </a:txBody>
                  <a:tcPr/>
                </a:tc>
              </a:tr>
              <a:tr h="793803">
                <a:tc>
                  <a:txBody>
                    <a:bodyPr/>
                    <a:lstStyle/>
                    <a:p>
                      <a:r>
                        <a:rPr lang="en-US" dirty="0" smtClean="0"/>
                        <a:t>Flip angle</a:t>
                      </a:r>
                      <a:endParaRPr lang="en-US" dirty="0"/>
                    </a:p>
                  </a:txBody>
                  <a:tcPr/>
                </a:tc>
                <a:tc>
                  <a:txBody>
                    <a:bodyPr/>
                    <a:lstStyle/>
                    <a:p>
                      <a:r>
                        <a:rPr lang="en-US" dirty="0" smtClean="0"/>
                        <a:t>70-110</a:t>
                      </a:r>
                      <a:endParaRPr lang="en-US" dirty="0"/>
                    </a:p>
                  </a:txBody>
                  <a:tcPr/>
                </a:tc>
                <a:tc>
                  <a:txBody>
                    <a:bodyPr/>
                    <a:lstStyle/>
                    <a:p>
                      <a:r>
                        <a:rPr lang="en-US" dirty="0" smtClean="0"/>
                        <a:t>5-20</a:t>
                      </a:r>
                      <a:endParaRPr lang="en-US" dirty="0"/>
                    </a:p>
                  </a:txBody>
                  <a:tcPr/>
                </a:tc>
                <a:tc>
                  <a:txBody>
                    <a:bodyPr/>
                    <a:lstStyle/>
                    <a:p>
                      <a:r>
                        <a:rPr lang="en-US" dirty="0" smtClean="0"/>
                        <a:t>5-20</a:t>
                      </a:r>
                      <a:endParaRPr lang="en-US" dirty="0"/>
                    </a:p>
                  </a:txBody>
                  <a:tcPr/>
                </a:tc>
              </a:tr>
              <a:tr h="1038145">
                <a:tc>
                  <a:txBody>
                    <a:bodyPr/>
                    <a:lstStyle/>
                    <a:p>
                      <a:r>
                        <a:rPr lang="en-US" dirty="0" smtClean="0"/>
                        <a:t>TR</a:t>
                      </a:r>
                      <a:endParaRPr lang="en-US" dirty="0"/>
                    </a:p>
                  </a:txBody>
                  <a:tcPr/>
                </a:tc>
                <a:tc>
                  <a:txBody>
                    <a:bodyPr/>
                    <a:lstStyle/>
                    <a:p>
                      <a:r>
                        <a:rPr lang="en-US" dirty="0" smtClean="0"/>
                        <a:t>Short,</a:t>
                      </a:r>
                      <a:r>
                        <a:rPr lang="en-US" baseline="0" dirty="0" smtClean="0"/>
                        <a:t> &lt;50 </a:t>
                      </a:r>
                      <a:r>
                        <a:rPr lang="en-US" baseline="0" dirty="0" err="1" smtClean="0"/>
                        <a:t>ms</a:t>
                      </a:r>
                      <a:endParaRPr lang="en-US" dirty="0"/>
                    </a:p>
                  </a:txBody>
                  <a:tcPr/>
                </a:tc>
                <a:tc>
                  <a:txBody>
                    <a:bodyPr/>
                    <a:lstStyle/>
                    <a:p>
                      <a:r>
                        <a:rPr lang="en-US" dirty="0" smtClean="0"/>
                        <a:t>Long , to max. saturation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Long , to max. saturation</a:t>
                      </a:r>
                    </a:p>
                    <a:p>
                      <a:endParaRPr lang="en-US" dirty="0"/>
                    </a:p>
                  </a:txBody>
                  <a:tcPr/>
                </a:tc>
              </a:tr>
              <a:tr h="793803">
                <a:tc>
                  <a:txBody>
                    <a:bodyPr/>
                    <a:lstStyle/>
                    <a:p>
                      <a:r>
                        <a:rPr lang="en-US" dirty="0" smtClean="0"/>
                        <a:t>TE</a:t>
                      </a:r>
                      <a:endParaRPr lang="en-US" dirty="0"/>
                    </a:p>
                  </a:txBody>
                  <a:tcPr/>
                </a:tc>
                <a:tc>
                  <a:txBody>
                    <a:bodyPr/>
                    <a:lstStyle/>
                    <a:p>
                      <a:r>
                        <a:rPr lang="en-US" dirty="0" smtClean="0"/>
                        <a:t>5-10 </a:t>
                      </a:r>
                      <a:r>
                        <a:rPr lang="en-US" dirty="0" err="1" smtClean="0"/>
                        <a:t>ms</a:t>
                      </a:r>
                      <a:endParaRPr lang="en-US" dirty="0"/>
                    </a:p>
                  </a:txBody>
                  <a:tcPr/>
                </a:tc>
                <a:tc>
                  <a:txBody>
                    <a:bodyPr/>
                    <a:lstStyle/>
                    <a:p>
                      <a:r>
                        <a:rPr lang="en-US" dirty="0" smtClean="0"/>
                        <a:t>Long ,15-25ms</a:t>
                      </a:r>
                      <a:endParaRPr lang="en-US" dirty="0"/>
                    </a:p>
                  </a:txBody>
                  <a:tcPr/>
                </a:tc>
                <a:tc>
                  <a:txBody>
                    <a:bodyPr/>
                    <a:lstStyle/>
                    <a:p>
                      <a:r>
                        <a:rPr lang="en-US" dirty="0" smtClean="0"/>
                        <a:t>Short , 5-10 </a:t>
                      </a:r>
                      <a:r>
                        <a:rPr lang="en-US" dirty="0" err="1" smtClean="0"/>
                        <a:t>ms</a:t>
                      </a:r>
                      <a:endParaRPr lang="en-US" dirty="0"/>
                    </a:p>
                  </a:txBody>
                  <a:tcPr/>
                </a:tc>
              </a:tr>
              <a:tr h="793803">
                <a:tc>
                  <a:txBody>
                    <a:bodyPr/>
                    <a:lstStyle/>
                    <a:p>
                      <a:r>
                        <a:rPr lang="en-US" dirty="0" smtClean="0"/>
                        <a:t>Scan time </a:t>
                      </a:r>
                      <a:endParaRPr lang="en-US" dirty="0"/>
                    </a:p>
                  </a:txBody>
                  <a:tcPr/>
                </a:tc>
                <a:tc>
                  <a:txBody>
                    <a:bodyPr/>
                    <a:lstStyle/>
                    <a:p>
                      <a:r>
                        <a:rPr lang="en-US" dirty="0" smtClean="0"/>
                        <a:t>Several seconds</a:t>
                      </a:r>
                      <a:r>
                        <a:rPr lang="en-US" baseline="0" dirty="0" smtClean="0"/>
                        <a:t> - minute</a:t>
                      </a:r>
                      <a:endParaRPr lang="en-US" dirty="0"/>
                    </a:p>
                  </a:txBody>
                  <a:tcPr/>
                </a:tc>
                <a:tc>
                  <a:txBody>
                    <a:bodyPr/>
                    <a:lstStyle/>
                    <a:p>
                      <a:r>
                        <a:rPr lang="en-US" sz="1800" dirty="0" smtClean="0"/>
                        <a:t>several seconds to minutes</a:t>
                      </a:r>
                      <a:endParaRPr lang="en-US" dirty="0"/>
                    </a:p>
                  </a:txBody>
                  <a:tcPr/>
                </a:tc>
                <a:tc>
                  <a:txBody>
                    <a:bodyPr/>
                    <a:lstStyle/>
                    <a:p>
                      <a:r>
                        <a:rPr lang="en-US" sz="1800" dirty="0" smtClean="0"/>
                        <a:t>several seconds to minutes</a:t>
                      </a:r>
                      <a:endParaRPr lang="en-US" dirty="0"/>
                    </a:p>
                  </a:txBody>
                  <a:tcPr/>
                </a:tc>
              </a:tr>
            </a:tbl>
          </a:graphicData>
        </a:graphic>
      </p:graphicFrame>
      <p:cxnSp>
        <p:nvCxnSpPr>
          <p:cNvPr id="6" name="Straight Connector 5"/>
          <p:cNvCxnSpPr/>
          <p:nvPr/>
        </p:nvCxnSpPr>
        <p:spPr>
          <a:xfrm flipH="1" flipV="1">
            <a:off x="533400" y="1828800"/>
            <a:ext cx="2057400" cy="990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1274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 SEQUENCES</a:t>
            </a:r>
            <a:endParaRPr lang="en-US" dirty="0"/>
          </a:p>
        </p:txBody>
      </p:sp>
      <p:sp>
        <p:nvSpPr>
          <p:cNvPr id="6" name="Rounded Rectangle 5"/>
          <p:cNvSpPr/>
          <p:nvPr/>
        </p:nvSpPr>
        <p:spPr>
          <a:xfrm>
            <a:off x="3429000" y="1828800"/>
            <a:ext cx="236220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solidFill>
                  <a:srgbClr val="FFFF00"/>
                </a:solidFill>
              </a:rPr>
              <a:t>GRADIENT ECHO</a:t>
            </a:r>
            <a:endParaRPr lang="en-US" b="1" dirty="0">
              <a:solidFill>
                <a:srgbClr val="FFFF00"/>
              </a:solidFill>
            </a:endParaRPr>
          </a:p>
        </p:txBody>
      </p:sp>
      <p:sp>
        <p:nvSpPr>
          <p:cNvPr id="7" name="Rounded Rectangle 6"/>
          <p:cNvSpPr/>
          <p:nvPr/>
        </p:nvSpPr>
        <p:spPr>
          <a:xfrm>
            <a:off x="3429000" y="3581400"/>
            <a:ext cx="22098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FF0000"/>
                </a:solidFill>
              </a:rPr>
              <a:t>COHERENT</a:t>
            </a:r>
            <a:endParaRPr lang="en-US" dirty="0">
              <a:solidFill>
                <a:srgbClr val="FF0000"/>
              </a:solidFill>
            </a:endParaRPr>
          </a:p>
        </p:txBody>
      </p:sp>
      <p:sp>
        <p:nvSpPr>
          <p:cNvPr id="8" name="Rounded Rectangle 7"/>
          <p:cNvSpPr/>
          <p:nvPr/>
        </p:nvSpPr>
        <p:spPr>
          <a:xfrm>
            <a:off x="6553200" y="3581400"/>
            <a:ext cx="22098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FF0000"/>
                </a:solidFill>
              </a:rPr>
              <a:t>INCOHERENT</a:t>
            </a:r>
            <a:endParaRPr lang="en-US" dirty="0">
              <a:solidFill>
                <a:srgbClr val="FF0000"/>
              </a:solidFill>
            </a:endParaRPr>
          </a:p>
        </p:txBody>
      </p:sp>
      <p:sp>
        <p:nvSpPr>
          <p:cNvPr id="9" name="Rounded Rectangle 8"/>
          <p:cNvSpPr/>
          <p:nvPr/>
        </p:nvSpPr>
        <p:spPr>
          <a:xfrm>
            <a:off x="6858000" y="4572000"/>
            <a:ext cx="1371600" cy="381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FF0000"/>
                </a:solidFill>
              </a:rPr>
              <a:t>SPGR</a:t>
            </a:r>
            <a:endParaRPr lang="en-US" dirty="0">
              <a:solidFill>
                <a:srgbClr val="FF0000"/>
              </a:solidFill>
            </a:endParaRPr>
          </a:p>
        </p:txBody>
      </p:sp>
      <p:sp>
        <p:nvSpPr>
          <p:cNvPr id="14" name="Down Arrow 13"/>
          <p:cNvSpPr/>
          <p:nvPr/>
        </p:nvSpPr>
        <p:spPr>
          <a:xfrm>
            <a:off x="4343400" y="2438400"/>
            <a:ext cx="3810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220620">
            <a:off x="2393489" y="2020192"/>
            <a:ext cx="381000" cy="1955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55458">
            <a:off x="5658178" y="2782866"/>
            <a:ext cx="1822470" cy="397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7391400" y="3962400"/>
            <a:ext cx="3322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4051766" y="4330234"/>
            <a:ext cx="96426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276600" y="5029200"/>
            <a:ext cx="25908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FF0000"/>
                </a:solidFill>
              </a:rPr>
              <a:t>BALANCED GRADIENT</a:t>
            </a:r>
            <a:endParaRPr lang="en-US" dirty="0">
              <a:solidFill>
                <a:srgbClr val="FF0000"/>
              </a:solidFill>
            </a:endParaRPr>
          </a:p>
        </p:txBody>
      </p:sp>
      <p:sp>
        <p:nvSpPr>
          <p:cNvPr id="3" name="Rectangle 2"/>
          <p:cNvSpPr/>
          <p:nvPr/>
        </p:nvSpPr>
        <p:spPr>
          <a:xfrm>
            <a:off x="55420" y="3645137"/>
            <a:ext cx="3162300" cy="77446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Steady state </a:t>
            </a:r>
            <a:r>
              <a:rPr lang="en-US" dirty="0" smtClean="0">
                <a:solidFill>
                  <a:srgbClr val="FF0000"/>
                </a:solidFill>
              </a:rPr>
              <a:t>free precession</a:t>
            </a:r>
            <a:endParaRPr lang="en-US" dirty="0">
              <a:solidFill>
                <a:srgbClr val="FF0000"/>
              </a:solidFill>
            </a:endParaRPr>
          </a:p>
          <a:p>
            <a:r>
              <a:rPr lang="en-US" dirty="0" smtClean="0">
                <a:solidFill>
                  <a:srgbClr val="FF0000"/>
                </a:solidFill>
              </a:rPr>
              <a:t>                (SSFP)</a:t>
            </a:r>
            <a:endParaRPr lang="en-US" dirty="0">
              <a:solidFill>
                <a:srgbClr val="FF0000"/>
              </a:solidFill>
            </a:endParaRPr>
          </a:p>
        </p:txBody>
      </p:sp>
    </p:spTree>
    <p:extLst>
      <p:ext uri="{BB962C8B-B14F-4D97-AF65-F5344CB8AC3E}">
        <p14:creationId xmlns="" xmlns:p14="http://schemas.microsoft.com/office/powerpoint/2010/main" val="2350276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b="1" dirty="0" smtClean="0"/>
              <a:t>The steady state &amp; echo formation</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The steady state is generically defined as a</a:t>
            </a:r>
            <a:r>
              <a:rPr lang="en-US" b="1" dirty="0" smtClean="0"/>
              <a:t> stable condition </a:t>
            </a:r>
            <a:r>
              <a:rPr lang="en-US" dirty="0" smtClean="0"/>
              <a:t>that does not change over time.</a:t>
            </a:r>
          </a:p>
          <a:p>
            <a:endParaRPr lang="en-US" b="1" u="sng" dirty="0" smtClean="0"/>
          </a:p>
          <a:p>
            <a:r>
              <a:rPr lang="en-US" b="1" u="sng" dirty="0" smtClean="0"/>
              <a:t>Steady state- </a:t>
            </a:r>
            <a:r>
              <a:rPr lang="en-US" sz="2400" dirty="0"/>
              <a:t>A</a:t>
            </a:r>
            <a:r>
              <a:rPr lang="en-US" sz="2400" dirty="0" smtClean="0"/>
              <a:t> condition in which TR is shorter then the T1 &amp; T2 relaxation time.</a:t>
            </a:r>
          </a:p>
          <a:p>
            <a:endParaRPr lang="en-US" sz="2400" dirty="0"/>
          </a:p>
          <a:p>
            <a:r>
              <a:rPr lang="en-US" sz="2400" dirty="0" smtClean="0"/>
              <a:t>In steady state, there is a </a:t>
            </a:r>
            <a:r>
              <a:rPr lang="en-US" sz="2400" b="1" dirty="0" smtClean="0">
                <a:solidFill>
                  <a:srgbClr val="C00000"/>
                </a:solidFill>
              </a:rPr>
              <a:t>co-existence of both transverse &amp; longitudinal magnetization.</a:t>
            </a:r>
          </a:p>
          <a:p>
            <a:endParaRPr lang="en-US" dirty="0" smtClean="0"/>
          </a:p>
          <a:p>
            <a:r>
              <a:rPr lang="en-US" sz="2400" dirty="0" smtClean="0"/>
              <a:t>Critical values of flip angle &amp;TR maintains the steady state during data acquisition.</a:t>
            </a:r>
          </a:p>
          <a:p>
            <a:endParaRPr lang="en-US" sz="2400" dirty="0" smtClean="0"/>
          </a:p>
          <a:p>
            <a:r>
              <a:rPr lang="en-US" sz="2400" dirty="0" smtClean="0"/>
              <a:t>A flip angle of 30</a:t>
            </a:r>
            <a:r>
              <a:rPr lang="en-US" sz="2400" baseline="30000" dirty="0" smtClean="0"/>
              <a:t>0</a:t>
            </a:r>
            <a:r>
              <a:rPr lang="en-US" sz="2400" dirty="0" smtClean="0"/>
              <a:t>-45 in conjunction with a TR  of 20-50 </a:t>
            </a:r>
            <a:r>
              <a:rPr lang="en-US" sz="2400" dirty="0" err="1" smtClean="0"/>
              <a:t>ms</a:t>
            </a:r>
            <a:r>
              <a:rPr lang="en-US" sz="2400" dirty="0" smtClean="0"/>
              <a:t> achieve the steady state.</a:t>
            </a:r>
            <a:endParaRPr lang="en-US" sz="2400" dirty="0"/>
          </a:p>
        </p:txBody>
      </p:sp>
    </p:spTree>
    <p:extLst>
      <p:ext uri="{BB962C8B-B14F-4D97-AF65-F5344CB8AC3E}">
        <p14:creationId xmlns="" xmlns:p14="http://schemas.microsoft.com/office/powerpoint/2010/main" val="2621152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r>
              <a:rPr lang="en-US" dirty="0" smtClean="0"/>
              <a:t>RF excitation pulse gives </a:t>
            </a:r>
            <a:r>
              <a:rPr lang="en-US" b="1" dirty="0" smtClean="0"/>
              <a:t>energy</a:t>
            </a:r>
            <a:r>
              <a:rPr lang="en-US" dirty="0" smtClean="0"/>
              <a:t> to hydrogen nuclei, and the amount of </a:t>
            </a:r>
            <a:r>
              <a:rPr lang="en-US" b="1" dirty="0" smtClean="0"/>
              <a:t>energy applied </a:t>
            </a:r>
            <a:r>
              <a:rPr lang="en-US" dirty="0" smtClean="0"/>
              <a:t>is determined by the </a:t>
            </a:r>
            <a:r>
              <a:rPr lang="en-US" b="1" dirty="0" smtClean="0"/>
              <a:t>flip angle. </a:t>
            </a:r>
          </a:p>
          <a:p>
            <a:r>
              <a:rPr lang="en-US" dirty="0" smtClean="0"/>
              <a:t>Energy is lost by hydrogen nuclei through spin-lattice energy transfer, and the amount of lost energy is determined by the TR. </a:t>
            </a:r>
          </a:p>
          <a:p>
            <a:r>
              <a:rPr lang="en-US" dirty="0" smtClean="0"/>
              <a:t>Selecting certain combination of </a:t>
            </a:r>
            <a:r>
              <a:rPr lang="en-US" b="1" dirty="0" smtClean="0"/>
              <a:t>TR and flip angle</a:t>
            </a:r>
            <a:r>
              <a:rPr lang="en-US" dirty="0" smtClean="0"/>
              <a:t>, the overall energy of the system remains </a:t>
            </a:r>
            <a:r>
              <a:rPr lang="en-US" b="1" dirty="0" smtClean="0"/>
              <a:t>constant</a:t>
            </a:r>
            <a:r>
              <a:rPr lang="en-US" dirty="0" smtClean="0"/>
              <a:t>, as the </a:t>
            </a:r>
            <a:r>
              <a:rPr lang="en-US" b="1" dirty="0" smtClean="0"/>
              <a:t>energy “in” </a:t>
            </a:r>
            <a:r>
              <a:rPr lang="en-US" dirty="0" smtClean="0"/>
              <a:t>as determined by the </a:t>
            </a:r>
            <a:r>
              <a:rPr lang="en-US" b="1" dirty="0" smtClean="0"/>
              <a:t>flip angle </a:t>
            </a:r>
            <a:r>
              <a:rPr lang="en-US" dirty="0" smtClean="0"/>
              <a:t>equals the </a:t>
            </a:r>
            <a:r>
              <a:rPr lang="en-US" b="1" dirty="0" smtClean="0"/>
              <a:t>energy “out</a:t>
            </a:r>
            <a:r>
              <a:rPr lang="en-US" dirty="0" smtClean="0"/>
              <a:t>” as determined by the </a:t>
            </a:r>
            <a:r>
              <a:rPr lang="en-US" b="1" dirty="0" smtClean="0"/>
              <a:t>TR</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pic>
        <p:nvPicPr>
          <p:cNvPr id="3074" name="Picture 2"/>
          <p:cNvPicPr>
            <a:picLocks noGrp="1" noChangeAspect="1" noChangeArrowheads="1"/>
          </p:cNvPicPr>
          <p:nvPr>
            <p:ph sz="half" idx="1"/>
          </p:nvPr>
        </p:nvPicPr>
        <p:blipFill>
          <a:blip r:embed="rId2" cstate="print"/>
          <a:stretch>
            <a:fillRect/>
          </a:stretch>
        </p:blipFill>
        <p:spPr bwMode="auto">
          <a:xfrm>
            <a:off x="152400" y="2209800"/>
            <a:ext cx="4038600" cy="3946814"/>
          </a:xfrm>
          <a:prstGeom prst="rect">
            <a:avLst/>
          </a:prstGeom>
          <a:noFill/>
          <a:ln w="9525">
            <a:noFill/>
            <a:miter lim="800000"/>
            <a:headEnd/>
            <a:tailEnd/>
          </a:ln>
          <a:effectLst/>
        </p:spPr>
      </p:pic>
      <p:sp>
        <p:nvSpPr>
          <p:cNvPr id="8" name="Content Placeholder 7"/>
          <p:cNvSpPr>
            <a:spLocks noGrp="1"/>
          </p:cNvSpPr>
          <p:nvPr>
            <p:ph sz="half" idx="2"/>
          </p:nvPr>
        </p:nvSpPr>
        <p:spPr>
          <a:xfrm>
            <a:off x="4114800" y="1920085"/>
            <a:ext cx="4572000" cy="4434840"/>
          </a:xfrm>
        </p:spPr>
        <p:txBody>
          <a:bodyPr>
            <a:normAutofit fontScale="92500"/>
          </a:bodyPr>
          <a:lstStyle/>
          <a:p>
            <a:r>
              <a:rPr lang="en-US" dirty="0" smtClean="0"/>
              <a:t>In the steady state, image contrast is not due to differences in the T1 recovery and T2 decay times of tissues but rather due to the ratio of T1 recovery time to T2 decay time.</a:t>
            </a:r>
          </a:p>
          <a:p>
            <a:r>
              <a:rPr lang="en-US" dirty="0" smtClean="0"/>
              <a:t>Tissues where T1 recovery and T2 decay times are similar, </a:t>
            </a:r>
            <a:r>
              <a:rPr lang="en-US" b="1" dirty="0" smtClean="0"/>
              <a:t>signal intensity is high</a:t>
            </a:r>
            <a:r>
              <a:rPr lang="en-US" dirty="0" smtClean="0"/>
              <a:t>, and where they are dissimilar, </a:t>
            </a:r>
            <a:r>
              <a:rPr lang="en-US" b="1" dirty="0" smtClean="0"/>
              <a:t>signal intensity is low</a:t>
            </a:r>
            <a:r>
              <a:rPr lang="en-US" dirty="0" smtClean="0"/>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90600"/>
            <a:ext cx="8077200" cy="4434840"/>
          </a:xfrm>
        </p:spPr>
        <p:txBody>
          <a:bodyPr>
            <a:normAutofit/>
          </a:bodyPr>
          <a:lstStyle/>
          <a:p>
            <a:r>
              <a:rPr lang="en-US" dirty="0" smtClean="0"/>
              <a:t>fat and water</a:t>
            </a:r>
            <a:r>
              <a:rPr lang="en-US" b="1" dirty="0" smtClean="0"/>
              <a:t> have </a:t>
            </a:r>
            <a:r>
              <a:rPr lang="en-US" dirty="0" smtClean="0"/>
              <a:t>this parity (</a:t>
            </a:r>
            <a:r>
              <a:rPr lang="en-US" b="1" dirty="0" smtClean="0"/>
              <a:t>fat</a:t>
            </a:r>
            <a:r>
              <a:rPr lang="en-US" dirty="0" smtClean="0"/>
              <a:t>-very short T1 recovery and T2 decay times &amp; </a:t>
            </a:r>
            <a:r>
              <a:rPr lang="en-US" b="1" dirty="0" smtClean="0"/>
              <a:t>water</a:t>
            </a:r>
            <a:r>
              <a:rPr lang="en-US" dirty="0" smtClean="0"/>
              <a:t>-very long T1 recovery and T2 decay times)-tissues return high signal intensity in steady state sequences</a:t>
            </a:r>
          </a:p>
          <a:p>
            <a:r>
              <a:rPr lang="en-US" dirty="0" smtClean="0"/>
              <a:t>Tissues such as muscle </a:t>
            </a:r>
            <a:r>
              <a:rPr lang="en-US" b="1" dirty="0" smtClean="0"/>
              <a:t>do not </a:t>
            </a:r>
            <a:r>
              <a:rPr lang="en-US" dirty="0" smtClean="0"/>
              <a:t>have this parity (very short T2 decay time and very long T1 recovery time), so they return a low signal in steady state sequences.</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 y="4038600"/>
            <a:ext cx="8229600" cy="22594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 Residual transverse magnetization</a:t>
            </a:r>
            <a:endParaRPr lang="en-US" sz="4400" b="1" dirty="0"/>
          </a:p>
        </p:txBody>
      </p:sp>
      <p:sp>
        <p:nvSpPr>
          <p:cNvPr id="3" name="Content Placeholder 2"/>
          <p:cNvSpPr>
            <a:spLocks noGrp="1"/>
          </p:cNvSpPr>
          <p:nvPr>
            <p:ph idx="1"/>
          </p:nvPr>
        </p:nvSpPr>
        <p:spPr/>
        <p:txBody>
          <a:bodyPr/>
          <a:lstStyle/>
          <a:p>
            <a:r>
              <a:rPr lang="en-US" dirty="0" smtClean="0"/>
              <a:t>The transverse component of magnetization does not have time to decay and builds up over successive TRs.</a:t>
            </a:r>
          </a:p>
          <a:p>
            <a:r>
              <a:rPr lang="en-US" dirty="0" smtClean="0"/>
              <a:t>This transverse magnetization is produced because of previous RF excitation pulses but remains over several TR periods in the transverse plane- </a:t>
            </a:r>
            <a:r>
              <a:rPr lang="en-US" b="1" dirty="0" smtClean="0"/>
              <a:t>called residual transverse magnetization</a:t>
            </a:r>
          </a:p>
          <a:p>
            <a:r>
              <a:rPr lang="en-US" dirty="0" smtClean="0"/>
              <a:t>Tissues with long T2 decay times (i.e. water) are the main component of this residual transverse magnetization and </a:t>
            </a:r>
            <a:r>
              <a:rPr lang="en-US" b="1" dirty="0" smtClean="0"/>
              <a:t>enhance T2 contrast</a:t>
            </a:r>
            <a:r>
              <a:rPr lang="en-US" dirty="0" smtClean="0"/>
              <a:t>.</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990600"/>
            <a:ext cx="5562600" cy="5364325"/>
          </a:xfrm>
        </p:spPr>
        <p:txBody>
          <a:bodyPr>
            <a:normAutofit fontScale="92500" lnSpcReduction="20000"/>
          </a:bodyPr>
          <a:lstStyle/>
          <a:p>
            <a:r>
              <a:rPr lang="en-US" dirty="0" smtClean="0"/>
              <a:t>First RF pulse is an excitation pulse and, therefore, produces a FID when it is switched off.</a:t>
            </a:r>
          </a:p>
          <a:p>
            <a:r>
              <a:rPr lang="en-US" dirty="0" smtClean="0"/>
              <a:t>The second RF pulse is applied a short TR period later.</a:t>
            </a:r>
          </a:p>
          <a:p>
            <a:r>
              <a:rPr lang="en-US" dirty="0" smtClean="0"/>
              <a:t>because the TR between RF pulses 1 and 2 is shorter than the relaxation times of the tissues, </a:t>
            </a:r>
            <a:r>
              <a:rPr lang="en-US" b="1" dirty="0" smtClean="0"/>
              <a:t>residual transverse magnetization is still present </a:t>
            </a:r>
            <a:r>
              <a:rPr lang="en-US" dirty="0" smtClean="0"/>
              <a:t>when the RF pulse 2 is applied</a:t>
            </a:r>
          </a:p>
          <a:p>
            <a:r>
              <a:rPr lang="en-US" dirty="0" smtClean="0"/>
              <a:t>RF pulse 2 produces a FID but also </a:t>
            </a:r>
            <a:r>
              <a:rPr lang="en-US" dirty="0" err="1" smtClean="0"/>
              <a:t>rephases</a:t>
            </a:r>
            <a:r>
              <a:rPr lang="en-US" dirty="0" smtClean="0"/>
              <a:t> the residual transverse magnetization still present from the first RF pulse</a:t>
            </a:r>
          </a:p>
          <a:p>
            <a:r>
              <a:rPr lang="en-US" dirty="0" smtClean="0"/>
              <a:t>An echo is therefore produced.</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0" y="1143000"/>
            <a:ext cx="2887350" cy="2514599"/>
          </a:xfrm>
          <a:prstGeom prst="rect">
            <a:avLst/>
          </a:prstGeom>
          <a:noFill/>
          <a:ln w="9525">
            <a:noFill/>
            <a:miter lim="800000"/>
            <a:headEnd/>
            <a:tailEnd/>
          </a:ln>
          <a:effectLst/>
        </p:spPr>
      </p:pic>
    </p:spTree>
    <p:extLst>
      <p:ext uri="{BB962C8B-B14F-4D97-AF65-F5344CB8AC3E}">
        <p14:creationId xmlns="" xmlns:p14="http://schemas.microsoft.com/office/powerpoint/2010/main" val="1148088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920085"/>
            <a:ext cx="4724400" cy="4434840"/>
          </a:xfrm>
        </p:spPr>
        <p:txBody>
          <a:bodyPr>
            <a:normAutofit/>
          </a:bodyPr>
          <a:lstStyle/>
          <a:p>
            <a:r>
              <a:rPr lang="en-US" dirty="0" smtClean="0"/>
              <a:t>Same occurs with the third RF excitation pulse because the time for </a:t>
            </a:r>
            <a:r>
              <a:rPr lang="en-US" dirty="0" err="1" smtClean="0"/>
              <a:t>rephasing</a:t>
            </a:r>
            <a:r>
              <a:rPr lang="en-US" dirty="0" smtClean="0"/>
              <a:t> this residual transverse magnetization after RF pulse 2 is the same time it took to </a:t>
            </a:r>
            <a:r>
              <a:rPr lang="en-US" dirty="0" err="1" smtClean="0"/>
              <a:t>dephase</a:t>
            </a:r>
            <a:r>
              <a:rPr lang="en-US" dirty="0" smtClean="0"/>
              <a:t> before RF pulse 2</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953000" y="2819400"/>
            <a:ext cx="4038600" cy="2540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066800"/>
            <a:ext cx="5181600" cy="5288125"/>
          </a:xfrm>
        </p:spPr>
        <p:txBody>
          <a:bodyPr>
            <a:normAutofit fontScale="92500"/>
          </a:bodyPr>
          <a:lstStyle/>
          <a:p>
            <a:r>
              <a:rPr lang="en-US" dirty="0" smtClean="0"/>
              <a:t>The effect of </a:t>
            </a:r>
            <a:r>
              <a:rPr lang="en-US" b="1" dirty="0" smtClean="0"/>
              <a:t>residual transverse magnetization </a:t>
            </a:r>
            <a:r>
              <a:rPr lang="en-US" dirty="0" smtClean="0"/>
              <a:t>is seen from the high signal from water in the stomach. </a:t>
            </a:r>
          </a:p>
          <a:p>
            <a:r>
              <a:rPr lang="en-US" b="1" dirty="0" smtClean="0"/>
              <a:t>Water is also </a:t>
            </a:r>
            <a:r>
              <a:rPr lang="en-US" b="1" dirty="0" err="1" smtClean="0"/>
              <a:t>hyperintense</a:t>
            </a:r>
            <a:r>
              <a:rPr lang="en-US" b="1" dirty="0" smtClean="0"/>
              <a:t> </a:t>
            </a:r>
            <a:r>
              <a:rPr lang="en-US" dirty="0" smtClean="0"/>
              <a:t>in this image because water has a good parity between its T1 recovery and T2 decay times. </a:t>
            </a:r>
          </a:p>
          <a:p>
            <a:r>
              <a:rPr lang="en-US" b="1" dirty="0" smtClean="0"/>
              <a:t>Fat is also bright </a:t>
            </a:r>
            <a:r>
              <a:rPr lang="en-US" dirty="0" smtClean="0"/>
              <a:t>on this image for the same reason. </a:t>
            </a:r>
          </a:p>
          <a:p>
            <a:r>
              <a:rPr lang="en-US" b="1" dirty="0" smtClean="0"/>
              <a:t>Muscle is </a:t>
            </a:r>
            <a:r>
              <a:rPr lang="en-US" b="1" dirty="0" err="1" smtClean="0"/>
              <a:t>hypointense</a:t>
            </a:r>
            <a:r>
              <a:rPr lang="en-US" b="1" dirty="0" smtClean="0"/>
              <a:t> </a:t>
            </a:r>
            <a:r>
              <a:rPr lang="en-US" dirty="0" smtClean="0"/>
              <a:t>because it does not have a parity between its </a:t>
            </a:r>
            <a:r>
              <a:rPr lang="en-US" b="1" dirty="0" smtClean="0"/>
              <a:t>T1 recovery and T2 decay times</a:t>
            </a:r>
            <a:endParaRPr lang="en-US" b="1"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5791200" y="2286000"/>
            <a:ext cx="2971800" cy="28903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lstStyle/>
          <a:p>
            <a:r>
              <a:rPr lang="en-US" b="1" dirty="0" smtClean="0"/>
              <a:t>Gradient-echo pulse sequences differ from spin-echo pulse sequences in two ways: </a:t>
            </a:r>
          </a:p>
          <a:p>
            <a:r>
              <a:rPr lang="en-US" dirty="0" smtClean="0"/>
              <a:t>They use </a:t>
            </a:r>
            <a:r>
              <a:rPr lang="en-US" b="1" dirty="0" smtClean="0"/>
              <a:t>variable</a:t>
            </a:r>
            <a:r>
              <a:rPr lang="en-US" dirty="0" smtClean="0"/>
              <a:t> RF excitation pulse </a:t>
            </a:r>
            <a:r>
              <a:rPr lang="en-US" b="1" dirty="0" smtClean="0"/>
              <a:t>flip angles </a:t>
            </a:r>
            <a:r>
              <a:rPr lang="en-US" dirty="0" smtClean="0"/>
              <a:t>as opposed to 90° RF excitation pulse flip angles</a:t>
            </a:r>
          </a:p>
          <a:p>
            <a:r>
              <a:rPr lang="en-US" dirty="0" smtClean="0"/>
              <a:t>Use</a:t>
            </a:r>
            <a:r>
              <a:rPr lang="en-US" b="1" dirty="0" smtClean="0"/>
              <a:t> gradients </a:t>
            </a:r>
            <a:r>
              <a:rPr lang="en-US" dirty="0" smtClean="0"/>
              <a:t>rather than RF pulses to </a:t>
            </a:r>
            <a:r>
              <a:rPr lang="en-US" dirty="0" err="1" smtClean="0"/>
              <a:t>rephase</a:t>
            </a:r>
            <a:r>
              <a:rPr lang="en-US" dirty="0" smtClean="0"/>
              <a:t> the magnetic moments of hydrogen nuclei to form an echo.</a:t>
            </a:r>
          </a:p>
          <a:p>
            <a:endParaRPr lang="en-IN" dirty="0" smtClean="0"/>
          </a:p>
          <a:p>
            <a:r>
              <a:rPr lang="en-US" dirty="0" smtClean="0"/>
              <a:t>Purpose of these two mechanisms is to enable </a:t>
            </a:r>
            <a:r>
              <a:rPr lang="en-US" b="1" dirty="0" smtClean="0"/>
              <a:t>shorter TRs and therefore scan times</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dirty="0" smtClean="0"/>
              <a:t>Coherent gradient echo</a:t>
            </a:r>
            <a:endParaRPr lang="en-US" sz="5400" b="1" dirty="0"/>
          </a:p>
        </p:txBody>
      </p:sp>
      <p:sp>
        <p:nvSpPr>
          <p:cNvPr id="3" name="Content Placeholder 2"/>
          <p:cNvSpPr>
            <a:spLocks noGrp="1"/>
          </p:cNvSpPr>
          <p:nvPr>
            <p:ph idx="1"/>
          </p:nvPr>
        </p:nvSpPr>
        <p:spPr>
          <a:xfrm>
            <a:off x="457200" y="1371600"/>
            <a:ext cx="8229600" cy="4953000"/>
          </a:xfrm>
        </p:spPr>
        <p:txBody>
          <a:bodyPr>
            <a:normAutofit fontScale="85000" lnSpcReduction="20000"/>
          </a:bodyPr>
          <a:lstStyle/>
          <a:p>
            <a:pPr>
              <a:lnSpc>
                <a:spcPct val="150000"/>
              </a:lnSpc>
            </a:pPr>
            <a:r>
              <a:rPr lang="en-US" sz="2400" dirty="0" smtClean="0"/>
              <a:t>Uses a </a:t>
            </a:r>
            <a:r>
              <a:rPr lang="en-US" sz="2400" b="1" dirty="0" smtClean="0">
                <a:solidFill>
                  <a:schemeClr val="tx2">
                    <a:lumMod val="75000"/>
                  </a:schemeClr>
                </a:solidFill>
              </a:rPr>
              <a:t>variable  flip angle excitation pulse followed by gradient rephasing </a:t>
            </a:r>
            <a:r>
              <a:rPr lang="en-US" sz="2400" dirty="0" smtClean="0"/>
              <a:t>to produce a gradient echo.</a:t>
            </a:r>
          </a:p>
          <a:p>
            <a:pPr>
              <a:lnSpc>
                <a:spcPct val="150000"/>
              </a:lnSpc>
            </a:pPr>
            <a:r>
              <a:rPr lang="en-US" sz="2400" b="1" dirty="0" smtClean="0"/>
              <a:t>The  steady state </a:t>
            </a:r>
            <a:r>
              <a:rPr lang="en-US" sz="2400" dirty="0" smtClean="0"/>
              <a:t>is maintained by selecting a </a:t>
            </a:r>
            <a:r>
              <a:rPr lang="en-US" sz="2400" b="1" dirty="0" smtClean="0"/>
              <a:t>TR shorter than the T1 and T2 relaxation times of tissues.</a:t>
            </a:r>
          </a:p>
          <a:p>
            <a:pPr>
              <a:lnSpc>
                <a:spcPct val="150000"/>
              </a:lnSpc>
            </a:pPr>
            <a:r>
              <a:rPr lang="en-US" sz="2400" b="1" dirty="0" smtClean="0"/>
              <a:t>Residual transverse magnetization left over</a:t>
            </a:r>
            <a:r>
              <a:rPr lang="en-US" sz="2400" dirty="0" smtClean="0"/>
              <a:t> when the next RF excitation pulse is applied.</a:t>
            </a:r>
            <a:endParaRPr lang="en-US" sz="2400" dirty="0"/>
          </a:p>
          <a:p>
            <a:pPr>
              <a:lnSpc>
                <a:spcPct val="150000"/>
              </a:lnSpc>
            </a:pPr>
            <a:r>
              <a:rPr lang="en-US" sz="2400" dirty="0" smtClean="0"/>
              <a:t>These sequences keep residual transverse magnetization in phase i.e. coherent by a process </a:t>
            </a:r>
            <a:r>
              <a:rPr lang="en-US" sz="2400" b="1" dirty="0" smtClean="0"/>
              <a:t>rewinding.</a:t>
            </a:r>
          </a:p>
          <a:p>
            <a:pPr>
              <a:lnSpc>
                <a:spcPct val="150000"/>
              </a:lnSpc>
            </a:pPr>
            <a:r>
              <a:rPr lang="en-US" sz="2400" b="1" u="sng" dirty="0" smtClean="0">
                <a:solidFill>
                  <a:srgbClr val="FFC000"/>
                </a:solidFill>
              </a:rPr>
              <a:t>Rewinding</a:t>
            </a:r>
            <a:r>
              <a:rPr lang="en-US" sz="2400" dirty="0" smtClean="0">
                <a:solidFill>
                  <a:srgbClr val="FFC000"/>
                </a:solidFill>
              </a:rPr>
              <a:t>-</a:t>
            </a:r>
            <a:r>
              <a:rPr lang="en-US" sz="2400" dirty="0" smtClean="0"/>
              <a:t> Reversing the slope of the phase encoding gradient after readout.</a:t>
            </a:r>
          </a:p>
          <a:p>
            <a:pPr>
              <a:lnSpc>
                <a:spcPct val="150000"/>
              </a:lnSpc>
            </a:pPr>
            <a:r>
              <a:rPr lang="en-US" sz="2400" dirty="0" smtClean="0"/>
              <a:t>Resultant echo contains info. from the </a:t>
            </a:r>
            <a:r>
              <a:rPr lang="en-US" sz="2400" b="1" dirty="0" smtClean="0"/>
              <a:t>FID &amp; stimulated echo.</a:t>
            </a:r>
          </a:p>
          <a:p>
            <a:endParaRPr lang="en-US" dirty="0" smtClean="0"/>
          </a:p>
          <a:p>
            <a:endParaRPr lang="en-US" dirty="0"/>
          </a:p>
        </p:txBody>
      </p:sp>
    </p:spTree>
    <p:extLst>
      <p:ext uri="{BB962C8B-B14F-4D97-AF65-F5344CB8AC3E}">
        <p14:creationId xmlns="" xmlns:p14="http://schemas.microsoft.com/office/powerpoint/2010/main" val="92965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838200" y="1371601"/>
            <a:ext cx="72390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3505200" cy="1143000"/>
          </a:xfrm>
        </p:spPr>
        <p:txBody>
          <a:bodyPr/>
          <a:lstStyle/>
          <a:p>
            <a:r>
              <a:rPr lang="en-US" dirty="0" smtClean="0"/>
              <a:t>Uses </a:t>
            </a:r>
            <a:endParaRPr lang="en-US" dirty="0"/>
          </a:p>
        </p:txBody>
      </p:sp>
      <p:sp>
        <p:nvSpPr>
          <p:cNvPr id="3" name="Content Placeholder 2"/>
          <p:cNvSpPr>
            <a:spLocks noGrp="1"/>
          </p:cNvSpPr>
          <p:nvPr>
            <p:ph idx="1"/>
          </p:nvPr>
        </p:nvSpPr>
        <p:spPr>
          <a:xfrm>
            <a:off x="457200" y="1524000"/>
            <a:ext cx="8229600" cy="4800600"/>
          </a:xfrm>
        </p:spPr>
        <p:txBody>
          <a:bodyPr/>
          <a:lstStyle/>
          <a:p>
            <a:r>
              <a:rPr lang="en-US" dirty="0" smtClean="0"/>
              <a:t>To achieve </a:t>
            </a:r>
            <a:r>
              <a:rPr lang="en-US" b="1" dirty="0" smtClean="0"/>
              <a:t>T1, PD &amp; T2* </a:t>
            </a:r>
            <a:r>
              <a:rPr lang="en-US" dirty="0" smtClean="0"/>
              <a:t>weighted images in a very short scan time </a:t>
            </a:r>
          </a:p>
          <a:p>
            <a:pPr marL="0" indent="0">
              <a:buNone/>
            </a:pPr>
            <a:endParaRPr lang="en-US" dirty="0" smtClean="0"/>
          </a:p>
          <a:p>
            <a:pPr marL="0" indent="0">
              <a:buNone/>
            </a:pPr>
            <a:r>
              <a:rPr lang="en-US" dirty="0" smtClean="0"/>
              <a:t>Application – </a:t>
            </a:r>
            <a:r>
              <a:rPr lang="en-US" dirty="0"/>
              <a:t> </a:t>
            </a:r>
            <a:endParaRPr lang="en-US" dirty="0" smtClean="0"/>
          </a:p>
          <a:p>
            <a:r>
              <a:rPr lang="en-US" dirty="0" smtClean="0"/>
              <a:t>In angiographic, </a:t>
            </a:r>
            <a:r>
              <a:rPr lang="en-US" dirty="0" err="1" smtClean="0"/>
              <a:t>myelographic</a:t>
            </a:r>
            <a:r>
              <a:rPr lang="en-US" dirty="0" smtClean="0"/>
              <a:t>, </a:t>
            </a:r>
            <a:r>
              <a:rPr lang="en-US" dirty="0" err="1" smtClean="0"/>
              <a:t>arthrographic</a:t>
            </a:r>
            <a:r>
              <a:rPr lang="en-US" dirty="0" smtClean="0"/>
              <a:t> effects.</a:t>
            </a:r>
          </a:p>
          <a:p>
            <a:r>
              <a:rPr lang="en-US" dirty="0" smtClean="0"/>
              <a:t>Acquired slice by slice or 3D- volume acquisition</a:t>
            </a:r>
          </a:p>
          <a:p>
            <a:r>
              <a:rPr lang="en-US" dirty="0" smtClean="0"/>
              <a:t>As the TR is short, slices can be acquired in a single breath-hold.</a:t>
            </a:r>
            <a:endParaRPr lang="en-US" dirty="0"/>
          </a:p>
        </p:txBody>
      </p:sp>
    </p:spTree>
    <p:extLst>
      <p:ext uri="{BB962C8B-B14F-4D97-AF65-F5344CB8AC3E}">
        <p14:creationId xmlns="" xmlns:p14="http://schemas.microsoft.com/office/powerpoint/2010/main" val="1375534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371600"/>
          </a:xfrm>
        </p:spPr>
        <p:txBody>
          <a:bodyPr>
            <a:normAutofit/>
          </a:bodyPr>
          <a:lstStyle/>
          <a:p>
            <a:r>
              <a:rPr lang="en-US" dirty="0" smtClean="0"/>
              <a:t>Parameters</a:t>
            </a:r>
            <a:endParaRPr lang="en-US" dirty="0"/>
          </a:p>
        </p:txBody>
      </p:sp>
      <p:sp>
        <p:nvSpPr>
          <p:cNvPr id="3" name="Content Placeholder 2"/>
          <p:cNvSpPr>
            <a:spLocks noGrp="1"/>
          </p:cNvSpPr>
          <p:nvPr>
            <p:ph idx="1"/>
          </p:nvPr>
        </p:nvSpPr>
        <p:spPr>
          <a:xfrm>
            <a:off x="457200" y="1676400"/>
            <a:ext cx="8229600" cy="4648200"/>
          </a:xfrm>
        </p:spPr>
        <p:txBody>
          <a:bodyPr/>
          <a:lstStyle/>
          <a:p>
            <a:r>
              <a:rPr lang="en-US" dirty="0" smtClean="0"/>
              <a:t>To maintain steady state-</a:t>
            </a:r>
          </a:p>
          <a:p>
            <a:r>
              <a:rPr lang="en-US" dirty="0" smtClean="0"/>
              <a:t>Flip angle- 30-45 degree</a:t>
            </a:r>
          </a:p>
          <a:p>
            <a:r>
              <a:rPr lang="en-US" dirty="0" smtClean="0"/>
              <a:t>TR            - 20-50 ms</a:t>
            </a:r>
            <a:endParaRPr lang="en-US" dirty="0"/>
          </a:p>
          <a:p>
            <a:r>
              <a:rPr lang="en-US" dirty="0" smtClean="0"/>
              <a:t>To maximize T2*-</a:t>
            </a:r>
          </a:p>
          <a:p>
            <a:r>
              <a:rPr lang="en-US" dirty="0" smtClean="0"/>
              <a:t>Long TE:   </a:t>
            </a:r>
            <a:r>
              <a:rPr lang="en-US" smtClean="0"/>
              <a:t>15-25 ms</a:t>
            </a:r>
            <a:endParaRPr lang="en-US" dirty="0" smtClean="0"/>
          </a:p>
          <a:p>
            <a:r>
              <a:rPr lang="en-US" dirty="0" smtClean="0"/>
              <a:t>Average scan time- seconds for single slice, 4-5 min. for volume acquisitions.</a:t>
            </a:r>
            <a:endParaRPr lang="en-US" dirty="0"/>
          </a:p>
        </p:txBody>
      </p:sp>
    </p:spTree>
    <p:extLst>
      <p:ext uri="{BB962C8B-B14F-4D97-AF65-F5344CB8AC3E}">
        <p14:creationId xmlns="" xmlns:p14="http://schemas.microsoft.com/office/powerpoint/2010/main" val="1863048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endParaRPr lang="en-US"/>
          </a:p>
        </p:txBody>
      </p:sp>
      <p:sp>
        <p:nvSpPr>
          <p:cNvPr id="3" name="Content Placeholder 2"/>
          <p:cNvSpPr>
            <a:spLocks noGrp="1"/>
          </p:cNvSpPr>
          <p:nvPr>
            <p:ph idx="1"/>
          </p:nvPr>
        </p:nvSpPr>
        <p:spPr>
          <a:xfrm>
            <a:off x="457200" y="1676400"/>
            <a:ext cx="8229600" cy="4648200"/>
          </a:xfrm>
        </p:spPr>
        <p:txBody>
          <a:bodyPr/>
          <a:lstStyle/>
          <a:p>
            <a:r>
              <a:rPr lang="en-US" b="1" dirty="0" smtClean="0">
                <a:solidFill>
                  <a:srgbClr val="FFC000"/>
                </a:solidFill>
              </a:rPr>
              <a:t>Advantages- </a:t>
            </a:r>
          </a:p>
          <a:p>
            <a:pPr algn="ctr"/>
            <a:r>
              <a:rPr lang="en-US" dirty="0" smtClean="0"/>
              <a:t>fast scanning, breath hold imaging possible,</a:t>
            </a:r>
          </a:p>
          <a:p>
            <a:pPr algn="ctr"/>
            <a:r>
              <a:rPr lang="en-US" dirty="0" smtClean="0"/>
              <a:t>sensitive to flow, useful for angiography</a:t>
            </a:r>
          </a:p>
          <a:p>
            <a:pPr algn="ctr"/>
            <a:r>
              <a:rPr lang="en-US" dirty="0" smtClean="0"/>
              <a:t>volume acquisition possible.</a:t>
            </a:r>
          </a:p>
          <a:p>
            <a:endParaRPr lang="en-US" dirty="0"/>
          </a:p>
          <a:p>
            <a:r>
              <a:rPr lang="en-US" b="1" dirty="0" smtClean="0">
                <a:solidFill>
                  <a:srgbClr val="FFC000"/>
                </a:solidFill>
              </a:rPr>
              <a:t>Disadvantages -  </a:t>
            </a:r>
          </a:p>
          <a:p>
            <a:pPr algn="ctr"/>
            <a:r>
              <a:rPr lang="en-US" dirty="0" smtClean="0"/>
              <a:t>Poor SNR in 2D acquisition.</a:t>
            </a:r>
          </a:p>
          <a:p>
            <a:pPr algn="ctr"/>
            <a:r>
              <a:rPr lang="en-US" dirty="0" smtClean="0"/>
              <a:t>Magnetic susceptibility increases.</a:t>
            </a:r>
          </a:p>
          <a:p>
            <a:pPr algn="ctr"/>
            <a:r>
              <a:rPr lang="en-US" dirty="0" smtClean="0"/>
              <a:t>Loud gradient noise.   </a:t>
            </a:r>
            <a:endParaRPr lang="en-US" dirty="0"/>
          </a:p>
        </p:txBody>
      </p:sp>
    </p:spTree>
    <p:extLst>
      <p:ext uri="{BB962C8B-B14F-4D97-AF65-F5344CB8AC3E}">
        <p14:creationId xmlns="" xmlns:p14="http://schemas.microsoft.com/office/powerpoint/2010/main" val="3724355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b="1" dirty="0" smtClean="0"/>
              <a:t>Incoherent gradient echo(spoiled)</a:t>
            </a:r>
            <a:endParaRPr lang="en-US" b="1" dirty="0"/>
          </a:p>
        </p:txBody>
      </p:sp>
      <p:sp>
        <p:nvSpPr>
          <p:cNvPr id="3" name="Content Placeholder 2"/>
          <p:cNvSpPr>
            <a:spLocks noGrp="1"/>
          </p:cNvSpPr>
          <p:nvPr>
            <p:ph idx="1"/>
          </p:nvPr>
        </p:nvSpPr>
        <p:spPr>
          <a:xfrm>
            <a:off x="457200" y="1295400"/>
            <a:ext cx="8229600" cy="5334000"/>
          </a:xfrm>
        </p:spPr>
        <p:txBody>
          <a:bodyPr>
            <a:normAutofit/>
          </a:bodyPr>
          <a:lstStyle/>
          <a:p>
            <a:pPr>
              <a:lnSpc>
                <a:spcPct val="150000"/>
              </a:lnSpc>
            </a:pPr>
            <a:r>
              <a:rPr lang="en-US" dirty="0" smtClean="0"/>
              <a:t>Begin with variable flip angle &amp; use gradient for </a:t>
            </a:r>
            <a:r>
              <a:rPr lang="en-US" dirty="0" err="1" smtClean="0"/>
              <a:t>rephasing</a:t>
            </a:r>
            <a:r>
              <a:rPr lang="en-US" dirty="0" smtClean="0"/>
              <a:t>.</a:t>
            </a:r>
          </a:p>
          <a:p>
            <a:pPr>
              <a:lnSpc>
                <a:spcPct val="150000"/>
              </a:lnSpc>
            </a:pPr>
            <a:r>
              <a:rPr lang="en-US" dirty="0" smtClean="0"/>
              <a:t>The steady state is maintained so that residual transverse magnetization is left over from previous TR periods.</a:t>
            </a:r>
          </a:p>
          <a:p>
            <a:pPr>
              <a:lnSpc>
                <a:spcPct val="150000"/>
              </a:lnSpc>
            </a:pPr>
            <a:r>
              <a:rPr lang="en-US" dirty="0"/>
              <a:t>These sequences </a:t>
            </a:r>
            <a:r>
              <a:rPr lang="en-US" dirty="0" err="1">
                <a:solidFill>
                  <a:srgbClr val="C00000"/>
                </a:solidFill>
              </a:rPr>
              <a:t>dephase</a:t>
            </a:r>
            <a:r>
              <a:rPr lang="en-US" dirty="0">
                <a:solidFill>
                  <a:srgbClr val="C00000"/>
                </a:solidFill>
              </a:rPr>
              <a:t> or spoil magnetization </a:t>
            </a:r>
            <a:r>
              <a:rPr lang="en-US" dirty="0"/>
              <a:t>so that its effect on image contrast is minimal</a:t>
            </a:r>
            <a:r>
              <a:rPr lang="en-US" dirty="0" smtClean="0"/>
              <a:t>.</a:t>
            </a:r>
          </a:p>
          <a:p>
            <a:pPr>
              <a:lnSpc>
                <a:spcPct val="150000"/>
              </a:lnSpc>
            </a:pPr>
            <a:endParaRPr lang="en-US" dirty="0"/>
          </a:p>
        </p:txBody>
      </p:sp>
    </p:spTree>
    <p:extLst>
      <p:ext uri="{BB962C8B-B14F-4D97-AF65-F5344CB8AC3E}">
        <p14:creationId xmlns="" xmlns:p14="http://schemas.microsoft.com/office/powerpoint/2010/main" val="3404762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Only transverse magnetization from the previous excitation is used, i.e. the FID</a:t>
            </a:r>
          </a:p>
          <a:p>
            <a:r>
              <a:rPr lang="en-US" dirty="0" smtClean="0"/>
              <a:t>Only the FID is sampled so that T1 weighting predominates</a:t>
            </a:r>
            <a:endParaRPr lang="en-US" dirty="0"/>
          </a:p>
          <a:p>
            <a:r>
              <a:rPr lang="en-US" dirty="0"/>
              <a:t>Two ways to achieve </a:t>
            </a:r>
            <a:r>
              <a:rPr lang="en-US" dirty="0" err="1"/>
              <a:t>dephasing</a:t>
            </a:r>
            <a:r>
              <a:rPr lang="en-US" dirty="0"/>
              <a:t> /</a:t>
            </a:r>
            <a:r>
              <a:rPr lang="en-US" dirty="0" smtClean="0"/>
              <a:t>spoiling-</a:t>
            </a:r>
            <a:endParaRPr lang="en-US" dirty="0"/>
          </a:p>
          <a:p>
            <a:pPr algn="ctr"/>
            <a:r>
              <a:rPr lang="en-US" b="1" dirty="0">
                <a:solidFill>
                  <a:srgbClr val="00B0F0"/>
                </a:solidFill>
              </a:rPr>
              <a:t>RF spoiling</a:t>
            </a:r>
          </a:p>
          <a:p>
            <a:pPr algn="ctr"/>
            <a:r>
              <a:rPr lang="en-US" b="1" dirty="0">
                <a:solidFill>
                  <a:srgbClr val="00B0F0"/>
                </a:solidFill>
              </a:rPr>
              <a:t>Gradient spoiling</a:t>
            </a:r>
          </a:p>
          <a:p>
            <a:endParaRPr lang="en-US" dirty="0"/>
          </a:p>
        </p:txBody>
      </p:sp>
    </p:spTree>
    <p:extLst>
      <p:ext uri="{BB962C8B-B14F-4D97-AF65-F5344CB8AC3E}">
        <p14:creationId xmlns="" xmlns:p14="http://schemas.microsoft.com/office/powerpoint/2010/main" val="3067549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591312"/>
          </a:xfrm>
        </p:spPr>
        <p:txBody>
          <a:bodyPr>
            <a:normAutofit fontScale="90000"/>
          </a:bodyPr>
          <a:lstStyle/>
          <a:p>
            <a:r>
              <a:rPr lang="en-US" b="1" dirty="0" smtClean="0"/>
              <a:t>RF spoiling </a:t>
            </a:r>
            <a:r>
              <a:rPr lang="en-US" b="1" dirty="0" smtClean="0">
                <a:solidFill>
                  <a:srgbClr val="00B0F0"/>
                </a:solidFill>
              </a:rPr>
              <a:t/>
            </a:r>
            <a:br>
              <a:rPr lang="en-US" b="1" dirty="0" smtClean="0">
                <a:solidFill>
                  <a:srgbClr val="00B0F0"/>
                </a:solidFill>
              </a:rPr>
            </a:br>
            <a:endParaRPr lang="en-US" dirty="0"/>
          </a:p>
        </p:txBody>
      </p:sp>
      <p:sp>
        <p:nvSpPr>
          <p:cNvPr id="5" name="Content Placeholder 4"/>
          <p:cNvSpPr>
            <a:spLocks noGrp="1"/>
          </p:cNvSpPr>
          <p:nvPr>
            <p:ph sz="half" idx="1"/>
          </p:nvPr>
        </p:nvSpPr>
        <p:spPr>
          <a:xfrm>
            <a:off x="457200" y="1219200"/>
            <a:ext cx="4038600" cy="5135725"/>
          </a:xfrm>
        </p:spPr>
        <p:txBody>
          <a:bodyPr/>
          <a:lstStyle/>
          <a:p>
            <a:r>
              <a:rPr lang="en-US" dirty="0" smtClean="0"/>
              <a:t>RF excitation pulses are transmitted not only at a certain frequency to excite each slice but also at a specific phase.</a:t>
            </a:r>
          </a:p>
          <a:p>
            <a:r>
              <a:rPr lang="en-US" dirty="0" smtClean="0"/>
              <a:t>Every TR, the phase angle of the transverse magnetization is changed </a:t>
            </a:r>
            <a:endParaRPr lang="en-US" dirty="0"/>
          </a:p>
        </p:txBody>
      </p:sp>
      <p:pic>
        <p:nvPicPr>
          <p:cNvPr id="3074" name="Picture 2"/>
          <p:cNvPicPr>
            <a:picLocks noGrp="1" noChangeAspect="1" noChangeArrowheads="1"/>
          </p:cNvPicPr>
          <p:nvPr>
            <p:ph sz="half" idx="2"/>
          </p:nvPr>
        </p:nvPicPr>
        <p:blipFill>
          <a:blip r:embed="rId2" cstate="print"/>
          <a:stretch>
            <a:fillRect/>
          </a:stretch>
        </p:blipFill>
        <p:spPr bwMode="auto">
          <a:xfrm>
            <a:off x="4648200" y="2061637"/>
            <a:ext cx="4038600" cy="4152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lstStyle/>
          <a:p>
            <a:endParaRPr lang="en-US" dirty="0"/>
          </a:p>
        </p:txBody>
      </p:sp>
      <p:sp>
        <p:nvSpPr>
          <p:cNvPr id="3" name="Content Placeholder 2"/>
          <p:cNvSpPr>
            <a:spLocks noGrp="1"/>
          </p:cNvSpPr>
          <p:nvPr>
            <p:ph idx="1"/>
          </p:nvPr>
        </p:nvSpPr>
        <p:spPr>
          <a:xfrm>
            <a:off x="457200" y="1600200"/>
            <a:ext cx="8229600" cy="4724400"/>
          </a:xfrm>
        </p:spPr>
        <p:txBody>
          <a:bodyPr/>
          <a:lstStyle/>
          <a:p>
            <a:endParaRPr lang="en-US" sz="2400" dirty="0" smtClean="0"/>
          </a:p>
          <a:p>
            <a:r>
              <a:rPr lang="en-US" sz="2400" dirty="0" smtClean="0"/>
              <a:t>Only frequencies from the echo that has been created by excitation pulse are digitized.</a:t>
            </a:r>
          </a:p>
          <a:p>
            <a:endParaRPr lang="en-US" sz="2400" dirty="0" smtClean="0"/>
          </a:p>
          <a:p>
            <a:r>
              <a:rPr lang="en-US" sz="2400" dirty="0"/>
              <a:t>It enable only information from most recently created </a:t>
            </a:r>
            <a:r>
              <a:rPr lang="en-US" sz="2400" dirty="0" smtClean="0"/>
              <a:t>transverse magnetization(gradient echo)</a:t>
            </a:r>
          </a:p>
          <a:p>
            <a:endParaRPr lang="en-US" dirty="0"/>
          </a:p>
        </p:txBody>
      </p:sp>
    </p:spTree>
    <p:extLst>
      <p:ext uri="{BB962C8B-B14F-4D97-AF65-F5344CB8AC3E}">
        <p14:creationId xmlns="" xmlns:p14="http://schemas.microsoft.com/office/powerpoint/2010/main" val="47898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spoiling </a:t>
            </a:r>
            <a:endParaRPr lang="en-US" dirty="0"/>
          </a:p>
        </p:txBody>
      </p:sp>
      <p:sp>
        <p:nvSpPr>
          <p:cNvPr id="3" name="Content Placeholder 2"/>
          <p:cNvSpPr>
            <a:spLocks noGrp="1"/>
          </p:cNvSpPr>
          <p:nvPr>
            <p:ph idx="1"/>
          </p:nvPr>
        </p:nvSpPr>
        <p:spPr/>
        <p:txBody>
          <a:bodyPr>
            <a:normAutofit/>
          </a:bodyPr>
          <a:lstStyle/>
          <a:p>
            <a:r>
              <a:rPr lang="en-US" sz="2400" dirty="0" smtClean="0"/>
              <a:t>Gradients can be used to </a:t>
            </a:r>
            <a:r>
              <a:rPr lang="en-US" sz="2400" dirty="0" err="1" smtClean="0"/>
              <a:t>rephase</a:t>
            </a:r>
            <a:r>
              <a:rPr lang="en-US" sz="2400" dirty="0" smtClean="0"/>
              <a:t>  &amp; </a:t>
            </a:r>
            <a:r>
              <a:rPr lang="en-US" sz="2400" dirty="0" err="1" smtClean="0"/>
              <a:t>dephase</a:t>
            </a:r>
            <a:r>
              <a:rPr lang="en-US" sz="2400" dirty="0" smtClean="0"/>
              <a:t> the residual magnetization.</a:t>
            </a:r>
          </a:p>
          <a:p>
            <a:endParaRPr lang="en-US" sz="2400" dirty="0" smtClean="0"/>
          </a:p>
          <a:p>
            <a:r>
              <a:rPr lang="en-US" sz="2400" dirty="0" smtClean="0"/>
              <a:t>Gradient spoiling is opposite of rewinding.</a:t>
            </a:r>
          </a:p>
          <a:p>
            <a:endParaRPr lang="en-US" sz="2400" dirty="0" smtClean="0"/>
          </a:p>
          <a:p>
            <a:r>
              <a:rPr lang="en-US" sz="2400" dirty="0" smtClean="0"/>
              <a:t>Slice-select, phase encoding, and frequency-encoding gradients are used to </a:t>
            </a:r>
            <a:r>
              <a:rPr lang="en-US" sz="2400" dirty="0" err="1" smtClean="0"/>
              <a:t>dephase</a:t>
            </a:r>
            <a:r>
              <a:rPr lang="en-US" sz="2400" dirty="0" smtClean="0"/>
              <a:t> residual magnetization so that it is incoherent at the beginning of the next TR period.</a:t>
            </a:r>
          </a:p>
          <a:p>
            <a:r>
              <a:rPr lang="en-US" sz="2400" dirty="0" smtClean="0"/>
              <a:t>T2* or T2 effect are reduced.</a:t>
            </a:r>
            <a:endParaRPr lang="en-US" sz="2400" dirty="0"/>
          </a:p>
        </p:txBody>
      </p:sp>
    </p:spTree>
    <p:extLst>
      <p:ext uri="{BB962C8B-B14F-4D97-AF65-F5344CB8AC3E}">
        <p14:creationId xmlns="" xmlns:p14="http://schemas.microsoft.com/office/powerpoint/2010/main" val="3139858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Variable flip angle</a:t>
            </a:r>
            <a:endParaRPr lang="en-US" b="1" dirty="0"/>
          </a:p>
        </p:txBody>
      </p:sp>
      <p:sp>
        <p:nvSpPr>
          <p:cNvPr id="3" name="Content Placeholder 2"/>
          <p:cNvSpPr>
            <a:spLocks noGrp="1"/>
          </p:cNvSpPr>
          <p:nvPr>
            <p:ph idx="1"/>
          </p:nvPr>
        </p:nvSpPr>
        <p:spPr/>
        <p:txBody>
          <a:bodyPr/>
          <a:lstStyle/>
          <a:p>
            <a:r>
              <a:rPr lang="en-US" dirty="0" smtClean="0"/>
              <a:t>A gradient-echo pulse sequence uses an RF excitation pulse that is variable and therefore flips the NMV through any angle (not just 90°).</a:t>
            </a:r>
            <a:endParaRPr lang="en-IN" dirty="0" smtClean="0"/>
          </a:p>
          <a:p>
            <a:pPr>
              <a:buNone/>
            </a:pPr>
            <a:r>
              <a:rPr lang="en-US" b="1" dirty="0" smtClean="0"/>
              <a:t>Gradient </a:t>
            </a:r>
            <a:r>
              <a:rPr lang="en-US" b="1" dirty="0" err="1" smtClean="0"/>
              <a:t>rephasing</a:t>
            </a:r>
            <a:r>
              <a:rPr lang="en-US" b="1" dirty="0" smtClean="0"/>
              <a:t>:</a:t>
            </a:r>
          </a:p>
          <a:p>
            <a:r>
              <a:rPr lang="en-US" dirty="0" smtClean="0"/>
              <a:t>After the RF excitation pulse is withdrawn, the FID immediately occurs due to </a:t>
            </a:r>
            <a:r>
              <a:rPr lang="en-US" dirty="0" err="1" smtClean="0"/>
              <a:t>inhomogeneities</a:t>
            </a:r>
            <a:r>
              <a:rPr lang="en-US" dirty="0" smtClean="0"/>
              <a:t> in the magnetic field and T2* decay.</a:t>
            </a:r>
          </a:p>
          <a:p>
            <a:r>
              <a:rPr lang="en-US" b="1" dirty="0" smtClean="0"/>
              <a:t>Gradient </a:t>
            </a:r>
            <a:r>
              <a:rPr lang="en-US" dirty="0" smtClean="0"/>
              <a:t>is used to </a:t>
            </a:r>
            <a:r>
              <a:rPr lang="en-US" dirty="0" err="1" smtClean="0"/>
              <a:t>rephase</a:t>
            </a:r>
            <a:r>
              <a:rPr lang="en-US" dirty="0" smtClean="0"/>
              <a:t> transverse magnetization </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ses </a:t>
            </a:r>
            <a:endParaRPr lang="en-US" dirty="0"/>
          </a:p>
        </p:txBody>
      </p:sp>
      <p:sp>
        <p:nvSpPr>
          <p:cNvPr id="3" name="Content Placeholder 2"/>
          <p:cNvSpPr>
            <a:spLocks noGrp="1"/>
          </p:cNvSpPr>
          <p:nvPr>
            <p:ph idx="1"/>
          </p:nvPr>
        </p:nvSpPr>
        <p:spPr>
          <a:xfrm>
            <a:off x="457200" y="1935480"/>
            <a:ext cx="4038600" cy="4017050"/>
          </a:xfrm>
          <a:solidFill>
            <a:schemeClr val="accent2">
              <a:lumMod val="40000"/>
              <a:lumOff val="60000"/>
            </a:schemeClr>
          </a:solidFill>
        </p:spPr>
        <p:txBody>
          <a:bodyPr>
            <a:normAutofit/>
          </a:bodyPr>
          <a:lstStyle/>
          <a:p>
            <a:pPr>
              <a:lnSpc>
                <a:spcPct val="150000"/>
              </a:lnSpc>
            </a:pPr>
            <a:r>
              <a:rPr lang="en-US" sz="2400" dirty="0" smtClean="0"/>
              <a:t>Used to produce T1-W &amp; proton density images.</a:t>
            </a:r>
          </a:p>
          <a:p>
            <a:pPr>
              <a:lnSpc>
                <a:spcPct val="150000"/>
              </a:lnSpc>
            </a:pPr>
            <a:endParaRPr lang="en-US" sz="2400" dirty="0" smtClean="0"/>
          </a:p>
          <a:p>
            <a:pPr>
              <a:lnSpc>
                <a:spcPct val="150000"/>
              </a:lnSpc>
            </a:pPr>
            <a:r>
              <a:rPr lang="en-US" sz="2400" dirty="0" smtClean="0"/>
              <a:t>2D &amp; volume acquisitions</a:t>
            </a:r>
          </a:p>
          <a:p>
            <a:pPr>
              <a:lnSpc>
                <a:spcPct val="150000"/>
              </a:lnSpc>
            </a:pPr>
            <a:endParaRPr lang="en-US" sz="2400" dirty="0" smtClean="0"/>
          </a:p>
          <a:p>
            <a:pPr>
              <a:lnSpc>
                <a:spcPct val="150000"/>
              </a:lnSpc>
            </a:pPr>
            <a:r>
              <a:rPr lang="en-US" sz="2400" dirty="0" smtClean="0"/>
              <a:t>T1-W breath hold images.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648200" y="1905000"/>
            <a:ext cx="4267200" cy="3048000"/>
          </a:xfrm>
          <a:prstGeom prst="rect">
            <a:avLst/>
          </a:prstGeom>
          <a:noFill/>
          <a:ln w="9525">
            <a:noFill/>
            <a:miter lim="800000"/>
            <a:headEnd/>
            <a:tailEnd/>
          </a:ln>
          <a:effectLst/>
        </p:spPr>
      </p:pic>
      <p:sp>
        <p:nvSpPr>
          <p:cNvPr id="5" name="Rectangle 4"/>
          <p:cNvSpPr/>
          <p:nvPr/>
        </p:nvSpPr>
        <p:spPr>
          <a:xfrm>
            <a:off x="4572000" y="5029200"/>
            <a:ext cx="4343400" cy="923330"/>
          </a:xfrm>
          <a:prstGeom prst="rect">
            <a:avLst/>
          </a:prstGeom>
        </p:spPr>
        <p:txBody>
          <a:bodyPr wrap="square">
            <a:spAutoFit/>
          </a:bodyPr>
          <a:lstStyle/>
          <a:p>
            <a:r>
              <a:rPr lang="en-US" dirty="0" smtClean="0"/>
              <a:t>Axial breath-hold T1 weighted incoherent (spoiled) GRE image</a:t>
            </a:r>
          </a:p>
          <a:p>
            <a:r>
              <a:rPr lang="en-US" dirty="0" smtClean="0"/>
              <a:t>showing normal appearances</a:t>
            </a:r>
            <a:endParaRPr lang="en-US" dirty="0"/>
          </a:p>
        </p:txBody>
      </p:sp>
    </p:spTree>
    <p:extLst>
      <p:ext uri="{BB962C8B-B14F-4D97-AF65-F5344CB8AC3E}">
        <p14:creationId xmlns="" xmlns:p14="http://schemas.microsoft.com/office/powerpoint/2010/main" val="2674046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371600"/>
          </a:xfrm>
        </p:spPr>
        <p:txBody>
          <a:bodyPr>
            <a:normAutofit/>
          </a:bodyPr>
          <a:lstStyle/>
          <a:p>
            <a:r>
              <a:rPr lang="en-US" dirty="0" smtClean="0"/>
              <a:t>Parameters</a:t>
            </a:r>
            <a:endParaRPr lang="en-US" dirty="0"/>
          </a:p>
        </p:txBody>
      </p:sp>
      <p:sp>
        <p:nvSpPr>
          <p:cNvPr id="3" name="Content Placeholder 2"/>
          <p:cNvSpPr>
            <a:spLocks noGrp="1"/>
          </p:cNvSpPr>
          <p:nvPr>
            <p:ph idx="1"/>
          </p:nvPr>
        </p:nvSpPr>
        <p:spPr>
          <a:xfrm>
            <a:off x="457200" y="1676400"/>
            <a:ext cx="8229600" cy="4648200"/>
          </a:xfrm>
        </p:spPr>
        <p:txBody>
          <a:bodyPr/>
          <a:lstStyle/>
          <a:p>
            <a:r>
              <a:rPr lang="en-US" dirty="0" smtClean="0"/>
              <a:t>To maintain steady state-</a:t>
            </a:r>
          </a:p>
          <a:p>
            <a:r>
              <a:rPr lang="en-US" dirty="0" smtClean="0"/>
              <a:t>Flip angle- 30-45 degree</a:t>
            </a:r>
          </a:p>
          <a:p>
            <a:r>
              <a:rPr lang="en-US" dirty="0" smtClean="0"/>
              <a:t>TR            - 20-50 ms</a:t>
            </a:r>
            <a:endParaRPr lang="en-US" dirty="0"/>
          </a:p>
          <a:p>
            <a:r>
              <a:rPr lang="en-US" dirty="0" smtClean="0"/>
              <a:t>To maximize T1-</a:t>
            </a:r>
          </a:p>
          <a:p>
            <a:r>
              <a:rPr lang="en-US" dirty="0" smtClean="0"/>
              <a:t>Short  TE     5-10 </a:t>
            </a:r>
            <a:r>
              <a:rPr lang="en-US" dirty="0" err="1" smtClean="0"/>
              <a:t>ms</a:t>
            </a:r>
            <a:endParaRPr lang="en-US" dirty="0" smtClean="0"/>
          </a:p>
          <a:p>
            <a:r>
              <a:rPr lang="en-US" dirty="0" smtClean="0"/>
              <a:t>Average scan time- seconds for single slice, 4-5 min. for volume acquisitions.</a:t>
            </a:r>
            <a:endParaRPr lang="en-US" dirty="0"/>
          </a:p>
        </p:txBody>
      </p:sp>
    </p:spTree>
    <p:extLst>
      <p:ext uri="{BB962C8B-B14F-4D97-AF65-F5344CB8AC3E}">
        <p14:creationId xmlns="" xmlns:p14="http://schemas.microsoft.com/office/powerpoint/2010/main" val="2481330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endParaRPr lang="en-US"/>
          </a:p>
        </p:txBody>
      </p:sp>
      <p:sp>
        <p:nvSpPr>
          <p:cNvPr id="3" name="Content Placeholder 2"/>
          <p:cNvSpPr>
            <a:spLocks noGrp="1"/>
          </p:cNvSpPr>
          <p:nvPr>
            <p:ph idx="1"/>
          </p:nvPr>
        </p:nvSpPr>
        <p:spPr>
          <a:xfrm>
            <a:off x="457200" y="1676400"/>
            <a:ext cx="8229600" cy="4648200"/>
          </a:xfrm>
        </p:spPr>
        <p:txBody>
          <a:bodyPr/>
          <a:lstStyle/>
          <a:p>
            <a:r>
              <a:rPr lang="en-US" dirty="0" smtClean="0"/>
              <a:t>Advantages- </a:t>
            </a:r>
          </a:p>
          <a:p>
            <a:pPr algn="ctr"/>
            <a:r>
              <a:rPr lang="en-US" dirty="0" smtClean="0"/>
              <a:t> </a:t>
            </a:r>
            <a:r>
              <a:rPr lang="en-US" dirty="0"/>
              <a:t>B</a:t>
            </a:r>
            <a:r>
              <a:rPr lang="en-US" dirty="0" smtClean="0"/>
              <a:t>reath holding possible,</a:t>
            </a:r>
          </a:p>
          <a:p>
            <a:pPr algn="ctr"/>
            <a:r>
              <a:rPr lang="en-US" dirty="0" smtClean="0"/>
              <a:t>Good SNR &amp; anatomical detail in volume.</a:t>
            </a:r>
          </a:p>
          <a:p>
            <a:pPr algn="ctr"/>
            <a:r>
              <a:rPr lang="en-US" dirty="0" smtClean="0"/>
              <a:t>Volume/ 2D acquisition possible.</a:t>
            </a:r>
          </a:p>
          <a:p>
            <a:endParaRPr lang="en-US" dirty="0"/>
          </a:p>
          <a:p>
            <a:r>
              <a:rPr lang="en-US" dirty="0" smtClean="0"/>
              <a:t>Disadvantages -  </a:t>
            </a:r>
          </a:p>
          <a:p>
            <a:pPr algn="ctr"/>
            <a:r>
              <a:rPr lang="en-US" dirty="0" smtClean="0"/>
              <a:t>Poor SNR in 2D acquisition.</a:t>
            </a:r>
          </a:p>
          <a:p>
            <a:pPr algn="ctr"/>
            <a:r>
              <a:rPr lang="en-US" dirty="0" smtClean="0"/>
              <a:t>Loud gradient noise.   </a:t>
            </a:r>
            <a:endParaRPr lang="en-US" dirty="0"/>
          </a:p>
        </p:txBody>
      </p:sp>
    </p:spTree>
    <p:extLst>
      <p:ext uri="{BB962C8B-B14F-4D97-AF65-F5344CB8AC3E}">
        <p14:creationId xmlns="" xmlns:p14="http://schemas.microsoft.com/office/powerpoint/2010/main" val="343613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Steady state free precession(SSFP)/</a:t>
            </a:r>
            <a:br>
              <a:rPr lang="en-US" sz="4000" b="1" dirty="0" smtClean="0"/>
            </a:br>
            <a:r>
              <a:rPr lang="en-US" sz="4000" b="1" dirty="0" smtClean="0"/>
              <a:t>Reverse-echo gradient-echo</a:t>
            </a:r>
            <a:endParaRPr lang="en-US" sz="4000" b="1" dirty="0"/>
          </a:p>
        </p:txBody>
      </p:sp>
      <p:sp>
        <p:nvSpPr>
          <p:cNvPr id="3" name="Content Placeholder 2"/>
          <p:cNvSpPr>
            <a:spLocks noGrp="1"/>
          </p:cNvSpPr>
          <p:nvPr>
            <p:ph idx="1"/>
          </p:nvPr>
        </p:nvSpPr>
        <p:spPr/>
        <p:txBody>
          <a:bodyPr>
            <a:normAutofit/>
          </a:bodyPr>
          <a:lstStyle/>
          <a:p>
            <a:r>
              <a:rPr lang="en-US" sz="2400" dirty="0" smtClean="0"/>
              <a:t>In gradient-echo sequences, the TE is not long enough to measure the T2 decay time of tissues</a:t>
            </a:r>
          </a:p>
          <a:p>
            <a:r>
              <a:rPr lang="en-US" sz="2400" dirty="0" smtClean="0"/>
              <a:t>Gradient </a:t>
            </a:r>
            <a:r>
              <a:rPr lang="en-US" sz="2400" dirty="0" err="1" smtClean="0"/>
              <a:t>rephasing</a:t>
            </a:r>
            <a:r>
              <a:rPr lang="en-US" sz="2400" dirty="0" smtClean="0"/>
              <a:t> is inefficient so that gradient-echoes are dominated by T2* effects</a:t>
            </a:r>
          </a:p>
          <a:p>
            <a:r>
              <a:rPr lang="en-US" sz="2400" dirty="0" smtClean="0"/>
              <a:t>True T2 weighting is difficult to achieve</a:t>
            </a:r>
            <a:endParaRPr lang="en-US" sz="2800" dirty="0" smtClean="0"/>
          </a:p>
          <a:p>
            <a:r>
              <a:rPr lang="en-US" sz="2400" dirty="0" smtClean="0"/>
              <a:t>Reverse -echo gradient-echo overcomes this problem in obtaining images that have a sufficiently long TE and less T2* than in other steady state sequences.</a:t>
            </a:r>
            <a:endParaRPr lang="en-US" sz="2800" dirty="0" smtClean="0"/>
          </a:p>
          <a:p>
            <a:r>
              <a:rPr lang="en-US" sz="2400" dirty="0" smtClean="0"/>
              <a:t>Uses info.(digitize </a:t>
            </a:r>
            <a:r>
              <a:rPr lang="en-US" sz="2400" dirty="0" err="1" smtClean="0"/>
              <a:t>frequence</a:t>
            </a:r>
            <a:r>
              <a:rPr lang="en-US" sz="2400" dirty="0" smtClean="0"/>
              <a:t>) </a:t>
            </a:r>
            <a:r>
              <a:rPr lang="en-US" sz="2400" dirty="0"/>
              <a:t>o</a:t>
            </a:r>
            <a:r>
              <a:rPr lang="en-US" sz="2400" dirty="0" smtClean="0"/>
              <a:t>nly from stimulated echo &amp; not from the FID.</a:t>
            </a:r>
          </a:p>
          <a:p>
            <a:endParaRPr lang="en-US" sz="2400" dirty="0" smtClean="0"/>
          </a:p>
        </p:txBody>
      </p:sp>
    </p:spTree>
    <p:extLst>
      <p:ext uri="{BB962C8B-B14F-4D97-AF65-F5344CB8AC3E}">
        <p14:creationId xmlns="" xmlns:p14="http://schemas.microsoft.com/office/powerpoint/2010/main" val="3856044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2000"/>
            <a:ext cx="8077200" cy="4434840"/>
          </a:xfrm>
        </p:spPr>
        <p:txBody>
          <a:bodyPr>
            <a:normAutofit/>
          </a:bodyPr>
          <a:lstStyle/>
          <a:p>
            <a:r>
              <a:rPr lang="en-US" sz="2800" dirty="0" smtClean="0"/>
              <a:t>Achieved by a </a:t>
            </a:r>
            <a:r>
              <a:rPr lang="en-US" sz="2800" dirty="0" err="1" smtClean="0">
                <a:solidFill>
                  <a:srgbClr val="C00000"/>
                </a:solidFill>
              </a:rPr>
              <a:t>rewinder</a:t>
            </a:r>
            <a:r>
              <a:rPr lang="en-US" sz="2800" dirty="0" smtClean="0">
                <a:solidFill>
                  <a:srgbClr val="C00000"/>
                </a:solidFill>
              </a:rPr>
              <a:t>  gradient </a:t>
            </a:r>
            <a:r>
              <a:rPr lang="en-US" sz="2800" dirty="0" smtClean="0"/>
              <a:t>which speeds up the </a:t>
            </a:r>
            <a:r>
              <a:rPr lang="en-US" sz="2800" dirty="0" err="1" smtClean="0"/>
              <a:t>rephasing</a:t>
            </a:r>
            <a:r>
              <a:rPr lang="en-US" sz="2800" dirty="0" smtClean="0"/>
              <a:t> process initiated by RF pulse</a:t>
            </a:r>
          </a:p>
          <a:p>
            <a:r>
              <a:rPr lang="en-US" sz="2800" dirty="0" smtClean="0"/>
              <a:t>Rewinding is achieved by applying the positive lobe of the frequency-encoding gradient</a:t>
            </a:r>
          </a:p>
          <a:p>
            <a:r>
              <a:rPr lang="en-US" sz="2800" dirty="0" smtClean="0">
                <a:solidFill>
                  <a:srgbClr val="C00000"/>
                </a:solidFill>
              </a:rPr>
              <a:t>Resultant echo demonstrates  better T2-W </a:t>
            </a:r>
            <a:r>
              <a:rPr lang="en-US" sz="2800" dirty="0" smtClean="0"/>
              <a:t>than conventional sequences. </a:t>
            </a:r>
          </a:p>
          <a:p>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1524000" y="3657600"/>
            <a:ext cx="53340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pPr marL="0" indent="0">
              <a:lnSpc>
                <a:spcPct val="150000"/>
              </a:lnSpc>
              <a:buNone/>
            </a:pPr>
            <a:r>
              <a:rPr lang="en-US" b="1" dirty="0" smtClean="0"/>
              <a:t>In SSFP, there are two TEs-</a:t>
            </a:r>
          </a:p>
          <a:p>
            <a:pPr>
              <a:lnSpc>
                <a:spcPct val="150000"/>
              </a:lnSpc>
            </a:pPr>
            <a:r>
              <a:rPr lang="en-US" dirty="0" smtClean="0"/>
              <a:t>The actual TE is the time between </a:t>
            </a:r>
            <a:r>
              <a:rPr lang="en-US" b="1" dirty="0" smtClean="0"/>
              <a:t>the peak of the gradient-echo and the next RF excitation pulse</a:t>
            </a:r>
            <a:r>
              <a:rPr lang="en-US" dirty="0" smtClean="0"/>
              <a:t>. But  it is not the TE that determines T2 contrast. </a:t>
            </a:r>
          </a:p>
          <a:p>
            <a:pPr>
              <a:lnSpc>
                <a:spcPct val="150000"/>
              </a:lnSpc>
            </a:pPr>
            <a:r>
              <a:rPr lang="en-US" dirty="0" smtClean="0"/>
              <a:t> The effective TE is the time from </a:t>
            </a:r>
            <a:r>
              <a:rPr lang="en-US" b="1" dirty="0" smtClean="0"/>
              <a:t>the peak of the gradient-echo to a previous RF excitation pulse </a:t>
            </a:r>
            <a:r>
              <a:rPr lang="en-US" dirty="0" smtClean="0"/>
              <a:t>(i.e. the RF pulse that created its FID). </a:t>
            </a:r>
          </a:p>
          <a:p>
            <a:pPr>
              <a:lnSpc>
                <a:spcPct val="150000"/>
              </a:lnSpc>
            </a:pPr>
            <a:r>
              <a:rPr lang="en-US" dirty="0" smtClean="0"/>
              <a:t>This is the TE that determines T2 contrast, as this is the time allowed for T2 decay in the gradient-echo.</a:t>
            </a:r>
            <a:endParaRPr lang="en-US" dirty="0"/>
          </a:p>
        </p:txBody>
      </p:sp>
    </p:spTree>
    <p:extLst>
      <p:ext uri="{BB962C8B-B14F-4D97-AF65-F5344CB8AC3E}">
        <p14:creationId xmlns="" xmlns:p14="http://schemas.microsoft.com/office/powerpoint/2010/main" val="3929842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a:t>
            </a:r>
            <a:endParaRPr lang="en-US" dirty="0"/>
          </a:p>
        </p:txBody>
      </p:sp>
      <p:sp>
        <p:nvSpPr>
          <p:cNvPr id="3" name="Content Placeholder 2"/>
          <p:cNvSpPr>
            <a:spLocks noGrp="1"/>
          </p:cNvSpPr>
          <p:nvPr>
            <p:ph idx="1"/>
          </p:nvPr>
        </p:nvSpPr>
        <p:spPr/>
        <p:txBody>
          <a:bodyPr/>
          <a:lstStyle/>
          <a:p>
            <a:r>
              <a:rPr lang="en-US" dirty="0"/>
              <a:t>Acquisition of true T2 weighting image.</a:t>
            </a:r>
          </a:p>
          <a:p>
            <a:endParaRPr lang="en-US" dirty="0"/>
          </a:p>
          <a:p>
            <a:r>
              <a:rPr lang="en-US" dirty="0"/>
              <a:t>Useful in Brain and Joints.</a:t>
            </a:r>
          </a:p>
          <a:p>
            <a:endParaRPr lang="en-US" dirty="0"/>
          </a:p>
          <a:p>
            <a:r>
              <a:rPr lang="en-US" dirty="0"/>
              <a:t>2D and 3D volume acquisition.</a:t>
            </a:r>
          </a:p>
          <a:p>
            <a:endParaRPr lang="en-US" dirty="0"/>
          </a:p>
          <a:p>
            <a:endParaRPr lang="en-US" dirty="0"/>
          </a:p>
        </p:txBody>
      </p:sp>
    </p:spTree>
    <p:extLst>
      <p:ext uri="{BB962C8B-B14F-4D97-AF65-F5344CB8AC3E}">
        <p14:creationId xmlns="" xmlns:p14="http://schemas.microsoft.com/office/powerpoint/2010/main" val="4165520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a:t>
            </a:r>
            <a:endParaRPr lang="en-US" dirty="0"/>
          </a:p>
        </p:txBody>
      </p:sp>
      <p:sp>
        <p:nvSpPr>
          <p:cNvPr id="3" name="Content Placeholder 2"/>
          <p:cNvSpPr>
            <a:spLocks noGrp="1"/>
          </p:cNvSpPr>
          <p:nvPr>
            <p:ph idx="1"/>
          </p:nvPr>
        </p:nvSpPr>
        <p:spPr/>
        <p:txBody>
          <a:bodyPr/>
          <a:lstStyle/>
          <a:p>
            <a:pPr marL="0" indent="0">
              <a:buNone/>
            </a:pPr>
            <a:r>
              <a:rPr lang="en-US" dirty="0" smtClean="0"/>
              <a:t>To maintain the steady state-</a:t>
            </a:r>
          </a:p>
          <a:p>
            <a:r>
              <a:rPr lang="en-US" dirty="0" smtClean="0"/>
              <a:t>Flip angle        30-45 degree</a:t>
            </a:r>
          </a:p>
          <a:p>
            <a:r>
              <a:rPr lang="en-US" dirty="0" smtClean="0"/>
              <a:t>TR                    20-50 </a:t>
            </a:r>
            <a:r>
              <a:rPr lang="en-US" dirty="0" err="1" smtClean="0"/>
              <a:t>ms</a:t>
            </a:r>
            <a:endParaRPr lang="en-US" dirty="0" smtClean="0"/>
          </a:p>
          <a:p>
            <a:r>
              <a:rPr lang="en-US" dirty="0" smtClean="0"/>
              <a:t>Average scan time   4-15 min volume acquisition</a:t>
            </a:r>
            <a:endParaRPr lang="en-US" dirty="0"/>
          </a:p>
        </p:txBody>
      </p:sp>
    </p:spTree>
    <p:extLst>
      <p:ext uri="{BB962C8B-B14F-4D97-AF65-F5344CB8AC3E}">
        <p14:creationId xmlns="" xmlns:p14="http://schemas.microsoft.com/office/powerpoint/2010/main" val="3408649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endParaRPr lang="en-US"/>
          </a:p>
        </p:txBody>
      </p:sp>
      <p:sp>
        <p:nvSpPr>
          <p:cNvPr id="3" name="Content Placeholder 2"/>
          <p:cNvSpPr>
            <a:spLocks noGrp="1"/>
          </p:cNvSpPr>
          <p:nvPr>
            <p:ph idx="1"/>
          </p:nvPr>
        </p:nvSpPr>
        <p:spPr>
          <a:xfrm>
            <a:off x="457200" y="1676400"/>
            <a:ext cx="8229600" cy="4648200"/>
          </a:xfrm>
        </p:spPr>
        <p:txBody>
          <a:bodyPr/>
          <a:lstStyle/>
          <a:p>
            <a:r>
              <a:rPr lang="en-US" dirty="0" smtClean="0"/>
              <a:t>Advantages- </a:t>
            </a:r>
          </a:p>
          <a:p>
            <a:pPr algn="ctr"/>
            <a:r>
              <a:rPr lang="en-US" dirty="0" smtClean="0"/>
              <a:t>Can be acquired in a Volume &amp; in 2D</a:t>
            </a:r>
          </a:p>
          <a:p>
            <a:pPr algn="ctr"/>
            <a:r>
              <a:rPr lang="en-US" dirty="0" smtClean="0"/>
              <a:t>True T2 weighting achieved </a:t>
            </a:r>
          </a:p>
          <a:p>
            <a:endParaRPr lang="en-US" dirty="0"/>
          </a:p>
          <a:p>
            <a:r>
              <a:rPr lang="en-US" dirty="0" smtClean="0"/>
              <a:t>Disadvantages -  </a:t>
            </a:r>
          </a:p>
          <a:p>
            <a:pPr algn="ctr"/>
            <a:r>
              <a:rPr lang="en-US" dirty="0" smtClean="0"/>
              <a:t>Image quality can be poor</a:t>
            </a:r>
          </a:p>
          <a:p>
            <a:pPr algn="ctr"/>
            <a:r>
              <a:rPr lang="en-US" dirty="0" smtClean="0"/>
              <a:t>Susceptible to artefacts</a:t>
            </a:r>
          </a:p>
          <a:p>
            <a:pPr algn="ctr"/>
            <a:r>
              <a:rPr lang="en-US" dirty="0" smtClean="0"/>
              <a:t>Loud gradient noise.   </a:t>
            </a:r>
            <a:endParaRPr lang="en-US" dirty="0"/>
          </a:p>
        </p:txBody>
      </p:sp>
    </p:spTree>
    <p:extLst>
      <p:ext uri="{BB962C8B-B14F-4D97-AF65-F5344CB8AC3E}">
        <p14:creationId xmlns="" xmlns:p14="http://schemas.microsoft.com/office/powerpoint/2010/main" val="2105512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gradient echo</a:t>
            </a:r>
            <a:endParaRPr lang="en-US" dirty="0"/>
          </a:p>
        </p:txBody>
      </p:sp>
      <p:sp>
        <p:nvSpPr>
          <p:cNvPr id="3" name="Content Placeholder 2"/>
          <p:cNvSpPr>
            <a:spLocks noGrp="1"/>
          </p:cNvSpPr>
          <p:nvPr>
            <p:ph idx="1"/>
          </p:nvPr>
        </p:nvSpPr>
        <p:spPr/>
        <p:txBody>
          <a:bodyPr>
            <a:normAutofit/>
          </a:bodyPr>
          <a:lstStyle/>
          <a:p>
            <a:r>
              <a:rPr lang="en-US" dirty="0" smtClean="0"/>
              <a:t>Modification of coherent gradient echo.</a:t>
            </a:r>
          </a:p>
          <a:p>
            <a:pPr marL="0" indent="0">
              <a:buNone/>
            </a:pPr>
            <a:r>
              <a:rPr lang="en-US" dirty="0" smtClean="0"/>
              <a:t> </a:t>
            </a:r>
            <a:r>
              <a:rPr lang="en-US" b="1" dirty="0">
                <a:solidFill>
                  <a:schemeClr val="tx2">
                    <a:lumMod val="75000"/>
                  </a:schemeClr>
                </a:solidFill>
              </a:rPr>
              <a:t>Uses</a:t>
            </a:r>
            <a:endParaRPr lang="en-US" b="1" dirty="0" smtClean="0">
              <a:solidFill>
                <a:schemeClr val="tx2">
                  <a:lumMod val="75000"/>
                </a:schemeClr>
              </a:solidFill>
            </a:endParaRPr>
          </a:p>
          <a:p>
            <a:r>
              <a:rPr lang="en-US" dirty="0"/>
              <a:t>A</a:t>
            </a:r>
            <a:r>
              <a:rPr lang="en-US" dirty="0" smtClean="0"/>
              <a:t> balanced gradient scheme </a:t>
            </a:r>
            <a:r>
              <a:rPr lang="en-US" b="1" dirty="0" smtClean="0">
                <a:solidFill>
                  <a:srgbClr val="002060"/>
                </a:solidFill>
              </a:rPr>
              <a:t>to correct for phase errors in flowing blood &amp; CSF.</a:t>
            </a:r>
          </a:p>
          <a:p>
            <a:r>
              <a:rPr lang="en-US" dirty="0" smtClean="0"/>
              <a:t> Alternating  RF excitation scheme to enhance steady state effects</a:t>
            </a:r>
            <a:endParaRPr lang="en-US" b="1" dirty="0" smtClean="0">
              <a:solidFill>
                <a:srgbClr val="002060"/>
              </a:solidFill>
            </a:endParaRPr>
          </a:p>
          <a:p>
            <a:r>
              <a:rPr lang="en-US" dirty="0" smtClean="0"/>
              <a:t>Higher </a:t>
            </a:r>
            <a:r>
              <a:rPr lang="en-US" dirty="0"/>
              <a:t>flip angle and shorter TR is </a:t>
            </a:r>
            <a:r>
              <a:rPr lang="en-US" dirty="0" smtClean="0"/>
              <a:t>used to maintain steady state.</a:t>
            </a:r>
          </a:p>
          <a:p>
            <a:r>
              <a:rPr lang="en-US" dirty="0" smtClean="0"/>
              <a:t>Higher SNR &amp; shorter scan time.</a:t>
            </a:r>
            <a:endParaRPr lang="en-US" dirty="0"/>
          </a:p>
          <a:p>
            <a:endParaRPr lang="en-US" dirty="0" smtClean="0"/>
          </a:p>
        </p:txBody>
      </p:sp>
    </p:spTree>
    <p:extLst>
      <p:ext uri="{BB962C8B-B14F-4D97-AF65-F5344CB8AC3E}">
        <p14:creationId xmlns="" xmlns:p14="http://schemas.microsoft.com/office/powerpoint/2010/main" val="4126449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04088"/>
          </a:xfrm>
        </p:spPr>
        <p:txBody>
          <a:bodyPr>
            <a:normAutofit fontScale="90000"/>
          </a:bodyPr>
          <a:lstStyle/>
          <a:p>
            <a:r>
              <a:rPr lang="en-US" dirty="0" smtClean="0"/>
              <a:t>How gradients </a:t>
            </a:r>
            <a:r>
              <a:rPr lang="en-US" dirty="0" err="1" smtClean="0"/>
              <a:t>dephase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1905000"/>
            <a:ext cx="58674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3398520"/>
          </a:xfrm>
        </p:spPr>
        <p:txBody>
          <a:bodyPr>
            <a:normAutofit lnSpcReduction="10000"/>
          </a:bodyPr>
          <a:lstStyle/>
          <a:p>
            <a:endParaRPr lang="en-US" dirty="0" smtClean="0"/>
          </a:p>
          <a:p>
            <a:endParaRPr lang="en-US" dirty="0"/>
          </a:p>
          <a:p>
            <a:pPr marL="0" indent="0">
              <a:buNone/>
            </a:pPr>
            <a:endParaRPr lang="en-US" dirty="0"/>
          </a:p>
          <a:p>
            <a:pPr marL="0" indent="0">
              <a:buNone/>
            </a:pPr>
            <a:endParaRPr lang="en-US" dirty="0" smtClean="0"/>
          </a:p>
          <a:p>
            <a:r>
              <a:rPr lang="en-US" dirty="0" smtClean="0"/>
              <a:t>Moving spins accumulate a </a:t>
            </a:r>
            <a:r>
              <a:rPr lang="en-US" dirty="0" smtClean="0">
                <a:solidFill>
                  <a:srgbClr val="FF0000"/>
                </a:solidFill>
              </a:rPr>
              <a:t>zero phase change</a:t>
            </a:r>
            <a:r>
              <a:rPr lang="en-US" dirty="0" smtClean="0"/>
              <a:t> as they pass along the gradient</a:t>
            </a:r>
          </a:p>
          <a:p>
            <a:r>
              <a:rPr lang="en-US" dirty="0" smtClean="0"/>
              <a:t>As a result, Magnetic moments of flowing spins are coherent and have a high signal intensity</a:t>
            </a:r>
            <a:endParaRPr lang="en-US" dirty="0"/>
          </a:p>
          <a:p>
            <a:endParaRPr lang="en-US" dirty="0" smtClean="0"/>
          </a:p>
        </p:txBody>
      </p:sp>
      <p:sp>
        <p:nvSpPr>
          <p:cNvPr id="15" name="TextBox 14"/>
          <p:cNvSpPr txBox="1"/>
          <p:nvPr/>
        </p:nvSpPr>
        <p:spPr>
          <a:xfrm>
            <a:off x="83130" y="5237946"/>
            <a:ext cx="8938152" cy="954107"/>
          </a:xfrm>
          <a:prstGeom prst="rect">
            <a:avLst/>
          </a:prstGeom>
          <a:solidFill>
            <a:schemeClr val="accent1">
              <a:lumMod val="50000"/>
            </a:schemeClr>
          </a:solidFill>
        </p:spPr>
        <p:txBody>
          <a:bodyPr wrap="none" rtlCol="0">
            <a:spAutoFit/>
          </a:bodyPr>
          <a:lstStyle/>
          <a:p>
            <a:r>
              <a:rPr lang="en-US" sz="2800" b="1" dirty="0">
                <a:solidFill>
                  <a:srgbClr val="FFC000"/>
                </a:solidFill>
              </a:rPr>
              <a:t>Balanced gradient system in balanced gradient echo</a:t>
            </a:r>
          </a:p>
          <a:p>
            <a:endParaRPr lang="en-US" sz="2800" b="1" dirty="0">
              <a:solidFill>
                <a:srgbClr val="FFC000"/>
              </a:solidFill>
            </a:endParaRPr>
          </a:p>
        </p:txBody>
      </p:sp>
      <p:pic>
        <p:nvPicPr>
          <p:cNvPr id="5123" name="Picture 3"/>
          <p:cNvPicPr>
            <a:picLocks noChangeAspect="1" noChangeArrowheads="1"/>
          </p:cNvPicPr>
          <p:nvPr/>
        </p:nvPicPr>
        <p:blipFill>
          <a:blip r:embed="rId2" cstate="print"/>
          <a:srcRect/>
          <a:stretch>
            <a:fillRect/>
          </a:stretch>
        </p:blipFill>
        <p:spPr bwMode="auto">
          <a:xfrm>
            <a:off x="762000" y="457200"/>
            <a:ext cx="6934200" cy="3041774"/>
          </a:xfrm>
          <a:prstGeom prst="rect">
            <a:avLst/>
          </a:prstGeom>
          <a:noFill/>
          <a:ln w="9525">
            <a:noFill/>
            <a:miter lim="800000"/>
            <a:headEnd/>
            <a:tailEnd/>
          </a:ln>
          <a:effectLst/>
        </p:spPr>
      </p:pic>
    </p:spTree>
    <p:extLst>
      <p:ext uri="{BB962C8B-B14F-4D97-AF65-F5344CB8AC3E}">
        <p14:creationId xmlns="" xmlns:p14="http://schemas.microsoft.com/office/powerpoint/2010/main" val="2010899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lnSpcReduction="10000"/>
          </a:bodyPr>
          <a:lstStyle/>
          <a:p>
            <a:r>
              <a:rPr lang="en-US" dirty="0" smtClean="0"/>
              <a:t>Combination of flip angle and TR results in saturation and therefore enhanced T1 contrast. </a:t>
            </a:r>
          </a:p>
          <a:p>
            <a:r>
              <a:rPr lang="en-US" dirty="0" smtClean="0"/>
              <a:t>However, saturation is avoided by changing the phase of the RF excitation pulse every TR. </a:t>
            </a:r>
          </a:p>
          <a:p>
            <a:r>
              <a:rPr lang="en-US" dirty="0" smtClean="0"/>
              <a:t>Achieved by selecting a flip angle of 90°, </a:t>
            </a:r>
            <a:r>
              <a:rPr lang="en-US" b="1" dirty="0" smtClean="0"/>
              <a:t>for example, but in the first TR period only applying half of this, i.e. 45°.</a:t>
            </a:r>
          </a:p>
          <a:p>
            <a:r>
              <a:rPr lang="en-US" dirty="0" smtClean="0"/>
              <a:t> In successive TRs, the full flip angle is applied but with alternating phase angles</a:t>
            </a:r>
          </a:p>
          <a:p>
            <a:r>
              <a:rPr lang="en-US" dirty="0" smtClean="0"/>
              <a:t>Resultant  transverse magnetization is created at a different phase every TR</a:t>
            </a:r>
          </a:p>
          <a:p>
            <a:r>
              <a:rPr lang="en-US" dirty="0" smtClean="0"/>
              <a:t>Consequently, saturation is avoided, and fat and water, which have T1/T2 relaxation times approaching parity, return a higher signal than tissues that do not.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fontScale="90000"/>
          </a:bodyPr>
          <a:lstStyle/>
          <a:p>
            <a:r>
              <a:rPr lang="en-US" dirty="0" smtClean="0"/>
              <a:t>Steady state in Balanced gradient echo</a:t>
            </a:r>
            <a:endParaRPr lang="en-US" dirty="0"/>
          </a:p>
        </p:txBody>
      </p:sp>
      <p:sp>
        <p:nvSpPr>
          <p:cNvPr id="7" name="Rectangle 6"/>
          <p:cNvSpPr/>
          <p:nvPr/>
        </p:nvSpPr>
        <p:spPr>
          <a:xfrm>
            <a:off x="4724400" y="1219200"/>
            <a:ext cx="1981200"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0000CC"/>
                </a:solidFill>
                <a:effectLst>
                  <a:outerShdw blurRad="38100" dist="38100" dir="2700000" algn="tl">
                    <a:srgbClr val="000000">
                      <a:alpha val="43137"/>
                    </a:srgbClr>
                  </a:outerShdw>
                </a:effectLst>
              </a:rPr>
              <a:t>Second and succeeding TR</a:t>
            </a:r>
            <a:endParaRPr lang="en-US" b="1" dirty="0">
              <a:solidFill>
                <a:srgbClr val="0000CC"/>
              </a:solidFill>
              <a:effectLst>
                <a:outerShdw blurRad="38100" dist="38100" dir="2700000" algn="tl">
                  <a:srgbClr val="000000">
                    <a:alpha val="43137"/>
                  </a:srgbClr>
                </a:outerShdw>
              </a:effectLst>
            </a:endParaRPr>
          </a:p>
        </p:txBody>
      </p:sp>
      <p:sp>
        <p:nvSpPr>
          <p:cNvPr id="8" name="Rectangle 7"/>
          <p:cNvSpPr/>
          <p:nvPr/>
        </p:nvSpPr>
        <p:spPr>
          <a:xfrm>
            <a:off x="1676400" y="1447800"/>
            <a:ext cx="1524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rgbClr val="0000CC"/>
                </a:solidFill>
                <a:effectLst>
                  <a:outerShdw blurRad="38100" dist="38100" dir="2700000" algn="tl">
                    <a:srgbClr val="000000">
                      <a:alpha val="43137"/>
                    </a:srgbClr>
                  </a:outerShdw>
                </a:effectLst>
              </a:rPr>
              <a:t>First TR</a:t>
            </a:r>
            <a:endParaRPr lang="en-US" b="1" dirty="0">
              <a:solidFill>
                <a:srgbClr val="0000CC"/>
              </a:solidFill>
              <a:effectLst>
                <a:outerShdw blurRad="38100" dist="38100" dir="2700000" algn="tl">
                  <a:srgbClr val="000000">
                    <a:alpha val="43137"/>
                  </a:srgbClr>
                </a:outerShdw>
              </a:effectLst>
            </a:endParaRPr>
          </a:p>
        </p:txBody>
      </p:sp>
      <p:sp>
        <p:nvSpPr>
          <p:cNvPr id="3" name="TextBox 2"/>
          <p:cNvSpPr txBox="1"/>
          <p:nvPr/>
        </p:nvSpPr>
        <p:spPr>
          <a:xfrm>
            <a:off x="762000" y="5867400"/>
            <a:ext cx="7340664" cy="461665"/>
          </a:xfrm>
          <a:prstGeom prst="rect">
            <a:avLst/>
          </a:prstGeom>
          <a:solidFill>
            <a:srgbClr val="92D050"/>
          </a:solidFill>
        </p:spPr>
        <p:txBody>
          <a:bodyPr wrap="square" rtlCol="0">
            <a:spAutoFit/>
          </a:bodyPr>
          <a:lstStyle/>
          <a:p>
            <a:r>
              <a:rPr lang="en-US" sz="2400" dirty="0" smtClean="0"/>
              <a:t>Maintenance of steady state in balanced gradient echo</a:t>
            </a:r>
            <a:endParaRPr lang="en-US" sz="24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1828801"/>
            <a:ext cx="3604846" cy="3429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419600" y="1981200"/>
            <a:ext cx="3346875" cy="3276600"/>
          </a:xfrm>
          <a:prstGeom prst="rect">
            <a:avLst/>
          </a:prstGeom>
          <a:noFill/>
          <a:ln w="9525">
            <a:noFill/>
            <a:miter lim="800000"/>
            <a:headEnd/>
            <a:tailEnd/>
          </a:ln>
          <a:effectLst/>
        </p:spPr>
      </p:pic>
    </p:spTree>
    <p:extLst>
      <p:ext uri="{BB962C8B-B14F-4D97-AF65-F5344CB8AC3E}">
        <p14:creationId xmlns="" xmlns:p14="http://schemas.microsoft.com/office/powerpoint/2010/main" val="7283737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sz="2400" dirty="0" smtClean="0"/>
              <a:t>Initially developed for imaging the heart &amp; great vessels.</a:t>
            </a:r>
          </a:p>
          <a:p>
            <a:r>
              <a:rPr lang="en-US" sz="2400" dirty="0" smtClean="0"/>
              <a:t>Spinal imaging</a:t>
            </a:r>
          </a:p>
          <a:p>
            <a:r>
              <a:rPr lang="en-US" sz="2400" dirty="0" smtClean="0"/>
              <a:t>Internal auditory </a:t>
            </a:r>
            <a:r>
              <a:rPr lang="en-US" sz="2400" dirty="0" err="1" smtClean="0"/>
              <a:t>meatus</a:t>
            </a:r>
            <a:r>
              <a:rPr lang="en-US" sz="2400" dirty="0" smtClean="0"/>
              <a:t>.</a:t>
            </a:r>
          </a:p>
          <a:p>
            <a:pPr>
              <a:buNone/>
            </a:pPr>
            <a:r>
              <a:rPr lang="en-US" dirty="0" smtClean="0"/>
              <a:t>                    </a:t>
            </a:r>
          </a:p>
          <a:p>
            <a:pPr>
              <a:buFont typeface="Arial" pitchFamily="34" charset="0"/>
              <a:buChar char="•"/>
            </a:pPr>
            <a:endParaRPr lang="en-US" dirty="0" smtClean="0">
              <a:solidFill>
                <a:srgbClr val="A50021"/>
              </a:solidFill>
            </a:endParaRPr>
          </a:p>
        </p:txBody>
      </p:sp>
      <p:sp>
        <p:nvSpPr>
          <p:cNvPr id="4" name="Rectangle 3"/>
          <p:cNvSpPr/>
          <p:nvPr/>
        </p:nvSpPr>
        <p:spPr>
          <a:xfrm>
            <a:off x="685800" y="3276600"/>
            <a:ext cx="4038600" cy="304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buNone/>
            </a:pPr>
            <a:r>
              <a:rPr lang="en-US" sz="2400" dirty="0" smtClean="0">
                <a:solidFill>
                  <a:srgbClr val="0000CC"/>
                </a:solidFill>
              </a:rPr>
              <a:t> </a:t>
            </a:r>
            <a:r>
              <a:rPr lang="en-US" sz="3200" dirty="0" smtClean="0">
                <a:solidFill>
                  <a:srgbClr val="0000CC"/>
                </a:solidFill>
              </a:rPr>
              <a:t>PARAMETERS</a:t>
            </a:r>
            <a:r>
              <a:rPr lang="en-US" sz="2400" dirty="0" smtClean="0">
                <a:solidFill>
                  <a:srgbClr val="0000CC"/>
                </a:solidFill>
              </a:rPr>
              <a:t>.</a:t>
            </a:r>
          </a:p>
          <a:p>
            <a:pPr>
              <a:buNone/>
            </a:pPr>
            <a:endParaRPr lang="en-US" sz="2400" dirty="0" smtClean="0">
              <a:solidFill>
                <a:srgbClr val="0000CC"/>
              </a:solidFill>
            </a:endParaRPr>
          </a:p>
          <a:p>
            <a:pPr>
              <a:buFont typeface="Arial" pitchFamily="34" charset="0"/>
              <a:buChar char="•"/>
            </a:pPr>
            <a:r>
              <a:rPr lang="en-US" sz="2400" dirty="0" smtClean="0">
                <a:solidFill>
                  <a:srgbClr val="A50021"/>
                </a:solidFill>
              </a:rPr>
              <a:t> Flip angle :- 90</a:t>
            </a:r>
            <a:r>
              <a:rPr lang="en-US" sz="2400" baseline="52000" dirty="0" smtClean="0">
                <a:solidFill>
                  <a:srgbClr val="A50021"/>
                </a:solidFill>
              </a:rPr>
              <a:t>0</a:t>
            </a:r>
          </a:p>
          <a:p>
            <a:pPr>
              <a:buFont typeface="Arial" pitchFamily="34" charset="0"/>
              <a:buChar char="•"/>
            </a:pPr>
            <a:r>
              <a:rPr lang="en-US" sz="2400" dirty="0" smtClean="0">
                <a:solidFill>
                  <a:srgbClr val="A50021"/>
                </a:solidFill>
              </a:rPr>
              <a:t> TR ;- 10 ms</a:t>
            </a:r>
          </a:p>
          <a:p>
            <a:pPr>
              <a:buFont typeface="Arial" pitchFamily="34" charset="0"/>
              <a:buChar char="•"/>
            </a:pPr>
            <a:r>
              <a:rPr lang="en-US" sz="2400" dirty="0" smtClean="0">
                <a:solidFill>
                  <a:srgbClr val="A50021"/>
                </a:solidFill>
              </a:rPr>
              <a:t> TE ;- 15 ms</a:t>
            </a:r>
            <a:endParaRPr lang="en-US" sz="2400" dirty="0"/>
          </a:p>
        </p:txBody>
      </p:sp>
    </p:spTree>
    <p:extLst>
      <p:ext uri="{BB962C8B-B14F-4D97-AF65-F5344CB8AC3E}">
        <p14:creationId xmlns="" xmlns:p14="http://schemas.microsoft.com/office/powerpoint/2010/main" val="18785384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304800" y="762000"/>
            <a:ext cx="8534400" cy="41226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smtClean="0"/>
              <a:t>Fast gradient echo</a:t>
            </a:r>
            <a:endParaRPr lang="en-US" dirty="0"/>
          </a:p>
        </p:txBody>
      </p:sp>
      <p:sp>
        <p:nvSpPr>
          <p:cNvPr id="3" name="Content Placeholder 2"/>
          <p:cNvSpPr>
            <a:spLocks noGrp="1"/>
          </p:cNvSpPr>
          <p:nvPr>
            <p:ph idx="1"/>
          </p:nvPr>
        </p:nvSpPr>
        <p:spPr>
          <a:xfrm>
            <a:off x="457200" y="1447800"/>
            <a:ext cx="8229600" cy="5257800"/>
          </a:xfrm>
        </p:spPr>
        <p:txBody>
          <a:bodyPr>
            <a:normAutofit fontScale="92500"/>
          </a:bodyPr>
          <a:lstStyle/>
          <a:p>
            <a:r>
              <a:rPr lang="en-US" dirty="0" smtClean="0"/>
              <a:t>Very fast pulse sequences - can acquire </a:t>
            </a:r>
            <a:r>
              <a:rPr lang="en-US" dirty="0" smtClean="0">
                <a:solidFill>
                  <a:srgbClr val="FF0000"/>
                </a:solidFill>
              </a:rPr>
              <a:t>several slices or a volume in single breath hold</a:t>
            </a:r>
          </a:p>
          <a:p>
            <a:endParaRPr lang="en-US" dirty="0" smtClean="0"/>
          </a:p>
          <a:p>
            <a:r>
              <a:rPr lang="en-US" dirty="0"/>
              <a:t>E</a:t>
            </a:r>
            <a:r>
              <a:rPr lang="en-US" dirty="0" smtClean="0"/>
              <a:t>mploy coherent &amp; incoherent GRE sequences with significantly reduced TE.</a:t>
            </a:r>
          </a:p>
          <a:p>
            <a:endParaRPr lang="en-US" dirty="0" smtClean="0"/>
          </a:p>
          <a:p>
            <a:r>
              <a:rPr lang="en-US" dirty="0"/>
              <a:t>O</a:t>
            </a:r>
            <a:r>
              <a:rPr lang="en-US" dirty="0" smtClean="0"/>
              <a:t>nly a </a:t>
            </a:r>
            <a:r>
              <a:rPr lang="en-US" dirty="0" smtClean="0">
                <a:solidFill>
                  <a:srgbClr val="FF0000"/>
                </a:solidFill>
              </a:rPr>
              <a:t>portion of RF excitation pulse is applied</a:t>
            </a:r>
            <a:r>
              <a:rPr lang="en-US" dirty="0" smtClean="0"/>
              <a:t>, so less time is needed to apply &amp; switch off.</a:t>
            </a:r>
          </a:p>
          <a:p>
            <a:endParaRPr lang="en-US" dirty="0" smtClean="0"/>
          </a:p>
          <a:p>
            <a:r>
              <a:rPr lang="en-US" dirty="0" smtClean="0"/>
              <a:t>Only a proportion of echo is read(</a:t>
            </a:r>
            <a:r>
              <a:rPr lang="en-US" dirty="0" smtClean="0">
                <a:solidFill>
                  <a:srgbClr val="FF0000"/>
                </a:solidFill>
              </a:rPr>
              <a:t>partial echo</a:t>
            </a:r>
            <a:r>
              <a:rPr lang="en-US" dirty="0" smtClean="0"/>
              <a:t>)</a:t>
            </a:r>
          </a:p>
          <a:p>
            <a:endParaRPr lang="en-US" dirty="0" smtClean="0"/>
          </a:p>
          <a:p>
            <a:r>
              <a:rPr lang="en-US" dirty="0" smtClean="0"/>
              <a:t>If TE is min. TR &amp; scan time can be reduced accordingly.</a:t>
            </a:r>
            <a:endParaRPr lang="en-US" dirty="0"/>
          </a:p>
        </p:txBody>
      </p:sp>
    </p:spTree>
    <p:extLst>
      <p:ext uri="{BB962C8B-B14F-4D97-AF65-F5344CB8AC3E}">
        <p14:creationId xmlns="" xmlns:p14="http://schemas.microsoft.com/office/powerpoint/2010/main" val="36018689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Autofit/>
          </a:bodyPr>
          <a:lstStyle/>
          <a:p>
            <a:r>
              <a:rPr lang="en-US" sz="2000" dirty="0" smtClean="0">
                <a:latin typeface="Arial" pitchFamily="34" charset="0"/>
                <a:cs typeface="Arial" pitchFamily="34" charset="0"/>
              </a:rPr>
              <a:t>Many fast sequences use extra pulses applied before the pulse sequence begins- to</a:t>
            </a:r>
            <a:r>
              <a:rPr lang="en-US" sz="2000" dirty="0" smtClean="0">
                <a:solidFill>
                  <a:srgbClr val="FF0000"/>
                </a:solidFill>
                <a:latin typeface="Arial" pitchFamily="34" charset="0"/>
                <a:cs typeface="Arial" pitchFamily="34" charset="0"/>
              </a:rPr>
              <a:t> pre-magnetize </a:t>
            </a:r>
            <a:r>
              <a:rPr lang="en-US" sz="2000" dirty="0" smtClean="0">
                <a:latin typeface="Arial" pitchFamily="34" charset="0"/>
                <a:cs typeface="Arial" pitchFamily="34" charset="0"/>
              </a:rPr>
              <a:t>the tissue</a:t>
            </a:r>
          </a:p>
          <a:p>
            <a:endParaRPr lang="en-US" sz="2000" b="1" dirty="0" smtClean="0">
              <a:solidFill>
                <a:srgbClr val="C00000"/>
              </a:solidFill>
              <a:latin typeface="Arial" pitchFamily="34" charset="0"/>
              <a:cs typeface="Arial" pitchFamily="34" charset="0"/>
            </a:endParaRPr>
          </a:p>
          <a:p>
            <a:r>
              <a:rPr lang="en-US" sz="2000" b="1" dirty="0" smtClean="0">
                <a:solidFill>
                  <a:srgbClr val="C00000"/>
                </a:solidFill>
                <a:latin typeface="Arial" pitchFamily="34" charset="0"/>
                <a:cs typeface="Arial" pitchFamily="34" charset="0"/>
              </a:rPr>
              <a:t>A 180</a:t>
            </a:r>
            <a:r>
              <a:rPr lang="en-US" sz="2000" b="1" baseline="30000" dirty="0">
                <a:solidFill>
                  <a:srgbClr val="C00000"/>
                </a:solidFill>
                <a:latin typeface="Arial" pitchFamily="34" charset="0"/>
                <a:cs typeface="Arial" pitchFamily="34" charset="0"/>
              </a:rPr>
              <a:t>0</a:t>
            </a:r>
            <a:r>
              <a:rPr lang="en-US" sz="2000" b="1" dirty="0" smtClean="0">
                <a:solidFill>
                  <a:srgbClr val="C00000"/>
                </a:solidFill>
                <a:latin typeface="Arial" pitchFamily="34" charset="0"/>
                <a:cs typeface="Arial" pitchFamily="34" charset="0"/>
              </a:rPr>
              <a:t> RF pulse- </a:t>
            </a:r>
            <a:r>
              <a:rPr lang="en-US" sz="2000" dirty="0" smtClean="0">
                <a:latin typeface="Arial" pitchFamily="34" charset="0"/>
                <a:cs typeface="Arial" pitchFamily="34" charset="0"/>
              </a:rPr>
              <a:t>inverts the NMV into full saturation, then at a </a:t>
            </a:r>
            <a:r>
              <a:rPr lang="en-US" sz="2000" dirty="0" smtClean="0">
                <a:solidFill>
                  <a:srgbClr val="FF0000"/>
                </a:solidFill>
                <a:latin typeface="Arial" pitchFamily="34" charset="0"/>
                <a:cs typeface="Arial" pitchFamily="34" charset="0"/>
              </a:rPr>
              <a:t>specific time delay </a:t>
            </a:r>
            <a:r>
              <a:rPr lang="en-US" sz="2000" dirty="0" smtClean="0">
                <a:latin typeface="Arial" pitchFamily="34" charset="0"/>
                <a:cs typeface="Arial" pitchFamily="34" charset="0"/>
              </a:rPr>
              <a:t>sequence itself begins</a:t>
            </a:r>
          </a:p>
          <a:p>
            <a:pPr>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Enhances T1 contrast and may also null signal from certain organs and tissues as in inversion recovery pulse sequences</a:t>
            </a:r>
          </a:p>
          <a:p>
            <a:endParaRPr lang="en-IN" sz="2000" dirty="0" smtClean="0">
              <a:latin typeface="Arial" pitchFamily="34" charset="0"/>
              <a:cs typeface="Arial" pitchFamily="34" charset="0"/>
            </a:endParaRPr>
          </a:p>
          <a:p>
            <a:r>
              <a:rPr lang="en-US" sz="2000" dirty="0" smtClean="0">
                <a:latin typeface="Arial" pitchFamily="34" charset="0"/>
                <a:cs typeface="Arial" pitchFamily="34" charset="0"/>
              </a:rPr>
              <a:t>Fast gradient systems permit </a:t>
            </a:r>
            <a:r>
              <a:rPr lang="en-US" sz="2000" dirty="0" err="1" smtClean="0">
                <a:latin typeface="Arial" pitchFamily="34" charset="0"/>
                <a:cs typeface="Arial" pitchFamily="34" charset="0"/>
              </a:rPr>
              <a:t>multislice</a:t>
            </a:r>
            <a:r>
              <a:rPr lang="en-US" sz="2000" dirty="0" smtClean="0">
                <a:latin typeface="Arial" pitchFamily="34" charset="0"/>
                <a:cs typeface="Arial" pitchFamily="34" charset="0"/>
              </a:rPr>
              <a:t> gradient-echo sequences with very short TEs.</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Multiple images are therefore acquired in a single breath-hold a</a:t>
            </a:r>
          </a:p>
          <a:p>
            <a:pPr>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After the administration of contrast agents when the selection of fast gradient-echo permits dynamic imaging of an enhancing lesion</a:t>
            </a:r>
          </a:p>
          <a:p>
            <a:endParaRPr lang="en-US" sz="500" dirty="0" smtClean="0"/>
          </a:p>
          <a:p>
            <a:endParaRPr lang="en-US" sz="500" dirty="0" smtClean="0"/>
          </a:p>
          <a:p>
            <a:endParaRPr lang="en-US" sz="500" dirty="0" smtClean="0"/>
          </a:p>
          <a:p>
            <a:pPr lvl="1">
              <a:buNone/>
            </a:pPr>
            <a:r>
              <a:rPr lang="en-US" sz="500" dirty="0" smtClean="0"/>
              <a:t> </a:t>
            </a:r>
            <a:endParaRPr lang="en-US" sz="500" dirty="0"/>
          </a:p>
          <a:p>
            <a:pPr marL="0" indent="0">
              <a:buNone/>
            </a:pPr>
            <a:endParaRPr lang="en-US" sz="500" dirty="0" smtClean="0"/>
          </a:p>
        </p:txBody>
      </p:sp>
    </p:spTree>
    <p:extLst>
      <p:ext uri="{BB962C8B-B14F-4D97-AF65-F5344CB8AC3E}">
        <p14:creationId xmlns="" xmlns:p14="http://schemas.microsoft.com/office/powerpoint/2010/main" val="35330647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Echo planar imaging</a:t>
            </a:r>
            <a:endParaRPr lang="en-US" b="1" dirty="0"/>
          </a:p>
        </p:txBody>
      </p:sp>
      <p:sp>
        <p:nvSpPr>
          <p:cNvPr id="3" name="Content Placeholder 2"/>
          <p:cNvSpPr>
            <a:spLocks noGrp="1"/>
          </p:cNvSpPr>
          <p:nvPr>
            <p:ph idx="1"/>
          </p:nvPr>
        </p:nvSpPr>
        <p:spPr/>
        <p:txBody>
          <a:bodyPr/>
          <a:lstStyle/>
          <a:p>
            <a:r>
              <a:rPr lang="en-US" dirty="0" smtClean="0"/>
              <a:t>Echo planar imaging (EPI) is a </a:t>
            </a:r>
            <a:r>
              <a:rPr lang="en-US" b="1" dirty="0" smtClean="0"/>
              <a:t>rapid</a:t>
            </a:r>
            <a:r>
              <a:rPr lang="en-US" dirty="0" smtClean="0"/>
              <a:t> acquisition technique that begins with a sequence of </a:t>
            </a:r>
            <a:r>
              <a:rPr lang="en-US" b="1" dirty="0" smtClean="0"/>
              <a:t>one or more </a:t>
            </a:r>
            <a:r>
              <a:rPr lang="en-US" dirty="0" smtClean="0"/>
              <a:t>RF pulses and is followed by a series of </a:t>
            </a:r>
            <a:r>
              <a:rPr lang="en-US" b="1" dirty="0" smtClean="0"/>
              <a:t>gradient-echoes. </a:t>
            </a:r>
          </a:p>
          <a:p>
            <a:r>
              <a:rPr lang="en-US" dirty="0" smtClean="0"/>
              <a:t>Gradient-echoes are typically generated by oscillation of the readout gradient.</a:t>
            </a:r>
          </a:p>
          <a:p>
            <a:r>
              <a:rPr lang="en-US" dirty="0" smtClean="0"/>
              <a:t>Different  image contrast is achieved by beginning the sequence either with a variable RF excitation pulse termed </a:t>
            </a:r>
            <a:r>
              <a:rPr lang="en-US" b="1" dirty="0" smtClean="0"/>
              <a:t>gradient-echo EPI (GE-EPI) </a:t>
            </a:r>
            <a:r>
              <a:rPr lang="en-US" dirty="0" smtClean="0"/>
              <a:t>or with </a:t>
            </a:r>
            <a:r>
              <a:rPr lang="en-US" b="1" dirty="0" smtClean="0"/>
              <a:t>90° </a:t>
            </a:r>
            <a:r>
              <a:rPr lang="en-US" dirty="0" smtClean="0"/>
              <a:t>and </a:t>
            </a:r>
            <a:r>
              <a:rPr lang="en-US" b="1" dirty="0" smtClean="0"/>
              <a:t>180° </a:t>
            </a:r>
            <a:r>
              <a:rPr lang="en-US" dirty="0" smtClean="0"/>
              <a:t>RF pulses termed </a:t>
            </a:r>
            <a:r>
              <a:rPr lang="en-US" b="1" dirty="0" smtClean="0"/>
              <a:t>spin-echo EPI </a:t>
            </a:r>
            <a:r>
              <a:rPr lang="en-US" dirty="0" smtClean="0"/>
              <a:t>(SE-EPI).</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GE-EPI</a:t>
            </a:r>
            <a:endParaRPr lang="en-US" dirty="0"/>
          </a:p>
        </p:txBody>
      </p:sp>
      <p:pic>
        <p:nvPicPr>
          <p:cNvPr id="8194" name="Picture 2"/>
          <p:cNvPicPr>
            <a:picLocks noGrp="1" noChangeAspect="1" noChangeArrowheads="1"/>
          </p:cNvPicPr>
          <p:nvPr>
            <p:ph sz="half" idx="1"/>
          </p:nvPr>
        </p:nvPicPr>
        <p:blipFill>
          <a:blip r:embed="rId2" cstate="print"/>
          <a:stretch>
            <a:fillRect/>
          </a:stretch>
        </p:blipFill>
        <p:spPr bwMode="auto">
          <a:xfrm>
            <a:off x="5105400" y="2667000"/>
            <a:ext cx="3886200" cy="2182547"/>
          </a:xfrm>
          <a:prstGeom prst="rect">
            <a:avLst/>
          </a:prstGeom>
          <a:noFill/>
          <a:ln w="9525">
            <a:noFill/>
            <a:miter lim="800000"/>
            <a:headEnd/>
            <a:tailEnd/>
          </a:ln>
          <a:effectLst/>
        </p:spPr>
      </p:pic>
      <p:sp>
        <p:nvSpPr>
          <p:cNvPr id="6" name="Content Placeholder 5"/>
          <p:cNvSpPr>
            <a:spLocks noGrp="1"/>
          </p:cNvSpPr>
          <p:nvPr>
            <p:ph sz="half" idx="2"/>
          </p:nvPr>
        </p:nvSpPr>
        <p:spPr>
          <a:xfrm>
            <a:off x="381000" y="2057400"/>
            <a:ext cx="4038600" cy="4434840"/>
          </a:xfrm>
        </p:spPr>
        <p:txBody>
          <a:bodyPr/>
          <a:lstStyle/>
          <a:p>
            <a:r>
              <a:rPr lang="en-US" dirty="0" smtClean="0"/>
              <a:t>Begins with an RF excitation pulse of any </a:t>
            </a:r>
            <a:r>
              <a:rPr lang="en-US" b="1" dirty="0" smtClean="0"/>
              <a:t>flip angle </a:t>
            </a:r>
            <a:r>
              <a:rPr lang="en-US" dirty="0" smtClean="0"/>
              <a:t>and is followed by EPI readout of gradient-echoes</a:t>
            </a:r>
          </a:p>
          <a:p>
            <a:r>
              <a:rPr lang="en-US" dirty="0" smtClean="0"/>
              <a:t>Images are acquired in one TR period.</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SE-EPI</a:t>
            </a:r>
            <a:endParaRPr lang="en-US" dirty="0"/>
          </a:p>
        </p:txBody>
      </p:sp>
      <p:sp>
        <p:nvSpPr>
          <p:cNvPr id="3" name="Content Placeholder 2"/>
          <p:cNvSpPr>
            <a:spLocks noGrp="1"/>
          </p:cNvSpPr>
          <p:nvPr>
            <p:ph sz="half" idx="1"/>
          </p:nvPr>
        </p:nvSpPr>
        <p:spPr/>
        <p:txBody>
          <a:bodyPr/>
          <a:lstStyle/>
          <a:p>
            <a:r>
              <a:rPr lang="en-US" dirty="0" smtClean="0"/>
              <a:t>SE-EPI begins with a 90° RF excitation pulse followed by a 180° RF </a:t>
            </a:r>
            <a:r>
              <a:rPr lang="en-US" dirty="0" err="1" smtClean="0"/>
              <a:t>rephasing</a:t>
            </a:r>
            <a:r>
              <a:rPr lang="en-US" dirty="0" smtClean="0"/>
              <a:t> pulse followed by an EPI readout of gradient-echoes</a:t>
            </a:r>
          </a:p>
          <a:p>
            <a:r>
              <a:rPr lang="en-US" dirty="0" smtClean="0"/>
              <a:t>SE-EPI has longer scan times but generally a better image quality than GE-EPI</a:t>
            </a:r>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648200" y="2667000"/>
            <a:ext cx="4495800" cy="26041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92500" lnSpcReduction="10000"/>
          </a:bodyPr>
          <a:lstStyle/>
          <a:p>
            <a:r>
              <a:rPr lang="en-US" dirty="0" smtClean="0"/>
              <a:t>A </a:t>
            </a:r>
            <a:r>
              <a:rPr lang="en-US" b="1" dirty="0" smtClean="0"/>
              <a:t>gradient is applied </a:t>
            </a:r>
            <a:r>
              <a:rPr lang="en-US" dirty="0" smtClean="0"/>
              <a:t>to coherent (in phase) magnetization </a:t>
            </a:r>
          </a:p>
          <a:p>
            <a:r>
              <a:rPr lang="en-US" dirty="0" smtClean="0"/>
              <a:t>The gradient </a:t>
            </a:r>
            <a:r>
              <a:rPr lang="en-US" b="1" dirty="0" smtClean="0"/>
              <a:t>alters the magnetic field </a:t>
            </a:r>
            <a:r>
              <a:rPr lang="en-US" dirty="0" smtClean="0"/>
              <a:t>strength experienced by the coherent magnetization.</a:t>
            </a:r>
          </a:p>
          <a:p>
            <a:r>
              <a:rPr lang="en-US" dirty="0" smtClean="0"/>
              <a:t> Some of the magnetic moments </a:t>
            </a:r>
            <a:r>
              <a:rPr lang="en-US" b="1" dirty="0" smtClean="0"/>
              <a:t>speed up</a:t>
            </a:r>
            <a:r>
              <a:rPr lang="en-US" dirty="0" smtClean="0"/>
              <a:t>, and some </a:t>
            </a:r>
            <a:r>
              <a:rPr lang="en-US" b="1" dirty="0" smtClean="0"/>
              <a:t>slow down</a:t>
            </a:r>
            <a:r>
              <a:rPr lang="en-US" dirty="0" smtClean="0"/>
              <a:t>, depending on their position along the gradient axis.</a:t>
            </a:r>
          </a:p>
          <a:p>
            <a:r>
              <a:rPr lang="en-US" dirty="0" smtClean="0"/>
              <a:t>Magnetic moments </a:t>
            </a:r>
            <a:r>
              <a:rPr lang="en-US" b="1" dirty="0" smtClean="0"/>
              <a:t>fan out or </a:t>
            </a:r>
            <a:r>
              <a:rPr lang="en-US" b="1" dirty="0" err="1" smtClean="0"/>
              <a:t>dephase</a:t>
            </a:r>
            <a:r>
              <a:rPr lang="en-US" b="1" dirty="0" smtClean="0"/>
              <a:t> </a:t>
            </a:r>
            <a:r>
              <a:rPr lang="en-US" dirty="0" smtClean="0"/>
              <a:t>because their frequencies are changed by the gradient</a:t>
            </a:r>
          </a:p>
          <a:p>
            <a:r>
              <a:rPr lang="en-US" dirty="0" smtClean="0"/>
              <a:t>Trailing edge of the fan (purple)–slow down - lower magnetic field strength relative to </a:t>
            </a:r>
            <a:r>
              <a:rPr lang="en-US" dirty="0" err="1" smtClean="0"/>
              <a:t>isocenter</a:t>
            </a:r>
            <a:r>
              <a:rPr lang="en-US" dirty="0" smtClean="0"/>
              <a:t>.</a:t>
            </a:r>
          </a:p>
          <a:p>
            <a:r>
              <a:rPr lang="en-US" dirty="0" smtClean="0"/>
              <a:t>leading edge of the fan (red) -speed up -higher </a:t>
            </a:r>
            <a:r>
              <a:rPr lang="en-US" dirty="0" err="1" smtClean="0"/>
              <a:t>magnetic</a:t>
            </a:r>
            <a:r>
              <a:rPr lang="en-US" dirty="0" smtClean="0"/>
              <a:t> field strength relative to </a:t>
            </a:r>
            <a:r>
              <a:rPr lang="en-US" dirty="0" err="1" smtClean="0"/>
              <a:t>isocentre</a:t>
            </a:r>
            <a:endParaRPr lang="en-US" dirty="0" smtClean="0"/>
          </a:p>
          <a:p>
            <a:r>
              <a:rPr lang="en-US" b="1" dirty="0" smtClean="0"/>
              <a:t>Process of </a:t>
            </a:r>
            <a:r>
              <a:rPr lang="en-US" b="1" dirty="0" err="1" smtClean="0"/>
              <a:t>dephasing</a:t>
            </a:r>
            <a:r>
              <a:rPr lang="en-US" b="1" dirty="0" smtClean="0"/>
              <a:t> magnetic moments with gradients is called gradient spoiling</a:t>
            </a:r>
            <a:endParaRPr lang="en-US"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914400"/>
            <a:ext cx="8229600" cy="5410200"/>
          </a:xfrm>
        </p:spPr>
        <p:txBody>
          <a:bodyPr>
            <a:normAutofit/>
          </a:bodyPr>
          <a:lstStyle/>
          <a:p>
            <a:r>
              <a:rPr lang="en-US" sz="2400" dirty="0" smtClean="0"/>
              <a:t>EPI sequences can begin with any type of RF pulse.</a:t>
            </a:r>
          </a:p>
          <a:p>
            <a:r>
              <a:rPr lang="en-US" sz="2400" dirty="0" smtClean="0"/>
              <a:t> An example is EPI-FLAIR (180°/90°/180° followed by EPI readout) where CSF is </a:t>
            </a:r>
            <a:r>
              <a:rPr lang="en-US" sz="2400" dirty="0" err="1" smtClean="0"/>
              <a:t>nulled</a:t>
            </a:r>
            <a:r>
              <a:rPr lang="en-US" sz="2400" dirty="0" smtClean="0"/>
              <a:t>, but the sequence is significantly faster than in conventional FLAIR sequencing</a:t>
            </a:r>
          </a:p>
          <a:p>
            <a:r>
              <a:rPr lang="en-US" sz="2400" dirty="0" smtClean="0"/>
              <a:t>EPI sequences are often run in conjunction with single-shot imaging</a:t>
            </a:r>
          </a:p>
          <a:p>
            <a:r>
              <a:rPr lang="en-US" sz="2400" dirty="0" smtClean="0"/>
              <a:t>All k-space is filled at once so the recovery rates of vectors in individual tissues are not critical</a:t>
            </a:r>
          </a:p>
          <a:p>
            <a:r>
              <a:rPr lang="en-US" sz="2400" dirty="0" smtClean="0"/>
              <a:t>TR is said to equal infinity (because it is infinitely long)</a:t>
            </a:r>
            <a:endParaRPr lang="en-US" sz="2400" dirty="0"/>
          </a:p>
        </p:txBody>
      </p:sp>
      <p:pic>
        <p:nvPicPr>
          <p:cNvPr id="10242" name="Picture 2"/>
          <p:cNvPicPr>
            <a:picLocks noChangeAspect="1" noChangeArrowheads="1"/>
          </p:cNvPicPr>
          <p:nvPr/>
        </p:nvPicPr>
        <p:blipFill>
          <a:blip r:embed="rId2" cstate="print"/>
          <a:srcRect/>
          <a:stretch>
            <a:fillRect/>
          </a:stretch>
        </p:blipFill>
        <p:spPr bwMode="auto">
          <a:xfrm>
            <a:off x="685800" y="4724400"/>
            <a:ext cx="75438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GRASE</a:t>
            </a:r>
            <a:endParaRPr lang="en-US" b="1" dirty="0"/>
          </a:p>
        </p:txBody>
      </p:sp>
      <p:sp>
        <p:nvSpPr>
          <p:cNvPr id="3" name="Content Placeholder 2"/>
          <p:cNvSpPr>
            <a:spLocks noGrp="1"/>
          </p:cNvSpPr>
          <p:nvPr>
            <p:ph idx="1"/>
          </p:nvPr>
        </p:nvSpPr>
        <p:spPr/>
        <p:txBody>
          <a:bodyPr/>
          <a:lstStyle/>
          <a:p>
            <a:r>
              <a:rPr lang="en-US" dirty="0" smtClean="0"/>
              <a:t>Hybrid sequences combine gradient- and spin-echoes, such as GRASE (gradient- and spin echo). </a:t>
            </a:r>
          </a:p>
          <a:p>
            <a:r>
              <a:rPr lang="en-US" dirty="0" smtClean="0"/>
              <a:t>Typically, a series of gradient </a:t>
            </a:r>
            <a:r>
              <a:rPr lang="en-US" dirty="0" err="1" smtClean="0"/>
              <a:t>rephasing</a:t>
            </a:r>
            <a:r>
              <a:rPr lang="en-US" dirty="0" smtClean="0"/>
              <a:t> is followed by an RF </a:t>
            </a:r>
            <a:r>
              <a:rPr lang="en-US" dirty="0" err="1" smtClean="0"/>
              <a:t>rephasing</a:t>
            </a:r>
            <a:r>
              <a:rPr lang="en-US" dirty="0" smtClean="0"/>
              <a:t> pulse.</a:t>
            </a:r>
          </a:p>
          <a:p>
            <a:r>
              <a:rPr lang="en-US" dirty="0" smtClean="0"/>
              <a:t>The hybrid sequence uses the benefits of both types of </a:t>
            </a:r>
            <a:r>
              <a:rPr lang="en-US" dirty="0" err="1" smtClean="0"/>
              <a:t>rephasing</a:t>
            </a:r>
            <a:r>
              <a:rPr lang="en-US" dirty="0" smtClean="0"/>
              <a:t> methods; i.e. the speed of gradient </a:t>
            </a:r>
            <a:r>
              <a:rPr lang="en-US" dirty="0" err="1" smtClean="0"/>
              <a:t>rephasing</a:t>
            </a:r>
            <a:r>
              <a:rPr lang="en-US" dirty="0" smtClean="0"/>
              <a:t> and the ability of the RF pulse to compensate for T2* effects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533400" y="609600"/>
            <a:ext cx="6268324"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5867400" cy="914400"/>
          </a:xfrm>
        </p:spPr>
        <p:txBody>
          <a:bodyPr>
            <a:noAutofit/>
          </a:bodyPr>
          <a:lstStyle/>
          <a:p>
            <a:pPr marL="0" indent="0">
              <a:buNone/>
            </a:pPr>
            <a:r>
              <a:rPr lang="en-US" sz="5400" dirty="0" smtClean="0"/>
              <a:t>                                     </a:t>
            </a:r>
          </a:p>
          <a:p>
            <a:pPr marL="0" indent="0">
              <a:buNone/>
            </a:pPr>
            <a:r>
              <a:rPr lang="en-US" sz="5400" dirty="0" smtClean="0"/>
              <a:t>                           Thank you</a:t>
            </a:r>
            <a:endParaRPr lang="en-US" sz="5400" dirty="0"/>
          </a:p>
        </p:txBody>
      </p:sp>
      <p:pic>
        <p:nvPicPr>
          <p:cNvPr id="6" name="Picture 2"/>
          <p:cNvPicPr>
            <a:picLocks noChangeAspect="1" noChangeArrowheads="1"/>
          </p:cNvPicPr>
          <p:nvPr/>
        </p:nvPicPr>
        <p:blipFill>
          <a:blip r:embed="rId2" cstate="print"/>
          <a:srcRect/>
          <a:stretch>
            <a:fillRect/>
          </a:stretch>
        </p:blipFill>
        <p:spPr bwMode="auto">
          <a:xfrm>
            <a:off x="4287756" y="762001"/>
            <a:ext cx="4856243" cy="4495800"/>
          </a:xfrm>
          <a:prstGeom prst="rect">
            <a:avLst/>
          </a:prstGeom>
          <a:noFill/>
          <a:ln w="9525">
            <a:noFill/>
            <a:miter lim="800000"/>
            <a:headEnd/>
            <a:tailEnd/>
          </a:ln>
          <a:effectLst/>
        </p:spPr>
      </p:pic>
    </p:spTree>
    <p:extLst>
      <p:ext uri="{BB962C8B-B14F-4D97-AF65-F5344CB8AC3E}">
        <p14:creationId xmlns="" xmlns:p14="http://schemas.microsoft.com/office/powerpoint/2010/main" val="1345901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gradients </a:t>
            </a:r>
            <a:r>
              <a:rPr lang="en-US" dirty="0" err="1" smtClean="0"/>
              <a:t>rephase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42386" y="1935163"/>
            <a:ext cx="4659227"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r>
              <a:rPr lang="en-US" sz="3200" dirty="0" smtClean="0"/>
              <a:t>A gradient is applied to incoherent (out of phase) magnetization to </a:t>
            </a:r>
            <a:r>
              <a:rPr lang="en-US" sz="3200" dirty="0" err="1" smtClean="0"/>
              <a:t>rephase</a:t>
            </a:r>
            <a:r>
              <a:rPr lang="en-US" sz="3200" dirty="0" smtClean="0"/>
              <a:t> it. </a:t>
            </a:r>
          </a:p>
          <a:p>
            <a:r>
              <a:rPr lang="en-US" sz="3200" dirty="0" smtClean="0"/>
              <a:t>A gradient is then applied so that the magnetic field strength is altered in a linear fashion along the axis of the gradient. </a:t>
            </a:r>
          </a:p>
          <a:p>
            <a:r>
              <a:rPr lang="en-US" sz="3200" b="1" dirty="0" smtClean="0"/>
              <a:t>Trailing edge </a:t>
            </a:r>
            <a:r>
              <a:rPr lang="en-US" sz="3200" dirty="0" smtClean="0"/>
              <a:t>of the fan experience an </a:t>
            </a:r>
            <a:r>
              <a:rPr lang="en-US" sz="3200" b="1" dirty="0" smtClean="0"/>
              <a:t>increased magnetic field strength </a:t>
            </a:r>
            <a:r>
              <a:rPr lang="en-US" sz="3200" dirty="0" smtClean="0"/>
              <a:t>and speed up</a:t>
            </a:r>
          </a:p>
          <a:p>
            <a:r>
              <a:rPr lang="en-US" sz="3200" b="1" dirty="0" smtClean="0"/>
              <a:t>leading edge </a:t>
            </a:r>
            <a:r>
              <a:rPr lang="en-US" sz="3200" dirty="0" smtClean="0"/>
              <a:t>of the fan experience a decreased magnetic field strength and </a:t>
            </a:r>
            <a:r>
              <a:rPr lang="en-US" sz="3200" b="1" dirty="0" smtClean="0"/>
              <a:t>slow down</a:t>
            </a:r>
          </a:p>
          <a:p>
            <a:pPr>
              <a:buNone/>
            </a:pPr>
            <a:endParaRPr lang="en-US" b="1"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r>
              <a:rPr lang="en-US" sz="2800" dirty="0" smtClean="0"/>
              <a:t>After a </a:t>
            </a:r>
            <a:r>
              <a:rPr lang="en-US" sz="2800" b="1" dirty="0" smtClean="0"/>
              <a:t>short period of time</a:t>
            </a:r>
            <a:r>
              <a:rPr lang="en-US" sz="2800" dirty="0" smtClean="0"/>
              <a:t>, the slow magnetic moments speed up sufficiently to meet the faster ones that are slowing down</a:t>
            </a:r>
          </a:p>
          <a:p>
            <a:r>
              <a:rPr lang="en-US" sz="2800" b="1" dirty="0" smtClean="0"/>
              <a:t>All</a:t>
            </a:r>
            <a:r>
              <a:rPr lang="en-US" sz="2800" dirty="0" smtClean="0"/>
              <a:t> the magnetic moments are in the </a:t>
            </a:r>
            <a:r>
              <a:rPr lang="en-US" sz="2800" b="1" dirty="0" smtClean="0"/>
              <a:t>same place </a:t>
            </a:r>
            <a:r>
              <a:rPr lang="en-US" sz="2800" dirty="0" smtClean="0"/>
              <a:t>at the same time and are therefore </a:t>
            </a:r>
            <a:r>
              <a:rPr lang="en-US" sz="2800" b="1" dirty="0" err="1" smtClean="0"/>
              <a:t>rephased</a:t>
            </a:r>
            <a:r>
              <a:rPr lang="en-US" sz="2800" dirty="0" smtClean="0"/>
              <a:t> by the gradient</a:t>
            </a:r>
          </a:p>
          <a:p>
            <a:r>
              <a:rPr lang="en-US" sz="2800" dirty="0" smtClean="0"/>
              <a:t>A </a:t>
            </a:r>
            <a:r>
              <a:rPr lang="en-US" sz="2800" b="1" dirty="0" smtClean="0"/>
              <a:t>maximum signal </a:t>
            </a:r>
            <a:r>
              <a:rPr lang="en-US" sz="2800" dirty="0" smtClean="0"/>
              <a:t>is induced in the receiver coil, and this signal is called a</a:t>
            </a:r>
            <a:r>
              <a:rPr lang="en-US" sz="2800" b="1" dirty="0" smtClean="0"/>
              <a:t> gradient-echo</a:t>
            </a:r>
          </a:p>
          <a:p>
            <a:r>
              <a:rPr lang="en-US" sz="2800" dirty="0" smtClean="0"/>
              <a:t>Gradients that </a:t>
            </a:r>
            <a:r>
              <a:rPr lang="en-US" sz="2800" dirty="0" err="1" smtClean="0"/>
              <a:t>rephase</a:t>
            </a:r>
            <a:r>
              <a:rPr lang="en-US" sz="2800" dirty="0" smtClean="0"/>
              <a:t> in this way are called </a:t>
            </a:r>
            <a:r>
              <a:rPr lang="en-US" sz="2800" b="1" dirty="0" err="1" smtClean="0"/>
              <a:t>rewinders</a:t>
            </a:r>
            <a:endParaRPr lang="en-US" sz="28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3917</TotalTime>
  <Words>3161</Words>
  <Application>Microsoft Office PowerPoint</Application>
  <PresentationFormat>On-screen Show (4:3)</PresentationFormat>
  <Paragraphs>331</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Flow</vt:lpstr>
      <vt:lpstr>GRE PULSE SEQUENCES</vt:lpstr>
      <vt:lpstr>What is a pulse sequence?</vt:lpstr>
      <vt:lpstr>Slide 3</vt:lpstr>
      <vt:lpstr>Variable flip angle</vt:lpstr>
      <vt:lpstr>How gradients dephase</vt:lpstr>
      <vt:lpstr>Slide 6</vt:lpstr>
      <vt:lpstr>How gradients rephase</vt:lpstr>
      <vt:lpstr>Slide 8</vt:lpstr>
      <vt:lpstr>Slide 9</vt:lpstr>
      <vt:lpstr>Slide 10</vt:lpstr>
      <vt:lpstr>Weighting in gradient-echo pulse sequences</vt:lpstr>
      <vt:lpstr>Weighting mechanism 1 – extrinsic contrast parameters</vt:lpstr>
      <vt:lpstr>Slide 13</vt:lpstr>
      <vt:lpstr>Using extrinsic contrast parameters in gradient-echo – T1 weighting</vt:lpstr>
      <vt:lpstr>Using extrinsic contrast parameters in gradient-echo – T2* weighting</vt:lpstr>
      <vt:lpstr>Using extrinsic contrast parameters in gradient-echo – PD weighting</vt:lpstr>
      <vt:lpstr>Conventional gradient echo</vt:lpstr>
      <vt:lpstr>Slide 18</vt:lpstr>
      <vt:lpstr>Uses </vt:lpstr>
      <vt:lpstr>Parameter </vt:lpstr>
      <vt:lpstr>GRE SEQUENCES</vt:lpstr>
      <vt:lpstr>The steady state &amp; echo formation</vt:lpstr>
      <vt:lpstr>Slide 23</vt:lpstr>
      <vt:lpstr>Slide 24</vt:lpstr>
      <vt:lpstr>Slide 25</vt:lpstr>
      <vt:lpstr> Residual transverse magnetization</vt:lpstr>
      <vt:lpstr>Slide 27</vt:lpstr>
      <vt:lpstr>Slide 28</vt:lpstr>
      <vt:lpstr>Slide 29</vt:lpstr>
      <vt:lpstr>Coherent gradient echo</vt:lpstr>
      <vt:lpstr>Slide 31</vt:lpstr>
      <vt:lpstr>Uses </vt:lpstr>
      <vt:lpstr>Parameters</vt:lpstr>
      <vt:lpstr>Slide 34</vt:lpstr>
      <vt:lpstr>Incoherent gradient echo(spoiled)</vt:lpstr>
      <vt:lpstr>Slide 36</vt:lpstr>
      <vt:lpstr>RF spoiling  </vt:lpstr>
      <vt:lpstr>Slide 38</vt:lpstr>
      <vt:lpstr>Gradient spoiling </vt:lpstr>
      <vt:lpstr>Uses </vt:lpstr>
      <vt:lpstr>Parameters</vt:lpstr>
      <vt:lpstr>Slide 42</vt:lpstr>
      <vt:lpstr>Steady state free precession(SSFP)/ Reverse-echo gradient-echo</vt:lpstr>
      <vt:lpstr>Slide 44</vt:lpstr>
      <vt:lpstr>Slide 45</vt:lpstr>
      <vt:lpstr>Uses </vt:lpstr>
      <vt:lpstr>Parameters </vt:lpstr>
      <vt:lpstr>Slide 48</vt:lpstr>
      <vt:lpstr>Balanced gradient echo</vt:lpstr>
      <vt:lpstr>Slide 50</vt:lpstr>
      <vt:lpstr>Slide 51</vt:lpstr>
      <vt:lpstr>Steady state in Balanced gradient echo</vt:lpstr>
      <vt:lpstr>APPLICATIONS</vt:lpstr>
      <vt:lpstr>Slide 54</vt:lpstr>
      <vt:lpstr>Fast gradient echo</vt:lpstr>
      <vt:lpstr>Slide 56</vt:lpstr>
      <vt:lpstr>Echo planar imaging</vt:lpstr>
      <vt:lpstr>GE-EPI</vt:lpstr>
      <vt:lpstr>SE-EPI</vt:lpstr>
      <vt:lpstr>Slide 60</vt:lpstr>
      <vt:lpstr>GRASE</vt:lpstr>
      <vt:lpstr>Slide 62</vt:lpstr>
      <vt:lpstr>Slide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Summit Sharma</cp:lastModifiedBy>
  <cp:revision>233</cp:revision>
  <dcterms:created xsi:type="dcterms:W3CDTF">2006-08-16T00:00:00Z</dcterms:created>
  <dcterms:modified xsi:type="dcterms:W3CDTF">2024-01-16T09:40:01Z</dcterms:modified>
</cp:coreProperties>
</file>