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9" r:id="rId2"/>
    <p:sldId id="280" r:id="rId3"/>
    <p:sldId id="279" r:id="rId4"/>
    <p:sldId id="301" r:id="rId5"/>
    <p:sldId id="302" r:id="rId6"/>
    <p:sldId id="303" r:id="rId7"/>
    <p:sldId id="338" r:id="rId8"/>
    <p:sldId id="339" r:id="rId9"/>
    <p:sldId id="333" r:id="rId10"/>
    <p:sldId id="334" r:id="rId11"/>
    <p:sldId id="335" r:id="rId12"/>
    <p:sldId id="336" r:id="rId13"/>
    <p:sldId id="281" r:id="rId14"/>
    <p:sldId id="282" r:id="rId15"/>
    <p:sldId id="313" r:id="rId16"/>
    <p:sldId id="340" r:id="rId17"/>
    <p:sldId id="312" r:id="rId18"/>
    <p:sldId id="337" r:id="rId19"/>
    <p:sldId id="293" r:id="rId20"/>
    <p:sldId id="288" r:id="rId21"/>
    <p:sldId id="332" r:id="rId22"/>
    <p:sldId id="294" r:id="rId23"/>
    <p:sldId id="304" r:id="rId24"/>
    <p:sldId id="344" r:id="rId25"/>
    <p:sldId id="345" r:id="rId26"/>
    <p:sldId id="346" r:id="rId27"/>
    <p:sldId id="347" r:id="rId28"/>
    <p:sldId id="343" r:id="rId29"/>
    <p:sldId id="296" r:id="rId30"/>
    <p:sldId id="314" r:id="rId31"/>
    <p:sldId id="315" r:id="rId32"/>
    <p:sldId id="308" r:id="rId33"/>
    <p:sldId id="309" r:id="rId34"/>
    <p:sldId id="310" r:id="rId35"/>
    <p:sldId id="283" r:id="rId36"/>
    <p:sldId id="349" r:id="rId37"/>
    <p:sldId id="350" r:id="rId38"/>
    <p:sldId id="351" r:id="rId39"/>
    <p:sldId id="352" r:id="rId40"/>
    <p:sldId id="353" r:id="rId41"/>
    <p:sldId id="354" r:id="rId42"/>
    <p:sldId id="297" r:id="rId43"/>
    <p:sldId id="298" r:id="rId44"/>
    <p:sldId id="330" r:id="rId45"/>
    <p:sldId id="299" r:id="rId46"/>
    <p:sldId id="300" r:id="rId47"/>
    <p:sldId id="356" r:id="rId48"/>
    <p:sldId id="287" r:id="rId49"/>
    <p:sldId id="355" r:id="rId50"/>
    <p:sldId id="316" r:id="rId51"/>
    <p:sldId id="317" r:id="rId52"/>
    <p:sldId id="318" r:id="rId53"/>
    <p:sldId id="319" r:id="rId54"/>
    <p:sldId id="327" r:id="rId55"/>
    <p:sldId id="320" r:id="rId56"/>
    <p:sldId id="26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30" autoAdjust="0"/>
  </p:normalViewPr>
  <p:slideViewPr>
    <p:cSldViewPr>
      <p:cViewPr varScale="1">
        <p:scale>
          <a:sx n="60" d="100"/>
          <a:sy n="60" d="100"/>
        </p:scale>
        <p:origin x="-145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787FC-ED23-4C43-A55F-302C20F6AB6D}" type="datetimeFigureOut">
              <a:rPr lang="en-US" smtClean="0"/>
              <a:pPr/>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A172E-BECE-40CC-A635-D8C5EBD0C5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From MR pulse sequence page 4</a:t>
            </a:r>
          </a:p>
          <a:p>
            <a:pPr eaLnBrk="1" hangingPunct="1"/>
            <a:r>
              <a:rPr lang="en-US" dirty="0" smtClean="0"/>
              <a:t>Both parameters affect contrast on MR images because they provide varying levels of sensitivity to differences in relaxation time between various tissues. At short TRs, the difference in relaxation time between fat and water can be detected (longitudinal magnetization recovers more quickly in fat than in water); at long TRs, it cannot be detected. Therefore, TR relates to T1 (Fig 4b) and affects contrast on T1-weighted images. At short TEs, differences in the T2 signal decay in fat and water cannot be detected; at long TEs, they can be detected. Therefore, TE relates to T2 (Fig 4b) and affects contrast on T2-weighted images.</a:t>
            </a:r>
          </a:p>
          <a:p>
            <a:pPr eaLnBrk="1" hangingPunct="1"/>
            <a:r>
              <a:rPr lang="en-US" dirty="0" smtClean="0"/>
              <a:t>When the TR is long and the TE is short, the  differences in magnetization recovery and in signal decay between fat and water are not distinguishable (Fig 4b); therefore, the contrast observed on the resultant MR images is predominantly due to the difference in proton density between the two tissue types.</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Crusher Gradients: is </a:t>
            </a:r>
            <a:r>
              <a:rPr lang="en-US" sz="1200" b="1" i="0" kern="1200" dirty="0" smtClean="0">
                <a:solidFill>
                  <a:schemeClr val="tx1"/>
                </a:solidFill>
                <a:latin typeface="+mn-lt"/>
                <a:ea typeface="+mn-ea"/>
                <a:cs typeface="+mn-cs"/>
              </a:rPr>
              <a:t>a correction gradient that preserves the desired signal pathways while eliminating unwanted ones by manipulating the phase of the signals</a:t>
            </a:r>
            <a:endParaRPr lang="en-US" dirty="0"/>
          </a:p>
        </p:txBody>
      </p:sp>
      <p:sp>
        <p:nvSpPr>
          <p:cNvPr id="4" name="Slide Number Placeholder 3"/>
          <p:cNvSpPr>
            <a:spLocks noGrp="1"/>
          </p:cNvSpPr>
          <p:nvPr>
            <p:ph type="sldNum" sz="quarter" idx="10"/>
          </p:nvPr>
        </p:nvSpPr>
        <p:spPr/>
        <p:txBody>
          <a:bodyPr/>
          <a:lstStyle/>
          <a:p>
            <a:fld id="{843A172E-BECE-40CC-A635-D8C5EBD0C541}"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magnetic field distortions created by susceptibility effects result in </a:t>
            </a:r>
            <a:r>
              <a:rPr lang="en-US" sz="1200" b="1" i="0" kern="1200" dirty="0" smtClean="0">
                <a:solidFill>
                  <a:schemeClr val="tx1"/>
                </a:solidFill>
                <a:latin typeface="+mn-lt"/>
                <a:ea typeface="+mn-ea"/>
                <a:cs typeface="+mn-cs"/>
              </a:rPr>
              <a:t>variations in </a:t>
            </a:r>
            <a:r>
              <a:rPr lang="en-US" sz="1200" b="1" i="0" kern="1200" dirty="0" err="1" smtClean="0">
                <a:solidFill>
                  <a:schemeClr val="tx1"/>
                </a:solidFill>
                <a:latin typeface="+mn-lt"/>
                <a:ea typeface="+mn-ea"/>
                <a:cs typeface="+mn-cs"/>
              </a:rPr>
              <a:t>precessional</a:t>
            </a:r>
            <a:r>
              <a:rPr lang="en-US" sz="1200" b="1" i="0" kern="1200" dirty="0" smtClean="0">
                <a:solidFill>
                  <a:schemeClr val="tx1"/>
                </a:solidFill>
                <a:latin typeface="+mn-lt"/>
                <a:ea typeface="+mn-ea"/>
                <a:cs typeface="+mn-cs"/>
              </a:rPr>
              <a:t> frequency across the patient and even within individual </a:t>
            </a:r>
            <a:r>
              <a:rPr lang="en-US" sz="1200" b="1" i="0" kern="1200" dirty="0" err="1" smtClean="0">
                <a:solidFill>
                  <a:schemeClr val="tx1"/>
                </a:solidFill>
                <a:latin typeface="+mn-lt"/>
                <a:ea typeface="+mn-ea"/>
                <a:cs typeface="+mn-cs"/>
              </a:rPr>
              <a:t>voxels</a:t>
            </a:r>
            <a:endParaRPr lang="en-US" dirty="0"/>
          </a:p>
        </p:txBody>
      </p:sp>
      <p:sp>
        <p:nvSpPr>
          <p:cNvPr id="4" name="Slide Number Placeholder 3"/>
          <p:cNvSpPr>
            <a:spLocks noGrp="1"/>
          </p:cNvSpPr>
          <p:nvPr>
            <p:ph type="sldNum" sz="quarter" idx="10"/>
          </p:nvPr>
        </p:nvSpPr>
        <p:spPr/>
        <p:txBody>
          <a:bodyPr/>
          <a:lstStyle/>
          <a:p>
            <a:fld id="{843A172E-BECE-40CC-A635-D8C5EBD0C541}"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Chondroblastoma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kon</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dro</a:t>
            </a:r>
            <a:r>
              <a:rPr lang="en-US" sz="1200" b="0" i="0" kern="1200" dirty="0" smtClean="0">
                <a:solidFill>
                  <a:schemeClr val="tx1"/>
                </a:solidFill>
                <a:latin typeface="+mn-lt"/>
                <a:ea typeface="+mn-ea"/>
                <a:cs typeface="+mn-cs"/>
              </a:rPr>
              <a:t>-BLAST-</a:t>
            </a:r>
            <a:r>
              <a:rPr lang="en-US" sz="1200" b="0" i="0" kern="1200" dirty="0" err="1" smtClean="0">
                <a:solidFill>
                  <a:schemeClr val="tx1"/>
                </a:solidFill>
                <a:latin typeface="+mn-lt"/>
                <a:ea typeface="+mn-ea"/>
                <a:cs typeface="+mn-cs"/>
              </a:rPr>
              <a:t>oma</a:t>
            </a:r>
            <a:r>
              <a:rPr lang="en-US" sz="1200" b="0" i="0" kern="1200" dirty="0" smtClean="0">
                <a:solidFill>
                  <a:schemeClr val="tx1"/>
                </a:solidFill>
                <a:latin typeface="+mn-lt"/>
                <a:ea typeface="+mn-ea"/>
                <a:cs typeface="+mn-cs"/>
              </a:rPr>
              <a:t>) is </a:t>
            </a:r>
            <a:r>
              <a:rPr lang="en-US" sz="1200" b="1" i="0" kern="1200" dirty="0" smtClean="0">
                <a:solidFill>
                  <a:schemeClr val="tx1"/>
                </a:solidFill>
                <a:latin typeface="+mn-lt"/>
                <a:ea typeface="+mn-ea"/>
                <a:cs typeface="+mn-cs"/>
              </a:rPr>
              <a:t>a rare type of benign (noncancerous) tumor that grows at the ends of the body's long bones, close to the joints</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43A172E-BECE-40CC-A635-D8C5EBD0C541}" type="slidenum">
              <a:rPr lang="en-US" smtClean="0"/>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1/16/2024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935163"/>
            <a:ext cx="8229600" cy="4389437"/>
          </a:xfrm>
        </p:spPr>
        <p:txBody>
          <a:bodyPr/>
          <a:lstStyle/>
          <a:p>
            <a:pPr lvl="0"/>
            <a:endParaRPr lang="en-IN" noProof="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CECB459-EF1E-4F00-91E0-EC7FAC22B4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1/16/2024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SpinEcho2_GWM.gif"/>
          <p:cNvPicPr>
            <a:picLocks noChangeAspect="1" noChangeArrowheads="1" noCrop="1"/>
          </p:cNvPicPr>
          <p:nvPr/>
        </p:nvPicPr>
        <p:blipFill>
          <a:blip r:embed="rId2" cstate="print"/>
          <a:srcRect/>
          <a:stretch>
            <a:fillRect/>
          </a:stretch>
        </p:blipFill>
        <p:spPr bwMode="auto">
          <a:xfrm>
            <a:off x="152400" y="0"/>
            <a:ext cx="8839200" cy="4876800"/>
          </a:xfrm>
          <a:prstGeom prst="rect">
            <a:avLst/>
          </a:prstGeom>
          <a:noFill/>
        </p:spPr>
      </p:pic>
      <p:sp>
        <p:nvSpPr>
          <p:cNvPr id="2" name="Title 1"/>
          <p:cNvSpPr>
            <a:spLocks noGrp="1"/>
          </p:cNvSpPr>
          <p:nvPr>
            <p:ph type="ctrTitle"/>
          </p:nvPr>
        </p:nvSpPr>
        <p:spPr>
          <a:xfrm>
            <a:off x="762000" y="0"/>
            <a:ext cx="7696200" cy="2057400"/>
          </a:xfrm>
        </p:spPr>
        <p:txBody>
          <a:bodyPr/>
          <a:lstStyle/>
          <a:p>
            <a:pPr algn="ctr"/>
            <a:r>
              <a:rPr lang="en-US" dirty="0" smtClean="0">
                <a:solidFill>
                  <a:srgbClr val="C00000"/>
                </a:solidFill>
                <a:latin typeface="Constantia" pitchFamily="18" charset="0"/>
                <a:cs typeface="Aharoni" pitchFamily="2" charset="-79"/>
              </a:rPr>
              <a:t>SPIN ECHO PULSE SEQUENCE</a:t>
            </a:r>
            <a:endParaRPr lang="en-US" dirty="0">
              <a:solidFill>
                <a:srgbClr val="C00000"/>
              </a:solidFill>
              <a:latin typeface="Constantia" pitchFamily="18" charset="0"/>
              <a:cs typeface="Aharoni" pitchFamily="2" charset="-79"/>
            </a:endParaRPr>
          </a:p>
        </p:txBody>
      </p:sp>
      <p:sp>
        <p:nvSpPr>
          <p:cNvPr id="5" name="Subtitle 4"/>
          <p:cNvSpPr>
            <a:spLocks noGrp="1"/>
          </p:cNvSpPr>
          <p:nvPr>
            <p:ph type="subTitle" idx="1"/>
          </p:nvPr>
        </p:nvSpPr>
        <p:spPr>
          <a:xfrm>
            <a:off x="4800600" y="4953000"/>
            <a:ext cx="4114800" cy="1752600"/>
          </a:xfrm>
        </p:spPr>
        <p:txBody>
          <a:bodyPr>
            <a:normAutofit fontScale="85000" lnSpcReduction="10000"/>
          </a:bodyPr>
          <a:lstStyle/>
          <a:p>
            <a:pPr algn="l"/>
            <a:r>
              <a:rPr lang="en-IN" b="1" dirty="0" smtClean="0">
                <a:solidFill>
                  <a:schemeClr val="bg1"/>
                </a:solidFill>
              </a:rPr>
              <a:t>By </a:t>
            </a:r>
            <a:r>
              <a:rPr lang="en-IN" b="1" dirty="0" err="1" smtClean="0">
                <a:solidFill>
                  <a:schemeClr val="bg1"/>
                </a:solidFill>
              </a:rPr>
              <a:t>Passang</a:t>
            </a:r>
            <a:r>
              <a:rPr lang="en-IN" b="1" dirty="0" smtClean="0">
                <a:solidFill>
                  <a:schemeClr val="bg1"/>
                </a:solidFill>
              </a:rPr>
              <a:t> D. Sherpa</a:t>
            </a:r>
          </a:p>
          <a:p>
            <a:pPr algn="l"/>
            <a:r>
              <a:rPr lang="en-IN" b="1" dirty="0" smtClean="0">
                <a:solidFill>
                  <a:schemeClr val="bg1"/>
                </a:solidFill>
              </a:rPr>
              <a:t>Course Coordinator </a:t>
            </a:r>
            <a:r>
              <a:rPr lang="en-IN" b="1" dirty="0" smtClean="0">
                <a:solidFill>
                  <a:schemeClr val="bg1"/>
                </a:solidFill>
              </a:rPr>
              <a:t>of </a:t>
            </a:r>
          </a:p>
          <a:p>
            <a:pPr algn="l"/>
            <a:r>
              <a:rPr lang="en-IN" b="1" dirty="0" smtClean="0">
                <a:solidFill>
                  <a:schemeClr val="bg1"/>
                </a:solidFill>
              </a:rPr>
              <a:t>Radio-imaging Technology </a:t>
            </a:r>
          </a:p>
          <a:p>
            <a:pPr algn="l"/>
            <a:r>
              <a:rPr lang="en-IN" b="1" dirty="0" smtClean="0">
                <a:solidFill>
                  <a:schemeClr val="bg1"/>
                </a:solidFill>
              </a:rPr>
              <a:t>Dpt. Of paramedical science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33400"/>
            <a:ext cx="8229600" cy="5791200"/>
          </a:xfrm>
        </p:spPr>
        <p:txBody>
          <a:bodyPr>
            <a:normAutofit lnSpcReduction="10000"/>
          </a:bodyPr>
          <a:lstStyle/>
          <a:p>
            <a:r>
              <a:rPr lang="en-US" dirty="0" smtClean="0"/>
              <a:t>The 180° RF </a:t>
            </a:r>
            <a:r>
              <a:rPr lang="en-US" dirty="0" err="1" smtClean="0"/>
              <a:t>rephasing</a:t>
            </a:r>
            <a:r>
              <a:rPr lang="en-US" dirty="0" smtClean="0"/>
              <a:t> pulse flips the individual magnetic moments through 180°</a:t>
            </a:r>
          </a:p>
          <a:p>
            <a:r>
              <a:rPr lang="en-US" b="1" dirty="0" smtClean="0"/>
              <a:t>Magnetic moments </a:t>
            </a:r>
            <a:r>
              <a:rPr lang="en-US" dirty="0" smtClean="0"/>
              <a:t>that formed the </a:t>
            </a:r>
            <a:r>
              <a:rPr lang="en-US" b="1" dirty="0" smtClean="0"/>
              <a:t>trailing edge </a:t>
            </a:r>
            <a:r>
              <a:rPr lang="en-US" dirty="0" smtClean="0"/>
              <a:t>before the</a:t>
            </a:r>
            <a:r>
              <a:rPr lang="en-US" b="1" dirty="0" smtClean="0"/>
              <a:t> 180° RF </a:t>
            </a:r>
            <a:r>
              <a:rPr lang="en-US" b="1" dirty="0" err="1" smtClean="0"/>
              <a:t>rephasing</a:t>
            </a:r>
            <a:r>
              <a:rPr lang="en-US" b="1" dirty="0" smtClean="0"/>
              <a:t> pulse </a:t>
            </a:r>
            <a:r>
              <a:rPr lang="en-US" dirty="0" smtClean="0"/>
              <a:t>→</a:t>
            </a:r>
            <a:r>
              <a:rPr lang="en-US" b="1" dirty="0" smtClean="0">
                <a:solidFill>
                  <a:srgbClr val="FF0000"/>
                </a:solidFill>
              </a:rPr>
              <a:t>leading edge</a:t>
            </a:r>
            <a:r>
              <a:rPr lang="en-US" dirty="0" smtClean="0">
                <a:solidFill>
                  <a:srgbClr val="FF0000"/>
                </a:solidFill>
              </a:rPr>
              <a:t>. </a:t>
            </a:r>
            <a:r>
              <a:rPr lang="en-US" dirty="0" smtClean="0"/>
              <a:t>Conversely, </a:t>
            </a:r>
            <a:r>
              <a:rPr lang="en-US" b="1" dirty="0" smtClean="0"/>
              <a:t>magnetic moments </a:t>
            </a:r>
            <a:r>
              <a:rPr lang="en-US" dirty="0" smtClean="0"/>
              <a:t>that formed the </a:t>
            </a:r>
            <a:r>
              <a:rPr lang="en-US" b="1" dirty="0" smtClean="0"/>
              <a:t>leading edge </a:t>
            </a:r>
            <a:r>
              <a:rPr lang="en-US" dirty="0" smtClean="0"/>
              <a:t>before the </a:t>
            </a:r>
            <a:r>
              <a:rPr lang="en-US" b="1" dirty="0" smtClean="0"/>
              <a:t>180° RF </a:t>
            </a:r>
            <a:r>
              <a:rPr lang="en-US" b="1" dirty="0" err="1" smtClean="0"/>
              <a:t>rephasing</a:t>
            </a:r>
            <a:r>
              <a:rPr lang="en-US" b="1" dirty="0" smtClean="0"/>
              <a:t> </a:t>
            </a:r>
            <a:r>
              <a:rPr lang="en-US" b="1" dirty="0" err="1" smtClean="0"/>
              <a:t>puls</a:t>
            </a:r>
            <a:r>
              <a:rPr lang="en-US" dirty="0" err="1" smtClean="0"/>
              <a:t>e→</a:t>
            </a:r>
            <a:r>
              <a:rPr lang="en-US" b="1" dirty="0" err="1" smtClean="0">
                <a:solidFill>
                  <a:schemeClr val="tx2">
                    <a:lumMod val="75000"/>
                  </a:schemeClr>
                </a:solidFill>
              </a:rPr>
              <a:t>Trailing</a:t>
            </a:r>
            <a:r>
              <a:rPr lang="en-US" b="1" dirty="0" smtClean="0">
                <a:solidFill>
                  <a:schemeClr val="tx2">
                    <a:lumMod val="75000"/>
                  </a:schemeClr>
                </a:solidFill>
              </a:rPr>
              <a:t> edge</a:t>
            </a:r>
          </a:p>
          <a:p>
            <a:r>
              <a:rPr lang="en-US" b="1" dirty="0" smtClean="0"/>
              <a:t>Trailing edge </a:t>
            </a:r>
            <a:r>
              <a:rPr lang="en-US" dirty="0" smtClean="0"/>
              <a:t>begins to catch up with the </a:t>
            </a:r>
            <a:r>
              <a:rPr lang="en-US" b="1" dirty="0" smtClean="0"/>
              <a:t>leading edge</a:t>
            </a:r>
            <a:r>
              <a:rPr lang="en-US" dirty="0" smtClean="0"/>
              <a:t>→ two edges are</a:t>
            </a:r>
            <a:r>
              <a:rPr lang="en-US" b="1" dirty="0" smtClean="0"/>
              <a:t> superimposed</a:t>
            </a:r>
          </a:p>
          <a:p>
            <a:r>
              <a:rPr lang="en-US" dirty="0" smtClean="0"/>
              <a:t>Magnetic  moments of hydrogen nuclei are momentarily </a:t>
            </a:r>
            <a:r>
              <a:rPr lang="en-US" b="1" dirty="0" smtClean="0"/>
              <a:t>in phase because </a:t>
            </a:r>
            <a:r>
              <a:rPr lang="en-US" dirty="0" smtClean="0"/>
              <a:t>they are all at the same place on the </a:t>
            </a:r>
            <a:r>
              <a:rPr lang="en-US" b="1" dirty="0" err="1" smtClean="0"/>
              <a:t>precessional</a:t>
            </a:r>
            <a:r>
              <a:rPr lang="en-US" b="1" dirty="0" smtClean="0"/>
              <a:t> </a:t>
            </a:r>
            <a:r>
              <a:rPr lang="en-US" b="1" dirty="0" err="1" smtClean="0"/>
              <a:t>path</a:t>
            </a:r>
            <a:r>
              <a:rPr lang="en-US" dirty="0" err="1" smtClean="0"/>
              <a:t>→</a:t>
            </a:r>
            <a:r>
              <a:rPr lang="en-US" b="1" dirty="0" err="1" smtClean="0"/>
              <a:t>in</a:t>
            </a:r>
            <a:r>
              <a:rPr lang="en-US" b="1" dirty="0" smtClean="0"/>
              <a:t>-phase transverse magnetization</a:t>
            </a:r>
            <a:r>
              <a:rPr lang="en-US" dirty="0" smtClean="0"/>
              <a:t>→ </a:t>
            </a:r>
            <a:r>
              <a:rPr lang="en-US" b="1" dirty="0" smtClean="0">
                <a:solidFill>
                  <a:srgbClr val="FF0000"/>
                </a:solidFill>
              </a:rPr>
              <a:t>maximum signal is induced in the receiver coil</a:t>
            </a:r>
            <a:r>
              <a:rPr lang="en-US" b="1" dirty="0" smtClean="0"/>
              <a:t>.</a:t>
            </a:r>
          </a:p>
          <a:p>
            <a:r>
              <a:rPr lang="en-US" dirty="0" smtClean="0"/>
              <a:t> This signal is called a </a:t>
            </a:r>
            <a:r>
              <a:rPr lang="en-US" b="1" dirty="0" smtClean="0"/>
              <a:t>spin-echo</a:t>
            </a:r>
            <a:r>
              <a:rPr lang="en-US" dirty="0" smtClean="0"/>
              <a:t>.</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905000" y="457200"/>
            <a:ext cx="5257800" cy="56534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609600"/>
            <a:ext cx="8153400" cy="5745325"/>
          </a:xfrm>
        </p:spPr>
        <p:txBody>
          <a:bodyPr>
            <a:normAutofit/>
          </a:bodyPr>
          <a:lstStyle/>
          <a:p>
            <a:r>
              <a:rPr lang="en-US" dirty="0" smtClean="0"/>
              <a:t> </a:t>
            </a:r>
            <a:r>
              <a:rPr lang="en-US" b="1" dirty="0" smtClean="0"/>
              <a:t>TR</a:t>
            </a:r>
            <a:r>
              <a:rPr lang="en-US" dirty="0" smtClean="0"/>
              <a:t> is the time between </a:t>
            </a:r>
            <a:r>
              <a:rPr lang="en-US" b="1" dirty="0" smtClean="0"/>
              <a:t>each 90° RF excitation pulse </a:t>
            </a:r>
            <a:r>
              <a:rPr lang="en-US" dirty="0" smtClean="0"/>
              <a:t>for each slice. </a:t>
            </a:r>
          </a:p>
          <a:p>
            <a:r>
              <a:rPr lang="en-US" dirty="0" smtClean="0"/>
              <a:t>The </a:t>
            </a:r>
            <a:r>
              <a:rPr lang="en-US" b="1" dirty="0" smtClean="0"/>
              <a:t>TE</a:t>
            </a:r>
            <a:r>
              <a:rPr lang="en-US" dirty="0" smtClean="0"/>
              <a:t> is the time between the </a:t>
            </a:r>
            <a:r>
              <a:rPr lang="en-US" b="1" dirty="0" smtClean="0"/>
              <a:t>90° RF excitation </a:t>
            </a:r>
            <a:r>
              <a:rPr lang="en-US" dirty="0" smtClean="0"/>
              <a:t>pulse and the </a:t>
            </a:r>
            <a:r>
              <a:rPr lang="en-US" b="1" dirty="0" smtClean="0"/>
              <a:t>peak of the spin-echo </a:t>
            </a:r>
          </a:p>
          <a:p>
            <a:r>
              <a:rPr lang="en-US" dirty="0" smtClean="0"/>
              <a:t>The time taken to </a:t>
            </a:r>
            <a:r>
              <a:rPr lang="en-US" b="1" dirty="0" err="1" smtClean="0">
                <a:solidFill>
                  <a:srgbClr val="FF0000"/>
                </a:solidFill>
              </a:rPr>
              <a:t>rephase</a:t>
            </a:r>
            <a:r>
              <a:rPr lang="en-US" dirty="0" smtClean="0"/>
              <a:t> after the </a:t>
            </a:r>
            <a:r>
              <a:rPr lang="en-US" dirty="0" smtClean="0">
                <a:solidFill>
                  <a:srgbClr val="FF0000"/>
                </a:solidFill>
              </a:rPr>
              <a:t>180° RF </a:t>
            </a:r>
            <a:r>
              <a:rPr lang="en-US" dirty="0" err="1" smtClean="0"/>
              <a:t>rephasing</a:t>
            </a:r>
            <a:r>
              <a:rPr lang="en-US" dirty="0" smtClean="0"/>
              <a:t> pulse equals the </a:t>
            </a:r>
            <a:r>
              <a:rPr lang="en-US" dirty="0" smtClean="0">
                <a:solidFill>
                  <a:srgbClr val="FF0000"/>
                </a:solidFill>
              </a:rPr>
              <a:t>time to </a:t>
            </a:r>
            <a:r>
              <a:rPr lang="en-US" dirty="0" err="1" smtClean="0">
                <a:solidFill>
                  <a:srgbClr val="FF0000"/>
                </a:solidFill>
              </a:rPr>
              <a:t>dephase</a:t>
            </a:r>
            <a:r>
              <a:rPr lang="en-US" dirty="0" smtClean="0">
                <a:solidFill>
                  <a:srgbClr val="FF0000"/>
                </a:solidFill>
              </a:rPr>
              <a:t> </a:t>
            </a:r>
            <a:r>
              <a:rPr lang="en-US" dirty="0" smtClean="0"/>
              <a:t>when the </a:t>
            </a:r>
            <a:r>
              <a:rPr lang="en-US" dirty="0" smtClean="0">
                <a:solidFill>
                  <a:srgbClr val="FF0000"/>
                </a:solidFill>
              </a:rPr>
              <a:t>90° RF </a:t>
            </a:r>
            <a:r>
              <a:rPr lang="en-US" dirty="0" smtClean="0"/>
              <a:t>excitation pulse is withdrawn. </a:t>
            </a:r>
            <a:r>
              <a:rPr lang="en-US" dirty="0" smtClean="0">
                <a:solidFill>
                  <a:srgbClr val="FF0000"/>
                </a:solidFill>
              </a:rPr>
              <a:t>This time is called tau.</a:t>
            </a:r>
            <a:endParaRPr lang="en-US" dirty="0">
              <a:solidFill>
                <a:srgbClr val="FF0000"/>
              </a:solidFill>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2362200" y="3581400"/>
            <a:ext cx="54864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SPIN ECHO SEQUENCE</a:t>
            </a:r>
            <a:endParaRPr lang="en-IN" dirty="0"/>
          </a:p>
        </p:txBody>
      </p:sp>
      <p:sp>
        <p:nvSpPr>
          <p:cNvPr id="3" name="Content Placeholder 2"/>
          <p:cNvSpPr>
            <a:spLocks noGrp="1"/>
          </p:cNvSpPr>
          <p:nvPr>
            <p:ph idx="1"/>
          </p:nvPr>
        </p:nvSpPr>
        <p:spPr>
          <a:xfrm>
            <a:off x="0" y="1600200"/>
            <a:ext cx="9144000" cy="5257800"/>
          </a:xfrm>
          <a:solidFill>
            <a:schemeClr val="bg1">
              <a:lumMod val="85000"/>
            </a:schemeClr>
          </a:solidFill>
        </p:spPr>
        <p:txBody>
          <a:bodyPr>
            <a:normAutofit lnSpcReduction="10000"/>
          </a:bodyPr>
          <a:lstStyle/>
          <a:p>
            <a:r>
              <a:rPr lang="en-IN" sz="3200" dirty="0" smtClean="0">
                <a:solidFill>
                  <a:srgbClr val="002060"/>
                </a:solidFill>
              </a:rPr>
              <a:t>Sequences that uses a </a:t>
            </a:r>
            <a:r>
              <a:rPr lang="en-US" sz="3200" dirty="0" smtClean="0">
                <a:solidFill>
                  <a:srgbClr val="002060"/>
                </a:solidFill>
              </a:rPr>
              <a:t>180° </a:t>
            </a:r>
            <a:r>
              <a:rPr lang="en-IN" sz="3200" dirty="0" smtClean="0">
                <a:solidFill>
                  <a:srgbClr val="002060"/>
                </a:solidFill>
              </a:rPr>
              <a:t>RF </a:t>
            </a:r>
            <a:r>
              <a:rPr lang="en-IN" sz="3200" dirty="0" err="1" smtClean="0">
                <a:solidFill>
                  <a:srgbClr val="002060"/>
                </a:solidFill>
              </a:rPr>
              <a:t>rephasing</a:t>
            </a:r>
            <a:r>
              <a:rPr lang="en-IN" sz="3200" dirty="0" smtClean="0">
                <a:solidFill>
                  <a:srgbClr val="002060"/>
                </a:solidFill>
              </a:rPr>
              <a:t> pulse to generate an echo called spin-echo pulse sequences</a:t>
            </a:r>
            <a:endParaRPr lang="en-US" sz="3200" dirty="0" smtClean="0">
              <a:solidFill>
                <a:srgbClr val="002060"/>
              </a:solidFill>
            </a:endParaRPr>
          </a:p>
          <a:p>
            <a:pPr>
              <a:buNone/>
            </a:pPr>
            <a:endParaRPr lang="en-US" dirty="0" smtClean="0"/>
          </a:p>
          <a:p>
            <a:r>
              <a:rPr lang="en-US" dirty="0" smtClean="0"/>
              <a:t>3 types-</a:t>
            </a:r>
          </a:p>
          <a:p>
            <a:endParaRPr lang="en-US" dirty="0" smtClean="0"/>
          </a:p>
          <a:p>
            <a:r>
              <a:rPr lang="en-US" b="1" dirty="0" smtClean="0">
                <a:solidFill>
                  <a:srgbClr val="C00000"/>
                </a:solidFill>
              </a:rPr>
              <a:t>Conventional spin echo</a:t>
            </a:r>
          </a:p>
          <a:p>
            <a:endParaRPr lang="en-US" b="1" dirty="0" smtClean="0">
              <a:solidFill>
                <a:srgbClr val="C00000"/>
              </a:solidFill>
            </a:endParaRPr>
          </a:p>
          <a:p>
            <a:r>
              <a:rPr lang="en-US" b="1" dirty="0" smtClean="0">
                <a:solidFill>
                  <a:srgbClr val="C00000"/>
                </a:solidFill>
              </a:rPr>
              <a:t>Fast/ Turbo spin echo</a:t>
            </a:r>
          </a:p>
          <a:p>
            <a:endParaRPr lang="en-US" b="1" dirty="0" smtClean="0">
              <a:solidFill>
                <a:srgbClr val="C00000"/>
              </a:solidFill>
            </a:endParaRPr>
          </a:p>
          <a:p>
            <a:r>
              <a:rPr lang="en-US" b="1" dirty="0" smtClean="0">
                <a:solidFill>
                  <a:srgbClr val="C00000"/>
                </a:solidFill>
              </a:rPr>
              <a:t>Inversion recovery</a:t>
            </a:r>
            <a:endParaRPr lang="en-IN" b="1" dirty="0">
              <a:solidFill>
                <a:srgbClr val="C00000"/>
              </a:solidFill>
            </a:endParaRPr>
          </a:p>
        </p:txBody>
      </p:sp>
      <p:pic>
        <p:nvPicPr>
          <p:cNvPr id="4" name="Picture 3" descr="颈SET1"/>
          <p:cNvPicPr>
            <a:picLocks noChangeAspect="1" noChangeArrowheads="1"/>
          </p:cNvPicPr>
          <p:nvPr/>
        </p:nvPicPr>
        <p:blipFill>
          <a:blip r:embed="rId2" cstate="print"/>
          <a:srcRect l="23694" r="10802"/>
          <a:stretch>
            <a:fillRect/>
          </a:stretch>
        </p:blipFill>
        <p:spPr bwMode="auto">
          <a:xfrm>
            <a:off x="6248400" y="3200400"/>
            <a:ext cx="2657475" cy="3493600"/>
          </a:xfrm>
          <a:prstGeom prst="rect">
            <a:avLst/>
          </a:prstGeom>
          <a:noFill/>
          <a:ln w="9525">
            <a:solidFill>
              <a:srgbClr val="66CCFF"/>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924800" cy="1143000"/>
          </a:xfrm>
        </p:spPr>
        <p:txBody>
          <a:bodyPr>
            <a:normAutofit/>
          </a:bodyPr>
          <a:lstStyle/>
          <a:p>
            <a:r>
              <a:rPr lang="en-US" dirty="0" smtClean="0">
                <a:solidFill>
                  <a:schemeClr val="accent2">
                    <a:lumMod val="50000"/>
                  </a:schemeClr>
                </a:solidFill>
              </a:rPr>
              <a:t>CONVENTIONAL SPIN ECHO</a:t>
            </a:r>
            <a:endParaRPr lang="en-US" dirty="0">
              <a:solidFill>
                <a:schemeClr val="accent2">
                  <a:lumMod val="50000"/>
                </a:schemeClr>
              </a:solidFill>
            </a:endParaRP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r>
              <a:rPr lang="en-US" dirty="0" smtClean="0"/>
              <a:t>Uses a </a:t>
            </a:r>
            <a:r>
              <a:rPr lang="en-US" b="1" dirty="0" smtClean="0"/>
              <a:t>90</a:t>
            </a:r>
            <a:r>
              <a:rPr lang="en-US" sz="2800" b="1" baseline="62000" dirty="0" smtClean="0"/>
              <a:t>o</a:t>
            </a:r>
            <a:r>
              <a:rPr lang="en-US" b="1" dirty="0" smtClean="0"/>
              <a:t> RF </a:t>
            </a:r>
            <a:r>
              <a:rPr lang="en-US" dirty="0" smtClean="0"/>
              <a:t>pulse followed by </a:t>
            </a:r>
            <a:r>
              <a:rPr lang="en-US" b="1" dirty="0" smtClean="0"/>
              <a:t>one or more 180</a:t>
            </a:r>
            <a:r>
              <a:rPr lang="en-US" sz="2800" b="1" baseline="62000" dirty="0" smtClean="0"/>
              <a:t>o</a:t>
            </a:r>
            <a:r>
              <a:rPr lang="en-US" b="1" dirty="0" smtClean="0"/>
              <a:t> </a:t>
            </a:r>
            <a:r>
              <a:rPr lang="en-US" dirty="0" smtClean="0"/>
              <a:t>rephaging pulses to generate a </a:t>
            </a:r>
            <a:r>
              <a:rPr lang="en-US" b="1" dirty="0" smtClean="0"/>
              <a:t>spin echo</a:t>
            </a:r>
          </a:p>
          <a:p>
            <a:pPr>
              <a:buNone/>
            </a:pPr>
            <a:endParaRPr lang="en-US" dirty="0" smtClean="0"/>
          </a:p>
          <a:p>
            <a:r>
              <a:rPr lang="en-US" dirty="0" smtClean="0"/>
              <a:t>Each 180° RF </a:t>
            </a:r>
            <a:r>
              <a:rPr lang="en-US" dirty="0" err="1" smtClean="0"/>
              <a:t>rephasing</a:t>
            </a:r>
            <a:r>
              <a:rPr lang="en-US" dirty="0" smtClean="0"/>
              <a:t> pulse generates a separate spin-echo →received by a coil →create an image</a:t>
            </a:r>
          </a:p>
          <a:p>
            <a:endParaRPr lang="en-US" dirty="0" smtClean="0"/>
          </a:p>
          <a:p>
            <a:r>
              <a:rPr lang="en-US" dirty="0" smtClean="0"/>
              <a:t>spin-echo sequences typically generate </a:t>
            </a:r>
            <a:r>
              <a:rPr lang="en-US" b="1" dirty="0" smtClean="0"/>
              <a:t>either one or two echoes</a:t>
            </a:r>
          </a:p>
          <a:p>
            <a:endParaRPr lang="en-US" dirty="0" smtClean="0"/>
          </a:p>
          <a:p>
            <a:r>
              <a:rPr lang="en-US" dirty="0" smtClean="0"/>
              <a:t>Gold standard for most imaging.</a:t>
            </a:r>
          </a:p>
          <a:p>
            <a:endParaRPr lang="en-US" dirty="0" smtClean="0"/>
          </a:p>
          <a:p>
            <a:r>
              <a:rPr lang="en-US" dirty="0" smtClean="0"/>
              <a:t>If only one rephaging pulse is used- </a:t>
            </a:r>
            <a:r>
              <a:rPr lang="en-US" b="1" dirty="0" smtClean="0"/>
              <a:t>T1 w </a:t>
            </a:r>
          </a:p>
          <a:p>
            <a:pPr>
              <a:buNone/>
            </a:pPr>
            <a:r>
              <a:rPr lang="en-US" dirty="0" smtClean="0"/>
              <a:t>    </a:t>
            </a:r>
            <a:r>
              <a:rPr lang="en-US" b="1" dirty="0" smtClean="0"/>
              <a:t>image </a:t>
            </a:r>
            <a:r>
              <a:rPr lang="en-US" dirty="0" smtClean="0"/>
              <a:t>is obtained using </a:t>
            </a:r>
            <a:r>
              <a:rPr lang="en-US" b="1" dirty="0" smtClean="0"/>
              <a:t>short TR, Short TE</a:t>
            </a:r>
          </a:p>
          <a:p>
            <a:endParaRPr lang="en-US" dirty="0" smtClean="0"/>
          </a:p>
          <a:p>
            <a:r>
              <a:rPr lang="en-US" dirty="0" smtClean="0"/>
              <a:t>If Two rephaging pulses are used- </a:t>
            </a:r>
            <a:r>
              <a:rPr lang="en-US" b="1" dirty="0" smtClean="0"/>
              <a:t>T2-w</a:t>
            </a:r>
          </a:p>
          <a:p>
            <a:pPr>
              <a:buNone/>
            </a:pPr>
            <a:r>
              <a:rPr lang="en-US" dirty="0" smtClean="0"/>
              <a:t>                     or </a:t>
            </a:r>
            <a:r>
              <a:rPr lang="en-US" b="1" dirty="0" smtClean="0"/>
              <a:t>PD-w image</a:t>
            </a:r>
            <a:r>
              <a:rPr lang="en-US" dirty="0" smtClean="0"/>
              <a:t>.</a:t>
            </a:r>
          </a:p>
          <a:p>
            <a:pPr>
              <a:buNone/>
            </a:pPr>
            <a:endParaRPr lang="en-US" dirty="0"/>
          </a:p>
        </p:txBody>
      </p:sp>
      <p:pic>
        <p:nvPicPr>
          <p:cNvPr id="5" name="Picture 4" descr="颈SET1"/>
          <p:cNvPicPr>
            <a:picLocks noChangeAspect="1" noChangeArrowheads="1"/>
          </p:cNvPicPr>
          <p:nvPr/>
        </p:nvPicPr>
        <p:blipFill>
          <a:blip r:embed="rId2" cstate="print"/>
          <a:srcRect l="23694" r="10802"/>
          <a:stretch>
            <a:fillRect/>
          </a:stretch>
        </p:blipFill>
        <p:spPr bwMode="auto">
          <a:xfrm>
            <a:off x="6553200" y="3733799"/>
            <a:ext cx="2133600" cy="2667001"/>
          </a:xfrm>
          <a:prstGeom prst="rect">
            <a:avLst/>
          </a:prstGeom>
          <a:noFill/>
          <a:ln w="9525">
            <a:solidFill>
              <a:srgbClr val="66CCFF"/>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715000"/>
            <a:ext cx="8229600" cy="609600"/>
          </a:xfrm>
        </p:spPr>
        <p:txBody>
          <a:bodyPr/>
          <a:lstStyle/>
          <a:p>
            <a:r>
              <a:rPr lang="en-US" dirty="0" smtClean="0"/>
              <a:t>Single echo- T1 weighting image</a:t>
            </a:r>
            <a:endParaRPr lang="en-US" dirty="0"/>
          </a:p>
        </p:txBody>
      </p:sp>
      <p:pic>
        <p:nvPicPr>
          <p:cNvPr id="1026" name="Picture 2"/>
          <p:cNvPicPr>
            <a:picLocks noChangeAspect="1" noChangeArrowheads="1"/>
          </p:cNvPicPr>
          <p:nvPr/>
        </p:nvPicPr>
        <p:blipFill>
          <a:blip r:embed="rId2" cstate="print"/>
          <a:srcRect l="30748" t="8824" r="6747" b="64706"/>
          <a:stretch>
            <a:fillRect/>
          </a:stretch>
        </p:blipFill>
        <p:spPr bwMode="auto">
          <a:xfrm>
            <a:off x="228600" y="914400"/>
            <a:ext cx="6248400" cy="4800600"/>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l="41197" t="38235" r="12457" b="20588"/>
          <a:stretch>
            <a:fillRect/>
          </a:stretch>
        </p:blipFill>
        <p:spPr bwMode="auto">
          <a:xfrm>
            <a:off x="6477000" y="990600"/>
            <a:ext cx="26670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Spin-echo using two echoes</a:t>
            </a:r>
            <a:endParaRPr lang="en-US" dirty="0"/>
          </a:p>
        </p:txBody>
      </p:sp>
      <p:sp>
        <p:nvSpPr>
          <p:cNvPr id="3" name="Content Placeholder 2"/>
          <p:cNvSpPr>
            <a:spLocks noGrp="1"/>
          </p:cNvSpPr>
          <p:nvPr>
            <p:ph idx="1"/>
          </p:nvPr>
        </p:nvSpPr>
        <p:spPr/>
        <p:txBody>
          <a:bodyPr/>
          <a:lstStyle/>
          <a:p>
            <a:r>
              <a:rPr lang="en-US" dirty="0" smtClean="0"/>
              <a:t>Used to produce both a </a:t>
            </a:r>
            <a:r>
              <a:rPr lang="en-US" b="1" dirty="0" smtClean="0"/>
              <a:t>proton density and a T2-weighted</a:t>
            </a:r>
            <a:r>
              <a:rPr lang="en-US" dirty="0" smtClean="0"/>
              <a:t> image in the TR period</a:t>
            </a:r>
          </a:p>
          <a:p>
            <a:r>
              <a:rPr lang="en-US" dirty="0" smtClean="0"/>
              <a:t>first spin-echo is generated early by selecting a </a:t>
            </a:r>
            <a:r>
              <a:rPr lang="en-US" b="1" dirty="0" smtClean="0"/>
              <a:t>short TE. </a:t>
            </a:r>
          </a:p>
          <a:p>
            <a:r>
              <a:rPr lang="en-US" dirty="0" smtClean="0"/>
              <a:t>The first spin-echo has  short TE and  long TR, and produce</a:t>
            </a:r>
            <a:r>
              <a:rPr lang="en-US" b="1" dirty="0" smtClean="0"/>
              <a:t> PD-weighted</a:t>
            </a:r>
          </a:p>
          <a:p>
            <a:r>
              <a:rPr lang="en-US" dirty="0" smtClean="0"/>
              <a:t>The</a:t>
            </a:r>
            <a:r>
              <a:rPr lang="en-US" b="1" dirty="0" smtClean="0"/>
              <a:t> second spin-echo </a:t>
            </a:r>
            <a:r>
              <a:rPr lang="en-US" dirty="0" smtClean="0"/>
              <a:t>is generated much later by selecting a</a:t>
            </a:r>
            <a:r>
              <a:rPr lang="en-US" b="1" dirty="0" smtClean="0"/>
              <a:t> long TE</a:t>
            </a:r>
          </a:p>
          <a:p>
            <a:r>
              <a:rPr lang="en-US" b="1" dirty="0" smtClean="0"/>
              <a:t>long TE </a:t>
            </a:r>
            <a:r>
              <a:rPr lang="en-US" dirty="0" smtClean="0"/>
              <a:t>and </a:t>
            </a:r>
            <a:r>
              <a:rPr lang="en-US" b="1" dirty="0" smtClean="0"/>
              <a:t>long TR</a:t>
            </a:r>
            <a:r>
              <a:rPr lang="en-US" dirty="0" smtClean="0"/>
              <a:t>, and produce </a:t>
            </a:r>
            <a:r>
              <a:rPr lang="en-US" b="1" dirty="0" smtClean="0"/>
              <a:t>T2-weighted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ChangeAspect="1" noChangeArrowheads="1"/>
          </p:cNvPicPr>
          <p:nvPr/>
        </p:nvPicPr>
        <p:blipFill>
          <a:blip r:embed="rId2" cstate="print"/>
          <a:srcRect l="5357" t="44304" r="5357"/>
          <a:stretch>
            <a:fillRect/>
          </a:stretch>
        </p:blipFill>
        <p:spPr bwMode="auto">
          <a:xfrm>
            <a:off x="4800600" y="0"/>
            <a:ext cx="4114800" cy="2971800"/>
          </a:xfrm>
          <a:prstGeom prst="rect">
            <a:avLst/>
          </a:prstGeom>
          <a:noFill/>
          <a:ln w="9525">
            <a:noFill/>
            <a:miter lim="800000"/>
            <a:headEnd/>
            <a:tailEnd/>
          </a:ln>
          <a:effectLst/>
        </p:spPr>
      </p:pic>
      <p:pic>
        <p:nvPicPr>
          <p:cNvPr id="4" name="Picture 2"/>
          <p:cNvPicPr>
            <a:picLocks noGrp="1" noChangeAspect="1" noChangeArrowheads="1"/>
          </p:cNvPicPr>
          <p:nvPr>
            <p:ph idx="1"/>
          </p:nvPr>
        </p:nvPicPr>
        <p:blipFill>
          <a:blip r:embed="rId3" cstate="print"/>
          <a:srcRect/>
          <a:stretch>
            <a:fillRect/>
          </a:stretch>
        </p:blipFill>
        <p:spPr bwMode="auto">
          <a:xfrm>
            <a:off x="381000" y="2362200"/>
            <a:ext cx="85344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33400" y="1447800"/>
            <a:ext cx="81534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a:t>
            </a:r>
            <a:endParaRPr lang="en-US" dirty="0"/>
          </a:p>
        </p:txBody>
      </p:sp>
      <p:sp>
        <p:nvSpPr>
          <p:cNvPr id="3" name="Text Placeholder 2"/>
          <p:cNvSpPr>
            <a:spLocks noGrp="1"/>
          </p:cNvSpPr>
          <p:nvPr>
            <p:ph type="body" idx="1"/>
          </p:nvPr>
        </p:nvSpPr>
        <p:spPr>
          <a:xfrm>
            <a:off x="838200" y="2236248"/>
            <a:ext cx="2895600" cy="659352"/>
          </a:xfrm>
          <a:solidFill>
            <a:schemeClr val="accent6">
              <a:lumMod val="60000"/>
              <a:lumOff val="40000"/>
            </a:schemeClr>
          </a:solidFill>
        </p:spPr>
        <p:txBody>
          <a:bodyPr/>
          <a:lstStyle/>
          <a:p>
            <a:r>
              <a:rPr lang="en-US" dirty="0" smtClean="0"/>
              <a:t>T1 weighting</a:t>
            </a:r>
            <a:endParaRPr lang="en-US" dirty="0"/>
          </a:p>
        </p:txBody>
      </p:sp>
      <p:sp>
        <p:nvSpPr>
          <p:cNvPr id="4" name="Text Placeholder 3"/>
          <p:cNvSpPr>
            <a:spLocks noGrp="1"/>
          </p:cNvSpPr>
          <p:nvPr>
            <p:ph type="body" sz="half" idx="3"/>
          </p:nvPr>
        </p:nvSpPr>
        <p:spPr>
          <a:xfrm>
            <a:off x="5257800" y="2209800"/>
            <a:ext cx="2895600" cy="654843"/>
          </a:xfrm>
          <a:solidFill>
            <a:schemeClr val="accent6">
              <a:lumMod val="60000"/>
              <a:lumOff val="40000"/>
            </a:schemeClr>
          </a:solidFill>
        </p:spPr>
        <p:txBody>
          <a:bodyPr/>
          <a:lstStyle/>
          <a:p>
            <a:r>
              <a:rPr lang="en-US" dirty="0" smtClean="0"/>
              <a:t>PD/T2 weighting</a:t>
            </a:r>
            <a:endParaRPr lang="en-US" dirty="0"/>
          </a:p>
        </p:txBody>
      </p:sp>
      <p:sp>
        <p:nvSpPr>
          <p:cNvPr id="5" name="Content Placeholder 4"/>
          <p:cNvSpPr>
            <a:spLocks noGrp="1"/>
          </p:cNvSpPr>
          <p:nvPr>
            <p:ph sz="quarter" idx="2"/>
          </p:nvPr>
        </p:nvSpPr>
        <p:spPr>
          <a:xfrm>
            <a:off x="381000" y="3048000"/>
            <a:ext cx="4040188" cy="1981200"/>
          </a:xfrm>
          <a:solidFill>
            <a:schemeClr val="bg2">
              <a:lumMod val="10000"/>
            </a:schemeClr>
          </a:solidFill>
        </p:spPr>
        <p:txBody>
          <a:bodyPr/>
          <a:lstStyle/>
          <a:p>
            <a:pPr>
              <a:lnSpc>
                <a:spcPct val="150000"/>
              </a:lnSpc>
            </a:pPr>
            <a:r>
              <a:rPr lang="en-US" dirty="0" smtClean="0">
                <a:solidFill>
                  <a:schemeClr val="bg1"/>
                </a:solidFill>
              </a:rPr>
              <a:t>Short TE- 10-20 ms</a:t>
            </a:r>
          </a:p>
          <a:p>
            <a:pPr>
              <a:lnSpc>
                <a:spcPct val="150000"/>
              </a:lnSpc>
            </a:pPr>
            <a:r>
              <a:rPr lang="en-US" dirty="0" smtClean="0">
                <a:solidFill>
                  <a:schemeClr val="bg1"/>
                </a:solidFill>
              </a:rPr>
              <a:t>Short TR- 300-700 ms</a:t>
            </a:r>
          </a:p>
          <a:p>
            <a:pPr>
              <a:lnSpc>
                <a:spcPct val="150000"/>
              </a:lnSpc>
            </a:pPr>
            <a:r>
              <a:rPr lang="en-US" dirty="0" smtClean="0">
                <a:solidFill>
                  <a:schemeClr val="bg1"/>
                </a:solidFill>
              </a:rPr>
              <a:t>Typical scan time 4-6 min</a:t>
            </a:r>
            <a:endParaRPr lang="en-US" dirty="0">
              <a:solidFill>
                <a:schemeClr val="bg1"/>
              </a:solidFill>
            </a:endParaRPr>
          </a:p>
        </p:txBody>
      </p:sp>
      <p:sp>
        <p:nvSpPr>
          <p:cNvPr id="6" name="Content Placeholder 5"/>
          <p:cNvSpPr>
            <a:spLocks noGrp="1"/>
          </p:cNvSpPr>
          <p:nvPr>
            <p:ph sz="quarter" idx="4"/>
          </p:nvPr>
        </p:nvSpPr>
        <p:spPr>
          <a:xfrm>
            <a:off x="4724400" y="3012280"/>
            <a:ext cx="4041775" cy="2016920"/>
          </a:xfrm>
          <a:solidFill>
            <a:schemeClr val="bg2">
              <a:lumMod val="10000"/>
            </a:schemeClr>
          </a:solidFill>
        </p:spPr>
        <p:txBody>
          <a:bodyPr/>
          <a:lstStyle/>
          <a:p>
            <a:r>
              <a:rPr lang="en-US" dirty="0" smtClean="0">
                <a:solidFill>
                  <a:schemeClr val="bg1"/>
                </a:solidFill>
              </a:rPr>
              <a:t>Short TE- 20ms/long TE 80ms+</a:t>
            </a:r>
          </a:p>
          <a:p>
            <a:r>
              <a:rPr lang="en-US" dirty="0" smtClean="0">
                <a:solidFill>
                  <a:schemeClr val="bg1"/>
                </a:solidFill>
              </a:rPr>
              <a:t>Long TR 2000+</a:t>
            </a:r>
          </a:p>
          <a:p>
            <a:r>
              <a:rPr lang="en-US" dirty="0" smtClean="0">
                <a:solidFill>
                  <a:schemeClr val="bg1"/>
                </a:solidFill>
              </a:rPr>
              <a:t>Typical scan time – 7-15 min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4572000" cy="838200"/>
          </a:xfrm>
        </p:spPr>
        <p:txBody>
          <a:bodyPr>
            <a:normAutofit fontScale="90000"/>
          </a:bodyPr>
          <a:lstStyle/>
          <a:p>
            <a:r>
              <a:rPr lang="en-US" dirty="0" smtClean="0"/>
              <a:t>                               What is a FID</a:t>
            </a:r>
            <a:endParaRPr lang="en-IN" dirty="0"/>
          </a:p>
        </p:txBody>
      </p:sp>
      <p:sp>
        <p:nvSpPr>
          <p:cNvPr id="3" name="Content Placeholder 2"/>
          <p:cNvSpPr>
            <a:spLocks noGrp="1"/>
          </p:cNvSpPr>
          <p:nvPr>
            <p:ph idx="1"/>
          </p:nvPr>
        </p:nvSpPr>
        <p:spPr>
          <a:xfrm>
            <a:off x="457200" y="1524000"/>
            <a:ext cx="8229600" cy="1676400"/>
          </a:xfrm>
        </p:spPr>
        <p:txBody>
          <a:bodyPr>
            <a:normAutofit fontScale="92500" lnSpcReduction="10000"/>
          </a:bodyPr>
          <a:lstStyle/>
          <a:p>
            <a:r>
              <a:rPr lang="en-IN" b="1" dirty="0" smtClean="0"/>
              <a:t>FID: Free Induction Decay. </a:t>
            </a:r>
          </a:p>
          <a:p>
            <a:pPr>
              <a:buNone/>
            </a:pPr>
            <a:r>
              <a:rPr lang="en-IN" dirty="0" smtClean="0"/>
              <a:t>               An NMR Signal in the absence of any magnetic gradients.</a:t>
            </a:r>
          </a:p>
          <a:p>
            <a:pPr>
              <a:buNone/>
            </a:pPr>
            <a:r>
              <a:rPr lang="en-US" dirty="0" smtClean="0"/>
              <a:t>  It is a oscillating decaying signal.</a:t>
            </a:r>
            <a:endParaRPr lang="en-IN" dirty="0"/>
          </a:p>
        </p:txBody>
      </p:sp>
      <p:pic>
        <p:nvPicPr>
          <p:cNvPr id="5" name="Picture 8" descr="curve"/>
          <p:cNvPicPr>
            <a:picLocks noChangeAspect="1" noChangeArrowheads="1"/>
          </p:cNvPicPr>
          <p:nvPr/>
        </p:nvPicPr>
        <p:blipFill>
          <a:blip r:embed="rId2" cstate="print"/>
          <a:srcRect/>
          <a:stretch>
            <a:fillRect/>
          </a:stretch>
        </p:blipFill>
        <p:spPr>
          <a:xfrm>
            <a:off x="533400" y="3124200"/>
            <a:ext cx="7239000" cy="3733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5562600" cy="1143000"/>
          </a:xfrm>
        </p:spPr>
        <p:txBody>
          <a:bodyPr/>
          <a:lstStyle/>
          <a:p>
            <a:r>
              <a:rPr lang="en-US" dirty="0" smtClean="0">
                <a:solidFill>
                  <a:schemeClr val="accent2">
                    <a:lumMod val="50000"/>
                  </a:schemeClr>
                </a:solidFill>
              </a:rPr>
              <a:t>FAST SPIN ECHO </a:t>
            </a:r>
            <a:endParaRPr lang="en-US" dirty="0">
              <a:solidFill>
                <a:schemeClr val="accent2">
                  <a:lumMod val="50000"/>
                </a:schemeClr>
              </a:solidFill>
            </a:endParaRPr>
          </a:p>
        </p:txBody>
      </p:sp>
      <p:sp>
        <p:nvSpPr>
          <p:cNvPr id="3" name="Content Placeholder 2"/>
          <p:cNvSpPr>
            <a:spLocks noGrp="1"/>
          </p:cNvSpPr>
          <p:nvPr>
            <p:ph idx="1"/>
          </p:nvPr>
        </p:nvSpPr>
        <p:spPr>
          <a:xfrm>
            <a:off x="228600" y="1524000"/>
            <a:ext cx="8686800" cy="5029200"/>
          </a:xfrm>
        </p:spPr>
        <p:txBody>
          <a:bodyPr>
            <a:normAutofit fontScale="92500" lnSpcReduction="10000"/>
          </a:bodyPr>
          <a:lstStyle/>
          <a:p>
            <a:pPr marL="342900" indent="-342900">
              <a:spcBef>
                <a:spcPct val="20000"/>
              </a:spcBef>
              <a:buClr>
                <a:srgbClr val="FF0000"/>
              </a:buClr>
              <a:buSzPct val="115000"/>
              <a:buNone/>
            </a:pPr>
            <a:r>
              <a:rPr lang="en-US" altLang="zh-CN" dirty="0" smtClean="0">
                <a:latin typeface="Arial" charset="0"/>
              </a:rPr>
              <a:t>Pulse sequence much faster than </a:t>
            </a:r>
          </a:p>
          <a:p>
            <a:pPr marL="342900" indent="-342900">
              <a:spcBef>
                <a:spcPct val="20000"/>
              </a:spcBef>
              <a:buClr>
                <a:srgbClr val="FF0000"/>
              </a:buClr>
              <a:buSzPct val="115000"/>
              <a:buNone/>
            </a:pPr>
            <a:r>
              <a:rPr lang="en-US" altLang="zh-CN" dirty="0" smtClean="0">
                <a:latin typeface="Arial" charset="0"/>
              </a:rPr>
              <a:t>conventional Spin echo.</a:t>
            </a:r>
          </a:p>
          <a:p>
            <a:pPr>
              <a:buNone/>
            </a:pPr>
            <a:r>
              <a:rPr lang="en-US" dirty="0" smtClean="0"/>
              <a:t>It is also known as RARE </a:t>
            </a:r>
            <a:r>
              <a:rPr lang="en-US" b="1" dirty="0" smtClean="0"/>
              <a:t>(Rapid Acquisition with Relaxation Enhancement) </a:t>
            </a:r>
          </a:p>
          <a:p>
            <a:pPr>
              <a:lnSpc>
                <a:spcPct val="150000"/>
              </a:lnSpc>
              <a:buFont typeface="Wingdings" pitchFamily="2" charset="2"/>
              <a:buChar char="§"/>
            </a:pPr>
            <a:r>
              <a:rPr lang="en-US" dirty="0" smtClean="0"/>
              <a:t>Scan time depends on- TR, number of signal averages (NSA) , No. of phase encoding Steps</a:t>
            </a:r>
          </a:p>
          <a:p>
            <a:pPr>
              <a:lnSpc>
                <a:spcPct val="150000"/>
              </a:lnSpc>
              <a:buFont typeface="Wingdings" pitchFamily="2" charset="2"/>
              <a:buChar char="§"/>
            </a:pPr>
            <a:r>
              <a:rPr lang="en-US" dirty="0" smtClean="0"/>
              <a:t>Time is reduced by increasing no. of phase encoding steps per TR.</a:t>
            </a:r>
          </a:p>
          <a:p>
            <a:pPr>
              <a:lnSpc>
                <a:spcPct val="150000"/>
              </a:lnSpc>
              <a:buFont typeface="Wingdings" pitchFamily="2" charset="2"/>
              <a:buChar char="§"/>
            </a:pPr>
            <a:r>
              <a:rPr lang="en-US" dirty="0" smtClean="0"/>
              <a:t>An echo train of 180</a:t>
            </a:r>
            <a:r>
              <a:rPr lang="en-US" sz="2800" baseline="62000" dirty="0" smtClean="0"/>
              <a:t>o</a:t>
            </a:r>
            <a:r>
              <a:rPr lang="en-US" dirty="0" smtClean="0"/>
              <a:t> Rephasing pulses is used to produce echoes.</a:t>
            </a:r>
          </a:p>
          <a:p>
            <a:pPr>
              <a:buFont typeface="Wingdings" pitchFamily="2" charset="2"/>
              <a:buChar char="§"/>
            </a:pPr>
            <a:endParaRPr lang="en-US" dirty="0" smtClean="0"/>
          </a:p>
        </p:txBody>
      </p:sp>
      <p:pic>
        <p:nvPicPr>
          <p:cNvPr id="5" name="Picture 9" descr="tou1+"/>
          <p:cNvPicPr>
            <a:picLocks noChangeAspect="1" noChangeArrowheads="1"/>
          </p:cNvPicPr>
          <p:nvPr/>
        </p:nvPicPr>
        <p:blipFill>
          <a:blip r:embed="rId2" cstate="print">
            <a:lum contrast="18000"/>
          </a:blip>
          <a:srcRect l="13882" t="4327" r="2827" b="4808"/>
          <a:stretch>
            <a:fillRect/>
          </a:stretch>
        </p:blipFill>
        <p:spPr bwMode="auto">
          <a:xfrm>
            <a:off x="6248400" y="0"/>
            <a:ext cx="2667000" cy="2285999"/>
          </a:xfrm>
          <a:prstGeom prst="rect">
            <a:avLst/>
          </a:prstGeom>
          <a:noFill/>
          <a:ln w="9525">
            <a:solidFill>
              <a:srgbClr val="66CCFF"/>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685800"/>
            <a:ext cx="7543800" cy="4434840"/>
          </a:xfrm>
        </p:spPr>
        <p:txBody>
          <a:bodyPr>
            <a:normAutofit lnSpcReduction="10000"/>
          </a:bodyPr>
          <a:lstStyle/>
          <a:p>
            <a:pPr>
              <a:buFont typeface="Wingdings" pitchFamily="2" charset="2"/>
              <a:buChar char="§"/>
            </a:pPr>
            <a:r>
              <a:rPr lang="en-US" dirty="0" smtClean="0"/>
              <a:t>Data from each echo are placed into </a:t>
            </a:r>
            <a:r>
              <a:rPr lang="en-US" i="1" dirty="0" smtClean="0"/>
              <a:t>one image</a:t>
            </a:r>
            <a:r>
              <a:rPr lang="en-US" dirty="0" smtClean="0"/>
              <a:t>.</a:t>
            </a:r>
          </a:p>
          <a:p>
            <a:pPr>
              <a:buFont typeface="Wingdings" pitchFamily="2" charset="2"/>
              <a:buChar char="§"/>
            </a:pPr>
            <a:endParaRPr lang="en-US" dirty="0" smtClean="0"/>
          </a:p>
          <a:p>
            <a:pPr>
              <a:buFont typeface="Wingdings" pitchFamily="2" charset="2"/>
              <a:buChar char="§"/>
            </a:pPr>
            <a:r>
              <a:rPr lang="en-US" dirty="0" smtClean="0"/>
              <a:t>No. of </a:t>
            </a:r>
            <a:r>
              <a:rPr lang="en-US" dirty="0" err="1" smtClean="0"/>
              <a:t>rephasing</a:t>
            </a:r>
            <a:r>
              <a:rPr lang="en-US" dirty="0" smtClean="0"/>
              <a:t> pulses performed per TR corresponds to the no. of echoes produced &amp; no. of k-lines filled.</a:t>
            </a:r>
          </a:p>
          <a:p>
            <a:pPr>
              <a:buFont typeface="Wingdings" pitchFamily="2" charset="2"/>
              <a:buChar char="§"/>
            </a:pPr>
            <a:endParaRPr lang="en-US" dirty="0" smtClean="0"/>
          </a:p>
          <a:p>
            <a:pPr>
              <a:buFont typeface="Wingdings" pitchFamily="2" charset="2"/>
              <a:buChar char="§"/>
            </a:pPr>
            <a:r>
              <a:rPr lang="en-US" dirty="0" smtClean="0"/>
              <a:t>This no. is called </a:t>
            </a:r>
            <a:r>
              <a:rPr lang="en-US" b="1" i="1" dirty="0" smtClean="0">
                <a:solidFill>
                  <a:srgbClr val="002060"/>
                </a:solidFill>
              </a:rPr>
              <a:t>Turbo factor/ Echo train length.</a:t>
            </a:r>
          </a:p>
          <a:p>
            <a:pPr>
              <a:buFont typeface="Wingdings" pitchFamily="2" charset="2"/>
              <a:buChar char="§"/>
            </a:pPr>
            <a:endParaRPr lang="en-US" dirty="0" smtClean="0"/>
          </a:p>
          <a:p>
            <a:pPr>
              <a:buFont typeface="Wingdings" pitchFamily="2" charset="2"/>
              <a:buChar char="§"/>
            </a:pPr>
            <a:r>
              <a:rPr lang="en-US" dirty="0" smtClean="0"/>
              <a:t>Higher the turbo factor, shorter the scan time.</a:t>
            </a:r>
          </a:p>
          <a:p>
            <a:endParaRPr lang="en-US" dirty="0"/>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1600200" y="4800600"/>
            <a:ext cx="53340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086600" cy="1124712"/>
          </a:xfrm>
        </p:spPr>
        <p:txBody>
          <a:bodyPr>
            <a:normAutofit/>
          </a:bodyPr>
          <a:lstStyle/>
          <a:p>
            <a:r>
              <a:rPr lang="en-US" dirty="0" smtClean="0"/>
              <a:t>Uses</a:t>
            </a:r>
            <a:endParaRPr lang="en-US" dirty="0"/>
          </a:p>
        </p:txBody>
      </p:sp>
      <p:sp>
        <p:nvSpPr>
          <p:cNvPr id="3" name="Content Placeholder 2"/>
          <p:cNvSpPr>
            <a:spLocks noGrp="1"/>
          </p:cNvSpPr>
          <p:nvPr>
            <p:ph idx="1"/>
          </p:nvPr>
        </p:nvSpPr>
        <p:spPr/>
        <p:txBody>
          <a:bodyPr/>
          <a:lstStyle/>
          <a:p>
            <a:r>
              <a:rPr lang="en-US" dirty="0" smtClean="0"/>
              <a:t>Central nervous system</a:t>
            </a:r>
          </a:p>
          <a:p>
            <a:endParaRPr lang="en-US" dirty="0" smtClean="0"/>
          </a:p>
          <a:p>
            <a:r>
              <a:rPr lang="en-US" dirty="0" smtClean="0"/>
              <a:t>Pelvis</a:t>
            </a:r>
          </a:p>
          <a:p>
            <a:endParaRPr lang="en-US" dirty="0" smtClean="0"/>
          </a:p>
          <a:p>
            <a:r>
              <a:rPr lang="en-US" dirty="0" smtClean="0"/>
              <a:t>Musculoskeletal region</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 Train Length</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Refers to the no. of echoes used in FSE.</a:t>
            </a:r>
          </a:p>
          <a:p>
            <a:pPr>
              <a:lnSpc>
                <a:spcPct val="150000"/>
              </a:lnSpc>
            </a:pPr>
            <a:r>
              <a:rPr lang="en-US" dirty="0" smtClean="0"/>
              <a:t>ETL can be even (GE scanner) or  odd (Siemens scanner) &amp; ranges typically from 3-32.</a:t>
            </a:r>
          </a:p>
          <a:p>
            <a:pPr>
              <a:lnSpc>
                <a:spcPct val="150000"/>
              </a:lnSpc>
            </a:pPr>
            <a:r>
              <a:rPr lang="en-US" dirty="0" smtClean="0"/>
              <a:t>Time between successive echoes is called the </a:t>
            </a:r>
            <a:r>
              <a:rPr lang="en-US" dirty="0" smtClean="0">
                <a:solidFill>
                  <a:srgbClr val="002060"/>
                </a:solidFill>
              </a:rPr>
              <a:t>‘echo spacing’(</a:t>
            </a:r>
            <a:r>
              <a:rPr lang="en-US" dirty="0" smtClean="0"/>
              <a:t>ESP).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533400" y="838200"/>
            <a:ext cx="7854696" cy="2971800"/>
          </a:xfrm>
        </p:spPr>
        <p:txBody>
          <a:bodyPr>
            <a:normAutofit fontScale="85000" lnSpcReduction="10000"/>
          </a:bodyPr>
          <a:lstStyle/>
          <a:p>
            <a:pPr algn="l"/>
            <a:r>
              <a:rPr lang="en-US" sz="3000" dirty="0" smtClean="0">
                <a:solidFill>
                  <a:srgbClr val="FF0000"/>
                </a:solidFill>
              </a:rPr>
              <a:t>In conventional spin-echo</a:t>
            </a:r>
            <a:r>
              <a:rPr lang="en-US" sz="3000" dirty="0" smtClean="0"/>
              <a:t>, one phase-encoding step is applied per TR on each slice, and therefore only one line of k-space is filled per TR</a:t>
            </a:r>
          </a:p>
          <a:p>
            <a:pPr algn="l"/>
            <a:endParaRPr lang="en-US" sz="3000" dirty="0" smtClean="0"/>
          </a:p>
          <a:p>
            <a:pPr algn="l"/>
            <a:r>
              <a:rPr lang="en-US" sz="3000" dirty="0" smtClean="0"/>
              <a:t>If a </a:t>
            </a:r>
            <a:r>
              <a:rPr lang="en-US" sz="3000" b="1" dirty="0" smtClean="0">
                <a:solidFill>
                  <a:srgbClr val="FF0000"/>
                </a:solidFill>
              </a:rPr>
              <a:t>256 phase </a:t>
            </a:r>
            <a:r>
              <a:rPr lang="en-US" sz="3000" dirty="0" smtClean="0"/>
              <a:t>matrix is selected, 256 phase encodings are performed. Assuming 1 NSA is also selected, 256 TR periods must elapse to complete the scan</a:t>
            </a:r>
          </a:p>
          <a:p>
            <a:pPr algn="l"/>
            <a:endParaRPr lang="en-US" b="1" dirty="0"/>
          </a:p>
        </p:txBody>
      </p:sp>
      <p:pic>
        <p:nvPicPr>
          <p:cNvPr id="1027" name="Picture 3"/>
          <p:cNvPicPr>
            <a:picLocks noChangeAspect="1" noChangeArrowheads="1"/>
          </p:cNvPicPr>
          <p:nvPr/>
        </p:nvPicPr>
        <p:blipFill>
          <a:blip r:embed="rId2" cstate="print"/>
          <a:srcRect/>
          <a:stretch>
            <a:fillRect/>
          </a:stretch>
        </p:blipFill>
        <p:spPr bwMode="auto">
          <a:xfrm>
            <a:off x="685800" y="3962400"/>
            <a:ext cx="7467600" cy="2714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838200"/>
            <a:ext cx="7772400" cy="5516725"/>
          </a:xfrm>
        </p:spPr>
        <p:txBody>
          <a:bodyPr>
            <a:normAutofit/>
          </a:bodyPr>
          <a:lstStyle/>
          <a:p>
            <a:r>
              <a:rPr lang="en-US" b="1" dirty="0" smtClean="0"/>
              <a:t>In TSE-</a:t>
            </a:r>
            <a:r>
              <a:rPr lang="en-US" dirty="0" smtClean="0"/>
              <a:t>scan time is reduced by performing more than one phase-encoding step and subsequently filling more than one line of k-space per TR. </a:t>
            </a:r>
          </a:p>
          <a:p>
            <a:r>
              <a:rPr lang="en-US" dirty="0" smtClean="0"/>
              <a:t>Achieved by using several 180° RF </a:t>
            </a:r>
            <a:r>
              <a:rPr lang="en-US" dirty="0" err="1" smtClean="0"/>
              <a:t>rephasing</a:t>
            </a:r>
            <a:r>
              <a:rPr lang="en-US" dirty="0" smtClean="0"/>
              <a:t> pulses to produce several spin-echoes to form an echo train</a:t>
            </a:r>
          </a:p>
          <a:p>
            <a:r>
              <a:rPr lang="en-US" dirty="0" smtClean="0"/>
              <a:t>Selecting a turbo factor of 16, 16 phase-encoding steps are performed every TR. Therefore </a:t>
            </a:r>
            <a:r>
              <a:rPr lang="en-US" b="1" dirty="0" smtClean="0"/>
              <a:t>256 ÷ 16 </a:t>
            </a:r>
            <a:r>
              <a:rPr lang="en-US" dirty="0" smtClean="0"/>
              <a:t>(i.e. 16) TR periods must elapse to complete the scan. </a:t>
            </a:r>
          </a:p>
          <a:p>
            <a:endParaRPr lang="en-US" dirty="0"/>
          </a:p>
        </p:txBody>
      </p:sp>
      <p:pic>
        <p:nvPicPr>
          <p:cNvPr id="9" name="Picture 2"/>
          <p:cNvPicPr>
            <a:picLocks noGrp="1" noChangeAspect="1" noChangeArrowheads="1"/>
          </p:cNvPicPr>
          <p:nvPr>
            <p:ph sz="half" idx="2"/>
          </p:nvPr>
        </p:nvPicPr>
        <p:blipFill>
          <a:blip r:embed="rId2" cstate="print"/>
          <a:srcRect/>
          <a:stretch>
            <a:fillRect/>
          </a:stretch>
        </p:blipFill>
        <p:spPr bwMode="auto">
          <a:xfrm>
            <a:off x="2819400" y="4648201"/>
            <a:ext cx="48768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Weighting in TSE</a:t>
            </a:r>
            <a:endParaRPr lang="en-US" dirty="0"/>
          </a:p>
        </p:txBody>
      </p:sp>
      <p:sp>
        <p:nvSpPr>
          <p:cNvPr id="5" name="Content Placeholder 4"/>
          <p:cNvSpPr>
            <a:spLocks noGrp="1"/>
          </p:cNvSpPr>
          <p:nvPr>
            <p:ph sz="half" idx="1"/>
          </p:nvPr>
        </p:nvSpPr>
        <p:spPr>
          <a:xfrm>
            <a:off x="457200" y="1295400"/>
            <a:ext cx="5791200" cy="5059525"/>
          </a:xfrm>
        </p:spPr>
        <p:txBody>
          <a:bodyPr>
            <a:normAutofit lnSpcReduction="10000"/>
          </a:bodyPr>
          <a:lstStyle/>
          <a:p>
            <a:r>
              <a:rPr lang="en-US" dirty="0" smtClean="0"/>
              <a:t>To achieve this </a:t>
            </a:r>
            <a:r>
              <a:rPr lang="en-US" b="1" dirty="0" smtClean="0"/>
              <a:t>weighting</a:t>
            </a:r>
            <a:r>
              <a:rPr lang="en-US" dirty="0" smtClean="0"/>
              <a:t>, the system organizes where to place data from each </a:t>
            </a:r>
            <a:r>
              <a:rPr lang="en-US" b="1" dirty="0" smtClean="0"/>
              <a:t>spin-echo in k-space</a:t>
            </a:r>
          </a:p>
          <a:p>
            <a:r>
              <a:rPr lang="en-US" b="1" dirty="0" smtClean="0"/>
              <a:t>TE</a:t>
            </a:r>
            <a:r>
              <a:rPr lang="en-US" dirty="0" smtClean="0"/>
              <a:t> of the spin-echo from which the data are collected matches the </a:t>
            </a:r>
            <a:r>
              <a:rPr lang="en-US" b="1" dirty="0" smtClean="0"/>
              <a:t>effective TE</a:t>
            </a:r>
          </a:p>
          <a:p>
            <a:r>
              <a:rPr lang="en-US" b="1" dirty="0" smtClean="0"/>
              <a:t>Shallow slopes, </a:t>
            </a:r>
            <a:r>
              <a:rPr lang="en-US" dirty="0" smtClean="0"/>
              <a:t>which allow maximum signal, are centered on spin-echoes that have a </a:t>
            </a:r>
            <a:r>
              <a:rPr lang="en-US" b="1" dirty="0" smtClean="0"/>
              <a:t>TE at or near </a:t>
            </a:r>
            <a:r>
              <a:rPr lang="en-US" dirty="0" smtClean="0"/>
              <a:t>the </a:t>
            </a:r>
            <a:r>
              <a:rPr lang="en-US" b="1" dirty="0" smtClean="0"/>
              <a:t>effective TE</a:t>
            </a:r>
            <a:r>
              <a:rPr lang="en-US" dirty="0" smtClean="0"/>
              <a:t>.</a:t>
            </a:r>
          </a:p>
          <a:p>
            <a:r>
              <a:rPr lang="en-US" b="1" dirty="0" smtClean="0"/>
              <a:t>Steep slopes, </a:t>
            </a:r>
            <a:r>
              <a:rPr lang="en-US" dirty="0" smtClean="0"/>
              <a:t>which allow less signal, are placed on spin-echoes that have a TE away from the </a:t>
            </a:r>
            <a:r>
              <a:rPr lang="en-US" b="1" dirty="0" smtClean="0"/>
              <a:t>effective TE</a:t>
            </a:r>
            <a:endParaRPr lang="en-US" b="1"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6096000" y="1905000"/>
            <a:ext cx="30480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endParaRPr lang="en-US" dirty="0" smtClean="0"/>
          </a:p>
          <a:p>
            <a:r>
              <a:rPr lang="en-US" dirty="0" smtClean="0"/>
              <a:t>Data from spin-echoes collected around the </a:t>
            </a:r>
            <a:r>
              <a:rPr lang="en-US" b="1" dirty="0" smtClean="0"/>
              <a:t>effective TE </a:t>
            </a:r>
            <a:r>
              <a:rPr lang="en-US" dirty="0" smtClean="0"/>
              <a:t>have more impact on </a:t>
            </a:r>
            <a:r>
              <a:rPr lang="en-US" b="1" dirty="0" smtClean="0"/>
              <a:t>image weighting</a:t>
            </a:r>
            <a:r>
              <a:rPr lang="en-US" dirty="0" smtClean="0"/>
              <a:t>, as they fill the </a:t>
            </a:r>
            <a:r>
              <a:rPr lang="en-US" b="1" dirty="0" smtClean="0"/>
              <a:t>central lines of k-space </a:t>
            </a:r>
            <a:r>
              <a:rPr lang="en-US" dirty="0" smtClean="0"/>
              <a:t>that contribute </a:t>
            </a:r>
            <a:r>
              <a:rPr lang="en-US" b="1" dirty="0" smtClean="0"/>
              <a:t>signal</a:t>
            </a:r>
            <a:r>
              <a:rPr lang="en-US" dirty="0" smtClean="0"/>
              <a:t> and </a:t>
            </a:r>
            <a:r>
              <a:rPr lang="en-US" b="1" dirty="0" smtClean="0"/>
              <a:t>contras</a:t>
            </a:r>
            <a:r>
              <a:rPr lang="en-US" dirty="0" smtClean="0"/>
              <a:t>t to the image</a:t>
            </a:r>
          </a:p>
          <a:p>
            <a:endParaRPr lang="en-US" dirty="0" smtClean="0"/>
          </a:p>
          <a:p>
            <a:r>
              <a:rPr lang="en-US" dirty="0" smtClean="0"/>
              <a:t>Data from spin-echoes collected at the “wrong” weighting (</a:t>
            </a:r>
            <a:r>
              <a:rPr lang="en-US" b="1" dirty="0" smtClean="0"/>
              <a:t>other TEs</a:t>
            </a:r>
            <a:r>
              <a:rPr lang="en-US" dirty="0" smtClean="0"/>
              <a:t>) have much less of an effect, as they fill the </a:t>
            </a:r>
            <a:r>
              <a:rPr lang="en-US" b="1" dirty="0" smtClean="0"/>
              <a:t>outer lines of k-space </a:t>
            </a:r>
            <a:r>
              <a:rPr lang="en-US" dirty="0" smtClean="0"/>
              <a:t>and therefore make less contribution to the </a:t>
            </a:r>
            <a:r>
              <a:rPr lang="en-US" b="1" dirty="0" smtClean="0"/>
              <a:t>signal and contrast </a:t>
            </a:r>
            <a:r>
              <a:rPr lang="en-US" dirty="0" smtClean="0"/>
              <a:t>of the image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381000" y="838201"/>
            <a:ext cx="80772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a:t>
            </a:r>
            <a:endParaRPr lang="en-US" dirty="0"/>
          </a:p>
        </p:txBody>
      </p:sp>
      <p:sp>
        <p:nvSpPr>
          <p:cNvPr id="3" name="Text Placeholder 2"/>
          <p:cNvSpPr>
            <a:spLocks noGrp="1"/>
          </p:cNvSpPr>
          <p:nvPr>
            <p:ph type="body" idx="1"/>
          </p:nvPr>
        </p:nvSpPr>
        <p:spPr>
          <a:xfrm>
            <a:off x="152400" y="1855248"/>
            <a:ext cx="2438400" cy="659352"/>
          </a:xfrm>
        </p:spPr>
        <p:txBody>
          <a:bodyPr/>
          <a:lstStyle/>
          <a:p>
            <a:r>
              <a:rPr lang="en-US" dirty="0" smtClean="0"/>
              <a:t>T1 weighting</a:t>
            </a:r>
            <a:endParaRPr lang="en-US" dirty="0"/>
          </a:p>
        </p:txBody>
      </p:sp>
      <p:sp>
        <p:nvSpPr>
          <p:cNvPr id="4" name="Text Placeholder 3"/>
          <p:cNvSpPr>
            <a:spLocks noGrp="1"/>
          </p:cNvSpPr>
          <p:nvPr>
            <p:ph type="body" sz="half" idx="3"/>
          </p:nvPr>
        </p:nvSpPr>
        <p:spPr>
          <a:xfrm>
            <a:off x="3257003" y="2094411"/>
            <a:ext cx="4041775" cy="654843"/>
          </a:xfrm>
        </p:spPr>
        <p:txBody>
          <a:bodyPr>
            <a:normAutofit/>
          </a:bodyPr>
          <a:lstStyle/>
          <a:p>
            <a:r>
              <a:rPr lang="en-US" dirty="0" smtClean="0"/>
              <a:t>T2 weighting</a:t>
            </a:r>
          </a:p>
          <a:p>
            <a:endParaRPr lang="en-US" dirty="0"/>
          </a:p>
        </p:txBody>
      </p:sp>
      <p:sp>
        <p:nvSpPr>
          <p:cNvPr id="5" name="Content Placeholder 4"/>
          <p:cNvSpPr>
            <a:spLocks noGrp="1"/>
          </p:cNvSpPr>
          <p:nvPr>
            <p:ph sz="quarter" idx="2"/>
          </p:nvPr>
        </p:nvSpPr>
        <p:spPr>
          <a:xfrm>
            <a:off x="76200" y="2514600"/>
            <a:ext cx="2971800" cy="3429000"/>
          </a:xfrm>
          <a:solidFill>
            <a:schemeClr val="bg2">
              <a:lumMod val="75000"/>
            </a:schemeClr>
          </a:solidFill>
          <a:ln w="38100">
            <a:solidFill>
              <a:srgbClr val="002060"/>
            </a:solidFill>
          </a:ln>
        </p:spPr>
        <p:txBody>
          <a:bodyPr>
            <a:normAutofit/>
          </a:bodyPr>
          <a:lstStyle/>
          <a:p>
            <a:r>
              <a:rPr lang="en-US" sz="2400" dirty="0" smtClean="0"/>
              <a:t>TR- 300-700 ms</a:t>
            </a:r>
          </a:p>
          <a:p>
            <a:endParaRPr lang="en-US" sz="2400" dirty="0" smtClean="0"/>
          </a:p>
          <a:p>
            <a:endParaRPr lang="en-US" sz="2400" dirty="0" smtClean="0"/>
          </a:p>
          <a:p>
            <a:r>
              <a:rPr lang="en-US" sz="2400" dirty="0" smtClean="0"/>
              <a:t>Effective TE- minimum</a:t>
            </a:r>
          </a:p>
          <a:p>
            <a:endParaRPr lang="en-US" sz="2400" dirty="0" smtClean="0"/>
          </a:p>
          <a:p>
            <a:endParaRPr lang="en-US" sz="2400" dirty="0" smtClean="0"/>
          </a:p>
          <a:p>
            <a:r>
              <a:rPr lang="en-US" sz="2400" dirty="0" smtClean="0"/>
              <a:t>Turbo factor- 2-8</a:t>
            </a:r>
            <a:endParaRPr lang="en-US" sz="2400" dirty="0"/>
          </a:p>
        </p:txBody>
      </p:sp>
      <p:sp>
        <p:nvSpPr>
          <p:cNvPr id="6" name="Content Placeholder 5"/>
          <p:cNvSpPr>
            <a:spLocks noGrp="1"/>
          </p:cNvSpPr>
          <p:nvPr>
            <p:ph sz="quarter" idx="4"/>
          </p:nvPr>
        </p:nvSpPr>
        <p:spPr>
          <a:xfrm>
            <a:off x="3048000" y="2527663"/>
            <a:ext cx="2898775" cy="3415937"/>
          </a:xfrm>
          <a:solidFill>
            <a:schemeClr val="bg2">
              <a:lumMod val="75000"/>
            </a:schemeClr>
          </a:solidFill>
          <a:ln w="38100">
            <a:solidFill>
              <a:srgbClr val="002060"/>
            </a:solidFill>
          </a:ln>
        </p:spPr>
        <p:txBody>
          <a:bodyPr>
            <a:noAutofit/>
          </a:bodyPr>
          <a:lstStyle/>
          <a:p>
            <a:pPr>
              <a:buNone/>
            </a:pPr>
            <a:r>
              <a:rPr lang="en-US" sz="2400" dirty="0" smtClean="0"/>
              <a:t>TR- 3,000-10,000ms</a:t>
            </a:r>
          </a:p>
          <a:p>
            <a:pPr>
              <a:buNone/>
            </a:pPr>
            <a:endParaRPr lang="en-US" sz="2400" dirty="0" smtClean="0"/>
          </a:p>
          <a:p>
            <a:pPr>
              <a:buNone/>
            </a:pPr>
            <a:endParaRPr lang="en-US" sz="2400" dirty="0" smtClean="0"/>
          </a:p>
          <a:p>
            <a:pPr>
              <a:buNone/>
            </a:pPr>
            <a:r>
              <a:rPr lang="en-US" sz="2400" dirty="0" smtClean="0"/>
              <a:t>Effective TE- 80-140ms</a:t>
            </a:r>
          </a:p>
          <a:p>
            <a:endParaRPr lang="en-US" sz="2400" dirty="0" smtClean="0"/>
          </a:p>
          <a:p>
            <a:endParaRPr lang="en-US" sz="2400" dirty="0" smtClean="0"/>
          </a:p>
          <a:p>
            <a:pPr>
              <a:buNone/>
            </a:pPr>
            <a:r>
              <a:rPr lang="en-US" sz="2400" dirty="0" smtClean="0"/>
              <a:t>Turbo factor- 12-30</a:t>
            </a:r>
          </a:p>
          <a:p>
            <a:endParaRPr lang="en-US" sz="2400" dirty="0"/>
          </a:p>
        </p:txBody>
      </p:sp>
      <p:sp>
        <p:nvSpPr>
          <p:cNvPr id="7" name="Rectangle 6"/>
          <p:cNvSpPr/>
          <p:nvPr/>
        </p:nvSpPr>
        <p:spPr>
          <a:xfrm>
            <a:off x="6477000" y="2057400"/>
            <a:ext cx="2130840" cy="461665"/>
          </a:xfrm>
          <a:prstGeom prst="rect">
            <a:avLst/>
          </a:prstGeom>
        </p:spPr>
        <p:txBody>
          <a:bodyPr wrap="none">
            <a:spAutoFit/>
          </a:bodyPr>
          <a:lstStyle/>
          <a:p>
            <a:r>
              <a:rPr lang="en-US" sz="2400" b="1" dirty="0" smtClean="0">
                <a:solidFill>
                  <a:schemeClr val="accent2">
                    <a:lumMod val="50000"/>
                  </a:schemeClr>
                </a:solidFill>
              </a:rPr>
              <a:t>PD weighting</a:t>
            </a:r>
          </a:p>
        </p:txBody>
      </p:sp>
      <p:sp>
        <p:nvSpPr>
          <p:cNvPr id="8" name="Rectangle 7"/>
          <p:cNvSpPr/>
          <p:nvPr/>
        </p:nvSpPr>
        <p:spPr>
          <a:xfrm>
            <a:off x="5943600" y="2514600"/>
            <a:ext cx="3200400" cy="3416320"/>
          </a:xfrm>
          <a:prstGeom prst="rect">
            <a:avLst/>
          </a:prstGeom>
          <a:solidFill>
            <a:schemeClr val="bg2">
              <a:lumMod val="75000"/>
            </a:schemeClr>
          </a:solidFill>
          <a:ln w="38100">
            <a:solidFill>
              <a:srgbClr val="002060"/>
            </a:solidFill>
          </a:ln>
        </p:spPr>
        <p:txBody>
          <a:bodyPr wrap="square">
            <a:spAutoFit/>
          </a:bodyPr>
          <a:lstStyle/>
          <a:p>
            <a:pPr>
              <a:lnSpc>
                <a:spcPct val="150000"/>
              </a:lnSpc>
              <a:buFont typeface="Arial" pitchFamily="34" charset="0"/>
              <a:buChar char="•"/>
            </a:pPr>
            <a:r>
              <a:rPr lang="en-US" sz="2400" dirty="0" smtClean="0"/>
              <a:t>TR- 3,000-10,000ms</a:t>
            </a:r>
          </a:p>
          <a:p>
            <a:pPr>
              <a:lnSpc>
                <a:spcPct val="150000"/>
              </a:lnSpc>
              <a:buFont typeface="Arial" pitchFamily="34" charset="0"/>
              <a:buChar char="•"/>
            </a:pPr>
            <a:endParaRPr lang="en-US" sz="2400" dirty="0" smtClean="0"/>
          </a:p>
          <a:p>
            <a:pPr>
              <a:lnSpc>
                <a:spcPct val="150000"/>
              </a:lnSpc>
              <a:buFont typeface="Arial" pitchFamily="34" charset="0"/>
              <a:buChar char="•"/>
            </a:pPr>
            <a:r>
              <a:rPr lang="en-US" sz="2400" dirty="0" smtClean="0"/>
              <a:t>Effective TE- minimum</a:t>
            </a:r>
          </a:p>
          <a:p>
            <a:pPr>
              <a:lnSpc>
                <a:spcPct val="150000"/>
              </a:lnSpc>
              <a:buFont typeface="Arial" pitchFamily="34" charset="0"/>
              <a:buChar char="•"/>
            </a:pPr>
            <a:endParaRPr lang="en-US" sz="2400" dirty="0" smtClean="0"/>
          </a:p>
          <a:p>
            <a:pPr>
              <a:lnSpc>
                <a:spcPct val="150000"/>
              </a:lnSpc>
              <a:buFont typeface="Arial" pitchFamily="34" charset="0"/>
              <a:buChar char="•"/>
            </a:pPr>
            <a:r>
              <a:rPr lang="en-US" sz="2400" dirty="0" smtClean="0"/>
              <a:t>Turbo factor- 2-8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SEQUENCES</a:t>
            </a:r>
            <a:endParaRPr lang="en-IN" dirty="0"/>
          </a:p>
        </p:txBody>
      </p:sp>
      <p:sp>
        <p:nvSpPr>
          <p:cNvPr id="3" name="Content Placeholder 2"/>
          <p:cNvSpPr>
            <a:spLocks noGrp="1"/>
          </p:cNvSpPr>
          <p:nvPr>
            <p:ph idx="1"/>
          </p:nvPr>
        </p:nvSpPr>
        <p:spPr/>
        <p:txBody>
          <a:bodyPr/>
          <a:lstStyle/>
          <a:p>
            <a:pPr>
              <a:buNone/>
            </a:pPr>
            <a:r>
              <a:rPr lang="en-US" sz="3200" b="1" dirty="0" smtClean="0">
                <a:solidFill>
                  <a:srgbClr val="C00000"/>
                </a:solidFill>
                <a:latin typeface="Bell MT" pitchFamily="18" charset="0"/>
              </a:rPr>
              <a:t>Carefully co- </a:t>
            </a:r>
            <a:r>
              <a:rPr lang="en-US" sz="3200" b="1" dirty="0" err="1" smtClean="0">
                <a:solidFill>
                  <a:srgbClr val="C00000"/>
                </a:solidFill>
                <a:latin typeface="Bell MT" pitchFamily="18" charset="0"/>
              </a:rPr>
              <a:t>ordinated</a:t>
            </a:r>
            <a:r>
              <a:rPr lang="en-US" sz="3200" b="1" dirty="0" smtClean="0">
                <a:solidFill>
                  <a:srgbClr val="C00000"/>
                </a:solidFill>
                <a:latin typeface="Bell MT" pitchFamily="18" charset="0"/>
              </a:rPr>
              <a:t> &amp; timed sequence of events to generate a particular type of contrast</a:t>
            </a:r>
            <a:r>
              <a:rPr lang="en-US" dirty="0" smtClean="0">
                <a:solidFill>
                  <a:srgbClr val="C00000"/>
                </a:solidFill>
              </a:rPr>
              <a:t>.</a:t>
            </a:r>
            <a:endParaRPr lang="en-US" dirty="0" smtClean="0"/>
          </a:p>
          <a:p>
            <a:endParaRPr lang="en-US" dirty="0" smtClean="0"/>
          </a:p>
          <a:p>
            <a:r>
              <a:rPr lang="en-US" b="1" dirty="0" smtClean="0">
                <a:solidFill>
                  <a:srgbClr val="002060"/>
                </a:solidFill>
              </a:rPr>
              <a:t>SPIN</a:t>
            </a:r>
            <a:r>
              <a:rPr lang="en-US" b="1" dirty="0" smtClean="0"/>
              <a:t> </a:t>
            </a:r>
            <a:r>
              <a:rPr lang="en-US" b="1" dirty="0" smtClean="0">
                <a:solidFill>
                  <a:srgbClr val="002060"/>
                </a:solidFill>
              </a:rPr>
              <a:t>ECHO</a:t>
            </a:r>
            <a:r>
              <a:rPr lang="en-US" b="1" dirty="0" smtClean="0"/>
              <a:t> </a:t>
            </a:r>
            <a:r>
              <a:rPr lang="en-US" b="1" dirty="0" smtClean="0">
                <a:solidFill>
                  <a:srgbClr val="002060"/>
                </a:solidFill>
              </a:rPr>
              <a:t>SEQUENCE</a:t>
            </a:r>
          </a:p>
          <a:p>
            <a:endParaRPr lang="en-US" dirty="0" smtClean="0"/>
          </a:p>
          <a:p>
            <a:r>
              <a:rPr lang="en-US" b="1" dirty="0" smtClean="0">
                <a:solidFill>
                  <a:srgbClr val="002060"/>
                </a:solidFill>
              </a:rPr>
              <a:t>GRADIENT ECHO</a:t>
            </a:r>
            <a:r>
              <a:rPr lang="en-US" dirty="0" smtClean="0"/>
              <a:t>.</a:t>
            </a:r>
          </a:p>
          <a:p>
            <a:pPr>
              <a:buNone/>
            </a:pPr>
            <a:endParaRPr lang="en-US" dirty="0" smtClean="0"/>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FSE</a:t>
            </a:r>
            <a:endParaRPr lang="en-US" dirty="0"/>
          </a:p>
        </p:txBody>
      </p:sp>
      <p:sp>
        <p:nvSpPr>
          <p:cNvPr id="3" name="Content Placeholder 2"/>
          <p:cNvSpPr>
            <a:spLocks noGrp="1"/>
          </p:cNvSpPr>
          <p:nvPr>
            <p:ph idx="1"/>
          </p:nvPr>
        </p:nvSpPr>
        <p:spPr/>
        <p:txBody>
          <a:bodyPr/>
          <a:lstStyle/>
          <a:p>
            <a:r>
              <a:rPr lang="en-US" dirty="0" smtClean="0"/>
              <a:t>Faster </a:t>
            </a:r>
            <a:r>
              <a:rPr lang="en-US" dirty="0" smtClean="0">
                <a:solidFill>
                  <a:schemeClr val="tx2">
                    <a:lumMod val="50000"/>
                  </a:schemeClr>
                </a:solidFill>
              </a:rPr>
              <a:t>scan time</a:t>
            </a:r>
          </a:p>
          <a:p>
            <a:endParaRPr lang="en-US" dirty="0" smtClean="0"/>
          </a:p>
          <a:p>
            <a:r>
              <a:rPr lang="en-US" dirty="0" smtClean="0">
                <a:solidFill>
                  <a:schemeClr val="tx2">
                    <a:lumMod val="50000"/>
                  </a:schemeClr>
                </a:solidFill>
              </a:rPr>
              <a:t>SNR</a:t>
            </a:r>
            <a:r>
              <a:rPr lang="en-US" dirty="0" smtClean="0"/>
              <a:t> maintained, because we still have 256 phase encoding steps.</a:t>
            </a:r>
          </a:p>
          <a:p>
            <a:endParaRPr lang="en-US" dirty="0" smtClean="0"/>
          </a:p>
          <a:p>
            <a:r>
              <a:rPr lang="en-US" dirty="0" smtClean="0">
                <a:solidFill>
                  <a:schemeClr val="tx2">
                    <a:lumMod val="50000"/>
                  </a:schemeClr>
                </a:solidFill>
              </a:rPr>
              <a:t>Motion artifacts </a:t>
            </a:r>
            <a:r>
              <a:rPr lang="en-US" dirty="0" smtClean="0"/>
              <a:t>are less severe.</a:t>
            </a:r>
          </a:p>
          <a:p>
            <a:endParaRPr lang="en-US" dirty="0" smtClean="0"/>
          </a:p>
          <a:p>
            <a:r>
              <a:rPr lang="en-US" dirty="0" smtClean="0"/>
              <a:t>Rephasing from the multiple 180</a:t>
            </a:r>
            <a:r>
              <a:rPr lang="en-US" baseline="30000" dirty="0" smtClean="0"/>
              <a:t>0</a:t>
            </a:r>
            <a:r>
              <a:rPr lang="en-US" dirty="0" smtClean="0"/>
              <a:t> pulses leads to </a:t>
            </a:r>
            <a:r>
              <a:rPr lang="en-US" dirty="0" smtClean="0">
                <a:solidFill>
                  <a:schemeClr val="tx2">
                    <a:lumMod val="50000"/>
                  </a:schemeClr>
                </a:solidFill>
              </a:rPr>
              <a:t>less distortion </a:t>
            </a:r>
            <a:r>
              <a:rPr lang="en-US" dirty="0" smtClean="0"/>
              <a:t>from metallic objects on FSE.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FSE </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Some flow artifacts increased</a:t>
            </a:r>
          </a:p>
          <a:p>
            <a:pPr>
              <a:lnSpc>
                <a:spcPct val="150000"/>
              </a:lnSpc>
            </a:pPr>
            <a:r>
              <a:rPr lang="en-US" sz="2800" dirty="0" smtClean="0"/>
              <a:t>Some contrast interpretation problems</a:t>
            </a:r>
          </a:p>
          <a:p>
            <a:pPr>
              <a:lnSpc>
                <a:spcPct val="150000"/>
              </a:lnSpc>
            </a:pPr>
            <a:r>
              <a:rPr lang="en-US" sz="2800" dirty="0" smtClean="0"/>
              <a:t>Image blurring possible</a:t>
            </a:r>
          </a:p>
          <a:p>
            <a:pPr>
              <a:lnSpc>
                <a:spcPct val="150000"/>
              </a:lnSpc>
            </a:pPr>
            <a:r>
              <a:rPr lang="en-US" sz="2800" dirty="0" smtClean="0"/>
              <a:t>Normal </a:t>
            </a:r>
            <a:r>
              <a:rPr lang="en-US" sz="2800" dirty="0" err="1" smtClean="0"/>
              <a:t>intervertebral</a:t>
            </a:r>
            <a:r>
              <a:rPr lang="en-US" sz="2800" dirty="0" smtClean="0"/>
              <a:t> discs are not as bright on T2-W FSE image as CSE.</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FSE</a:t>
            </a:r>
            <a:endParaRPr lang="en-US" dirty="0"/>
          </a:p>
        </p:txBody>
      </p:sp>
      <p:sp>
        <p:nvSpPr>
          <p:cNvPr id="3" name="Content Placeholder 2"/>
          <p:cNvSpPr>
            <a:spLocks noGrp="1"/>
          </p:cNvSpPr>
          <p:nvPr>
            <p:ph sz="half" idx="1"/>
          </p:nvPr>
        </p:nvSpPr>
        <p:spPr>
          <a:xfrm>
            <a:off x="457200" y="1920085"/>
            <a:ext cx="8001000" cy="4434840"/>
          </a:xfrm>
        </p:spPr>
        <p:txBody>
          <a:bodyPr>
            <a:normAutofit fontScale="92500" lnSpcReduction="10000"/>
          </a:bodyPr>
          <a:lstStyle/>
          <a:p>
            <a:r>
              <a:rPr lang="en-US" dirty="0" smtClean="0"/>
              <a:t>Possible with the advent of high performance gradients (</a:t>
            </a:r>
            <a:r>
              <a:rPr lang="en-US" dirty="0" smtClean="0">
                <a:solidFill>
                  <a:srgbClr val="002060"/>
                </a:solidFill>
              </a:rPr>
              <a:t> Crusher Gradients</a:t>
            </a:r>
            <a:r>
              <a:rPr lang="en-US" dirty="0" smtClean="0"/>
              <a:t>).</a:t>
            </a:r>
          </a:p>
          <a:p>
            <a:endParaRPr lang="en-US" dirty="0" smtClean="0"/>
          </a:p>
          <a:p>
            <a:r>
              <a:rPr lang="en-US" dirty="0" smtClean="0"/>
              <a:t>Useful for brain, C-spine &amp; L-spine where bright CSF(T2-W) images are required in more than one plane.</a:t>
            </a:r>
          </a:p>
          <a:p>
            <a:endParaRPr lang="en-US" dirty="0" smtClean="0"/>
          </a:p>
          <a:p>
            <a:r>
              <a:rPr lang="en-US" dirty="0" smtClean="0"/>
              <a:t>Basic idea in 3D imaging is </a:t>
            </a:r>
            <a:r>
              <a:rPr lang="en-US" b="1" i="1" dirty="0" smtClean="0">
                <a:solidFill>
                  <a:srgbClr val="002060"/>
                </a:solidFill>
              </a:rPr>
              <a:t>to have a phase- encoding gradient not only in the Y direction but also in Z direction</a:t>
            </a:r>
            <a:r>
              <a:rPr lang="en-US" dirty="0" smtClean="0"/>
              <a:t>.</a:t>
            </a:r>
          </a:p>
          <a:p>
            <a:endParaRPr lang="en-US" dirty="0" smtClean="0"/>
          </a:p>
          <a:p>
            <a:r>
              <a:rPr lang="en-US" dirty="0" smtClean="0"/>
              <a:t>Multiple slices in 2D FSE are replaced by multiple slabs.</a:t>
            </a:r>
          </a:p>
          <a:p>
            <a:endParaRPr lang="en-US" dirty="0"/>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5334000" y="152400"/>
            <a:ext cx="3352800" cy="19280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p:spPr>
        <p:txBody>
          <a:bodyPr>
            <a:normAutofit fontScale="90000"/>
          </a:bodyPr>
          <a:lstStyle/>
          <a:p>
            <a:r>
              <a:rPr lang="en-US" dirty="0" smtClean="0"/>
              <a:t/>
            </a:r>
            <a:br>
              <a:rPr lang="en-US" dirty="0" smtClean="0"/>
            </a:br>
            <a:r>
              <a:rPr lang="en-US" dirty="0" smtClean="0"/>
              <a:t>GRASE </a:t>
            </a:r>
            <a:r>
              <a:rPr lang="en-US" sz="3200" dirty="0" smtClean="0"/>
              <a:t>(</a:t>
            </a:r>
            <a:r>
              <a:rPr lang="en-US" sz="3100" dirty="0" smtClean="0"/>
              <a:t>Gradient &amp; Spin echo technique)</a:t>
            </a:r>
            <a:endParaRPr lang="en-US" sz="3100" dirty="0"/>
          </a:p>
        </p:txBody>
      </p:sp>
      <p:sp>
        <p:nvSpPr>
          <p:cNvPr id="3" name="Content Placeholder 2"/>
          <p:cNvSpPr>
            <a:spLocks noGrp="1"/>
          </p:cNvSpPr>
          <p:nvPr>
            <p:ph idx="1"/>
          </p:nvPr>
        </p:nvSpPr>
        <p:spPr>
          <a:xfrm>
            <a:off x="228600" y="1981200"/>
            <a:ext cx="8686800" cy="4572000"/>
          </a:xfrm>
        </p:spPr>
        <p:txBody>
          <a:bodyPr>
            <a:noAutofit/>
          </a:bodyPr>
          <a:lstStyle/>
          <a:p>
            <a:r>
              <a:rPr lang="en-US" sz="2400" dirty="0" smtClean="0"/>
              <a:t>Fast scanning technique , hybrid of GRE &amp; FSE.</a:t>
            </a:r>
          </a:p>
          <a:p>
            <a:endParaRPr lang="en-US" sz="2400" dirty="0" smtClean="0"/>
          </a:p>
          <a:p>
            <a:r>
              <a:rPr lang="en-US" sz="2400" dirty="0" smtClean="0"/>
              <a:t>Also called turbo GSE or TGSE.</a:t>
            </a:r>
          </a:p>
          <a:p>
            <a:endParaRPr lang="en-US" sz="2400" dirty="0" smtClean="0"/>
          </a:p>
          <a:p>
            <a:r>
              <a:rPr lang="en-US" sz="2400" dirty="0" smtClean="0"/>
              <a:t>In this tech. some of the spin echoes are replaced by gradient echoes.</a:t>
            </a:r>
          </a:p>
          <a:p>
            <a:endParaRPr lang="en-US" sz="2400" dirty="0" smtClean="0"/>
          </a:p>
          <a:p>
            <a:r>
              <a:rPr lang="en-US" sz="2400" dirty="0" smtClean="0"/>
              <a:t>Contrast in GRASE reflects the relative number of  gradient &amp; spin echo.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400" dirty="0" smtClean="0"/>
              <a:t>This contrast leads to greater  gradient echo contrast &amp; increased sensitivity to susceptibility effects</a:t>
            </a:r>
          </a:p>
          <a:p>
            <a:pPr>
              <a:lnSpc>
                <a:spcPct val="150000"/>
              </a:lnSpc>
            </a:pPr>
            <a:endParaRPr lang="en-US" sz="2400" dirty="0" smtClean="0"/>
          </a:p>
          <a:p>
            <a:pPr>
              <a:lnSpc>
                <a:spcPct val="150000"/>
              </a:lnSpc>
            </a:pPr>
            <a:r>
              <a:rPr lang="en-US" sz="2400" dirty="0" smtClean="0"/>
              <a:t>This technique has particular  applicability to  3T magnets where SAR ,i.e., RF tissue heating is greater.</a:t>
            </a:r>
          </a:p>
          <a:p>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INVERSION RECOVERY</a:t>
            </a:r>
            <a:endParaRPr lang="en-IN" dirty="0"/>
          </a:p>
        </p:txBody>
      </p:sp>
      <p:sp>
        <p:nvSpPr>
          <p:cNvPr id="3" name="Content Placeholder 2"/>
          <p:cNvSpPr>
            <a:spLocks noGrp="1"/>
          </p:cNvSpPr>
          <p:nvPr>
            <p:ph sz="half" idx="1"/>
          </p:nvPr>
        </p:nvSpPr>
        <p:spPr>
          <a:xfrm>
            <a:off x="152400" y="1920085"/>
            <a:ext cx="6934200" cy="4434840"/>
          </a:xfrm>
        </p:spPr>
        <p:txBody>
          <a:bodyPr>
            <a:normAutofit/>
          </a:bodyPr>
          <a:lstStyle/>
          <a:p>
            <a:r>
              <a:rPr lang="en-US" dirty="0" smtClean="0"/>
              <a:t>Developed in the early days of MRI to provide good contrast.</a:t>
            </a:r>
          </a:p>
          <a:p>
            <a:pPr>
              <a:buNone/>
            </a:pPr>
            <a:endParaRPr lang="en-US" dirty="0" smtClean="0"/>
          </a:p>
          <a:p>
            <a:r>
              <a:rPr lang="en-US" dirty="0" smtClean="0"/>
              <a:t>Used to suppress the signals from certain tissues in conjunction with long </a:t>
            </a:r>
            <a:r>
              <a:rPr lang="en-US" b="1" dirty="0" smtClean="0"/>
              <a:t>TEs &amp; T2-w.</a:t>
            </a:r>
          </a:p>
          <a:p>
            <a:pPr>
              <a:buNone/>
            </a:pPr>
            <a:endParaRPr lang="en-US" dirty="0" smtClean="0"/>
          </a:p>
          <a:p>
            <a:r>
              <a:rPr lang="en-US" dirty="0" smtClean="0"/>
              <a:t>RF pulse inverts the NMV through </a:t>
            </a:r>
            <a:r>
              <a:rPr lang="en-US" b="1" dirty="0" smtClean="0"/>
              <a:t>180° </a:t>
            </a:r>
            <a:r>
              <a:rPr lang="en-US" dirty="0" smtClean="0"/>
              <a:t>,</a:t>
            </a:r>
            <a:r>
              <a:rPr lang="en-US" b="1" dirty="0" smtClean="0"/>
              <a:t>NMV</a:t>
            </a:r>
            <a:r>
              <a:rPr lang="en-US" dirty="0" smtClean="0"/>
              <a:t> still lies in the longitudinal plane </a:t>
            </a:r>
            <a:r>
              <a:rPr lang="en-US" b="1" dirty="0" smtClean="0"/>
              <a:t>but in the opposite direction to B0</a:t>
            </a:r>
            <a:r>
              <a:rPr lang="en-US" dirty="0" smtClean="0"/>
              <a:t>.</a:t>
            </a:r>
          </a:p>
        </p:txBody>
      </p:sp>
      <p:pic>
        <p:nvPicPr>
          <p:cNvPr id="4" name="Picture 2"/>
          <p:cNvPicPr>
            <a:picLocks noChangeAspect="1" noChangeArrowheads="1"/>
          </p:cNvPicPr>
          <p:nvPr/>
        </p:nvPicPr>
        <p:blipFill>
          <a:blip r:embed="rId2" cstate="print"/>
          <a:srcRect l="30909" r="16364" b="9091"/>
          <a:stretch>
            <a:fillRect/>
          </a:stretch>
        </p:blipFill>
        <p:spPr bwMode="auto">
          <a:xfrm>
            <a:off x="7086600" y="1676400"/>
            <a:ext cx="20574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181600"/>
          </a:xfrm>
        </p:spPr>
        <p:txBody>
          <a:bodyPr/>
          <a:lstStyle/>
          <a:p>
            <a:r>
              <a:rPr lang="en-US" dirty="0" smtClean="0"/>
              <a:t>RF inverting pulse is removed, the NMV </a:t>
            </a:r>
            <a:r>
              <a:rPr lang="en-US" b="1" dirty="0" smtClean="0"/>
              <a:t>relaxes back to B0</a:t>
            </a:r>
            <a:r>
              <a:rPr lang="en-US" dirty="0" smtClean="0"/>
              <a:t> because of </a:t>
            </a:r>
            <a:r>
              <a:rPr lang="en-US" b="1" dirty="0" smtClean="0"/>
              <a:t>T1 recovery processes</a:t>
            </a:r>
            <a:r>
              <a:rPr lang="en-US" dirty="0" smtClean="0"/>
              <a:t>. </a:t>
            </a:r>
          </a:p>
          <a:p>
            <a:r>
              <a:rPr lang="en-US" dirty="0" smtClean="0"/>
              <a:t>At a certain time-point during this recovery, a 90° RF excitation pulse is applied and then switched off.</a:t>
            </a:r>
          </a:p>
          <a:p>
            <a:r>
              <a:rPr lang="en-US" dirty="0" err="1" smtClean="0"/>
              <a:t>Resuls</a:t>
            </a:r>
            <a:r>
              <a:rPr lang="en-US" dirty="0" smtClean="0"/>
              <a:t>, FID is then </a:t>
            </a:r>
            <a:r>
              <a:rPr lang="en-US" b="1" dirty="0" err="1" smtClean="0"/>
              <a:t>rephased</a:t>
            </a:r>
            <a:r>
              <a:rPr lang="en-US" b="1" dirty="0" smtClean="0"/>
              <a:t> by another 180° RF </a:t>
            </a:r>
            <a:r>
              <a:rPr lang="en-US" dirty="0" err="1" smtClean="0"/>
              <a:t>rephasing</a:t>
            </a:r>
            <a:r>
              <a:rPr lang="en-US" dirty="0" smtClean="0"/>
              <a:t> pulse to produce a </a:t>
            </a:r>
            <a:r>
              <a:rPr lang="en-US" b="1" dirty="0" smtClean="0"/>
              <a:t>spin echo at time TE</a:t>
            </a:r>
          </a:p>
          <a:p>
            <a:r>
              <a:rPr lang="en-US" dirty="0" smtClean="0"/>
              <a:t>Time from the </a:t>
            </a:r>
            <a:r>
              <a:rPr lang="en-US" b="1" dirty="0" smtClean="0"/>
              <a:t>180° RF inverting pulse </a:t>
            </a:r>
            <a:r>
              <a:rPr lang="en-US" dirty="0" smtClean="0"/>
              <a:t>to the </a:t>
            </a:r>
            <a:r>
              <a:rPr lang="en-US" b="1" dirty="0" smtClean="0"/>
              <a:t>90° RF excitation pulse</a:t>
            </a:r>
            <a:r>
              <a:rPr lang="en-US" dirty="0" smtClean="0"/>
              <a:t> is known as the </a:t>
            </a:r>
            <a:r>
              <a:rPr lang="en-US" b="1" dirty="0" smtClean="0"/>
              <a:t>TI </a:t>
            </a:r>
            <a:r>
              <a:rPr lang="en-US" dirty="0" smtClean="0"/>
              <a:t>(time from inversion).</a:t>
            </a:r>
            <a:endParaRPr lang="en-IN" b="1" dirty="0" smtClean="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362200" y="4419600"/>
            <a:ext cx="4724400" cy="22860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l="30909" r="16364" b="9091"/>
          <a:stretch>
            <a:fillRect/>
          </a:stretch>
        </p:blipFill>
        <p:spPr bwMode="auto">
          <a:xfrm>
            <a:off x="990600" y="4343400"/>
            <a:ext cx="1676400" cy="22045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762000"/>
            <a:ext cx="4953000" cy="5592925"/>
          </a:xfrm>
        </p:spPr>
        <p:txBody>
          <a:bodyPr>
            <a:normAutofit/>
          </a:bodyPr>
          <a:lstStyle/>
          <a:p>
            <a:r>
              <a:rPr lang="en-US" b="1" dirty="0" smtClean="0"/>
              <a:t>Image contrast </a:t>
            </a:r>
            <a:r>
              <a:rPr lang="en-US" dirty="0" smtClean="0"/>
              <a:t>depends primarily on the </a:t>
            </a:r>
            <a:r>
              <a:rPr lang="en-US" b="1" dirty="0" smtClean="0"/>
              <a:t>TI</a:t>
            </a:r>
          </a:p>
          <a:p>
            <a:r>
              <a:rPr lang="en-US" dirty="0" smtClean="0"/>
              <a:t>If the </a:t>
            </a:r>
            <a:r>
              <a:rPr lang="en-US" b="1" dirty="0" smtClean="0"/>
              <a:t>90° RF excitation </a:t>
            </a:r>
            <a:r>
              <a:rPr lang="en-US" dirty="0" smtClean="0"/>
              <a:t>pulse is applied after the </a:t>
            </a:r>
            <a:r>
              <a:rPr lang="en-US" b="1" dirty="0" smtClean="0"/>
              <a:t>NMV</a:t>
            </a:r>
            <a:r>
              <a:rPr lang="en-US" dirty="0" smtClean="0"/>
              <a:t> has </a:t>
            </a:r>
            <a:r>
              <a:rPr lang="en-US" b="1" dirty="0" smtClean="0"/>
              <a:t>relaxed back </a:t>
            </a:r>
            <a:r>
              <a:rPr lang="en-US" dirty="0" smtClean="0"/>
              <a:t>through the </a:t>
            </a:r>
            <a:r>
              <a:rPr lang="en-US" b="1" dirty="0" smtClean="0"/>
              <a:t>transverse plane</a:t>
            </a:r>
            <a:r>
              <a:rPr lang="en-US" dirty="0" smtClean="0"/>
              <a:t>, image </a:t>
            </a:r>
            <a:r>
              <a:rPr lang="en-US" b="1" dirty="0" smtClean="0"/>
              <a:t>contrast depends </a:t>
            </a:r>
            <a:r>
              <a:rPr lang="en-US" dirty="0" smtClean="0"/>
              <a:t>on the amount of </a:t>
            </a:r>
            <a:r>
              <a:rPr lang="en-US" b="1" dirty="0" smtClean="0"/>
              <a:t>longitudinal recovery</a:t>
            </a:r>
            <a:r>
              <a:rPr lang="en-US" dirty="0" smtClean="0"/>
              <a:t> of each vector (as in spin-echo). </a:t>
            </a:r>
          </a:p>
          <a:p>
            <a:r>
              <a:rPr lang="en-US" dirty="0" smtClean="0"/>
              <a:t>The resultant image is </a:t>
            </a:r>
            <a:r>
              <a:rPr lang="en-US" b="1" dirty="0" smtClean="0"/>
              <a:t>T1-weighted </a:t>
            </a:r>
          </a:p>
          <a:p>
            <a:endParaRPr lang="en-IN" dirty="0" smtClean="0"/>
          </a:p>
          <a:p>
            <a:pPr>
              <a:buNone/>
            </a:pP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5181600" y="2057400"/>
            <a:ext cx="3962400" cy="346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If the </a:t>
            </a:r>
            <a:r>
              <a:rPr lang="en-US" b="1" dirty="0" smtClean="0"/>
              <a:t>90° RF excitation </a:t>
            </a:r>
            <a:r>
              <a:rPr lang="en-US" dirty="0" smtClean="0"/>
              <a:t>pulse is not applied </a:t>
            </a:r>
            <a:r>
              <a:rPr lang="en-US" b="1" dirty="0" smtClean="0"/>
              <a:t>until the NMV</a:t>
            </a:r>
            <a:r>
              <a:rPr lang="en-US" dirty="0" smtClean="0"/>
              <a:t> has </a:t>
            </a:r>
            <a:r>
              <a:rPr lang="en-US" b="1" dirty="0" smtClean="0"/>
              <a:t>reached full recovery</a:t>
            </a:r>
            <a:r>
              <a:rPr lang="en-US" dirty="0" smtClean="0"/>
              <a:t>, a PD-weighted image is produced, as both </a:t>
            </a:r>
            <a:r>
              <a:rPr lang="en-US" b="1" dirty="0" smtClean="0"/>
              <a:t>fat </a:t>
            </a:r>
            <a:r>
              <a:rPr lang="en-US" dirty="0" smtClean="0"/>
              <a:t>and </a:t>
            </a:r>
            <a:r>
              <a:rPr lang="en-US" b="1" dirty="0" smtClean="0"/>
              <a:t>water </a:t>
            </a:r>
            <a:r>
              <a:rPr lang="en-US" dirty="0" smtClean="0"/>
              <a:t>are fully relaxed</a:t>
            </a:r>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648200" y="2543783"/>
            <a:ext cx="4038600" cy="31880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r>
              <a:rPr lang="en-US" dirty="0" smtClean="0"/>
              <a:t>Fast inversion recovery</a:t>
            </a:r>
            <a:endParaRPr lang="en-US" dirty="0"/>
          </a:p>
        </p:txBody>
      </p:sp>
      <p:sp>
        <p:nvSpPr>
          <p:cNvPr id="3" name="Content Placeholder 2"/>
          <p:cNvSpPr>
            <a:spLocks noGrp="1"/>
          </p:cNvSpPr>
          <p:nvPr>
            <p:ph idx="1"/>
          </p:nvPr>
        </p:nvSpPr>
        <p:spPr>
          <a:xfrm>
            <a:off x="457200" y="1752600"/>
            <a:ext cx="8229600" cy="4572000"/>
          </a:xfrm>
        </p:spPr>
        <p:txBody>
          <a:bodyPr/>
          <a:lstStyle/>
          <a:p>
            <a:r>
              <a:rPr lang="en-US" b="1" dirty="0" smtClean="0"/>
              <a:t>180° RF inverting pulse </a:t>
            </a:r>
            <a:r>
              <a:rPr lang="en-US" dirty="0" smtClean="0"/>
              <a:t>is followed at time TI by the </a:t>
            </a:r>
            <a:r>
              <a:rPr lang="en-US" b="1" dirty="0" smtClean="0"/>
              <a:t>90° RF excitation pulse </a:t>
            </a:r>
            <a:r>
              <a:rPr lang="en-US" dirty="0" smtClean="0"/>
              <a:t>and a </a:t>
            </a:r>
            <a:r>
              <a:rPr lang="en-US" b="1" dirty="0" smtClean="0"/>
              <a:t>train of 180° RF </a:t>
            </a:r>
            <a:r>
              <a:rPr lang="en-US" b="1" dirty="0" err="1" smtClean="0"/>
              <a:t>rephasing</a:t>
            </a:r>
            <a:r>
              <a:rPr lang="en-US" b="1" dirty="0" smtClean="0"/>
              <a:t> pulses</a:t>
            </a:r>
            <a:r>
              <a:rPr lang="en-US" dirty="0" smtClean="0"/>
              <a:t> to fill out </a:t>
            </a:r>
            <a:r>
              <a:rPr lang="en-US" b="1" dirty="0" smtClean="0"/>
              <a:t>multiple</a:t>
            </a:r>
            <a:r>
              <a:rPr lang="en-US" dirty="0" smtClean="0"/>
              <a:t> lines of </a:t>
            </a:r>
            <a:r>
              <a:rPr lang="en-US" b="1" dirty="0" smtClean="0"/>
              <a:t>k-spac</a:t>
            </a:r>
            <a:r>
              <a:rPr lang="en-US" dirty="0" smtClean="0"/>
              <a:t>e as in </a:t>
            </a:r>
            <a:r>
              <a:rPr lang="en-US" b="1" dirty="0" smtClean="0"/>
              <a:t>TSE</a:t>
            </a:r>
          </a:p>
          <a:p>
            <a:r>
              <a:rPr lang="en-US" b="1" dirty="0" smtClean="0"/>
              <a:t>Reduces</a:t>
            </a:r>
            <a:r>
              <a:rPr lang="en-US" dirty="0" smtClean="0"/>
              <a:t> the </a:t>
            </a:r>
            <a:r>
              <a:rPr lang="en-US" b="1" dirty="0" smtClean="0"/>
              <a:t>scan time </a:t>
            </a:r>
            <a:r>
              <a:rPr lang="en-US" dirty="0" smtClean="0"/>
              <a:t>compared to conventional IR</a:t>
            </a:r>
          </a:p>
          <a:p>
            <a:r>
              <a:rPr lang="en-US" dirty="0" smtClean="0"/>
              <a:t>Fast IR is used to </a:t>
            </a:r>
            <a:r>
              <a:rPr lang="en-US" b="1" dirty="0" smtClean="0"/>
              <a:t>suppress </a:t>
            </a:r>
            <a:r>
              <a:rPr lang="en-US" dirty="0" smtClean="0"/>
              <a:t>signal from </a:t>
            </a:r>
            <a:r>
              <a:rPr lang="en-US" b="1" dirty="0" smtClean="0"/>
              <a:t>certain tissues </a:t>
            </a:r>
            <a:r>
              <a:rPr lang="en-US" dirty="0" smtClean="0"/>
              <a:t>in conjunction with </a:t>
            </a:r>
            <a:r>
              <a:rPr lang="en-US" b="1" dirty="0" smtClean="0"/>
              <a:t>T2 weighting </a:t>
            </a:r>
            <a:r>
              <a:rPr lang="en-US" dirty="0" smtClean="0"/>
              <a:t>so that </a:t>
            </a:r>
            <a:r>
              <a:rPr lang="en-US" b="1" dirty="0" smtClean="0"/>
              <a:t>water</a:t>
            </a:r>
            <a:r>
              <a:rPr lang="en-US" dirty="0" smtClean="0"/>
              <a:t> and </a:t>
            </a:r>
            <a:r>
              <a:rPr lang="en-US" b="1" dirty="0" smtClean="0"/>
              <a:t>pathology</a:t>
            </a:r>
            <a:r>
              <a:rPr lang="en-US" dirty="0" smtClean="0"/>
              <a:t> return a </a:t>
            </a:r>
            <a:r>
              <a:rPr lang="en-US" b="1" dirty="0" smtClean="0"/>
              <a:t>high signal</a:t>
            </a:r>
            <a:r>
              <a:rPr lang="en-US" dirty="0" smtClean="0"/>
              <a:t>.</a:t>
            </a:r>
          </a:p>
          <a:p>
            <a:r>
              <a:rPr lang="en-US" dirty="0" smtClean="0"/>
              <a:t>Two main sequences in this category are </a:t>
            </a:r>
            <a:r>
              <a:rPr lang="en-US" b="1" dirty="0" smtClean="0"/>
              <a:t>STIR</a:t>
            </a:r>
            <a:r>
              <a:rPr lang="en-US" dirty="0" smtClean="0"/>
              <a:t> and </a:t>
            </a:r>
            <a:r>
              <a:rPr lang="en-US" b="1" dirty="0" smtClean="0"/>
              <a:t>FLAIR</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762000" y="533400"/>
            <a:ext cx="8229600" cy="762000"/>
          </a:xfrm>
        </p:spPr>
        <p:txBody>
          <a:bodyPr>
            <a:normAutofit/>
          </a:bodyPr>
          <a:lstStyle/>
          <a:p>
            <a:pPr eaLnBrk="1" hangingPunct="1"/>
            <a:r>
              <a:rPr lang="en-US" sz="3600" b="1" dirty="0" smtClean="0"/>
              <a:t>CONTRAST PARAMETERS </a:t>
            </a:r>
          </a:p>
        </p:txBody>
      </p:sp>
      <p:sp>
        <p:nvSpPr>
          <p:cNvPr id="12291" name="Rectangle 3"/>
          <p:cNvSpPr>
            <a:spLocks noGrp="1"/>
          </p:cNvSpPr>
          <p:nvPr>
            <p:ph type="body" idx="1"/>
          </p:nvPr>
        </p:nvSpPr>
        <p:spPr>
          <a:xfrm>
            <a:off x="457200" y="1447800"/>
            <a:ext cx="8229600" cy="4389438"/>
          </a:xfrm>
        </p:spPr>
        <p:txBody>
          <a:bodyPr/>
          <a:lstStyle/>
          <a:p>
            <a:pPr algn="just" eaLnBrk="1" hangingPunct="1"/>
            <a:r>
              <a:rPr lang="en-US" dirty="0" smtClean="0"/>
              <a:t>Two key parameters : repetition time (TR) and echo time (TE) - are key to the creation of image contrast. </a:t>
            </a:r>
          </a:p>
          <a:p>
            <a:pPr algn="just" eaLnBrk="1" hangingPunct="1"/>
            <a:endParaRPr lang="en-US" dirty="0" smtClean="0"/>
          </a:p>
          <a:p>
            <a:pPr lvl="1" algn="just" eaLnBrk="1" hangingPunct="1"/>
            <a:r>
              <a:rPr lang="en-US" dirty="0" smtClean="0"/>
              <a:t>TR (in milliseconds) is the time between the application of an RF excitation pulse and the start of the next RF pulse</a:t>
            </a:r>
          </a:p>
          <a:p>
            <a:pPr lvl="1" algn="just" eaLnBrk="1" hangingPunct="1"/>
            <a:endParaRPr lang="en-US" dirty="0" smtClean="0"/>
          </a:p>
          <a:p>
            <a:pPr lvl="1" algn="just" eaLnBrk="1" hangingPunct="1"/>
            <a:r>
              <a:rPr lang="en-US" dirty="0" smtClean="0"/>
              <a:t>TE (in milliseconds) is the time between the application of the RF pulse and the peak of the echo detected</a:t>
            </a:r>
          </a:p>
          <a:p>
            <a:pPr lvl="1" algn="just" eaLnBrk="1" hangingPunct="1"/>
            <a:endParaRPr lang="en-US" dirty="0" smtClean="0"/>
          </a:p>
          <a:p>
            <a:pPr algn="just" eaLnBrk="1" hangingPunct="1"/>
            <a:endParaRPr lang="en-US" dirty="0" smtClean="0"/>
          </a:p>
        </p:txBody>
      </p:sp>
      <p:pic>
        <p:nvPicPr>
          <p:cNvPr id="12292" name="Picture 4"/>
          <p:cNvPicPr>
            <a:picLocks noChangeAspect="1" noChangeArrowheads="1"/>
          </p:cNvPicPr>
          <p:nvPr/>
        </p:nvPicPr>
        <p:blipFill>
          <a:blip r:embed="rId3" cstate="print"/>
          <a:srcRect/>
          <a:stretch>
            <a:fillRect/>
          </a:stretch>
        </p:blipFill>
        <p:spPr bwMode="auto">
          <a:xfrm>
            <a:off x="4572000" y="5105400"/>
            <a:ext cx="41910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tau inversion recovery (STIR)</a:t>
            </a:r>
            <a:endParaRPr lang="en-US" dirty="0"/>
          </a:p>
        </p:txBody>
      </p:sp>
      <p:sp>
        <p:nvSpPr>
          <p:cNvPr id="4" name="Content Placeholder 3"/>
          <p:cNvSpPr>
            <a:spLocks noGrp="1"/>
          </p:cNvSpPr>
          <p:nvPr>
            <p:ph idx="1"/>
          </p:nvPr>
        </p:nvSpPr>
        <p:spPr/>
        <p:txBody>
          <a:bodyPr>
            <a:normAutofit/>
          </a:bodyPr>
          <a:lstStyle/>
          <a:p>
            <a:r>
              <a:rPr lang="en-US" b="1" dirty="0" smtClean="0"/>
              <a:t>IR pulse sequence </a:t>
            </a:r>
            <a:r>
              <a:rPr lang="en-US" dirty="0" smtClean="0"/>
              <a:t>that uses TI that corresponds to the time it takes the fat vector to recover </a:t>
            </a:r>
            <a:r>
              <a:rPr lang="en-US" b="1" dirty="0" smtClean="0"/>
              <a:t>from </a:t>
            </a:r>
            <a:r>
              <a:rPr lang="en-US" dirty="0" smtClean="0"/>
              <a:t>full </a:t>
            </a:r>
            <a:r>
              <a:rPr lang="en-US" b="1" dirty="0" smtClean="0"/>
              <a:t>inversion</a:t>
            </a:r>
            <a:r>
              <a:rPr lang="en-US" dirty="0" smtClean="0"/>
              <a:t> to the </a:t>
            </a:r>
            <a:r>
              <a:rPr lang="en-US" b="1" dirty="0" smtClean="0"/>
              <a:t>transverse plane </a:t>
            </a:r>
            <a:r>
              <a:rPr lang="en-US" dirty="0" smtClean="0"/>
              <a:t>so that there is no </a:t>
            </a:r>
            <a:r>
              <a:rPr lang="en-US" b="1" dirty="0" smtClean="0"/>
              <a:t>longitudinal magnetization </a:t>
            </a:r>
            <a:r>
              <a:rPr lang="en-US" dirty="0" smtClean="0"/>
              <a:t>corresponding to</a:t>
            </a:r>
            <a:r>
              <a:rPr lang="en-US" b="1" dirty="0" smtClean="0"/>
              <a:t> fat</a:t>
            </a:r>
            <a:r>
              <a:rPr lang="en-US" dirty="0" smtClean="0"/>
              <a:t>. This is called the </a:t>
            </a:r>
            <a:r>
              <a:rPr lang="en-US" b="1" dirty="0" smtClean="0"/>
              <a:t>null point</a:t>
            </a:r>
          </a:p>
          <a:p>
            <a:r>
              <a:rPr lang="en-US" dirty="0" smtClean="0"/>
              <a:t>There is no longitudinal component of </a:t>
            </a:r>
            <a:r>
              <a:rPr lang="en-US" b="1" dirty="0" smtClean="0"/>
              <a:t>fat</a:t>
            </a:r>
            <a:r>
              <a:rPr lang="en-US" dirty="0" smtClean="0"/>
              <a:t> when the 90° RF excitation pulse is applied, there is no transverse component </a:t>
            </a:r>
            <a:r>
              <a:rPr lang="en-US" b="1" dirty="0" smtClean="0"/>
              <a:t>after excitation</a:t>
            </a:r>
            <a:r>
              <a:rPr lang="en-US" dirty="0" smtClean="0"/>
              <a:t>, and signal from fat is </a:t>
            </a:r>
            <a:r>
              <a:rPr lang="en-US" b="1" dirty="0" err="1" smtClean="0"/>
              <a:t>nulled</a:t>
            </a:r>
            <a:r>
              <a:rPr lang="en-US" dirty="0" smtClean="0"/>
              <a:t>. </a:t>
            </a:r>
          </a:p>
          <a:p>
            <a:r>
              <a:rPr lang="en-US" dirty="0" smtClean="0"/>
              <a:t>TI of </a:t>
            </a:r>
            <a:r>
              <a:rPr lang="en-US" b="1" dirty="0" smtClean="0"/>
              <a:t>100–175 ms</a:t>
            </a:r>
            <a:r>
              <a:rPr lang="en-US" dirty="0" smtClean="0"/>
              <a:t> usually achieves </a:t>
            </a:r>
            <a:r>
              <a:rPr lang="en-US" b="1" dirty="0" smtClean="0"/>
              <a:t>fat suppression</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26" name="Picture 2"/>
          <p:cNvPicPr>
            <a:picLocks noGrp="1" noChangeAspect="1" noChangeArrowheads="1"/>
          </p:cNvPicPr>
          <p:nvPr>
            <p:ph sz="half" idx="1"/>
          </p:nvPr>
        </p:nvPicPr>
        <p:blipFill>
          <a:blip r:embed="rId2" cstate="print"/>
          <a:stretch>
            <a:fillRect/>
          </a:stretch>
        </p:blipFill>
        <p:spPr bwMode="auto">
          <a:xfrm>
            <a:off x="0" y="1143000"/>
            <a:ext cx="5943600" cy="4784256"/>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5638800" y="1524001"/>
            <a:ext cx="35052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a:t>
            </a:r>
            <a:endParaRPr lang="en-US" dirty="0"/>
          </a:p>
        </p:txBody>
      </p:sp>
      <p:sp>
        <p:nvSpPr>
          <p:cNvPr id="3" name="Content Placeholder 2"/>
          <p:cNvSpPr>
            <a:spLocks noGrp="1"/>
          </p:cNvSpPr>
          <p:nvPr>
            <p:ph idx="1"/>
          </p:nvPr>
        </p:nvSpPr>
        <p:spPr>
          <a:xfrm>
            <a:off x="457200" y="2590800"/>
            <a:ext cx="8229600" cy="3627120"/>
          </a:xfrm>
        </p:spPr>
        <p:txBody>
          <a:bodyPr/>
          <a:lstStyle/>
          <a:p>
            <a:r>
              <a:rPr lang="en-US" dirty="0" smtClean="0"/>
              <a:t>Important  sequence in musculoskeletal system.</a:t>
            </a:r>
          </a:p>
          <a:p>
            <a:endParaRPr lang="en-US" dirty="0" smtClean="0"/>
          </a:p>
          <a:p>
            <a:r>
              <a:rPr lang="en-US" dirty="0" smtClean="0">
                <a:solidFill>
                  <a:srgbClr val="002060"/>
                </a:solidFill>
              </a:rPr>
              <a:t>Used to suppress the marrow of bone </a:t>
            </a:r>
            <a:r>
              <a:rPr lang="en-US" dirty="0" smtClean="0"/>
              <a:t>to detect bone pathology. E.g. Bon Bruising &amp;  Tumors.</a:t>
            </a:r>
          </a:p>
          <a:p>
            <a:endParaRPr lang="en-US" dirty="0" smtClean="0"/>
          </a:p>
          <a:p>
            <a:r>
              <a:rPr lang="en-US" dirty="0" smtClean="0"/>
              <a:t>Useful for suppressing fat in general MR imaging.</a:t>
            </a:r>
          </a:p>
          <a:p>
            <a:endParaRPr lang="en-US" dirty="0"/>
          </a:p>
        </p:txBody>
      </p:sp>
      <p:pic>
        <p:nvPicPr>
          <p:cNvPr id="4" name="Picture 7" descr="膝STIR"/>
          <p:cNvPicPr>
            <a:picLocks noChangeAspect="1" noChangeArrowheads="1"/>
          </p:cNvPicPr>
          <p:nvPr/>
        </p:nvPicPr>
        <p:blipFill>
          <a:blip r:embed="rId2" cstate="print"/>
          <a:srcRect l="10138" r="30756" b="1961"/>
          <a:stretch>
            <a:fillRect/>
          </a:stretch>
        </p:blipFill>
        <p:spPr bwMode="auto">
          <a:xfrm>
            <a:off x="6858000" y="0"/>
            <a:ext cx="2286000" cy="2362200"/>
          </a:xfrm>
          <a:prstGeom prst="rect">
            <a:avLst/>
          </a:prstGeom>
          <a:noFill/>
          <a:ln w="9525">
            <a:solidFill>
              <a:srgbClr val="66CCFF"/>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a:t>
            </a:r>
            <a:endParaRPr lang="en-US" dirty="0"/>
          </a:p>
        </p:txBody>
      </p:sp>
      <p:sp>
        <p:nvSpPr>
          <p:cNvPr id="3" name="Content Placeholder 2"/>
          <p:cNvSpPr>
            <a:spLocks noGrp="1"/>
          </p:cNvSpPr>
          <p:nvPr>
            <p:ph sz="half" idx="1"/>
          </p:nvPr>
        </p:nvSpPr>
        <p:spPr>
          <a:xfrm>
            <a:off x="457200" y="1920085"/>
            <a:ext cx="7391400" cy="2575715"/>
          </a:xfrm>
        </p:spPr>
        <p:txBody>
          <a:bodyPr/>
          <a:lstStyle/>
          <a:p>
            <a:r>
              <a:rPr lang="en-US" dirty="0" smtClean="0"/>
              <a:t>Average scan time         - 5-15 min</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3400" y="2514600"/>
            <a:ext cx="81534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Fluid attenuated inversion recovery (FLAIR)</a:t>
            </a:r>
            <a:endParaRPr lang="en-US" sz="4400" dirty="0">
              <a:solidFill>
                <a:schemeClr val="accent2">
                  <a:lumMod val="50000"/>
                </a:schemeClr>
              </a:solidFill>
            </a:endParaRPr>
          </a:p>
        </p:txBody>
      </p:sp>
      <p:sp>
        <p:nvSpPr>
          <p:cNvPr id="3" name="Content Placeholder 2"/>
          <p:cNvSpPr>
            <a:spLocks noGrp="1"/>
          </p:cNvSpPr>
          <p:nvPr>
            <p:ph idx="1"/>
          </p:nvPr>
        </p:nvSpPr>
        <p:spPr/>
        <p:txBody>
          <a:bodyPr>
            <a:normAutofit/>
          </a:bodyPr>
          <a:lstStyle/>
          <a:p>
            <a:pPr>
              <a:lnSpc>
                <a:spcPct val="90000"/>
              </a:lnSpc>
              <a:spcBef>
                <a:spcPct val="50000"/>
              </a:spcBef>
              <a:buClr>
                <a:srgbClr val="FF0000"/>
              </a:buClr>
              <a:buSzPct val="110000"/>
              <a:buFont typeface="Wingdings" pitchFamily="2" charset="2"/>
              <a:buChar char="Ø"/>
            </a:pPr>
            <a:r>
              <a:rPr lang="en-US" altLang="zh-CN" sz="2400" b="1" dirty="0" smtClean="0">
                <a:solidFill>
                  <a:srgbClr val="002060"/>
                </a:solidFill>
                <a:latin typeface="Arial" charset="0"/>
              </a:rPr>
              <a:t>TI-</a:t>
            </a:r>
            <a:r>
              <a:rPr lang="en-US" altLang="zh-CN" sz="2400" dirty="0" smtClean="0">
                <a:latin typeface="Arial" charset="0"/>
              </a:rPr>
              <a:t> time of recovery of CSF from 180 to transverse plane.</a:t>
            </a:r>
          </a:p>
          <a:p>
            <a:pPr>
              <a:lnSpc>
                <a:spcPct val="150000"/>
              </a:lnSpc>
              <a:spcBef>
                <a:spcPct val="50000"/>
              </a:spcBef>
              <a:buClr>
                <a:srgbClr val="FF0000"/>
              </a:buClr>
              <a:buSzPct val="110000"/>
              <a:buFont typeface="Wingdings" pitchFamily="2" charset="2"/>
              <a:buChar char="Ø"/>
            </a:pPr>
            <a:r>
              <a:rPr lang="en-US" altLang="zh-CN" sz="2400" dirty="0" smtClean="0">
                <a:latin typeface="Arial" charset="0"/>
              </a:rPr>
              <a:t>Before applying 90 excitation pulse if there is no longitudinal magnetization, so after excitation there will be no transverse magnetization for CSF.</a:t>
            </a:r>
          </a:p>
          <a:p>
            <a:pPr>
              <a:lnSpc>
                <a:spcPct val="90000"/>
              </a:lnSpc>
              <a:spcBef>
                <a:spcPct val="50000"/>
              </a:spcBef>
              <a:buClr>
                <a:srgbClr val="FF0000"/>
              </a:buClr>
              <a:buSzPct val="110000"/>
              <a:buFont typeface="Wingdings" pitchFamily="2" charset="2"/>
              <a:buChar char="Ø"/>
            </a:pPr>
            <a:r>
              <a:rPr lang="en-US" altLang="zh-CN" sz="2400" dirty="0" smtClean="0">
                <a:latin typeface="Arial" charset="0"/>
              </a:rPr>
              <a:t> CSF is </a:t>
            </a:r>
            <a:r>
              <a:rPr lang="en-US" altLang="zh-CN" sz="2400" dirty="0" err="1" smtClean="0">
                <a:latin typeface="Arial" charset="0"/>
              </a:rPr>
              <a:t>nulled</a:t>
            </a:r>
            <a:endParaRPr lang="en-US" altLang="zh-CN" sz="2400" dirty="0" smtClean="0">
              <a:latin typeface="Arial" charset="0"/>
            </a:endParaRPr>
          </a:p>
          <a:p>
            <a:pPr>
              <a:lnSpc>
                <a:spcPct val="90000"/>
              </a:lnSpc>
              <a:spcBef>
                <a:spcPct val="50000"/>
              </a:spcBef>
              <a:buClr>
                <a:srgbClr val="FF0000"/>
              </a:buClr>
              <a:buSzPct val="110000"/>
              <a:buFont typeface="Wingdings" pitchFamily="2" charset="2"/>
              <a:buChar char="Ø"/>
            </a:pPr>
            <a:r>
              <a:rPr lang="en-US" altLang="zh-CN" sz="2400" dirty="0" smtClean="0">
                <a:latin typeface="Arial" charset="0"/>
              </a:rPr>
              <a:t>TI of </a:t>
            </a:r>
            <a:r>
              <a:rPr lang="en-US" altLang="zh-CN" sz="2400" b="1" dirty="0" smtClean="0">
                <a:latin typeface="Arial" charset="0"/>
              </a:rPr>
              <a:t>1700–2200 ms </a:t>
            </a:r>
            <a:r>
              <a:rPr lang="en-US" altLang="zh-CN" sz="2400" dirty="0" smtClean="0">
                <a:latin typeface="Arial" charset="0"/>
              </a:rPr>
              <a:t>usually achieves </a:t>
            </a:r>
            <a:r>
              <a:rPr lang="en-US" altLang="zh-CN" sz="2400" b="1" dirty="0" smtClean="0">
                <a:latin typeface="Arial" charset="0"/>
              </a:rPr>
              <a:t>CSF suppression</a:t>
            </a:r>
          </a:p>
          <a:p>
            <a:pPr>
              <a:lnSpc>
                <a:spcPct val="90000"/>
              </a:lnSpc>
              <a:spcBef>
                <a:spcPct val="50000"/>
              </a:spcBef>
              <a:buClr>
                <a:srgbClr val="FF0000"/>
              </a:buClr>
              <a:buSzPct val="110000"/>
              <a:buNone/>
            </a:pPr>
            <a:endParaRPr lang="en-US" altLang="zh-CN" sz="2400" dirty="0" smtClean="0">
              <a:latin typeface="Arial" charset="0"/>
            </a:endParaRPr>
          </a:p>
        </p:txBody>
      </p:sp>
      <p:grpSp>
        <p:nvGrpSpPr>
          <p:cNvPr id="4" name="Group 18"/>
          <p:cNvGrpSpPr/>
          <p:nvPr/>
        </p:nvGrpSpPr>
        <p:grpSpPr>
          <a:xfrm>
            <a:off x="6960326" y="152400"/>
            <a:ext cx="1524000" cy="2591594"/>
            <a:chOff x="6960326" y="152400"/>
            <a:chExt cx="1524000" cy="2591594"/>
          </a:xfrm>
        </p:grpSpPr>
        <p:cxnSp>
          <p:nvCxnSpPr>
            <p:cNvPr id="7" name="Straight Arrow Connector 6"/>
            <p:cNvCxnSpPr/>
            <p:nvPr/>
          </p:nvCxnSpPr>
          <p:spPr>
            <a:xfrm rot="5400000" flipH="1" flipV="1">
              <a:off x="6325394" y="837406"/>
              <a:ext cx="1371600"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6400800" y="2133600"/>
              <a:ext cx="1219200"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60326" y="1524000"/>
              <a:ext cx="1524000" cy="1588"/>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162800" y="1066800"/>
            <a:ext cx="1931426" cy="369332"/>
          </a:xfrm>
          <a:prstGeom prst="rect">
            <a:avLst/>
          </a:prstGeom>
          <a:noFill/>
        </p:spPr>
        <p:txBody>
          <a:bodyPr wrap="none" rtlCol="0">
            <a:spAutoFit/>
          </a:bodyPr>
          <a:lstStyle/>
          <a:p>
            <a:r>
              <a:rPr lang="en-US" b="1" dirty="0" smtClean="0"/>
              <a:t>Transverse mag.</a:t>
            </a:r>
            <a:endParaRPr lang="en-US" b="1" dirty="0"/>
          </a:p>
        </p:txBody>
      </p:sp>
      <p:sp>
        <p:nvSpPr>
          <p:cNvPr id="22" name="TextBox 21"/>
          <p:cNvSpPr txBox="1"/>
          <p:nvPr/>
        </p:nvSpPr>
        <p:spPr>
          <a:xfrm>
            <a:off x="4876800" y="304800"/>
            <a:ext cx="2190536" cy="369332"/>
          </a:xfrm>
          <a:prstGeom prst="rect">
            <a:avLst/>
          </a:prstGeom>
          <a:noFill/>
        </p:spPr>
        <p:txBody>
          <a:bodyPr wrap="none" rtlCol="0">
            <a:spAutoFit/>
          </a:bodyPr>
          <a:lstStyle/>
          <a:p>
            <a:r>
              <a:rPr lang="en-US" b="1" dirty="0" smtClean="0"/>
              <a:t>Longitudinal mag.</a:t>
            </a:r>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a:t>
            </a:r>
            <a:endParaRPr lang="en-US" dirty="0"/>
          </a:p>
        </p:txBody>
      </p:sp>
      <p:sp>
        <p:nvSpPr>
          <p:cNvPr id="3" name="Content Placeholder 2"/>
          <p:cNvSpPr>
            <a:spLocks noGrp="1"/>
          </p:cNvSpPr>
          <p:nvPr>
            <p:ph idx="1"/>
          </p:nvPr>
        </p:nvSpPr>
        <p:spPr/>
        <p:txBody>
          <a:bodyPr>
            <a:normAutofit lnSpcReduction="10000"/>
          </a:bodyPr>
          <a:lstStyle/>
          <a:p>
            <a:pPr>
              <a:lnSpc>
                <a:spcPct val="90000"/>
              </a:lnSpc>
              <a:spcBef>
                <a:spcPct val="50000"/>
              </a:spcBef>
              <a:buClr>
                <a:srgbClr val="FF0000"/>
              </a:buClr>
              <a:buSzPct val="110000"/>
              <a:buFont typeface="Wingdings" pitchFamily="2" charset="2"/>
              <a:buChar char="Ø"/>
            </a:pPr>
            <a:r>
              <a:rPr lang="en-US" altLang="zh-CN" dirty="0" smtClean="0">
                <a:latin typeface="Arial" charset="0"/>
              </a:rPr>
              <a:t>Suppress free water.</a:t>
            </a:r>
          </a:p>
          <a:p>
            <a:pPr>
              <a:lnSpc>
                <a:spcPct val="90000"/>
              </a:lnSpc>
              <a:spcBef>
                <a:spcPct val="50000"/>
              </a:spcBef>
              <a:buClr>
                <a:srgbClr val="FF0000"/>
              </a:buClr>
              <a:buSzPct val="110000"/>
              <a:buFont typeface="Wingdings" pitchFamily="2" charset="2"/>
              <a:buChar char="Ø"/>
            </a:pPr>
            <a:r>
              <a:rPr lang="en-US" altLang="zh-CN" dirty="0" smtClean="0">
                <a:solidFill>
                  <a:srgbClr val="C00000"/>
                </a:solidFill>
                <a:latin typeface="Arial" charset="0"/>
              </a:rPr>
              <a:t> Infarct </a:t>
            </a:r>
            <a:r>
              <a:rPr lang="en-US" altLang="zh-CN" dirty="0" smtClean="0">
                <a:latin typeface="Arial" charset="0"/>
              </a:rPr>
              <a:t>displayed clear.</a:t>
            </a:r>
          </a:p>
          <a:p>
            <a:pPr>
              <a:lnSpc>
                <a:spcPct val="90000"/>
              </a:lnSpc>
              <a:spcBef>
                <a:spcPct val="50000"/>
              </a:spcBef>
              <a:buClr>
                <a:srgbClr val="FF0000"/>
              </a:buClr>
              <a:buSzPct val="110000"/>
              <a:buFont typeface="Wingdings" pitchFamily="2" charset="2"/>
              <a:buChar char="Ø"/>
            </a:pPr>
            <a:r>
              <a:rPr lang="en-US" altLang="zh-CN" dirty="0" smtClean="0">
                <a:latin typeface="Arial" charset="0"/>
              </a:rPr>
              <a:t>Used to suppress the high CSF signal in T2-w image so that </a:t>
            </a:r>
            <a:r>
              <a:rPr lang="en-US" altLang="zh-CN" dirty="0" smtClean="0">
                <a:solidFill>
                  <a:srgbClr val="C00000"/>
                </a:solidFill>
                <a:latin typeface="Arial" charset="0"/>
              </a:rPr>
              <a:t>pathology adjacent to CSF </a:t>
            </a:r>
            <a:r>
              <a:rPr lang="en-US" altLang="zh-CN" dirty="0" smtClean="0">
                <a:latin typeface="Arial" charset="0"/>
              </a:rPr>
              <a:t>is seen more clearly.</a:t>
            </a:r>
          </a:p>
          <a:p>
            <a:pPr>
              <a:lnSpc>
                <a:spcPct val="90000"/>
              </a:lnSpc>
              <a:spcBef>
                <a:spcPct val="50000"/>
              </a:spcBef>
              <a:buClr>
                <a:srgbClr val="FF0000"/>
              </a:buClr>
              <a:buSzPct val="110000"/>
              <a:buFont typeface="Wingdings" pitchFamily="2" charset="2"/>
              <a:buChar char="Ø"/>
            </a:pPr>
            <a:r>
              <a:rPr lang="en-US" altLang="zh-CN" dirty="0" smtClean="0">
                <a:latin typeface="Arial" charset="0"/>
              </a:rPr>
              <a:t>Used in brain/spine imaging to see </a:t>
            </a:r>
            <a:r>
              <a:rPr lang="en-US" altLang="zh-CN" dirty="0" err="1" smtClean="0">
                <a:solidFill>
                  <a:srgbClr val="C00000"/>
                </a:solidFill>
                <a:latin typeface="Arial" charset="0"/>
              </a:rPr>
              <a:t>periventricular</a:t>
            </a:r>
            <a:r>
              <a:rPr lang="en-US" altLang="zh-CN" dirty="0" smtClean="0">
                <a:solidFill>
                  <a:srgbClr val="C00000"/>
                </a:solidFill>
                <a:latin typeface="Arial" charset="0"/>
              </a:rPr>
              <a:t> &amp; Cord lesion</a:t>
            </a:r>
            <a:r>
              <a:rPr lang="en-US" altLang="zh-CN" dirty="0" smtClean="0">
                <a:latin typeface="Arial" charset="0"/>
              </a:rPr>
              <a:t>.</a:t>
            </a:r>
          </a:p>
          <a:p>
            <a:pPr>
              <a:lnSpc>
                <a:spcPct val="90000"/>
              </a:lnSpc>
              <a:spcBef>
                <a:spcPct val="50000"/>
              </a:spcBef>
              <a:buClr>
                <a:srgbClr val="FF0000"/>
              </a:buClr>
              <a:buSzPct val="110000"/>
              <a:buFont typeface="Wingdings" pitchFamily="2" charset="2"/>
              <a:buChar char="Ø"/>
            </a:pPr>
            <a:r>
              <a:rPr lang="en-US" altLang="zh-CN" dirty="0" smtClean="0">
                <a:latin typeface="Arial" charset="0"/>
              </a:rPr>
              <a:t>It is especially useful in visualizing multiple sclerosis plaques, acute subarachnoid hemorrhage, and meningitis</a:t>
            </a:r>
          </a:p>
          <a:p>
            <a:endParaRPr lang="en-US" dirty="0"/>
          </a:p>
        </p:txBody>
      </p:sp>
      <p:pic>
        <p:nvPicPr>
          <p:cNvPr id="4" name="Picture 11" descr="head11"/>
          <p:cNvPicPr>
            <a:picLocks noChangeAspect="1" noChangeArrowheads="1"/>
          </p:cNvPicPr>
          <p:nvPr/>
        </p:nvPicPr>
        <p:blipFill>
          <a:blip r:embed="rId2" cstate="print"/>
          <a:srcRect l="6813" t="2672" r="11440" b="4199"/>
          <a:stretch>
            <a:fillRect/>
          </a:stretch>
        </p:blipFill>
        <p:spPr bwMode="auto">
          <a:xfrm>
            <a:off x="6324600" y="0"/>
            <a:ext cx="2819400" cy="2667000"/>
          </a:xfrm>
          <a:prstGeom prst="rect">
            <a:avLst/>
          </a:prstGeom>
          <a:noFill/>
          <a:ln w="9525">
            <a:solidFill>
              <a:srgbClr val="66CCFF"/>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a:t>
            </a:r>
            <a:endParaRPr lang="en-US" dirty="0"/>
          </a:p>
        </p:txBody>
      </p:sp>
      <p:sp>
        <p:nvSpPr>
          <p:cNvPr id="3" name="Content Placeholder 2"/>
          <p:cNvSpPr>
            <a:spLocks noGrp="1"/>
          </p:cNvSpPr>
          <p:nvPr>
            <p:ph sz="half" idx="1"/>
          </p:nvPr>
        </p:nvSpPr>
        <p:spPr>
          <a:xfrm>
            <a:off x="457200" y="1920085"/>
            <a:ext cx="7924800" cy="4434840"/>
          </a:xfrm>
        </p:spPr>
        <p:txBody>
          <a:bodyPr/>
          <a:lstStyle/>
          <a:p>
            <a:r>
              <a:rPr lang="en-US" dirty="0" smtClean="0"/>
              <a:t>Average scan time         - 13-20 min</a:t>
            </a:r>
          </a:p>
          <a:p>
            <a:endParaRPr lang="en-US" dirty="0"/>
          </a:p>
        </p:txBody>
      </p:sp>
      <p:pic>
        <p:nvPicPr>
          <p:cNvPr id="6147" name="Picture 3"/>
          <p:cNvPicPr>
            <a:picLocks noGrp="1" noChangeAspect="1" noChangeArrowheads="1"/>
          </p:cNvPicPr>
          <p:nvPr>
            <p:ph sz="half" idx="2"/>
          </p:nvPr>
        </p:nvPicPr>
        <p:blipFill>
          <a:blip r:embed="rId2" cstate="print"/>
          <a:srcRect/>
          <a:stretch>
            <a:fillRect/>
          </a:stretch>
        </p:blipFill>
        <p:spPr bwMode="auto">
          <a:xfrm>
            <a:off x="533400" y="2362200"/>
            <a:ext cx="83058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838201"/>
            <a:ext cx="82296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8107680" cy="5902960"/>
          </a:xfrm>
          <a:prstGeom prst="rect">
            <a:avLst/>
          </a:prstGeom>
          <a:noFill/>
          <a:ln w="9525">
            <a:noFill/>
            <a:miter lim="800000"/>
            <a:headEnd/>
            <a:tailEnd/>
          </a:ln>
          <a:effectLst/>
        </p:spPr>
      </p:pic>
      <p:sp>
        <p:nvSpPr>
          <p:cNvPr id="5" name="Rectangle 4"/>
          <p:cNvSpPr/>
          <p:nvPr/>
        </p:nvSpPr>
        <p:spPr>
          <a:xfrm>
            <a:off x="4800600" y="4419600"/>
            <a:ext cx="3962400" cy="1015663"/>
          </a:xfrm>
          <a:prstGeom prst="rect">
            <a:avLst/>
          </a:prstGeom>
        </p:spPr>
        <p:txBody>
          <a:bodyPr wrap="square">
            <a:spAutoFit/>
          </a:bodyPr>
          <a:lstStyle/>
          <a:p>
            <a:r>
              <a:rPr lang="en-US" sz="2000" b="1" dirty="0" smtClean="0">
                <a:solidFill>
                  <a:schemeClr val="bg1"/>
                </a:solidFill>
              </a:rPr>
              <a:t>a T1-w SE b STIR</a:t>
            </a:r>
          </a:p>
          <a:p>
            <a:r>
              <a:rPr lang="en-US" sz="2000" dirty="0" smtClean="0">
                <a:solidFill>
                  <a:schemeClr val="bg1"/>
                </a:solidFill>
              </a:rPr>
              <a:t>and </a:t>
            </a:r>
            <a:r>
              <a:rPr lang="en-US" sz="2000" b="1" dirty="0" smtClean="0">
                <a:solidFill>
                  <a:schemeClr val="bg1"/>
                </a:solidFill>
              </a:rPr>
              <a:t>c fat-suppressed PD</a:t>
            </a:r>
          </a:p>
          <a:p>
            <a:r>
              <a:rPr lang="en-US" sz="2000" dirty="0" smtClean="0">
                <a:solidFill>
                  <a:schemeClr val="bg1"/>
                </a:solidFill>
              </a:rPr>
              <a:t>images.</a:t>
            </a:r>
            <a:endParaRPr lang="en-US" sz="2000" dirty="0">
              <a:solidFill>
                <a:schemeClr val="bg1"/>
              </a:solidFill>
            </a:endParaRPr>
          </a:p>
        </p:txBody>
      </p:sp>
      <p:sp>
        <p:nvSpPr>
          <p:cNvPr id="6" name="Rectangle 5"/>
          <p:cNvSpPr/>
          <p:nvPr/>
        </p:nvSpPr>
        <p:spPr>
          <a:xfrm>
            <a:off x="4419600" y="3200400"/>
            <a:ext cx="4267200" cy="1231106"/>
          </a:xfrm>
          <a:prstGeom prst="rect">
            <a:avLst/>
          </a:prstGeom>
        </p:spPr>
        <p:txBody>
          <a:bodyPr wrap="square">
            <a:spAutoFit/>
          </a:bodyPr>
          <a:lstStyle/>
          <a:p>
            <a:r>
              <a:rPr lang="en-US" sz="2800" b="1" dirty="0" smtClean="0">
                <a:solidFill>
                  <a:srgbClr val="002060"/>
                </a:solidFill>
              </a:rPr>
              <a:t>(A) T1-w SE (B) STIR</a:t>
            </a:r>
          </a:p>
          <a:p>
            <a:r>
              <a:rPr lang="en-US" sz="2800" dirty="0" smtClean="0">
                <a:solidFill>
                  <a:srgbClr val="002060"/>
                </a:solidFill>
              </a:rPr>
              <a:t> (</a:t>
            </a:r>
            <a:r>
              <a:rPr lang="en-US" sz="2800" b="1" dirty="0" smtClean="0">
                <a:solidFill>
                  <a:srgbClr val="002060"/>
                </a:solidFill>
              </a:rPr>
              <a:t>C) fat-suppressed PD</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066800" y="990600"/>
            <a:ext cx="5661700" cy="5303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990600" y="685800"/>
            <a:ext cx="6096000" cy="1295400"/>
          </a:xfrm>
        </p:spPr>
        <p:txBody>
          <a:bodyPr>
            <a:noAutofit/>
          </a:bodyPr>
          <a:lstStyle/>
          <a:p>
            <a:pPr algn="ctr" eaLnBrk="1" hangingPunct="1"/>
            <a:r>
              <a:rPr lang="en-US" sz="3600" dirty="0" smtClean="0"/>
              <a:t>EFFECT OF TR AND TE ON MR IMAGE CONTRAST</a:t>
            </a:r>
          </a:p>
        </p:txBody>
      </p:sp>
      <p:graphicFrame>
        <p:nvGraphicFramePr>
          <p:cNvPr id="30817" name="Group 97"/>
          <p:cNvGraphicFramePr>
            <a:graphicFrameLocks noGrp="1"/>
          </p:cNvGraphicFramePr>
          <p:nvPr>
            <p:ph type="tbl" idx="1"/>
          </p:nvPr>
        </p:nvGraphicFramePr>
        <p:xfrm>
          <a:off x="381000" y="2127250"/>
          <a:ext cx="4114800" cy="3282951"/>
        </p:xfrm>
        <a:graphic>
          <a:graphicData uri="http://schemas.openxmlformats.org/drawingml/2006/table">
            <a:tbl>
              <a:tblPr/>
              <a:tblGrid>
                <a:gridCol w="1371600"/>
                <a:gridCol w="1371600"/>
                <a:gridCol w="1371600"/>
              </a:tblGrid>
              <a:tr h="782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Imaging technique</a:t>
                      </a:r>
                      <a:endParaRPr kumimoji="0" lang="en-US" sz="1800" b="1"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TR</a:t>
                      </a:r>
                      <a:endParaRPr kumimoji="0" lang="en-US" sz="1800" b="1"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TE</a:t>
                      </a:r>
                      <a:endParaRPr kumimoji="0" lang="en-US" sz="1800" b="1"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4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T1 weighting</a:t>
                      </a:r>
                      <a:endParaRPr kumimoji="0" lang="en-US" sz="18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Short</a:t>
                      </a:r>
                      <a:endParaRPr kumimoji="0" lang="en-US" sz="18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Short</a:t>
                      </a:r>
                      <a:endParaRPr kumimoji="0" lang="en-US" sz="18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T2 weighting</a:t>
                      </a:r>
                      <a:endParaRPr kumimoji="0" lang="en-US" sz="18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Long</a:t>
                      </a:r>
                      <a:endParaRPr kumimoji="0" lang="en-US" sz="18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Long</a:t>
                      </a:r>
                      <a:endParaRPr kumimoji="0" lang="en-US" sz="18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PD weighting</a:t>
                      </a:r>
                      <a:endParaRPr kumimoji="0" lang="en-US" sz="18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Long</a:t>
                      </a:r>
                      <a:endParaRPr kumimoji="0" lang="en-US" sz="18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Short</a:t>
                      </a:r>
                      <a:endParaRPr kumimoji="0" lang="en-US" sz="18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37" name="Text Box 98"/>
          <p:cNvSpPr txBox="1">
            <a:spLocks noChangeArrowheads="1"/>
          </p:cNvSpPr>
          <p:nvPr/>
        </p:nvSpPr>
        <p:spPr bwMode="auto">
          <a:xfrm>
            <a:off x="381000" y="5835650"/>
            <a:ext cx="6415088" cy="336550"/>
          </a:xfrm>
          <a:prstGeom prst="rect">
            <a:avLst/>
          </a:prstGeom>
          <a:noFill/>
          <a:ln w="9525">
            <a:noFill/>
            <a:miter lim="800000"/>
            <a:headEnd/>
            <a:tailEnd/>
          </a:ln>
        </p:spPr>
        <p:txBody>
          <a:bodyPr wrap="none">
            <a:spAutoFit/>
          </a:bodyPr>
          <a:lstStyle/>
          <a:p>
            <a:pPr algn="ctr"/>
            <a:r>
              <a:rPr lang="en-US" sz="1600">
                <a:latin typeface="Arial" charset="0"/>
              </a:rPr>
              <a:t>* Short TR &amp; long TE produces very low SNR and should be avoided </a:t>
            </a:r>
          </a:p>
        </p:txBody>
      </p:sp>
      <p:pic>
        <p:nvPicPr>
          <p:cNvPr id="13338" name="Picture 99"/>
          <p:cNvPicPr>
            <a:picLocks noChangeAspect="1" noChangeArrowheads="1"/>
          </p:cNvPicPr>
          <p:nvPr/>
        </p:nvPicPr>
        <p:blipFill>
          <a:blip r:embed="rId2" cstate="print"/>
          <a:srcRect/>
          <a:stretch>
            <a:fillRect/>
          </a:stretch>
        </p:blipFill>
        <p:spPr bwMode="auto">
          <a:xfrm>
            <a:off x="4851400" y="2133600"/>
            <a:ext cx="38354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4038600"/>
            <a:ext cx="7467600" cy="2819400"/>
          </a:xfrm>
        </p:spPr>
        <p:txBody>
          <a:bodyPr>
            <a:normAutofit/>
          </a:bodyPr>
          <a:lstStyle/>
          <a:p>
            <a:pPr fontAlgn="base"/>
            <a:r>
              <a:rPr lang="en-US" sz="1800" dirty="0" smtClean="0"/>
              <a:t>16-year-old boy with germ cell tumor after surgery. The T1-FSE sequence was performed after the T1-SE sequence.</a:t>
            </a:r>
          </a:p>
          <a:p>
            <a:pPr fontAlgn="base"/>
            <a:r>
              <a:rPr lang="en-US" sz="1800" b="1" i="1" dirty="0" smtClean="0"/>
              <a:t>A,</a:t>
            </a:r>
            <a:r>
              <a:rPr lang="en-US" sz="1800" dirty="0" smtClean="0"/>
              <a:t> </a:t>
            </a:r>
            <a:r>
              <a:rPr lang="en-US" sz="1800" dirty="0" smtClean="0">
                <a:solidFill>
                  <a:srgbClr val="C00000"/>
                </a:solidFill>
              </a:rPr>
              <a:t>Metal artifacts </a:t>
            </a:r>
            <a:r>
              <a:rPr lang="en-US" sz="1800" dirty="0" smtClean="0"/>
              <a:t>(</a:t>
            </a:r>
            <a:r>
              <a:rPr lang="en-US" sz="1800" i="1" dirty="0" smtClean="0"/>
              <a:t>arrowheads</a:t>
            </a:r>
            <a:r>
              <a:rPr lang="en-US" sz="1800" dirty="0" smtClean="0"/>
              <a:t>) associated with surgery are present bilaterally in the occipital region on the </a:t>
            </a:r>
            <a:r>
              <a:rPr lang="en-US" sz="1800" b="1" u="sng" dirty="0" smtClean="0">
                <a:solidFill>
                  <a:srgbClr val="002060"/>
                </a:solidFill>
              </a:rPr>
              <a:t>T1-SE image</a:t>
            </a:r>
            <a:r>
              <a:rPr lang="en-US" sz="1800" dirty="0" smtClean="0"/>
              <a:t>.</a:t>
            </a:r>
          </a:p>
          <a:p>
            <a:pPr fontAlgn="base"/>
            <a:r>
              <a:rPr lang="en-US" sz="1800" b="1" i="1" dirty="0" smtClean="0"/>
              <a:t>B,</a:t>
            </a:r>
            <a:r>
              <a:rPr lang="en-US" sz="1800" dirty="0" smtClean="0"/>
              <a:t> </a:t>
            </a:r>
            <a:r>
              <a:rPr lang="en-US" sz="1800" dirty="0" smtClean="0">
                <a:solidFill>
                  <a:srgbClr val="C00000"/>
                </a:solidFill>
              </a:rPr>
              <a:t>Minimal </a:t>
            </a:r>
            <a:r>
              <a:rPr lang="en-US" sz="1800" dirty="0" err="1" smtClean="0">
                <a:solidFill>
                  <a:srgbClr val="C00000"/>
                </a:solidFill>
              </a:rPr>
              <a:t>intraparechymal</a:t>
            </a:r>
            <a:r>
              <a:rPr lang="en-US" sz="1800" dirty="0" smtClean="0">
                <a:solidFill>
                  <a:srgbClr val="C00000"/>
                </a:solidFill>
              </a:rPr>
              <a:t> enhancement</a:t>
            </a:r>
            <a:r>
              <a:rPr lang="en-US" sz="1800" dirty="0" smtClean="0"/>
              <a:t>, which was difficult to identify on the T1-SE image, is clearly depicted on the </a:t>
            </a:r>
            <a:r>
              <a:rPr lang="en-US" sz="1800" b="1" i="1" u="sng" dirty="0" smtClean="0">
                <a:solidFill>
                  <a:srgbClr val="002060"/>
                </a:solidFill>
              </a:rPr>
              <a:t>T1-FSE image </a:t>
            </a:r>
            <a:r>
              <a:rPr lang="en-US" sz="1800" dirty="0" smtClean="0"/>
              <a:t>(</a:t>
            </a:r>
            <a:r>
              <a:rPr lang="en-US" sz="1800" i="1" dirty="0" smtClean="0"/>
              <a:t>arrow</a:t>
            </a:r>
            <a:r>
              <a:rPr lang="en-US" sz="1800" dirty="0" smtClean="0"/>
              <a:t>)</a:t>
            </a:r>
          </a:p>
          <a:p>
            <a:endParaRPr lang="en-US" dirty="0"/>
          </a:p>
        </p:txBody>
      </p:sp>
      <p:pic>
        <p:nvPicPr>
          <p:cNvPr id="3074" name="Picture 2" descr="fig 4."/>
          <p:cNvPicPr>
            <a:picLocks noChangeAspect="1" noChangeArrowheads="1"/>
          </p:cNvPicPr>
          <p:nvPr/>
        </p:nvPicPr>
        <p:blipFill>
          <a:blip r:embed="rId2" cstate="print"/>
          <a:srcRect/>
          <a:stretch>
            <a:fillRect/>
          </a:stretch>
        </p:blipFill>
        <p:spPr bwMode="auto">
          <a:xfrm>
            <a:off x="1143000" y="228601"/>
            <a:ext cx="6191250" cy="36576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47800" y="4419600"/>
            <a:ext cx="6248400" cy="1676400"/>
          </a:xfrm>
        </p:spPr>
        <p:txBody>
          <a:bodyPr>
            <a:normAutofit/>
          </a:bodyPr>
          <a:lstStyle/>
          <a:p>
            <a:pPr fontAlgn="base"/>
            <a:r>
              <a:rPr lang="en-US" sz="1800" dirty="0" smtClean="0"/>
              <a:t>45-year-old man with </a:t>
            </a:r>
            <a:r>
              <a:rPr lang="en-US" sz="1800" dirty="0" err="1" smtClean="0"/>
              <a:t>glioblastoma</a:t>
            </a:r>
            <a:r>
              <a:rPr lang="en-US" sz="1800" dirty="0" smtClean="0"/>
              <a:t>. The T1-FSE sequence was performed after the T1-SE sequence.</a:t>
            </a:r>
          </a:p>
          <a:p>
            <a:pPr fontAlgn="base"/>
            <a:r>
              <a:rPr lang="en-US" sz="1800" i="1" dirty="0" smtClean="0"/>
              <a:t>A</a:t>
            </a:r>
            <a:r>
              <a:rPr lang="en-US" sz="1800" dirty="0" smtClean="0"/>
              <a:t> and </a:t>
            </a:r>
            <a:r>
              <a:rPr lang="en-US" sz="1800" i="1" dirty="0" smtClean="0"/>
              <a:t>B,</a:t>
            </a:r>
            <a:r>
              <a:rPr lang="en-US" sz="1800" dirty="0" smtClean="0"/>
              <a:t> The T1-SE image (</a:t>
            </a:r>
            <a:r>
              <a:rPr lang="en-US" sz="1800" i="1" dirty="0" smtClean="0"/>
              <a:t>A</a:t>
            </a:r>
            <a:r>
              <a:rPr lang="en-US" sz="1800" dirty="0" smtClean="0"/>
              <a:t>) has more severe motion artifacts than does the T1-FSE image (</a:t>
            </a:r>
            <a:r>
              <a:rPr lang="en-US" sz="1800" i="1" dirty="0" smtClean="0"/>
              <a:t>B</a:t>
            </a:r>
            <a:r>
              <a:rPr lang="en-US" sz="1800" dirty="0" smtClean="0"/>
              <a:t>).</a:t>
            </a:r>
          </a:p>
          <a:p>
            <a:endParaRPr lang="en-US" dirty="0"/>
          </a:p>
        </p:txBody>
      </p:sp>
      <p:pic>
        <p:nvPicPr>
          <p:cNvPr id="2050" name="Picture 2" descr="http://www.ajnr.org/content/20/8/1554/F3.large.jpg"/>
          <p:cNvPicPr>
            <a:picLocks noChangeAspect="1" noChangeArrowheads="1"/>
          </p:cNvPicPr>
          <p:nvPr/>
        </p:nvPicPr>
        <p:blipFill>
          <a:blip r:embed="rId2" cstate="print"/>
          <a:srcRect/>
          <a:stretch>
            <a:fillRect/>
          </a:stretch>
        </p:blipFill>
        <p:spPr bwMode="auto">
          <a:xfrm>
            <a:off x="1371600" y="228600"/>
            <a:ext cx="6267450" cy="392430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9200" y="4114800"/>
            <a:ext cx="5943600" cy="2209800"/>
          </a:xfrm>
        </p:spPr>
        <p:txBody>
          <a:bodyPr>
            <a:normAutofit/>
          </a:bodyPr>
          <a:lstStyle/>
          <a:p>
            <a:r>
              <a:rPr lang="en-US" sz="1400" dirty="0" smtClean="0"/>
              <a:t>Suppression of ventricular fluid signal by using the </a:t>
            </a:r>
            <a:r>
              <a:rPr lang="en-US" sz="1400" dirty="0" smtClean="0">
                <a:solidFill>
                  <a:srgbClr val="C00000"/>
                </a:solidFill>
              </a:rPr>
              <a:t>FLAIR sequence unmasked the abnormality hidden </a:t>
            </a:r>
            <a:r>
              <a:rPr lang="en-US" sz="1400" dirty="0" smtClean="0"/>
              <a:t>by the conventional T2-weighted sequence. </a:t>
            </a:r>
          </a:p>
          <a:p>
            <a:r>
              <a:rPr lang="en-US" sz="1400" b="1" i="1" dirty="0" smtClean="0">
                <a:solidFill>
                  <a:srgbClr val="002060"/>
                </a:solidFill>
              </a:rPr>
              <a:t>A</a:t>
            </a:r>
            <a:r>
              <a:rPr lang="en-US" sz="1400" b="1" dirty="0" smtClean="0">
                <a:solidFill>
                  <a:srgbClr val="002060"/>
                </a:solidFill>
              </a:rPr>
              <a:t>, Axial FLAIR image</a:t>
            </a:r>
            <a:r>
              <a:rPr lang="en-US" sz="1400" dirty="0" smtClean="0"/>
              <a:t>, revealing a discrete thin band of signal intensity </a:t>
            </a:r>
            <a:r>
              <a:rPr lang="en-US" sz="1400" dirty="0" err="1" smtClean="0"/>
              <a:t>hyperintensity</a:t>
            </a:r>
            <a:r>
              <a:rPr lang="en-US" sz="1400" dirty="0" smtClean="0"/>
              <a:t> in the  anterior  </a:t>
            </a:r>
            <a:r>
              <a:rPr lang="en-US" sz="1400" dirty="0" err="1" smtClean="0"/>
              <a:t>subependymal</a:t>
            </a:r>
            <a:r>
              <a:rPr lang="en-US" sz="1400" dirty="0" smtClean="0"/>
              <a:t> region of the </a:t>
            </a:r>
            <a:r>
              <a:rPr lang="en-US" sz="1400" dirty="0" err="1" smtClean="0"/>
              <a:t>splenium</a:t>
            </a:r>
            <a:r>
              <a:rPr lang="en-US" sz="1400" dirty="0" smtClean="0"/>
              <a:t>. </a:t>
            </a:r>
          </a:p>
          <a:p>
            <a:r>
              <a:rPr lang="en-US" sz="1400" b="1" i="1" dirty="0" smtClean="0">
                <a:solidFill>
                  <a:srgbClr val="002060"/>
                </a:solidFill>
              </a:rPr>
              <a:t>B</a:t>
            </a:r>
            <a:r>
              <a:rPr lang="en-US" sz="1400" b="1" dirty="0" smtClean="0">
                <a:solidFill>
                  <a:srgbClr val="002060"/>
                </a:solidFill>
              </a:rPr>
              <a:t>, T2-weighted image, </a:t>
            </a:r>
            <a:r>
              <a:rPr lang="en-US" sz="1400" dirty="0" smtClean="0"/>
              <a:t>showing that CSF signal intensity obscured assessment of the anterior </a:t>
            </a:r>
            <a:r>
              <a:rPr lang="en-US" sz="1400" dirty="0" err="1" smtClean="0"/>
              <a:t>splenium</a:t>
            </a:r>
            <a:r>
              <a:rPr lang="en-US" sz="1400" dirty="0" smtClean="0"/>
              <a:t> (</a:t>
            </a:r>
            <a:r>
              <a:rPr lang="en-US" sz="1400" i="1" dirty="0" smtClean="0"/>
              <a:t>arrow</a:t>
            </a:r>
            <a:r>
              <a:rPr lang="en-US" sz="1400" dirty="0" smtClean="0"/>
              <a:t>)</a:t>
            </a:r>
            <a:endParaRPr lang="en-US" sz="1400" dirty="0"/>
          </a:p>
        </p:txBody>
      </p:sp>
      <p:pic>
        <p:nvPicPr>
          <p:cNvPr id="1026" name="Picture 2" descr="Fig 1."/>
          <p:cNvPicPr>
            <a:picLocks noChangeAspect="1" noChangeArrowheads="1"/>
          </p:cNvPicPr>
          <p:nvPr/>
        </p:nvPicPr>
        <p:blipFill>
          <a:blip r:embed="rId2" cstate="print"/>
          <a:srcRect/>
          <a:stretch>
            <a:fillRect/>
          </a:stretch>
        </p:blipFill>
        <p:spPr bwMode="auto">
          <a:xfrm>
            <a:off x="1295400" y="152400"/>
            <a:ext cx="6477000" cy="3810000"/>
          </a:xfrm>
          <a:prstGeom prst="rect">
            <a:avLst/>
          </a:prstGeom>
          <a:noFill/>
        </p:spPr>
      </p:pic>
      <p:sp>
        <p:nvSpPr>
          <p:cNvPr id="5" name="Down Arrow 4"/>
          <p:cNvSpPr/>
          <p:nvPr/>
        </p:nvSpPr>
        <p:spPr>
          <a:xfrm rot="20405851" flipH="1" flipV="1">
            <a:off x="2962203" y="2594053"/>
            <a:ext cx="171595" cy="869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3352800"/>
            <a:ext cx="7772400" cy="2971800"/>
          </a:xfrm>
        </p:spPr>
        <p:txBody>
          <a:bodyPr>
            <a:normAutofit lnSpcReduction="10000"/>
          </a:bodyPr>
          <a:lstStyle/>
          <a:p>
            <a:r>
              <a:rPr lang="en-US" sz="1400" dirty="0" smtClean="0"/>
              <a:t> </a:t>
            </a:r>
            <a:r>
              <a:rPr lang="en-US" sz="2000" dirty="0" err="1" smtClean="0"/>
              <a:t>Chondroblastoma</a:t>
            </a:r>
            <a:r>
              <a:rPr lang="en-US" sz="2000" dirty="0" smtClean="0"/>
              <a:t> – Lateral radiograph of the knee demonstrates a </a:t>
            </a:r>
            <a:r>
              <a:rPr lang="en-US" sz="2000" dirty="0" err="1" smtClean="0"/>
              <a:t>lytic</a:t>
            </a:r>
            <a:r>
              <a:rPr lang="en-US" sz="2000" dirty="0" smtClean="0"/>
              <a:t> lesion in the proximal </a:t>
            </a:r>
            <a:r>
              <a:rPr lang="en-US" sz="2000" dirty="0" err="1" smtClean="0"/>
              <a:t>tibial</a:t>
            </a:r>
            <a:r>
              <a:rPr lang="en-US" sz="2000" dirty="0" smtClean="0"/>
              <a:t> epiphysis (arrow).</a:t>
            </a:r>
          </a:p>
          <a:p>
            <a:r>
              <a:rPr lang="en-US" sz="2000" dirty="0" smtClean="0"/>
              <a:t> </a:t>
            </a:r>
            <a:r>
              <a:rPr lang="en-US" sz="2000" dirty="0" err="1" smtClean="0"/>
              <a:t>Sagittal</a:t>
            </a:r>
            <a:r>
              <a:rPr lang="en-US" sz="2000" dirty="0" smtClean="0"/>
              <a:t> T1 and STIR sequences was taken for  the patient showing;</a:t>
            </a:r>
          </a:p>
          <a:p>
            <a:r>
              <a:rPr lang="en-US" sz="2000" b="1" dirty="0" smtClean="0">
                <a:solidFill>
                  <a:srgbClr val="002060"/>
                </a:solidFill>
              </a:rPr>
              <a:t>A</a:t>
            </a:r>
            <a:r>
              <a:rPr lang="en-US" sz="2000" dirty="0" smtClean="0"/>
              <a:t> </a:t>
            </a:r>
            <a:r>
              <a:rPr lang="en-US" sz="2000" b="1" dirty="0" err="1" smtClean="0">
                <a:solidFill>
                  <a:srgbClr val="002060"/>
                </a:solidFill>
              </a:rPr>
              <a:t>lobulated</a:t>
            </a:r>
            <a:r>
              <a:rPr lang="en-US" sz="2000" b="1" dirty="0" smtClean="0">
                <a:solidFill>
                  <a:srgbClr val="002060"/>
                </a:solidFill>
              </a:rPr>
              <a:t> mass of intermediate signal on T1 and,</a:t>
            </a:r>
          </a:p>
          <a:p>
            <a:r>
              <a:rPr lang="en-US" sz="2000" dirty="0" smtClean="0"/>
              <a:t> </a:t>
            </a:r>
            <a:r>
              <a:rPr lang="en-US" sz="2000" b="1" dirty="0" smtClean="0">
                <a:solidFill>
                  <a:srgbClr val="002060"/>
                </a:solidFill>
              </a:rPr>
              <a:t>High signal on STIR sequences. </a:t>
            </a:r>
          </a:p>
          <a:p>
            <a:r>
              <a:rPr lang="en-US" sz="2000" b="1" dirty="0" smtClean="0">
                <a:solidFill>
                  <a:srgbClr val="002060"/>
                </a:solidFill>
              </a:rPr>
              <a:t>There is extensive bone marrow and soft tissue </a:t>
            </a:r>
            <a:r>
              <a:rPr lang="en-US" sz="2000" b="1" dirty="0" err="1" smtClean="0">
                <a:solidFill>
                  <a:srgbClr val="002060"/>
                </a:solidFill>
              </a:rPr>
              <a:t>oedema</a:t>
            </a:r>
            <a:r>
              <a:rPr lang="en-US" sz="2000" b="1" dirty="0" smtClean="0">
                <a:solidFill>
                  <a:srgbClr val="002060"/>
                </a:solidFill>
              </a:rPr>
              <a:t> surrounding the lesion.</a:t>
            </a:r>
          </a:p>
          <a:p>
            <a:r>
              <a:rPr lang="en-US" sz="2000" dirty="0" smtClean="0"/>
              <a:t> A low signal rim (arrowhead) can be seen inferiorly which corresponds to the sclerotic rim identified on radiographs</a:t>
            </a:r>
            <a:endParaRPr lang="en-US" sz="2000" dirty="0"/>
          </a:p>
        </p:txBody>
      </p:sp>
      <p:pic>
        <p:nvPicPr>
          <p:cNvPr id="53250" name="Picture 2" descr="Full-size image (58 K)"/>
          <p:cNvPicPr>
            <a:picLocks noChangeAspect="1" noChangeArrowheads="1"/>
          </p:cNvPicPr>
          <p:nvPr/>
        </p:nvPicPr>
        <p:blipFill>
          <a:blip r:embed="rId3" cstate="print"/>
          <a:srcRect/>
          <a:stretch>
            <a:fillRect/>
          </a:stretch>
        </p:blipFill>
        <p:spPr bwMode="auto">
          <a:xfrm>
            <a:off x="1371600" y="228600"/>
            <a:ext cx="6276975" cy="299085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352800"/>
            <a:ext cx="3276600" cy="2895600"/>
          </a:xfrm>
        </p:spPr>
        <p:txBody>
          <a:bodyPr>
            <a:noAutofit/>
          </a:bodyPr>
          <a:lstStyle/>
          <a:p>
            <a:r>
              <a:rPr lang="en-US" sz="2000" dirty="0" err="1" smtClean="0"/>
              <a:t>Sagittal</a:t>
            </a:r>
            <a:r>
              <a:rPr lang="en-US" sz="2000" dirty="0" smtClean="0"/>
              <a:t> T1-weighted and STIR images depict an oval lesion (red arrows) in the distal </a:t>
            </a:r>
            <a:r>
              <a:rPr lang="en-US" sz="2000" dirty="0" err="1" smtClean="0"/>
              <a:t>tibial</a:t>
            </a:r>
            <a:r>
              <a:rPr lang="en-US" sz="2000" dirty="0" smtClean="0"/>
              <a:t> </a:t>
            </a:r>
            <a:r>
              <a:rPr lang="en-US" sz="2000" dirty="0" err="1" smtClean="0"/>
              <a:t>metaphysis</a:t>
            </a:r>
            <a:r>
              <a:rPr lang="en-US" sz="2000" dirty="0" smtClean="0"/>
              <a:t>. The lesion crosses the </a:t>
            </a:r>
            <a:r>
              <a:rPr lang="en-US" sz="2000" dirty="0" err="1" smtClean="0"/>
              <a:t>physis</a:t>
            </a:r>
            <a:r>
              <a:rPr lang="en-US" sz="2000" dirty="0" smtClean="0"/>
              <a:t> (yellow arrow), to involve the epiphysis as well. </a:t>
            </a:r>
            <a:endParaRPr lang="en-US" sz="2000" dirty="0"/>
          </a:p>
        </p:txBody>
      </p:sp>
      <p:pic>
        <p:nvPicPr>
          <p:cNvPr id="62466" name="Picture 2" descr="http://2.bp.blogspot.com/_QqqSg0x3QzY/SM21yXf5FnI/AAAAAAAAAXM/oDTHAF77LbI/s400/montage.jpg"/>
          <p:cNvPicPr>
            <a:picLocks noChangeAspect="1" noChangeArrowheads="1"/>
          </p:cNvPicPr>
          <p:nvPr/>
        </p:nvPicPr>
        <p:blipFill>
          <a:blip r:embed="rId2" cstate="print"/>
          <a:srcRect/>
          <a:stretch>
            <a:fillRect/>
          </a:stretch>
        </p:blipFill>
        <p:spPr bwMode="auto">
          <a:xfrm>
            <a:off x="304800" y="838200"/>
            <a:ext cx="3124200" cy="2382864"/>
          </a:xfrm>
          <a:prstGeom prst="rect">
            <a:avLst/>
          </a:prstGeom>
          <a:noFill/>
        </p:spPr>
      </p:pic>
      <p:sp>
        <p:nvSpPr>
          <p:cNvPr id="5" name="Rectangle 4"/>
          <p:cNvSpPr/>
          <p:nvPr/>
        </p:nvSpPr>
        <p:spPr>
          <a:xfrm>
            <a:off x="3581400" y="4876800"/>
            <a:ext cx="5257800" cy="1323439"/>
          </a:xfrm>
          <a:prstGeom prst="rect">
            <a:avLst/>
          </a:prstGeom>
        </p:spPr>
        <p:txBody>
          <a:bodyPr wrap="square">
            <a:spAutoFit/>
          </a:bodyPr>
          <a:lstStyle/>
          <a:p>
            <a:r>
              <a:rPr lang="en-US" sz="2000" dirty="0" smtClean="0"/>
              <a:t>Diffuse homogeneously high marrow signals involving L5 and all sacral vertebral bodies on T1 and T2- W images with </a:t>
            </a:r>
            <a:r>
              <a:rPr lang="en-US" sz="2000" dirty="0" smtClean="0">
                <a:solidFill>
                  <a:srgbClr val="002060"/>
                </a:solidFill>
              </a:rPr>
              <a:t>complete signal suppression on STIR implies to fatty marrow</a:t>
            </a:r>
            <a:r>
              <a:rPr lang="en-US" sz="2000" dirty="0" smtClean="0"/>
              <a:t>,</a:t>
            </a:r>
            <a:endParaRPr lang="en-US" sz="2000" dirty="0"/>
          </a:p>
        </p:txBody>
      </p:sp>
      <p:pic>
        <p:nvPicPr>
          <p:cNvPr id="62468" name="Picture 4" descr="http://4.bp.blogspot.com/-3blKUoxcsMg/TlgDXpgdLcI/AAAAAAAAbqU/L3RvwN71DYo/s400/postradiotherapy+changes.jpg"/>
          <p:cNvPicPr>
            <a:picLocks noChangeAspect="1" noChangeArrowheads="1"/>
          </p:cNvPicPr>
          <p:nvPr/>
        </p:nvPicPr>
        <p:blipFill>
          <a:blip r:embed="rId3" cstate="print"/>
          <a:srcRect/>
          <a:stretch>
            <a:fillRect/>
          </a:stretch>
        </p:blipFill>
        <p:spPr bwMode="auto">
          <a:xfrm>
            <a:off x="3657600" y="0"/>
            <a:ext cx="5486400" cy="48006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609600" y="-304800"/>
            <a:ext cx="8229600" cy="1143000"/>
          </a:xfrm>
        </p:spPr>
        <p:txBody>
          <a:bodyPr/>
          <a:lstStyle/>
          <a:p>
            <a:pPr eaLnBrk="1" hangingPunct="1"/>
            <a:r>
              <a:rPr lang="en-US" sz="3200" smtClean="0"/>
              <a:t>SPIN ECHO (SE) SEQUENCES</a:t>
            </a:r>
          </a:p>
        </p:txBody>
      </p:sp>
      <p:graphicFrame>
        <p:nvGraphicFramePr>
          <p:cNvPr id="23765" name="Group 213"/>
          <p:cNvGraphicFramePr>
            <a:graphicFrameLocks noGrp="1"/>
          </p:cNvGraphicFramePr>
          <p:nvPr>
            <p:ph type="tbl" idx="1"/>
          </p:nvPr>
        </p:nvGraphicFramePr>
        <p:xfrm>
          <a:off x="1379538" y="1206500"/>
          <a:ext cx="6697662" cy="5113021"/>
        </p:xfrm>
        <a:graphic>
          <a:graphicData uri="http://schemas.openxmlformats.org/drawingml/2006/table">
            <a:tbl>
              <a:tblPr/>
              <a:tblGrid>
                <a:gridCol w="1703387"/>
                <a:gridCol w="1660525"/>
                <a:gridCol w="1668463"/>
                <a:gridCol w="1665287"/>
              </a:tblGrid>
              <a:tr h="890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Manufacturer</a:t>
                      </a:r>
                      <a:endParaRPr kumimoji="0" lang="en-US" sz="1600" b="1" i="0" u="none" strike="noStrike" cap="none" normalizeH="0" baseline="0" smtClean="0">
                        <a:ln>
                          <a:noFill/>
                        </a:ln>
                        <a:solidFill>
                          <a:schemeClr val="tx1"/>
                        </a:solidFill>
                        <a:effectLst/>
                        <a:latin typeface="Constantia"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Single echo SE</a:t>
                      </a:r>
                      <a:endParaRPr kumimoji="0" lang="en-US" sz="1600" b="1"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Multiple echo SE</a:t>
                      </a:r>
                      <a:endParaRPr kumimoji="0" lang="en-US" sz="1600" b="1"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smtClean="0">
                          <a:ln>
                            <a:noFill/>
                          </a:ln>
                          <a:solidFill>
                            <a:schemeClr val="tx1"/>
                          </a:solidFill>
                          <a:effectLst/>
                          <a:latin typeface="Times New Roman" pitchFamily="18" charset="0"/>
                          <a:cs typeface="Times New Roman" pitchFamily="18" charset="0"/>
                        </a:rPr>
                        <a:t>Echo train SE</a:t>
                      </a:r>
                      <a:endParaRPr kumimoji="0" lang="en-US" sz="2000" b="1" i="0" u="sng"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6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Siemens</a:t>
                      </a:r>
                      <a:endParaRPr kumimoji="0" lang="en-US" sz="1600" b="0" i="0" u="none" strike="noStrike" cap="none" normalizeH="0" baseline="0" smtClean="0">
                        <a:ln>
                          <a:noFill/>
                        </a:ln>
                        <a:solidFill>
                          <a:schemeClr val="tx1"/>
                        </a:solidFill>
                        <a:effectLst/>
                        <a:latin typeface="Constantia"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Single SE</a:t>
                      </a:r>
                      <a:endParaRPr kumimoji="0" lang="en-US" sz="16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Double echo</a:t>
                      </a:r>
                      <a:endParaRPr kumimoji="0" lang="en-US" sz="16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Turbo spin echo (TSE)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Half Fourier acquisition turbo SE (HASTE) </a:t>
                      </a:r>
                      <a:endParaRPr kumimoji="0" lang="en-US" sz="16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5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GE</a:t>
                      </a:r>
                      <a:endParaRPr kumimoji="0" lang="en-US" sz="1600" b="0" i="0" u="none" strike="noStrike" cap="none" normalizeH="0" baseline="0" smtClean="0">
                        <a:ln>
                          <a:noFill/>
                        </a:ln>
                        <a:solidFill>
                          <a:schemeClr val="tx1"/>
                        </a:solidFill>
                        <a:effectLst/>
                        <a:latin typeface="Constantia"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SE</a:t>
                      </a:r>
                      <a:endParaRPr kumimoji="0" lang="en-US" sz="16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smtClean="0">
                          <a:ln>
                            <a:noFill/>
                          </a:ln>
                          <a:solidFill>
                            <a:schemeClr val="tx1"/>
                          </a:solidFill>
                          <a:effectLst/>
                          <a:latin typeface="Times New Roman" pitchFamily="18" charset="0"/>
                          <a:cs typeface="Times New Roman" pitchFamily="18" charset="0"/>
                        </a:rPr>
                        <a:t>Multiecho multiplanar (MEMP)</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sz="1600" b="0" i="0" u="none" strike="noStrike" cap="none" normalizeH="0" baseline="0" smtClean="0">
                          <a:ln>
                            <a:noFill/>
                          </a:ln>
                          <a:solidFill>
                            <a:schemeClr val="tx1"/>
                          </a:solidFill>
                          <a:effectLst/>
                          <a:latin typeface="Times New Roman" pitchFamily="18" charset="0"/>
                          <a:cs typeface="Times New Roman" pitchFamily="18" charset="0"/>
                        </a:rPr>
                        <a:t>Variable echo multiplanar (VEMP)</a:t>
                      </a:r>
                      <a:endParaRPr kumimoji="0" lang="es-CO" sz="16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Fast SE (FSE)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Single shot FSE (SSFSE)</a:t>
                      </a:r>
                      <a:endParaRPr kumimoji="0" lang="en-US" sz="16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57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Philips</a:t>
                      </a:r>
                      <a:endParaRPr kumimoji="0" lang="en-US" sz="1600" b="0" i="0" u="none" strike="noStrike" cap="none" normalizeH="0" baseline="0" smtClean="0">
                        <a:ln>
                          <a:noFill/>
                        </a:ln>
                        <a:solidFill>
                          <a:schemeClr val="tx1"/>
                        </a:solidFill>
                        <a:effectLst/>
                        <a:latin typeface="Constantia"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Modified 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Multiple SE (MSE)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Turbo spin echo (TSE)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Ultra fast Spin echo (UFSE)</a:t>
                      </a:r>
                      <a:endParaRPr kumimoji="0" lang="en-US" sz="16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Effect transition="in" filter="fade">
                                      <p:cBhvr>
                                        <p:cTn id="7" dur="1000">
                                          <p:stCondLst>
                                            <p:cond delay="0"/>
                                          </p:stCondLst>
                                        </p:cTn>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descr="https://s3.amazonaws.com/img.charteo.com/art_pictures/C0076/Contact-Thank-You-Slides_C0076_014_c01_l.png"/>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52" name="Group 44"/>
          <p:cNvGraphicFramePr>
            <a:graphicFrameLocks noGrp="1"/>
          </p:cNvGraphicFramePr>
          <p:nvPr>
            <p:ph idx="1"/>
          </p:nvPr>
        </p:nvGraphicFramePr>
        <p:xfrm>
          <a:off x="228599" y="942704"/>
          <a:ext cx="8686802" cy="5714999"/>
        </p:xfrm>
        <a:graphic>
          <a:graphicData uri="http://schemas.openxmlformats.org/drawingml/2006/table">
            <a:tbl>
              <a:tblPr/>
              <a:tblGrid>
                <a:gridCol w="1752601"/>
                <a:gridCol w="1722790"/>
                <a:gridCol w="1736020"/>
                <a:gridCol w="1737696"/>
                <a:gridCol w="1737695"/>
              </a:tblGrid>
              <a:tr h="1453465">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dirty="0" smtClean="0">
                        <a:ln>
                          <a:noFill/>
                        </a:ln>
                        <a:solidFill>
                          <a:schemeClr val="tx1"/>
                        </a:solidFill>
                        <a:effectLst/>
                        <a:latin typeface="Constant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TR (in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en-IN"/>
                    </a:p>
                  </a:txBody>
                  <a:tcPr/>
                </a:tc>
                <a:tc gridSpan="2">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TE (in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en-IN"/>
                    </a:p>
                  </a:txBody>
                  <a:tcPr/>
                </a:tc>
              </a:tr>
              <a:tr h="1455568">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smtClean="0">
                          <a:ln>
                            <a:noFill/>
                          </a:ln>
                          <a:solidFill>
                            <a:schemeClr val="tx1"/>
                          </a:solidFill>
                          <a:effectLst/>
                          <a:latin typeface="Constantia" pitchFamily="18" charset="0"/>
                        </a:rPr>
                        <a:t>Sequence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smtClean="0">
                          <a:ln>
                            <a:noFill/>
                          </a:ln>
                          <a:solidFill>
                            <a:schemeClr val="tx1"/>
                          </a:solidFill>
                          <a:effectLst/>
                          <a:latin typeface="Constantia" pitchFamily="18" charset="0"/>
                        </a:rPr>
                        <a:t>Short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smtClean="0">
                          <a:ln>
                            <a:noFill/>
                          </a:ln>
                          <a:solidFill>
                            <a:schemeClr val="tx1"/>
                          </a:solidFill>
                          <a:effectLst/>
                          <a:latin typeface="Constantia" pitchFamily="18" charset="0"/>
                        </a:rPr>
                        <a:t>Long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smtClean="0">
                          <a:ln>
                            <a:noFill/>
                          </a:ln>
                          <a:solidFill>
                            <a:schemeClr val="tx1"/>
                          </a:solidFill>
                          <a:effectLst/>
                          <a:latin typeface="Constantia" pitchFamily="18" charset="0"/>
                        </a:rPr>
                        <a:t>Short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smtClean="0">
                          <a:ln>
                            <a:noFill/>
                          </a:ln>
                          <a:solidFill>
                            <a:schemeClr val="tx1"/>
                          </a:solidFill>
                          <a:effectLst/>
                          <a:latin typeface="Constantia" pitchFamily="18" charset="0"/>
                        </a:rPr>
                        <a:t>Long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453465">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smtClean="0">
                          <a:ln>
                            <a:noFill/>
                          </a:ln>
                          <a:solidFill>
                            <a:schemeClr val="tx1"/>
                          </a:solidFill>
                          <a:effectLst/>
                          <a:latin typeface="Constantia" pitchFamily="18" charset="0"/>
                        </a:rPr>
                        <a:t>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smtClean="0">
                          <a:ln>
                            <a:noFill/>
                          </a:ln>
                          <a:solidFill>
                            <a:schemeClr val="tx1"/>
                          </a:solidFill>
                          <a:effectLst/>
                          <a:latin typeface="Constantia" pitchFamily="18" charset="0"/>
                        </a:rPr>
                        <a:t>250-700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smtClean="0">
                          <a:ln>
                            <a:noFill/>
                          </a:ln>
                          <a:solidFill>
                            <a:schemeClr val="tx1"/>
                          </a:solidFill>
                          <a:effectLst/>
                          <a:latin typeface="Constantia" pitchFamily="18" charset="0"/>
                        </a:rPr>
                        <a:t>&gt;2000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smtClean="0">
                          <a:ln>
                            <a:noFill/>
                          </a:ln>
                          <a:solidFill>
                            <a:schemeClr val="tx1"/>
                          </a:solidFill>
                          <a:effectLst/>
                          <a:latin typeface="Constantia" pitchFamily="18" charset="0"/>
                        </a:rPr>
                        <a:t>10-25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smtClean="0">
                          <a:ln>
                            <a:noFill/>
                          </a:ln>
                          <a:solidFill>
                            <a:schemeClr val="tx1"/>
                          </a:solidFill>
                          <a:effectLst/>
                          <a:latin typeface="Constantia" pitchFamily="18" charset="0"/>
                        </a:rPr>
                        <a:t>&gt;60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352501">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smtClean="0">
                          <a:ln>
                            <a:noFill/>
                          </a:ln>
                          <a:solidFill>
                            <a:schemeClr val="tx1"/>
                          </a:solidFill>
                          <a:effectLst/>
                          <a:latin typeface="Constantia" pitchFamily="18" charset="0"/>
                        </a:rPr>
                        <a:t>GRE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smtClean="0">
                          <a:ln>
                            <a:noFill/>
                          </a:ln>
                          <a:solidFill>
                            <a:schemeClr val="tx1"/>
                          </a:solidFill>
                          <a:effectLst/>
                          <a:latin typeface="Constantia" pitchFamily="18" charset="0"/>
                        </a:rPr>
                        <a:t>&lt;50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smtClean="0">
                          <a:ln>
                            <a:noFill/>
                          </a:ln>
                          <a:solidFill>
                            <a:schemeClr val="tx1"/>
                          </a:solidFill>
                          <a:effectLst/>
                          <a:latin typeface="Constantia" pitchFamily="18" charset="0"/>
                        </a:rPr>
                        <a:t>&gt;100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smtClean="0">
                          <a:ln>
                            <a:noFill/>
                          </a:ln>
                          <a:solidFill>
                            <a:schemeClr val="tx1"/>
                          </a:solidFill>
                          <a:effectLst/>
                          <a:latin typeface="Constantia" pitchFamily="18" charset="0"/>
                        </a:rPr>
                        <a:t>5-10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smtClean="0">
                          <a:ln>
                            <a:noFill/>
                          </a:ln>
                          <a:solidFill>
                            <a:schemeClr val="tx1"/>
                          </a:solidFill>
                          <a:effectLst/>
                          <a:latin typeface="Constantia" pitchFamily="18" charset="0"/>
                        </a:rPr>
                        <a:t>&gt;10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cxnSp>
        <p:nvCxnSpPr>
          <p:cNvPr id="7" name="Straight Connector 6"/>
          <p:cNvCxnSpPr/>
          <p:nvPr/>
        </p:nvCxnSpPr>
        <p:spPr>
          <a:xfrm>
            <a:off x="215537" y="938348"/>
            <a:ext cx="1752600" cy="14478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052"/>
                                        </p:tgtEl>
                                        <p:attrNameLst>
                                          <p:attrName>style.visibility</p:attrName>
                                        </p:attrNameLst>
                                      </p:cBhvr>
                                      <p:to>
                                        <p:strVal val="visible"/>
                                      </p:to>
                                    </p:set>
                                    <p:animEffect transition="in" filter="circle(in)">
                                      <p:cBhvr>
                                        <p:cTn id="7" dur="2000"/>
                                        <p:tgtEl>
                                          <p:spTgt spid="43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RF </a:t>
            </a:r>
            <a:r>
              <a:rPr lang="en-US" b="1" dirty="0" err="1" smtClean="0"/>
              <a:t>rephasing</a:t>
            </a:r>
            <a:endParaRPr lang="en-US" b="1" dirty="0"/>
          </a:p>
        </p:txBody>
      </p:sp>
      <p:sp>
        <p:nvSpPr>
          <p:cNvPr id="6" name="Content Placeholder 5"/>
          <p:cNvSpPr>
            <a:spLocks noGrp="1"/>
          </p:cNvSpPr>
          <p:nvPr>
            <p:ph sz="half" idx="1"/>
          </p:nvPr>
        </p:nvSpPr>
        <p:spPr>
          <a:xfrm>
            <a:off x="457200" y="1920085"/>
            <a:ext cx="8382000" cy="4434840"/>
          </a:xfrm>
        </p:spPr>
        <p:txBody>
          <a:bodyPr>
            <a:normAutofit/>
          </a:bodyPr>
          <a:lstStyle/>
          <a:p>
            <a:r>
              <a:rPr lang="en-US" b="1" dirty="0" smtClean="0"/>
              <a:t>90° RF </a:t>
            </a:r>
            <a:r>
              <a:rPr lang="en-US" dirty="0" smtClean="0"/>
              <a:t>excitation pulse to flip the </a:t>
            </a:r>
            <a:r>
              <a:rPr lang="en-US" b="1" dirty="0" smtClean="0"/>
              <a:t>NMV </a:t>
            </a:r>
            <a:r>
              <a:rPr lang="en-US" dirty="0" smtClean="0"/>
              <a:t>fully into the </a:t>
            </a:r>
            <a:r>
              <a:rPr lang="en-US" b="1" dirty="0" smtClean="0"/>
              <a:t>transverse plane.</a:t>
            </a:r>
          </a:p>
          <a:p>
            <a:r>
              <a:rPr lang="en-US" dirty="0" smtClean="0"/>
              <a:t>NMV </a:t>
            </a:r>
            <a:r>
              <a:rPr lang="en-US" dirty="0" err="1" smtClean="0"/>
              <a:t>precesses</a:t>
            </a:r>
            <a:r>
              <a:rPr lang="en-US" dirty="0" smtClean="0"/>
              <a:t> in the transverse plane inducing a voltage in the receiver coil. </a:t>
            </a:r>
          </a:p>
          <a:p>
            <a:r>
              <a:rPr lang="en-US" dirty="0" smtClean="0"/>
              <a:t>A </a:t>
            </a:r>
            <a:r>
              <a:rPr lang="en-US" b="1" dirty="0" smtClean="0"/>
              <a:t>FID</a:t>
            </a:r>
            <a:r>
              <a:rPr lang="en-US" dirty="0" smtClean="0"/>
              <a:t> occurs when the 90° RF excitation pulse </a:t>
            </a:r>
            <a:r>
              <a:rPr lang="en-US" b="1" dirty="0" smtClean="0"/>
              <a:t>switches off.</a:t>
            </a:r>
          </a:p>
          <a:p>
            <a:r>
              <a:rPr lang="en-US" b="1" dirty="0" smtClean="0"/>
              <a:t>T2* </a:t>
            </a:r>
            <a:r>
              <a:rPr lang="en-US" b="1" dirty="0" err="1" smtClean="0"/>
              <a:t>dephasing</a:t>
            </a:r>
            <a:r>
              <a:rPr lang="en-US" dirty="0" smtClean="0"/>
              <a:t> from </a:t>
            </a:r>
            <a:r>
              <a:rPr lang="en-US" b="1" dirty="0" err="1" smtClean="0"/>
              <a:t>inhomogeneities</a:t>
            </a:r>
            <a:endParaRPr lang="en-US" b="1" dirty="0" smtClean="0"/>
          </a:p>
          <a:p>
            <a:r>
              <a:rPr lang="en-US" dirty="0" smtClean="0"/>
              <a:t>Another</a:t>
            </a:r>
            <a:r>
              <a:rPr lang="en-US" b="1" dirty="0" smtClean="0"/>
              <a:t> 180° RF pulse </a:t>
            </a:r>
            <a:r>
              <a:rPr lang="en-US" dirty="0" smtClean="0"/>
              <a:t>is used to </a:t>
            </a:r>
            <a:r>
              <a:rPr lang="en-US" b="1" dirty="0" smtClean="0"/>
              <a:t>refocus or </a:t>
            </a:r>
            <a:r>
              <a:rPr lang="en-US" b="1" dirty="0" err="1" smtClean="0"/>
              <a:t>rephase</a:t>
            </a:r>
            <a:r>
              <a:rPr lang="en-US" b="1" dirty="0" smtClean="0"/>
              <a:t> </a:t>
            </a:r>
            <a:r>
              <a:rPr lang="en-US" dirty="0" smtClean="0"/>
              <a:t>the magnetic moments of hydrogen nuclei </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5638800" y="152400"/>
            <a:ext cx="3067607" cy="1484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44396" y="838200"/>
            <a:ext cx="8705385" cy="5428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0"/>
            <a:ext cx="8229600" cy="1143000"/>
          </a:xfrm>
        </p:spPr>
        <p:txBody>
          <a:bodyPr/>
          <a:lstStyle/>
          <a:p>
            <a:r>
              <a:rPr lang="en-US" dirty="0" smtClean="0"/>
              <a:t>SPIN ECHO SEQUENCE</a:t>
            </a:r>
            <a:endParaRPr lang="en-US" dirty="0"/>
          </a:p>
        </p:txBody>
      </p:sp>
      <p:sp>
        <p:nvSpPr>
          <p:cNvPr id="5" name="Content Placeholder 4"/>
          <p:cNvSpPr>
            <a:spLocks noGrp="1"/>
          </p:cNvSpPr>
          <p:nvPr>
            <p:ph sz="half" idx="1"/>
          </p:nvPr>
        </p:nvSpPr>
        <p:spPr>
          <a:xfrm>
            <a:off x="457200" y="1447800"/>
            <a:ext cx="5181600" cy="4907125"/>
          </a:xfrm>
        </p:spPr>
        <p:txBody>
          <a:bodyPr/>
          <a:lstStyle/>
          <a:p>
            <a:r>
              <a:rPr lang="en-IN" b="1" dirty="0" smtClean="0"/>
              <a:t>T2* </a:t>
            </a:r>
            <a:r>
              <a:rPr lang="en-IN" b="1" dirty="0" err="1" smtClean="0"/>
              <a:t>dephasing</a:t>
            </a:r>
            <a:r>
              <a:rPr lang="en-IN" b="1" dirty="0" smtClean="0"/>
              <a:t> </a:t>
            </a:r>
            <a:r>
              <a:rPr lang="en-IN" dirty="0" smtClean="0"/>
              <a:t>causes the hydrogen nuclei to </a:t>
            </a:r>
            <a:r>
              <a:rPr lang="en-IN" dirty="0" err="1" smtClean="0"/>
              <a:t>dephase</a:t>
            </a:r>
            <a:r>
              <a:rPr lang="en-IN" dirty="0" smtClean="0"/>
              <a:t> in transverse </a:t>
            </a:r>
            <a:r>
              <a:rPr lang="en-IN" dirty="0" err="1" smtClean="0"/>
              <a:t>plane→</a:t>
            </a:r>
            <a:r>
              <a:rPr lang="en-IN" b="1" dirty="0" err="1" smtClean="0"/>
              <a:t>out</a:t>
            </a:r>
            <a:r>
              <a:rPr lang="en-IN" b="1" dirty="0" smtClean="0"/>
              <a:t> of </a:t>
            </a:r>
            <a:r>
              <a:rPr lang="en-IN" b="1" dirty="0" err="1" smtClean="0"/>
              <a:t>phase</a:t>
            </a:r>
            <a:r>
              <a:rPr lang="en-IN" dirty="0" err="1" smtClean="0"/>
              <a:t>→</a:t>
            </a:r>
            <a:r>
              <a:rPr lang="en-IN" b="1" dirty="0" err="1" smtClean="0"/>
              <a:t>nuclei</a:t>
            </a:r>
            <a:r>
              <a:rPr lang="en-IN" b="1" dirty="0" smtClean="0"/>
              <a:t> in different </a:t>
            </a:r>
            <a:r>
              <a:rPr lang="en-IN" dirty="0" smtClean="0"/>
              <a:t>position of </a:t>
            </a:r>
            <a:r>
              <a:rPr lang="en-IN" b="1" dirty="0" err="1" smtClean="0"/>
              <a:t>precesional</a:t>
            </a:r>
            <a:r>
              <a:rPr lang="en-IN" b="1" dirty="0" smtClean="0"/>
              <a:t> path</a:t>
            </a:r>
            <a:r>
              <a:rPr lang="en-IN" dirty="0" smtClean="0"/>
              <a:t>.</a:t>
            </a:r>
          </a:p>
          <a:p>
            <a:r>
              <a:rPr lang="en-IN" dirty="0" smtClean="0"/>
              <a:t>Magnetic moment that slow </a:t>
            </a:r>
            <a:r>
              <a:rPr lang="en-IN" dirty="0" err="1" smtClean="0"/>
              <a:t>down→</a:t>
            </a:r>
            <a:r>
              <a:rPr lang="en-IN" b="1" dirty="0" err="1" smtClean="0">
                <a:solidFill>
                  <a:schemeClr val="tx2">
                    <a:lumMod val="75000"/>
                  </a:schemeClr>
                </a:solidFill>
              </a:rPr>
              <a:t>trailing</a:t>
            </a:r>
            <a:r>
              <a:rPr lang="en-IN" b="1" dirty="0" smtClean="0">
                <a:solidFill>
                  <a:schemeClr val="tx2">
                    <a:lumMod val="75000"/>
                  </a:schemeClr>
                </a:solidFill>
              </a:rPr>
              <a:t> edge</a:t>
            </a:r>
            <a:r>
              <a:rPr lang="en-IN" dirty="0" smtClean="0">
                <a:solidFill>
                  <a:schemeClr val="tx2">
                    <a:lumMod val="75000"/>
                  </a:schemeClr>
                </a:solidFill>
              </a:rPr>
              <a:t>.</a:t>
            </a:r>
          </a:p>
          <a:p>
            <a:r>
              <a:rPr lang="en-IN" dirty="0" smtClean="0"/>
              <a:t>Magnetic moment that speed </a:t>
            </a:r>
            <a:r>
              <a:rPr lang="en-IN" dirty="0" err="1" smtClean="0"/>
              <a:t>up→</a:t>
            </a:r>
            <a:r>
              <a:rPr lang="en-IN" dirty="0" err="1" smtClean="0">
                <a:solidFill>
                  <a:srgbClr val="FF0000"/>
                </a:solidFill>
              </a:rPr>
              <a:t>leading</a:t>
            </a:r>
            <a:r>
              <a:rPr lang="en-IN" dirty="0" smtClean="0">
                <a:solidFill>
                  <a:srgbClr val="FF0000"/>
                </a:solidFill>
              </a:rPr>
              <a:t> edge</a:t>
            </a:r>
          </a:p>
          <a:p>
            <a:r>
              <a:rPr lang="en-IN" dirty="0" smtClean="0"/>
              <a:t>180°RF pulse is then applied</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715000" y="1905000"/>
            <a:ext cx="3200400" cy="2702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4295</TotalTime>
  <Words>2395</Words>
  <Application>Microsoft Office PowerPoint</Application>
  <PresentationFormat>On-screen Show (4:3)</PresentationFormat>
  <Paragraphs>307</Paragraphs>
  <Slides>56</Slides>
  <Notes>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Flow</vt:lpstr>
      <vt:lpstr>SPIN ECHO PULSE SEQUENCE</vt:lpstr>
      <vt:lpstr>                               What is a FID</vt:lpstr>
      <vt:lpstr>PULSE SEQUENCES</vt:lpstr>
      <vt:lpstr>CONTRAST PARAMETERS </vt:lpstr>
      <vt:lpstr>EFFECT OF TR AND TE ON MR IMAGE CONTRAST</vt:lpstr>
      <vt:lpstr>Slide 6</vt:lpstr>
      <vt:lpstr>RF rephasing</vt:lpstr>
      <vt:lpstr>Slide 8</vt:lpstr>
      <vt:lpstr>SPIN ECHO SEQUENCE</vt:lpstr>
      <vt:lpstr>Slide 10</vt:lpstr>
      <vt:lpstr>Slide 11</vt:lpstr>
      <vt:lpstr>Slide 12</vt:lpstr>
      <vt:lpstr>SPIN ECHO SEQUENCE</vt:lpstr>
      <vt:lpstr>CONVENTIONAL SPIN ECHO</vt:lpstr>
      <vt:lpstr>Slide 15</vt:lpstr>
      <vt:lpstr>Spin-echo using two echoes</vt:lpstr>
      <vt:lpstr>Slide 17</vt:lpstr>
      <vt:lpstr>Slide 18</vt:lpstr>
      <vt:lpstr>PARAMETERS </vt:lpstr>
      <vt:lpstr>FAST SPIN ECHO </vt:lpstr>
      <vt:lpstr>Slide 21</vt:lpstr>
      <vt:lpstr>Uses</vt:lpstr>
      <vt:lpstr>Echo Train Length</vt:lpstr>
      <vt:lpstr>Slide 24</vt:lpstr>
      <vt:lpstr>Slide 25</vt:lpstr>
      <vt:lpstr>Weighting in TSE</vt:lpstr>
      <vt:lpstr>Slide 27</vt:lpstr>
      <vt:lpstr>Slide 28</vt:lpstr>
      <vt:lpstr>Parameters </vt:lpstr>
      <vt:lpstr>Advantages of FSE</vt:lpstr>
      <vt:lpstr>Disadvantages of FSE </vt:lpstr>
      <vt:lpstr>3D FSE</vt:lpstr>
      <vt:lpstr> GRASE (Gradient &amp; Spin echo technique)</vt:lpstr>
      <vt:lpstr>Slide 34</vt:lpstr>
      <vt:lpstr>INVERSION RECOVERY</vt:lpstr>
      <vt:lpstr>Slide 36</vt:lpstr>
      <vt:lpstr>Slide 37</vt:lpstr>
      <vt:lpstr>Slide 38</vt:lpstr>
      <vt:lpstr>Fast inversion recovery</vt:lpstr>
      <vt:lpstr>Short tau inversion recovery (STIR)</vt:lpstr>
      <vt:lpstr>Slide 41</vt:lpstr>
      <vt:lpstr>Uses </vt:lpstr>
      <vt:lpstr>Parameters </vt:lpstr>
      <vt:lpstr>Fluid attenuated inversion recovery (FLAIR)</vt:lpstr>
      <vt:lpstr>Uses </vt:lpstr>
      <vt:lpstr>Parameters </vt:lpstr>
      <vt:lpstr>Slide 47</vt:lpstr>
      <vt:lpstr>Slide 48</vt:lpstr>
      <vt:lpstr>Slide 49</vt:lpstr>
      <vt:lpstr>Slide 50</vt:lpstr>
      <vt:lpstr>Slide 51</vt:lpstr>
      <vt:lpstr>Slide 52</vt:lpstr>
      <vt:lpstr>Slide 53</vt:lpstr>
      <vt:lpstr>Slide 54</vt:lpstr>
      <vt:lpstr>SPIN ECHO (SE) SEQUENCES</vt:lpstr>
      <vt:lpstr>Slide 56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Summit Sharma</cp:lastModifiedBy>
  <cp:revision>254</cp:revision>
  <dcterms:created xsi:type="dcterms:W3CDTF">2006-08-16T00:00:00Z</dcterms:created>
  <dcterms:modified xsi:type="dcterms:W3CDTF">2024-01-16T09:44:26Z</dcterms:modified>
</cp:coreProperties>
</file>