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5980B7-0665-4F25-A73F-417D3FF4943C}">
          <p14:sldIdLst/>
        </p14:section>
        <p14:section name="Untitled Section" id="{EB9B0815-219B-428F-ACA9-00060D098A4B}">
          <p14:sldIdLst>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8"/>
            <p14:sldId id="279"/>
            <p14:sldId id="280"/>
            <p14:sldId id="28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8D227-32E2-90EB-E89D-5D9907FC57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27FE1B9-00E4-D92B-C801-AC3BC711C7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217C619-B6C7-35B8-4902-5CC10A5E6EBF}"/>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5" name="Footer Placeholder 4">
            <a:extLst>
              <a:ext uri="{FF2B5EF4-FFF2-40B4-BE49-F238E27FC236}">
                <a16:creationId xmlns:a16="http://schemas.microsoft.com/office/drawing/2014/main" id="{FFB67665-77D1-FD98-62E3-2BF3D3CB67E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275336B-7C92-A70C-A15A-9CF74CC464E8}"/>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3367168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92DD3-4E7F-F596-3EEB-FFC89986710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4B7B03C-51F8-1CFB-A453-9C5A1A4E53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BA3FE35-74E9-5BDB-FFF5-77AE64CD5FC9}"/>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5" name="Footer Placeholder 4">
            <a:extLst>
              <a:ext uri="{FF2B5EF4-FFF2-40B4-BE49-F238E27FC236}">
                <a16:creationId xmlns:a16="http://schemas.microsoft.com/office/drawing/2014/main" id="{B356ACDC-0BB2-FDF9-EBFC-D4728DEC14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2D76555-8112-C916-4733-64488A2DD9D9}"/>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406640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3BA506-1528-CE3F-9F01-A3D59D672C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983932F-F0C4-0F3B-7230-A21AAC6859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4AECD1-07A0-DB4F-CAED-6B339B36ECC0}"/>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5" name="Footer Placeholder 4">
            <a:extLst>
              <a:ext uri="{FF2B5EF4-FFF2-40B4-BE49-F238E27FC236}">
                <a16:creationId xmlns:a16="http://schemas.microsoft.com/office/drawing/2014/main" id="{36D60AA8-204D-32A7-4D6E-7919361A533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377DC5-4A06-927B-1E94-8E4EE7E32510}"/>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3405719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77C6C-48FB-9105-8B1F-850C73B46CE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E0CC691-759E-1D1A-9125-24955916FD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77A33E2-5AA1-4962-AAFA-3AC798762339}"/>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5" name="Footer Placeholder 4">
            <a:extLst>
              <a:ext uri="{FF2B5EF4-FFF2-40B4-BE49-F238E27FC236}">
                <a16:creationId xmlns:a16="http://schemas.microsoft.com/office/drawing/2014/main" id="{9461A51D-EEC6-F96E-EA97-B5A0D3F883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71F140A-91C1-F1ED-BED4-7226C5C4F336}"/>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2836635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70CD3-D80C-AC08-A444-08A2709228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E037369-BD6C-1E1D-6C9E-BBD6892BBD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5A3EEB-F92A-65AD-C17B-D3AFD78C709E}"/>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5" name="Footer Placeholder 4">
            <a:extLst>
              <a:ext uri="{FF2B5EF4-FFF2-40B4-BE49-F238E27FC236}">
                <a16:creationId xmlns:a16="http://schemas.microsoft.com/office/drawing/2014/main" id="{68877367-8A66-B01B-1A4E-2EBAFE052A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369F28-F277-EC87-4C92-871DA595A43B}"/>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2722767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259A4-A5D2-5A9A-3189-36EAB99CECD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D17349C-0D96-81CB-6819-546EDB8EAA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1C220BB-2D6E-B88F-55A6-F2A98102AB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88EE9AC-D4F2-B16C-ED2C-8F681B0778CD}"/>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6" name="Footer Placeholder 5">
            <a:extLst>
              <a:ext uri="{FF2B5EF4-FFF2-40B4-BE49-F238E27FC236}">
                <a16:creationId xmlns:a16="http://schemas.microsoft.com/office/drawing/2014/main" id="{53C51DBF-90B9-405D-18D3-1C05CB50C60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E9F7886-2966-569F-4437-D40A8FF5FED2}"/>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2328087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7B529-1DB5-63A8-0F11-81D261774AB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2273A78-011A-8C58-6C9E-0D273B9B81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93DB9A-C319-83D7-E402-AA5876F15A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F1EB496-361B-46BD-FBF2-5CF9E13887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7516CD-02C6-9E17-89EE-6A6F077AD1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F802FC3-4FB0-5178-7DBC-19BB3A2EAEE2}"/>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8" name="Footer Placeholder 7">
            <a:extLst>
              <a:ext uri="{FF2B5EF4-FFF2-40B4-BE49-F238E27FC236}">
                <a16:creationId xmlns:a16="http://schemas.microsoft.com/office/drawing/2014/main" id="{88669A23-3AF7-A36D-8902-FAFFE459DF0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1F0654B-B045-2351-5F07-E241DE7A532F}"/>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1494392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AB6F9-AE04-ACF6-BE92-736779FC953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8964EC1-33D4-6F92-C8FD-3FF469747757}"/>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4" name="Footer Placeholder 3">
            <a:extLst>
              <a:ext uri="{FF2B5EF4-FFF2-40B4-BE49-F238E27FC236}">
                <a16:creationId xmlns:a16="http://schemas.microsoft.com/office/drawing/2014/main" id="{C43B6EBB-C101-0F27-CC5F-F74734F438D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06BBF81-0B85-A9E0-51DC-2C316EDC0F3B}"/>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328693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261936-6EA0-FEAC-B8A7-6BFEC1B94689}"/>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3" name="Footer Placeholder 2">
            <a:extLst>
              <a:ext uri="{FF2B5EF4-FFF2-40B4-BE49-F238E27FC236}">
                <a16:creationId xmlns:a16="http://schemas.microsoft.com/office/drawing/2014/main" id="{78629526-1302-4C28-ECE9-4E959F5E316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89C818B-F7DA-6A51-876D-33B0C59E1322}"/>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1747155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0532E-654B-2C2A-A076-33E56D7358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F5B90F9-7A4C-CCD6-E7EA-6EA9ACBE4D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48621B3-E11A-1B0F-DDDE-01B2F9C0C3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E02AF8-E661-A7DA-8564-50E1F5B2FD01}"/>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6" name="Footer Placeholder 5">
            <a:extLst>
              <a:ext uri="{FF2B5EF4-FFF2-40B4-BE49-F238E27FC236}">
                <a16:creationId xmlns:a16="http://schemas.microsoft.com/office/drawing/2014/main" id="{B3AEB00E-1E1E-7457-BB4B-76BE316A732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7C4429D-E7DF-05B9-B37F-A6FCA5467E98}"/>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426685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2C873-9DDE-7BAB-0BEE-579541BB37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509B3A7-DCB7-6261-73DA-C6618705AA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EA5C707-8AE3-81B2-4FBF-2F249632E3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976F40-DEF9-C940-A722-FFD835853617}"/>
              </a:ext>
            </a:extLst>
          </p:cNvPr>
          <p:cNvSpPr>
            <a:spLocks noGrp="1"/>
          </p:cNvSpPr>
          <p:nvPr>
            <p:ph type="dt" sz="half" idx="10"/>
          </p:nvPr>
        </p:nvSpPr>
        <p:spPr/>
        <p:txBody>
          <a:bodyPr/>
          <a:lstStyle/>
          <a:p>
            <a:fld id="{083535C7-8E79-4D94-951C-042D1087A179}" type="datetimeFigureOut">
              <a:rPr lang="en-IN" smtClean="0"/>
              <a:t>16-01-2024</a:t>
            </a:fld>
            <a:endParaRPr lang="en-IN"/>
          </a:p>
        </p:txBody>
      </p:sp>
      <p:sp>
        <p:nvSpPr>
          <p:cNvPr id="6" name="Footer Placeholder 5">
            <a:extLst>
              <a:ext uri="{FF2B5EF4-FFF2-40B4-BE49-F238E27FC236}">
                <a16:creationId xmlns:a16="http://schemas.microsoft.com/office/drawing/2014/main" id="{9A4FF9FA-1FE2-EB6C-25E0-82BE2C35957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D80BC65-17C7-B8DA-FEB9-4BA4706E078D}"/>
              </a:ext>
            </a:extLst>
          </p:cNvPr>
          <p:cNvSpPr>
            <a:spLocks noGrp="1"/>
          </p:cNvSpPr>
          <p:nvPr>
            <p:ph type="sldNum" sz="quarter" idx="12"/>
          </p:nvPr>
        </p:nvSpPr>
        <p:spPr/>
        <p:txBody>
          <a:bodyPr/>
          <a:lstStyle/>
          <a:p>
            <a:fld id="{837E8BA4-8403-4DE8-8263-C1BCF515C6A9}" type="slidenum">
              <a:rPr lang="en-IN" smtClean="0"/>
              <a:t>‹#›</a:t>
            </a:fld>
            <a:endParaRPr lang="en-IN"/>
          </a:p>
        </p:txBody>
      </p:sp>
    </p:spTree>
    <p:extLst>
      <p:ext uri="{BB962C8B-B14F-4D97-AF65-F5344CB8AC3E}">
        <p14:creationId xmlns:p14="http://schemas.microsoft.com/office/powerpoint/2010/main" val="205401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6D1909-93DA-ADC5-0712-91D72654EB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4F7493D-7E02-387B-F6E0-ECD19980A9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378815-06B6-397D-6782-D39DF5C108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535C7-8E79-4D94-951C-042D1087A179}" type="datetimeFigureOut">
              <a:rPr lang="en-IN" smtClean="0"/>
              <a:t>16-01-2024</a:t>
            </a:fld>
            <a:endParaRPr lang="en-IN"/>
          </a:p>
        </p:txBody>
      </p:sp>
      <p:sp>
        <p:nvSpPr>
          <p:cNvPr id="5" name="Footer Placeholder 4">
            <a:extLst>
              <a:ext uri="{FF2B5EF4-FFF2-40B4-BE49-F238E27FC236}">
                <a16:creationId xmlns:a16="http://schemas.microsoft.com/office/drawing/2014/main" id="{90298450-05CF-DCAB-2CAF-0F88864BDB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1168E61-CE29-20AE-C55F-51E0EC430C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E8BA4-8403-4DE8-8263-C1BCF515C6A9}" type="slidenum">
              <a:rPr lang="en-IN" smtClean="0"/>
              <a:t>‹#›</a:t>
            </a:fld>
            <a:endParaRPr lang="en-IN"/>
          </a:p>
        </p:txBody>
      </p:sp>
    </p:spTree>
    <p:extLst>
      <p:ext uri="{BB962C8B-B14F-4D97-AF65-F5344CB8AC3E}">
        <p14:creationId xmlns:p14="http://schemas.microsoft.com/office/powerpoint/2010/main" val="2537008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7" Type="http://schemas.openxmlformats.org/officeDocument/2006/relationships/image" Target="../media/image25.jpeg"/><Relationship Id="rId2" Type="http://schemas.openxmlformats.org/officeDocument/2006/relationships/image" Target="../media/image20.jpeg"/><Relationship Id="rId1" Type="http://schemas.openxmlformats.org/officeDocument/2006/relationships/slideLayout" Target="../slideLayouts/slideLayout6.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E130C-5A48-8198-8755-B5E54F09456F}"/>
              </a:ext>
            </a:extLst>
          </p:cNvPr>
          <p:cNvSpPr>
            <a:spLocks noGrp="1"/>
          </p:cNvSpPr>
          <p:nvPr>
            <p:ph type="ctrTitle"/>
          </p:nvPr>
        </p:nvSpPr>
        <p:spPr/>
        <p:txBody>
          <a:bodyPr>
            <a:normAutofit/>
          </a:bodyPr>
          <a:lstStyle/>
          <a:p>
            <a:pPr algn="ctr"/>
            <a:r>
              <a:rPr lang="en-IN" sz="4400" b="1" dirty="0"/>
              <a:t>Introduction to Medical Laboratory Technology</a:t>
            </a:r>
          </a:p>
        </p:txBody>
      </p:sp>
      <p:sp>
        <p:nvSpPr>
          <p:cNvPr id="3" name="Subtitle 2">
            <a:extLst>
              <a:ext uri="{FF2B5EF4-FFF2-40B4-BE49-F238E27FC236}">
                <a16:creationId xmlns:a16="http://schemas.microsoft.com/office/drawing/2014/main" id="{E3CD72D3-DCEA-7426-8720-0E4C7AC903CE}"/>
              </a:ext>
            </a:extLst>
          </p:cNvPr>
          <p:cNvSpPr>
            <a:spLocks noGrp="1"/>
          </p:cNvSpPr>
          <p:nvPr>
            <p:ph type="subTitle" idx="1"/>
          </p:nvPr>
        </p:nvSpPr>
        <p:spPr>
          <a:xfrm>
            <a:off x="314325" y="5037324"/>
            <a:ext cx="11563350" cy="1525401"/>
          </a:xfrm>
        </p:spPr>
        <p:txBody>
          <a:bodyPr>
            <a:normAutofit/>
          </a:bodyPr>
          <a:lstStyle/>
          <a:p>
            <a:pPr marL="0" indent="0">
              <a:buNone/>
            </a:pPr>
            <a:r>
              <a:rPr lang="en-IN" sz="1800" b="1" dirty="0">
                <a:latin typeface="Cambria" panose="02040503050406030204" pitchFamily="18" charset="0"/>
                <a:ea typeface="Cambria" panose="02040503050406030204" pitchFamily="18" charset="0"/>
              </a:rPr>
              <a:t>                                                                                                             PRESENTATION BY:</a:t>
            </a:r>
          </a:p>
          <a:p>
            <a:pPr marL="0" indent="0">
              <a:buNone/>
            </a:pPr>
            <a:r>
              <a:rPr lang="en-IN" sz="1800" b="1" dirty="0">
                <a:latin typeface="Cambria" panose="02040503050406030204" pitchFamily="18" charset="0"/>
                <a:ea typeface="Cambria" panose="02040503050406030204" pitchFamily="18" charset="0"/>
              </a:rPr>
              <a:t>                                                                                                              Ms. Pooja Shashikant Chavan (2023-24)  </a:t>
            </a:r>
          </a:p>
          <a:p>
            <a:pPr marL="0" indent="0">
              <a:buNone/>
            </a:pPr>
            <a:r>
              <a:rPr lang="en-IN" sz="1800" b="1" dirty="0">
                <a:latin typeface="Cambria" panose="02040503050406030204" pitchFamily="18" charset="0"/>
                <a:ea typeface="Cambria" panose="02040503050406030204" pitchFamily="18" charset="0"/>
              </a:rPr>
              <a:t>                                                                                                              F Y Microbiology for B. Sc /Diploma </a:t>
            </a:r>
          </a:p>
          <a:p>
            <a:pPr marL="0" indent="0">
              <a:buNone/>
            </a:pPr>
            <a:r>
              <a:rPr lang="en-IN" sz="1800" b="1" dirty="0">
                <a:latin typeface="Cambria" panose="02040503050406030204" pitchFamily="18" charset="0"/>
                <a:ea typeface="Cambria" panose="02040503050406030204" pitchFamily="18" charset="0"/>
              </a:rPr>
              <a:t>                                                                                                              Medical Laboratory Technology</a:t>
            </a:r>
            <a:endParaRPr lang="en-IN" dirty="0">
              <a:latin typeface="Arial Black" panose="020B0A04020102020204" pitchFamily="34" charset="0"/>
            </a:endParaRPr>
          </a:p>
        </p:txBody>
      </p:sp>
      <p:pic>
        <p:nvPicPr>
          <p:cNvPr id="1028" name="Picture 4" descr="Lab technician 1080P, 2K, 4K, 5K HD wallpapers free download | Wallpaper  Flare">
            <a:extLst>
              <a:ext uri="{FF2B5EF4-FFF2-40B4-BE49-F238E27FC236}">
                <a16:creationId xmlns:a16="http://schemas.microsoft.com/office/drawing/2014/main" id="{EEB223BA-36A1-958A-E57F-A3000FB5E4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222" y="3304988"/>
            <a:ext cx="4159624" cy="2980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692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17D77-D290-F842-CC0F-C1C1514F59D9}"/>
              </a:ext>
            </a:extLst>
          </p:cNvPr>
          <p:cNvSpPr>
            <a:spLocks noGrp="1"/>
          </p:cNvSpPr>
          <p:nvPr>
            <p:ph type="title"/>
          </p:nvPr>
        </p:nvSpPr>
        <p:spPr>
          <a:xfrm>
            <a:off x="2092960" y="624110"/>
            <a:ext cx="7998144" cy="5421090"/>
          </a:xfrm>
        </p:spPr>
        <p:txBody>
          <a:bodyPr>
            <a:normAutofit/>
          </a:bodyPr>
          <a:lstStyle/>
          <a:p>
            <a:pPr marL="342900" indent="-3429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Autoclave </a:t>
            </a:r>
            <a:r>
              <a:rPr lang="en-IN" sz="2000" b="1" dirty="0">
                <a:latin typeface="Arial" panose="020B0604020202020204" pitchFamily="34" charset="0"/>
                <a:cs typeface="Arial" panose="020B0604020202020204" pitchFamily="34" charset="0"/>
              </a:rPr>
              <a:t>is a machine that uses steam under pressure to kill harmful bacteria, viruses, fungi, and spores on items that are placed inside a pressure vessel.</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The items are heated to an appropriate sterilization temperature for a given amount of time.</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To be effective , the autoclave must reach and maintain a temperature of 121 Celsius for at least 30 minutes by using saturated steam under at east 15 psi of pressure</a:t>
            </a:r>
            <a:r>
              <a:rPr lang="en-IN" sz="2000" dirty="0"/>
              <a:t>.</a:t>
            </a:r>
            <a:br>
              <a:rPr lang="en-IN" sz="2000" dirty="0"/>
            </a:br>
            <a:br>
              <a:rPr lang="en-IN" sz="2000" dirty="0"/>
            </a:br>
            <a:endParaRPr lang="en-IN" sz="2400" dirty="0"/>
          </a:p>
        </p:txBody>
      </p:sp>
      <p:pic>
        <p:nvPicPr>
          <p:cNvPr id="6146" name="Picture 2" descr="Vertical Autoclave, Radial Locking (Model No. HV-105-AC) – HOVERLABS Online">
            <a:extLst>
              <a:ext uri="{FF2B5EF4-FFF2-40B4-BE49-F238E27FC236}">
                <a16:creationId xmlns:a16="http://schemas.microsoft.com/office/drawing/2014/main" id="{80B0868D-EC74-3ECC-F3B3-A4E47D9080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23280" y="3862070"/>
            <a:ext cx="2844799" cy="2995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255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5FAAB-E825-9826-CCFE-463E4D6BA0D9}"/>
              </a:ext>
            </a:extLst>
          </p:cNvPr>
          <p:cNvSpPr>
            <a:spLocks noGrp="1"/>
          </p:cNvSpPr>
          <p:nvPr>
            <p:ph type="title"/>
          </p:nvPr>
        </p:nvSpPr>
        <p:spPr>
          <a:xfrm>
            <a:off x="2123440" y="624110"/>
            <a:ext cx="7965439" cy="5654770"/>
          </a:xfrm>
        </p:spPr>
        <p:txBody>
          <a:bodyPr>
            <a:normAutofit/>
          </a:bodyPr>
          <a:lstStyle/>
          <a:p>
            <a:pPr marL="571500" indent="-5715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Automatic Tissue Processor </a:t>
            </a:r>
            <a:r>
              <a:rPr lang="en-IN" sz="2400" b="1"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is a compact and sturdy instrument designed with latest technology for complete automatic dehydration and filtration of human , animal and plant’s tissues, up to final fixing in wax. </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The tissue processor finds application in histopathology laboratories to automatically prepare tissue sample for testing by fixing, dehydration, cleaning, and infiltrating them with paraffin wax.</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endParaRPr lang="en-IN" sz="2400" b="1" dirty="0">
              <a:latin typeface="Arial" panose="020B0604020202020204" pitchFamily="34" charset="0"/>
              <a:cs typeface="Arial" panose="020B0604020202020204" pitchFamily="34" charset="0"/>
            </a:endParaRPr>
          </a:p>
        </p:txBody>
      </p:sp>
      <p:pic>
        <p:nvPicPr>
          <p:cNvPr id="7170" name="Picture 2" descr="Automatic Tissue Processor">
            <a:extLst>
              <a:ext uri="{FF2B5EF4-FFF2-40B4-BE49-F238E27FC236}">
                <a16:creationId xmlns:a16="http://schemas.microsoft.com/office/drawing/2014/main" id="{FEF13C8D-60E8-355D-B0E8-9126129CBF2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67201" y="3792070"/>
            <a:ext cx="4177553" cy="2303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7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3955-9FED-0687-D4C6-BA74C83864D2}"/>
              </a:ext>
            </a:extLst>
          </p:cNvPr>
          <p:cNvSpPr>
            <a:spLocks noGrp="1"/>
          </p:cNvSpPr>
          <p:nvPr>
            <p:ph type="title"/>
          </p:nvPr>
        </p:nvSpPr>
        <p:spPr>
          <a:xfrm>
            <a:off x="1891553" y="624110"/>
            <a:ext cx="8426823" cy="5588431"/>
          </a:xfrm>
        </p:spPr>
        <p:txBody>
          <a:bodyPr>
            <a:normAutofit/>
          </a:bodyPr>
          <a:lstStyle/>
          <a:p>
            <a:pPr marL="342900" indent="-3429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Spectrophotometer</a:t>
            </a:r>
            <a:r>
              <a:rPr lang="en-IN" sz="2400" b="1"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is a machine used to measure how much a chemical substance absorbs light by measuring the intensity of light as a beam of light passes through sample solution.</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The basic principle is that each compound absorbs or transmits light over a certain range of wavelength.</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In biochemistry lab it is used to measure blood sugar, lipid profile tests…etc.</a:t>
            </a:r>
            <a:endParaRPr lang="en-IN" sz="2400" b="1" dirty="0">
              <a:latin typeface="Arial" panose="020B0604020202020204" pitchFamily="34" charset="0"/>
              <a:cs typeface="Arial" panose="020B0604020202020204" pitchFamily="34" charset="0"/>
            </a:endParaRPr>
          </a:p>
        </p:txBody>
      </p:sp>
      <p:pic>
        <p:nvPicPr>
          <p:cNvPr id="8194" name="Picture 2" descr="Spectrophotometry - Wikipedia">
            <a:extLst>
              <a:ext uri="{FF2B5EF4-FFF2-40B4-BE49-F238E27FC236}">
                <a16:creationId xmlns:a16="http://schemas.microsoft.com/office/drawing/2014/main" id="{2A31F20F-FD26-62C4-294C-6060C8D09E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56094" y="4045323"/>
            <a:ext cx="3989294" cy="2167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730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Instruments / Haematology - SPINREACT">
            <a:extLst>
              <a:ext uri="{FF2B5EF4-FFF2-40B4-BE49-F238E27FC236}">
                <a16:creationId xmlns:a16="http://schemas.microsoft.com/office/drawing/2014/main" id="{4990F5AF-6D2D-73AD-0A87-F4DC1E2B41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0847" y="4272746"/>
            <a:ext cx="2716306" cy="258525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240B4F92-5599-8B0E-C3FA-160D69FD0E98}"/>
              </a:ext>
            </a:extLst>
          </p:cNvPr>
          <p:cNvSpPr>
            <a:spLocks noGrp="1"/>
          </p:cNvSpPr>
          <p:nvPr>
            <p:ph type="title"/>
          </p:nvPr>
        </p:nvSpPr>
        <p:spPr>
          <a:xfrm>
            <a:off x="2375646" y="624110"/>
            <a:ext cx="7745507" cy="6153208"/>
          </a:xfrm>
        </p:spPr>
        <p:txBody>
          <a:bodyPr>
            <a:normAutofit/>
          </a:bodyPr>
          <a:lstStyle/>
          <a:p>
            <a:pPr marL="342900" indent="-3429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Haematology(CBC) Analyzer </a:t>
            </a:r>
            <a:r>
              <a:rPr lang="en-IN" sz="2400" b="1"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is used to count and identify blood cells at high speed and accuracy.</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A CBC analyser machine is an automated system designed keeping in mind the need foe efficient counting of the red blood cells, leukocytes, and the platelets in blood samples it also can detect the haemoglobin and hematocrit.</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In CBC report the result included RBC count , Hb concentration, HCT, MCV, MCH, MCHC, RDW, WBC count, PLT count ,pct and MPV.</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endParaRPr lang="en-IN"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7689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7F197-AA44-95BE-D794-63EA5F6D5505}"/>
              </a:ext>
            </a:extLst>
          </p:cNvPr>
          <p:cNvSpPr>
            <a:spLocks noGrp="1"/>
          </p:cNvSpPr>
          <p:nvPr>
            <p:ph type="title"/>
          </p:nvPr>
        </p:nvSpPr>
        <p:spPr>
          <a:xfrm>
            <a:off x="2330824" y="412377"/>
            <a:ext cx="7488051" cy="6024282"/>
          </a:xfrm>
        </p:spPr>
        <p:txBody>
          <a:bodyPr>
            <a:normAutofit/>
          </a:bodyPr>
          <a:lstStyle/>
          <a:p>
            <a:pPr marL="342900" indent="-3429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VITEK 2 </a:t>
            </a:r>
            <a:r>
              <a:rPr lang="en-IN" sz="2400" b="1"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is a new automated bacterial identification and susceptibility testing system that uses fluorescence based technology.</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The VITEK 2 compact system identifies the majority of microorganisms that contaminate production areas and finished products in a minimal amount of time.</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USES : </a:t>
            </a: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           1. microbial Identification : bacteria and yeast </a:t>
            </a: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                 identification.</a:t>
            </a: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           2. Antibiotic Susceptibility Testing and resistance </a:t>
            </a: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               mechanism detection.</a:t>
            </a: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           3.Epidemiologic trending and reporting. </a:t>
            </a:r>
            <a:endParaRPr lang="en-IN" sz="2400" b="1" dirty="0">
              <a:latin typeface="Arial" panose="020B0604020202020204" pitchFamily="34" charset="0"/>
              <a:cs typeface="Arial" panose="020B0604020202020204" pitchFamily="34" charset="0"/>
            </a:endParaRPr>
          </a:p>
        </p:txBody>
      </p:sp>
      <p:pic>
        <p:nvPicPr>
          <p:cNvPr id="10242" name="Picture 2" descr="VITEK® 2: Healthcare | bioMérieux">
            <a:extLst>
              <a:ext uri="{FF2B5EF4-FFF2-40B4-BE49-F238E27FC236}">
                <a16:creationId xmlns:a16="http://schemas.microsoft.com/office/drawing/2014/main" id="{FABA2855-6497-1E82-A676-947DB205D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9299" y="4885764"/>
            <a:ext cx="2624136" cy="1972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505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DB7AA-CE13-30AE-CE1C-BDBFF8DB6C56}"/>
              </a:ext>
            </a:extLst>
          </p:cNvPr>
          <p:cNvSpPr>
            <a:spLocks noGrp="1"/>
          </p:cNvSpPr>
          <p:nvPr>
            <p:ph type="title"/>
          </p:nvPr>
        </p:nvSpPr>
        <p:spPr>
          <a:xfrm>
            <a:off x="2592924" y="624109"/>
            <a:ext cx="7859923" cy="5991843"/>
          </a:xfrm>
        </p:spPr>
        <p:txBody>
          <a:bodyPr>
            <a:normAutofit/>
          </a:bodyPr>
          <a:lstStyle/>
          <a:p>
            <a:pPr marL="342900" indent="-3429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ELISA </a:t>
            </a:r>
            <a:r>
              <a:rPr lang="en-IN" sz="2400" b="1" dirty="0">
                <a:latin typeface="Arial" panose="020B0604020202020204" pitchFamily="34" charset="0"/>
                <a:cs typeface="Arial" panose="020B0604020202020204" pitchFamily="34" charset="0"/>
              </a:rPr>
              <a:t>: Enzyme-Linked Immunosorbent Assay</a:t>
            </a:r>
            <a:r>
              <a:rPr lang="en-IN" sz="2000" b="1" dirty="0">
                <a:latin typeface="Arial" panose="020B0604020202020204" pitchFamily="34" charset="0"/>
                <a:cs typeface="Arial" panose="020B0604020202020204" pitchFamily="34" charset="0"/>
              </a:rPr>
              <a:t> is used to identify peptides, proteins, antibodies, and hormones.</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Also called as enzyme immunoassay(EIA) , ELISA finds use in the fields of biotechnology and medicine as a diagnostic tool.</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Mainly, antibodies and colour changes are used to identify target substances.</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ELISA can be divided into four major types</a:t>
            </a:r>
            <a:r>
              <a:rPr lang="en-IN" sz="2000" b="1" dirty="0">
                <a:solidFill>
                  <a:srgbClr val="00B0F0"/>
                </a:solidFill>
                <a:latin typeface="Arial" panose="020B0604020202020204" pitchFamily="34" charset="0"/>
                <a:cs typeface="Arial" panose="020B0604020202020204" pitchFamily="34" charset="0"/>
              </a:rPr>
              <a:t>: DIRECT</a:t>
            </a:r>
            <a:r>
              <a:rPr lang="en-IN" sz="2000" b="1" dirty="0">
                <a:latin typeface="Arial" panose="020B0604020202020204" pitchFamily="34" charset="0"/>
                <a:cs typeface="Arial" panose="020B0604020202020204" pitchFamily="34" charset="0"/>
              </a:rPr>
              <a:t>, </a:t>
            </a:r>
            <a:r>
              <a:rPr lang="en-IN" sz="2000" b="1" dirty="0">
                <a:solidFill>
                  <a:srgbClr val="7030A0"/>
                </a:solidFill>
                <a:latin typeface="Arial" panose="020B0604020202020204" pitchFamily="34" charset="0"/>
                <a:cs typeface="Arial" panose="020B0604020202020204" pitchFamily="34" charset="0"/>
              </a:rPr>
              <a:t>INDIRECT</a:t>
            </a:r>
            <a:r>
              <a:rPr lang="en-IN" sz="2000" b="1" dirty="0">
                <a:latin typeface="Arial" panose="020B0604020202020204" pitchFamily="34" charset="0"/>
                <a:cs typeface="Arial" panose="020B0604020202020204" pitchFamily="34" charset="0"/>
              </a:rPr>
              <a:t>, </a:t>
            </a:r>
            <a:r>
              <a:rPr lang="en-IN" sz="2000" b="1" dirty="0">
                <a:solidFill>
                  <a:srgbClr val="002060"/>
                </a:solidFill>
                <a:latin typeface="Arial" panose="020B0604020202020204" pitchFamily="34" charset="0"/>
                <a:cs typeface="Arial" panose="020B0604020202020204" pitchFamily="34" charset="0"/>
              </a:rPr>
              <a:t>SANDWICH and COMPETITIVE.</a:t>
            </a:r>
            <a:br>
              <a:rPr lang="en-IN" sz="2400" b="1" dirty="0">
                <a:solidFill>
                  <a:srgbClr val="002060"/>
                </a:solidFill>
                <a:latin typeface="Arial" panose="020B0604020202020204" pitchFamily="34" charset="0"/>
                <a:cs typeface="Arial" panose="020B0604020202020204" pitchFamily="34" charset="0"/>
              </a:rPr>
            </a:br>
            <a:endParaRPr lang="en-IN"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173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E9DA98-DCC1-0902-5907-DD05934353AF}"/>
              </a:ext>
            </a:extLst>
          </p:cNvPr>
          <p:cNvSpPr>
            <a:spLocks noGrp="1"/>
          </p:cNvSpPr>
          <p:nvPr>
            <p:ph type="title"/>
          </p:nvPr>
        </p:nvSpPr>
        <p:spPr/>
        <p:txBody>
          <a:bodyPr/>
          <a:lstStyle/>
          <a:p>
            <a:pPr algn="ctr"/>
            <a:r>
              <a:rPr lang="en-IN" dirty="0">
                <a:latin typeface="Arial Black" panose="020B0A04020102020204" pitchFamily="34" charset="0"/>
              </a:rPr>
              <a:t>Tools and </a:t>
            </a:r>
            <a:r>
              <a:rPr lang="en-IN" dirty="0" err="1">
                <a:latin typeface="Arial Black" panose="020B0A04020102020204" pitchFamily="34" charset="0"/>
              </a:rPr>
              <a:t>Glasswere</a:t>
            </a:r>
            <a:endParaRPr lang="en-IN" dirty="0">
              <a:latin typeface="Arial Black" panose="020B0A04020102020204" pitchFamily="34" charset="0"/>
            </a:endParaRPr>
          </a:p>
        </p:txBody>
      </p:sp>
      <p:pic>
        <p:nvPicPr>
          <p:cNvPr id="1028" name="Picture 4" descr="Laboratory Beaker Philippines">
            <a:extLst>
              <a:ext uri="{FF2B5EF4-FFF2-40B4-BE49-F238E27FC236}">
                <a16:creationId xmlns:a16="http://schemas.microsoft.com/office/drawing/2014/main" id="{720208C2-214A-3D27-E12C-6A16DEEEAEB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53798" y="1459830"/>
            <a:ext cx="2478254" cy="18288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40664CA-A7DB-56C3-4118-FBA87F8EF825}"/>
              </a:ext>
            </a:extLst>
          </p:cNvPr>
          <p:cNvSpPr txBox="1"/>
          <p:nvPr/>
        </p:nvSpPr>
        <p:spPr>
          <a:xfrm>
            <a:off x="2101516" y="3288631"/>
            <a:ext cx="978568" cy="369332"/>
          </a:xfrm>
          <a:prstGeom prst="rect">
            <a:avLst/>
          </a:prstGeom>
          <a:noFill/>
        </p:spPr>
        <p:txBody>
          <a:bodyPr wrap="square" rtlCol="0">
            <a:spAutoFit/>
          </a:bodyPr>
          <a:lstStyle/>
          <a:p>
            <a:pPr algn="ctr"/>
            <a:r>
              <a:rPr lang="en-IN" dirty="0"/>
              <a:t>Beaker</a:t>
            </a:r>
          </a:p>
        </p:txBody>
      </p:sp>
      <p:pic>
        <p:nvPicPr>
          <p:cNvPr id="1030" name="Picture 6" descr="In a laboratory, what are the functions of conical flasks ...">
            <a:extLst>
              <a:ext uri="{FF2B5EF4-FFF2-40B4-BE49-F238E27FC236}">
                <a16:creationId xmlns:a16="http://schemas.microsoft.com/office/drawing/2014/main" id="{624027AB-377C-F4E6-FC05-AE5979C248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7802" y="1702943"/>
            <a:ext cx="2027566" cy="12808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B8FC181-D9F1-3C85-902C-DA27F122E3BB}"/>
              </a:ext>
            </a:extLst>
          </p:cNvPr>
          <p:cNvSpPr txBox="1"/>
          <p:nvPr/>
        </p:nvSpPr>
        <p:spPr>
          <a:xfrm>
            <a:off x="3827802" y="3212794"/>
            <a:ext cx="2027566" cy="369332"/>
          </a:xfrm>
          <a:prstGeom prst="rect">
            <a:avLst/>
          </a:prstGeom>
          <a:noFill/>
        </p:spPr>
        <p:txBody>
          <a:bodyPr wrap="square" rtlCol="0">
            <a:spAutoFit/>
          </a:bodyPr>
          <a:lstStyle/>
          <a:p>
            <a:r>
              <a:rPr lang="en-IN" dirty="0"/>
              <a:t>Conical flask</a:t>
            </a:r>
          </a:p>
        </p:txBody>
      </p:sp>
      <p:pic>
        <p:nvPicPr>
          <p:cNvPr id="1032" name="Picture 8" descr="Petri Dish, Application: Chemical Laboratory at best price in Bengaluru |  ID: 18749735948">
            <a:extLst>
              <a:ext uri="{FF2B5EF4-FFF2-40B4-BE49-F238E27FC236}">
                <a16:creationId xmlns:a16="http://schemas.microsoft.com/office/drawing/2014/main" id="{45227220-70F4-00D4-90DE-A4292C665A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5864" y="1692232"/>
            <a:ext cx="1923296" cy="159639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DBFA35F-A2C6-9F6D-888C-DA833ECDF47E}"/>
              </a:ext>
            </a:extLst>
          </p:cNvPr>
          <p:cNvSpPr txBox="1"/>
          <p:nvPr/>
        </p:nvSpPr>
        <p:spPr>
          <a:xfrm>
            <a:off x="6535420" y="3201488"/>
            <a:ext cx="1366528" cy="380638"/>
          </a:xfrm>
          <a:prstGeom prst="rect">
            <a:avLst/>
          </a:prstGeom>
          <a:noFill/>
        </p:spPr>
        <p:txBody>
          <a:bodyPr wrap="square" rtlCol="0">
            <a:spAutoFit/>
          </a:bodyPr>
          <a:lstStyle/>
          <a:p>
            <a:r>
              <a:rPr lang="en-IN" dirty="0"/>
              <a:t>Petri dish</a:t>
            </a:r>
          </a:p>
        </p:txBody>
      </p:sp>
      <p:pic>
        <p:nvPicPr>
          <p:cNvPr id="1034" name="Picture 10" descr="uxcell 304 Stainless Steel Test Tube Holder Lab India | Ubuy">
            <a:extLst>
              <a:ext uri="{FF2B5EF4-FFF2-40B4-BE49-F238E27FC236}">
                <a16:creationId xmlns:a16="http://schemas.microsoft.com/office/drawing/2014/main" id="{EF5CCC11-19DC-A6BF-200A-D8BC9B2F3F3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59657" y="1702943"/>
            <a:ext cx="1796048" cy="128089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D035031-E5E8-904E-CFFE-DBCD4191233E}"/>
              </a:ext>
            </a:extLst>
          </p:cNvPr>
          <p:cNvSpPr txBox="1"/>
          <p:nvPr/>
        </p:nvSpPr>
        <p:spPr>
          <a:xfrm>
            <a:off x="9160042" y="2983833"/>
            <a:ext cx="1622930" cy="646331"/>
          </a:xfrm>
          <a:prstGeom prst="rect">
            <a:avLst/>
          </a:prstGeom>
          <a:noFill/>
        </p:spPr>
        <p:txBody>
          <a:bodyPr wrap="square" rtlCol="0">
            <a:spAutoFit/>
          </a:bodyPr>
          <a:lstStyle/>
          <a:p>
            <a:r>
              <a:rPr lang="en-IN" dirty="0"/>
              <a:t>Test-tube racks </a:t>
            </a:r>
          </a:p>
        </p:txBody>
      </p:sp>
      <p:pic>
        <p:nvPicPr>
          <p:cNvPr id="1036" name="Picture 12" descr="Bunsen Burner In Chemistry Lab physics lab apparatus – laboratorydeal">
            <a:extLst>
              <a:ext uri="{FF2B5EF4-FFF2-40B4-BE49-F238E27FC236}">
                <a16:creationId xmlns:a16="http://schemas.microsoft.com/office/drawing/2014/main" id="{45C2384C-322A-2115-A3B5-F43EA36F28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0247" y="4007657"/>
            <a:ext cx="1507702" cy="140327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695A775-D1D1-1922-1929-DFE2553BF0DD}"/>
              </a:ext>
            </a:extLst>
          </p:cNvPr>
          <p:cNvSpPr txBox="1"/>
          <p:nvPr/>
        </p:nvSpPr>
        <p:spPr>
          <a:xfrm>
            <a:off x="2660431" y="5589221"/>
            <a:ext cx="1347537" cy="646331"/>
          </a:xfrm>
          <a:prstGeom prst="rect">
            <a:avLst/>
          </a:prstGeom>
          <a:noFill/>
        </p:spPr>
        <p:txBody>
          <a:bodyPr wrap="square" rtlCol="0">
            <a:spAutoFit/>
          </a:bodyPr>
          <a:lstStyle/>
          <a:p>
            <a:r>
              <a:rPr lang="en-IN" dirty="0"/>
              <a:t>Bunsen burner</a:t>
            </a:r>
          </a:p>
        </p:txBody>
      </p:sp>
      <p:pic>
        <p:nvPicPr>
          <p:cNvPr id="1038" name="Picture 14" descr="Laboratory Glassware Precise Graduation Chemical Glass Measuring Pipette -  China Pipette, Measuring Pipette | Made-in-China.com">
            <a:extLst>
              <a:ext uri="{FF2B5EF4-FFF2-40B4-BE49-F238E27FC236}">
                <a16:creationId xmlns:a16="http://schemas.microsoft.com/office/drawing/2014/main" id="{EA027728-C6FA-41BB-ADFC-4A755094DA7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75559" y="4160863"/>
            <a:ext cx="2143125" cy="120352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714CDD7D-21FE-987D-C890-CC3A4462559A}"/>
              </a:ext>
            </a:extLst>
          </p:cNvPr>
          <p:cNvSpPr txBox="1"/>
          <p:nvPr/>
        </p:nvSpPr>
        <p:spPr>
          <a:xfrm>
            <a:off x="5274301" y="5653323"/>
            <a:ext cx="2143125" cy="369332"/>
          </a:xfrm>
          <a:prstGeom prst="rect">
            <a:avLst/>
          </a:prstGeom>
          <a:noFill/>
        </p:spPr>
        <p:txBody>
          <a:bodyPr wrap="square" rtlCol="0">
            <a:spAutoFit/>
          </a:bodyPr>
          <a:lstStyle/>
          <a:p>
            <a:r>
              <a:rPr lang="en-IN" dirty="0"/>
              <a:t>Glass pipette </a:t>
            </a:r>
          </a:p>
        </p:txBody>
      </p:sp>
      <p:pic>
        <p:nvPicPr>
          <p:cNvPr id="1040" name="Picture 16" descr="Lab House Dropper Laboratory Pipette (3Ml) : Amazon.in: Industrial &amp;  Scientific">
            <a:extLst>
              <a:ext uri="{FF2B5EF4-FFF2-40B4-BE49-F238E27FC236}">
                <a16:creationId xmlns:a16="http://schemas.microsoft.com/office/drawing/2014/main" id="{574E062A-353B-B3DE-C520-3E0C10A4F1D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88157" y="4083495"/>
            <a:ext cx="1783350" cy="128089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34A934C-CB23-B738-D547-605E7860C032}"/>
              </a:ext>
            </a:extLst>
          </p:cNvPr>
          <p:cNvSpPr txBox="1"/>
          <p:nvPr/>
        </p:nvSpPr>
        <p:spPr>
          <a:xfrm>
            <a:off x="8480289" y="5589221"/>
            <a:ext cx="1783350" cy="369333"/>
          </a:xfrm>
          <a:prstGeom prst="rect">
            <a:avLst/>
          </a:prstGeom>
          <a:noFill/>
        </p:spPr>
        <p:txBody>
          <a:bodyPr wrap="square" rtlCol="0">
            <a:spAutoFit/>
          </a:bodyPr>
          <a:lstStyle/>
          <a:p>
            <a:r>
              <a:rPr lang="en-IN" dirty="0"/>
              <a:t>Droppers </a:t>
            </a:r>
          </a:p>
        </p:txBody>
      </p:sp>
    </p:spTree>
    <p:extLst>
      <p:ext uri="{BB962C8B-B14F-4D97-AF65-F5344CB8AC3E}">
        <p14:creationId xmlns:p14="http://schemas.microsoft.com/office/powerpoint/2010/main" val="1258146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44BCB-93BA-AD5F-729D-BC82951DA261}"/>
              </a:ext>
            </a:extLst>
          </p:cNvPr>
          <p:cNvSpPr>
            <a:spLocks noGrp="1"/>
          </p:cNvSpPr>
          <p:nvPr>
            <p:ph type="title"/>
          </p:nvPr>
        </p:nvSpPr>
        <p:spPr/>
        <p:txBody>
          <a:bodyPr/>
          <a:lstStyle/>
          <a:p>
            <a:pPr algn="ctr"/>
            <a:r>
              <a:rPr lang="en-IN" dirty="0">
                <a:latin typeface="Arial Black" panose="020B0A04020102020204" pitchFamily="34" charset="0"/>
              </a:rPr>
              <a:t>Tools and Glassware</a:t>
            </a:r>
          </a:p>
        </p:txBody>
      </p:sp>
      <p:pic>
        <p:nvPicPr>
          <p:cNvPr id="2050" name="Picture 2" descr="Buy Lab Junction 5 Pcs 3.5ml Glass Colorimeter Test Tubes Set with Round  Bottom Online At Price ₹779">
            <a:extLst>
              <a:ext uri="{FF2B5EF4-FFF2-40B4-BE49-F238E27FC236}">
                <a16:creationId xmlns:a16="http://schemas.microsoft.com/office/drawing/2014/main" id="{31B37B7B-75BA-D253-2C4F-DAA2D09C4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8530" y="1905001"/>
            <a:ext cx="1821839" cy="1524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9FB9B22-CE59-521C-FAD4-C8AAA907C6FE}"/>
              </a:ext>
            </a:extLst>
          </p:cNvPr>
          <p:cNvSpPr txBox="1"/>
          <p:nvPr/>
        </p:nvSpPr>
        <p:spPr>
          <a:xfrm>
            <a:off x="1682005" y="3429000"/>
            <a:ext cx="1821838" cy="369332"/>
          </a:xfrm>
          <a:prstGeom prst="rect">
            <a:avLst/>
          </a:prstGeom>
          <a:noFill/>
        </p:spPr>
        <p:txBody>
          <a:bodyPr wrap="square" rtlCol="0">
            <a:spAutoFit/>
          </a:bodyPr>
          <a:lstStyle/>
          <a:p>
            <a:r>
              <a:rPr lang="en-IN" dirty="0"/>
              <a:t>Test tubes</a:t>
            </a:r>
          </a:p>
        </p:txBody>
      </p:sp>
      <p:pic>
        <p:nvPicPr>
          <p:cNvPr id="2052" name="Picture 4" descr="Capillary Tube For Micro Hematocrit - Buy Capillary Tube, For Micro  Hematocrit, Blood Collection Tube Product on Zhejiang SKG Medical  Technology Co.,Ltd">
            <a:extLst>
              <a:ext uri="{FF2B5EF4-FFF2-40B4-BE49-F238E27FC236}">
                <a16:creationId xmlns:a16="http://schemas.microsoft.com/office/drawing/2014/main" id="{A6C0ABF0-CCF8-90D9-4A14-E9D4FB69CE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1264" y="1905000"/>
            <a:ext cx="1821840" cy="12808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09B49D0-4826-7380-236A-1D6192918256}"/>
              </a:ext>
            </a:extLst>
          </p:cNvPr>
          <p:cNvSpPr txBox="1"/>
          <p:nvPr/>
        </p:nvSpPr>
        <p:spPr>
          <a:xfrm flipH="1">
            <a:off x="5443351" y="3307445"/>
            <a:ext cx="1809751" cy="369332"/>
          </a:xfrm>
          <a:prstGeom prst="rect">
            <a:avLst/>
          </a:prstGeom>
          <a:noFill/>
        </p:spPr>
        <p:txBody>
          <a:bodyPr wrap="square" rtlCol="0">
            <a:spAutoFit/>
          </a:bodyPr>
          <a:lstStyle/>
          <a:p>
            <a:r>
              <a:rPr lang="en-IN" dirty="0"/>
              <a:t>Capillary tube </a:t>
            </a:r>
          </a:p>
        </p:txBody>
      </p:sp>
      <p:pic>
        <p:nvPicPr>
          <p:cNvPr id="2054" name="Picture 6" descr="SYRINGE | Nipro">
            <a:extLst>
              <a:ext uri="{FF2B5EF4-FFF2-40B4-BE49-F238E27FC236}">
                <a16:creationId xmlns:a16="http://schemas.microsoft.com/office/drawing/2014/main" id="{284AE814-9729-3330-E11E-6A31CBC601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1633" y="1905000"/>
            <a:ext cx="1809750" cy="140244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D89418F-9657-143D-41F6-EC7A3251B828}"/>
              </a:ext>
            </a:extLst>
          </p:cNvPr>
          <p:cNvSpPr txBox="1"/>
          <p:nvPr/>
        </p:nvSpPr>
        <p:spPr>
          <a:xfrm>
            <a:off x="9143999" y="3429000"/>
            <a:ext cx="1365995" cy="369332"/>
          </a:xfrm>
          <a:prstGeom prst="rect">
            <a:avLst/>
          </a:prstGeom>
          <a:noFill/>
        </p:spPr>
        <p:txBody>
          <a:bodyPr wrap="square" rtlCol="0">
            <a:spAutoFit/>
          </a:bodyPr>
          <a:lstStyle/>
          <a:p>
            <a:r>
              <a:rPr lang="en-IN" dirty="0"/>
              <a:t>syringes</a:t>
            </a:r>
          </a:p>
        </p:txBody>
      </p:sp>
      <p:pic>
        <p:nvPicPr>
          <p:cNvPr id="2056" name="Picture 8" descr="PHARMACEUTICAL MICROBIOLOGY: Inoculation loop">
            <a:extLst>
              <a:ext uri="{FF2B5EF4-FFF2-40B4-BE49-F238E27FC236}">
                <a16:creationId xmlns:a16="http://schemas.microsoft.com/office/drawing/2014/main" id="{1A68ACF9-196E-26D3-0859-82D896D837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5761" y="4711260"/>
            <a:ext cx="2032853" cy="128089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276CD3D2-A32A-7FB3-6F1A-B9EFB49A6D5E}"/>
              </a:ext>
            </a:extLst>
          </p:cNvPr>
          <p:cNvSpPr txBox="1"/>
          <p:nvPr/>
        </p:nvSpPr>
        <p:spPr>
          <a:xfrm flipH="1">
            <a:off x="1835761" y="6192867"/>
            <a:ext cx="1941415" cy="369332"/>
          </a:xfrm>
          <a:prstGeom prst="rect">
            <a:avLst/>
          </a:prstGeom>
          <a:noFill/>
        </p:spPr>
        <p:txBody>
          <a:bodyPr wrap="square" rtlCol="0">
            <a:spAutoFit/>
          </a:bodyPr>
          <a:lstStyle/>
          <a:p>
            <a:r>
              <a:rPr lang="en-IN" dirty="0"/>
              <a:t>Streaking loop</a:t>
            </a:r>
          </a:p>
        </p:txBody>
      </p:sp>
      <p:pic>
        <p:nvPicPr>
          <p:cNvPr id="2058" name="Picture 10" descr="BD Vacutainer® Blood Collection Tubes">
            <a:extLst>
              <a:ext uri="{FF2B5EF4-FFF2-40B4-BE49-F238E27FC236}">
                <a16:creationId xmlns:a16="http://schemas.microsoft.com/office/drawing/2014/main" id="{AE929ABE-D008-10AB-A3F3-BB9EA2BB63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6163" y="4589704"/>
            <a:ext cx="2032853" cy="15240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9ECCB43-1843-22A0-9D8A-CE894418BE0D}"/>
              </a:ext>
            </a:extLst>
          </p:cNvPr>
          <p:cNvSpPr txBox="1"/>
          <p:nvPr/>
        </p:nvSpPr>
        <p:spPr>
          <a:xfrm flipH="1">
            <a:off x="5416165" y="6233890"/>
            <a:ext cx="2032851" cy="369332"/>
          </a:xfrm>
          <a:prstGeom prst="rect">
            <a:avLst/>
          </a:prstGeom>
          <a:noFill/>
        </p:spPr>
        <p:txBody>
          <a:bodyPr wrap="square" rtlCol="0">
            <a:spAutoFit/>
          </a:bodyPr>
          <a:lstStyle/>
          <a:p>
            <a:r>
              <a:rPr lang="en-IN" dirty="0"/>
              <a:t>vacutainer</a:t>
            </a:r>
          </a:p>
        </p:txBody>
      </p:sp>
      <p:pic>
        <p:nvPicPr>
          <p:cNvPr id="2060" name="Picture 12" descr="IS IndoSurgicals Tourniquet Elastic Band (Blue Color - Improved Model) -  Pack of 2 Pcs. (Blue) : Amazon.in: Industrial &amp; Scientific">
            <a:extLst>
              <a:ext uri="{FF2B5EF4-FFF2-40B4-BE49-F238E27FC236}">
                <a16:creationId xmlns:a16="http://schemas.microsoft.com/office/drawing/2014/main" id="{441BBA75-8156-8C56-CB74-DE4DF7732C3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99283" y="4711259"/>
            <a:ext cx="1562100" cy="128089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6080F53-D9A3-E0E8-0A11-8A8C69DB2A0C}"/>
              </a:ext>
            </a:extLst>
          </p:cNvPr>
          <p:cNvSpPr txBox="1"/>
          <p:nvPr/>
        </p:nvSpPr>
        <p:spPr>
          <a:xfrm>
            <a:off x="9174829" y="6113704"/>
            <a:ext cx="1941415" cy="369332"/>
          </a:xfrm>
          <a:prstGeom prst="rect">
            <a:avLst/>
          </a:prstGeom>
          <a:noFill/>
        </p:spPr>
        <p:txBody>
          <a:bodyPr wrap="square" rtlCol="0">
            <a:spAutoFit/>
          </a:bodyPr>
          <a:lstStyle/>
          <a:p>
            <a:r>
              <a:rPr lang="en-IN" dirty="0"/>
              <a:t>Tourniquet </a:t>
            </a:r>
          </a:p>
        </p:txBody>
      </p:sp>
    </p:spTree>
    <p:extLst>
      <p:ext uri="{BB962C8B-B14F-4D97-AF65-F5344CB8AC3E}">
        <p14:creationId xmlns:p14="http://schemas.microsoft.com/office/powerpoint/2010/main" val="1792419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E6C35-C98D-28C0-ADAC-D8923D059059}"/>
              </a:ext>
            </a:extLst>
          </p:cNvPr>
          <p:cNvSpPr>
            <a:spLocks noGrp="1"/>
          </p:cNvSpPr>
          <p:nvPr>
            <p:ph type="title"/>
          </p:nvPr>
        </p:nvSpPr>
        <p:spPr>
          <a:xfrm>
            <a:off x="2503277" y="328274"/>
            <a:ext cx="8911687" cy="846102"/>
          </a:xfrm>
        </p:spPr>
        <p:txBody>
          <a:bodyPr/>
          <a:lstStyle/>
          <a:p>
            <a:pPr algn="ctr"/>
            <a:r>
              <a:rPr lang="en-IN" dirty="0">
                <a:latin typeface="Arial Black" panose="020B0A04020102020204" pitchFamily="34" charset="0"/>
              </a:rPr>
              <a:t>INSTRUCTIONS INSIDE LAB</a:t>
            </a:r>
          </a:p>
        </p:txBody>
      </p:sp>
      <p:sp>
        <p:nvSpPr>
          <p:cNvPr id="3" name="Content Placeholder 2">
            <a:extLst>
              <a:ext uri="{FF2B5EF4-FFF2-40B4-BE49-F238E27FC236}">
                <a16:creationId xmlns:a16="http://schemas.microsoft.com/office/drawing/2014/main" id="{BC2CDCEF-8B96-5235-9C01-E8DA06ACCC34}"/>
              </a:ext>
            </a:extLst>
          </p:cNvPr>
          <p:cNvSpPr>
            <a:spLocks noGrp="1"/>
          </p:cNvSpPr>
          <p:nvPr>
            <p:ph idx="1"/>
          </p:nvPr>
        </p:nvSpPr>
        <p:spPr>
          <a:xfrm>
            <a:off x="2589212" y="1483360"/>
            <a:ext cx="8915400" cy="4427862"/>
          </a:xfrm>
        </p:spPr>
        <p:txBody>
          <a:bodyPr>
            <a:normAutofit fontScale="85000" lnSpcReduction="20000"/>
          </a:bodyPr>
          <a:lstStyle/>
          <a:p>
            <a:r>
              <a:rPr lang="en-IN" b="1" dirty="0">
                <a:latin typeface="Arial" panose="020B0604020202020204" pitchFamily="34" charset="0"/>
                <a:cs typeface="Arial" panose="020B0604020202020204" pitchFamily="34" charset="0"/>
              </a:rPr>
              <a:t>The laboratory usually contains unsafe substances or tools and your full attention is required.</a:t>
            </a:r>
          </a:p>
          <a:p>
            <a:r>
              <a:rPr lang="en-IN" b="1" dirty="0">
                <a:latin typeface="Arial" panose="020B0604020202020204" pitchFamily="34" charset="0"/>
                <a:cs typeface="Arial" panose="020B0604020202020204" pitchFamily="34" charset="0"/>
              </a:rPr>
              <a:t>For both safety reasons and to avoid disturb  lab activities.(must silence mobile phone and their use is prohibited)</a:t>
            </a:r>
          </a:p>
          <a:p>
            <a:r>
              <a:rPr lang="en-IN" b="1" dirty="0">
                <a:latin typeface="Arial" panose="020B0604020202020204" pitchFamily="34" charset="0"/>
                <a:cs typeface="Arial" panose="020B0604020202020204" pitchFamily="34" charset="0"/>
              </a:rPr>
              <a:t> All persons in laboratories, including student’s, staff, and visitors shall wear safety glasses , goggles or face shields at all times potential eye hazards exist.</a:t>
            </a:r>
          </a:p>
          <a:p>
            <a:r>
              <a:rPr lang="en-IN" b="1" dirty="0">
                <a:latin typeface="Arial" panose="020B0604020202020204" pitchFamily="34" charset="0"/>
                <a:cs typeface="Arial" panose="020B0604020202020204" pitchFamily="34" charset="0"/>
              </a:rPr>
              <a:t>Eating , Drinking, Chewing gum and applying cosmetics are prohibited in the laboratories.</a:t>
            </a:r>
          </a:p>
          <a:p>
            <a:r>
              <a:rPr lang="en-IN" b="1" dirty="0">
                <a:latin typeface="Arial" panose="020B0604020202020204" pitchFamily="34" charset="0"/>
                <a:cs typeface="Arial" panose="020B0604020202020204" pitchFamily="34" charset="0"/>
              </a:rPr>
              <a:t>Do not store food in same refrigerators or freezer with chemicals, biohazards, and radioactive materials.</a:t>
            </a:r>
          </a:p>
          <a:p>
            <a:r>
              <a:rPr lang="en-IN" b="1" dirty="0">
                <a:solidFill>
                  <a:srgbClr val="FF0000"/>
                </a:solidFill>
                <a:latin typeface="Arial" panose="020B0604020202020204" pitchFamily="34" charset="0"/>
                <a:cs typeface="Arial" panose="020B0604020202020204" pitchFamily="34" charset="0"/>
              </a:rPr>
              <a:t>Appropriate gloves are essential  when working with hazardous substances like blood.</a:t>
            </a:r>
          </a:p>
        </p:txBody>
      </p:sp>
    </p:spTree>
    <p:extLst>
      <p:ext uri="{BB962C8B-B14F-4D97-AF65-F5344CB8AC3E}">
        <p14:creationId xmlns:p14="http://schemas.microsoft.com/office/powerpoint/2010/main" val="1071412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338B4-7D11-2581-8752-4C1E13808B8F}"/>
              </a:ext>
            </a:extLst>
          </p:cNvPr>
          <p:cNvSpPr>
            <a:spLocks noGrp="1"/>
          </p:cNvSpPr>
          <p:nvPr>
            <p:ph type="title"/>
          </p:nvPr>
        </p:nvSpPr>
        <p:spPr/>
        <p:txBody>
          <a:bodyPr/>
          <a:lstStyle/>
          <a:p>
            <a:pPr algn="ctr"/>
            <a:r>
              <a:rPr lang="en-IN" dirty="0">
                <a:latin typeface="Arial Black" panose="020B0A04020102020204" pitchFamily="34" charset="0"/>
              </a:rPr>
              <a:t>INSTRUCTIONS INSIDE LAB</a:t>
            </a:r>
          </a:p>
        </p:txBody>
      </p:sp>
      <p:sp>
        <p:nvSpPr>
          <p:cNvPr id="3" name="Content Placeholder 2">
            <a:extLst>
              <a:ext uri="{FF2B5EF4-FFF2-40B4-BE49-F238E27FC236}">
                <a16:creationId xmlns:a16="http://schemas.microsoft.com/office/drawing/2014/main" id="{26E3EFAE-F891-A92D-2729-3C53DD257F8D}"/>
              </a:ext>
            </a:extLst>
          </p:cNvPr>
          <p:cNvSpPr>
            <a:spLocks noGrp="1"/>
          </p:cNvSpPr>
          <p:nvPr>
            <p:ph idx="1"/>
          </p:nvPr>
        </p:nvSpPr>
        <p:spPr/>
        <p:txBody>
          <a:bodyPr>
            <a:normAutofit fontScale="92500" lnSpcReduction="10000"/>
          </a:bodyPr>
          <a:lstStyle/>
          <a:p>
            <a:r>
              <a:rPr lang="en-IN" b="1" dirty="0">
                <a:latin typeface="Arial" panose="020B0604020202020204" pitchFamily="34" charset="0"/>
                <a:cs typeface="Arial" panose="020B0604020202020204" pitchFamily="34" charset="0"/>
              </a:rPr>
              <a:t>Wear appropriate clothing in particular you must wear closed toed shoes( no sandals or flipflop) in the laboratory to avoid wearing your best clothes and if you have long hair tie it back.</a:t>
            </a:r>
          </a:p>
          <a:p>
            <a:r>
              <a:rPr lang="en-IN" b="1" dirty="0">
                <a:latin typeface="Arial" panose="020B0604020202020204" pitchFamily="34" charset="0"/>
                <a:cs typeface="Arial" panose="020B0604020202020204" pitchFamily="34" charset="0"/>
              </a:rPr>
              <a:t>Wearing an iPod , Bluetooth or any other device that interferes with hearing is not allowed.</a:t>
            </a:r>
          </a:p>
          <a:p>
            <a:r>
              <a:rPr lang="en-IN" b="1" dirty="0">
                <a:latin typeface="Arial" panose="020B0604020202020204" pitchFamily="34" charset="0"/>
                <a:cs typeface="Arial" panose="020B0604020202020204" pitchFamily="34" charset="0"/>
              </a:rPr>
              <a:t>Never pipette anything by mouth.</a:t>
            </a:r>
          </a:p>
          <a:p>
            <a:r>
              <a:rPr lang="en-IN" b="1" dirty="0">
                <a:latin typeface="Arial" panose="020B0604020202020204" pitchFamily="34" charset="0"/>
                <a:cs typeface="Arial" panose="020B0604020202020204" pitchFamily="34" charset="0"/>
              </a:rPr>
              <a:t>The work area must be kept clean.</a:t>
            </a:r>
          </a:p>
          <a:p>
            <a:r>
              <a:rPr lang="en-IN" b="1" dirty="0">
                <a:latin typeface="Arial" panose="020B0604020202020204" pitchFamily="34" charset="0"/>
                <a:cs typeface="Arial" panose="020B0604020202020204" pitchFamily="34" charset="0"/>
              </a:rPr>
              <a:t>All chemical should be labelled and stored properly. </a:t>
            </a:r>
          </a:p>
          <a:p>
            <a:r>
              <a:rPr lang="en-IN" b="1" dirty="0">
                <a:latin typeface="Arial" panose="020B0604020202020204" pitchFamily="34" charset="0"/>
                <a:cs typeface="Arial" panose="020B0604020202020204" pitchFamily="34" charset="0"/>
              </a:rPr>
              <a:t>Remove contaminated gloves before touching to common use devices (doorknobs equipment) discard gloves before leaving the laboratory.</a:t>
            </a:r>
          </a:p>
        </p:txBody>
      </p:sp>
    </p:spTree>
    <p:extLst>
      <p:ext uri="{BB962C8B-B14F-4D97-AF65-F5344CB8AC3E}">
        <p14:creationId xmlns:p14="http://schemas.microsoft.com/office/powerpoint/2010/main" val="797617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4621F-D7C8-C23C-9818-DAEBDE55CB5E}"/>
              </a:ext>
            </a:extLst>
          </p:cNvPr>
          <p:cNvSpPr>
            <a:spLocks noGrp="1"/>
          </p:cNvSpPr>
          <p:nvPr>
            <p:ph type="title"/>
          </p:nvPr>
        </p:nvSpPr>
        <p:spPr>
          <a:xfrm>
            <a:off x="2517510" y="680670"/>
            <a:ext cx="8911687" cy="1280890"/>
          </a:xfrm>
        </p:spPr>
        <p:txBody>
          <a:bodyPr>
            <a:normAutofit/>
          </a:bodyPr>
          <a:lstStyle/>
          <a:p>
            <a:r>
              <a:rPr lang="en-IN" sz="3200" dirty="0">
                <a:latin typeface="Arial Black" panose="020B0A04020102020204" pitchFamily="34" charset="0"/>
              </a:rPr>
              <a:t>Introduction</a:t>
            </a:r>
          </a:p>
        </p:txBody>
      </p:sp>
      <p:sp>
        <p:nvSpPr>
          <p:cNvPr id="3" name="Content Placeholder 2">
            <a:extLst>
              <a:ext uri="{FF2B5EF4-FFF2-40B4-BE49-F238E27FC236}">
                <a16:creationId xmlns:a16="http://schemas.microsoft.com/office/drawing/2014/main" id="{23E7E695-372E-A2D5-8974-8F9FAC2F9A85}"/>
              </a:ext>
            </a:extLst>
          </p:cNvPr>
          <p:cNvSpPr>
            <a:spLocks noGrp="1"/>
          </p:cNvSpPr>
          <p:nvPr>
            <p:ph idx="1"/>
          </p:nvPr>
        </p:nvSpPr>
        <p:spPr/>
        <p:txBody>
          <a:bodyPr>
            <a:normAutofit fontScale="92500" lnSpcReduction="20000"/>
          </a:bodyPr>
          <a:lstStyle/>
          <a:p>
            <a:r>
              <a:rPr lang="en-IN" b="1" dirty="0">
                <a:latin typeface="Arial" panose="020B0604020202020204" pitchFamily="34" charset="0"/>
                <a:cs typeface="Arial" panose="020B0604020202020204" pitchFamily="34" charset="0"/>
              </a:rPr>
              <a:t>A </a:t>
            </a:r>
            <a:r>
              <a:rPr lang="en-IN" b="1" dirty="0">
                <a:solidFill>
                  <a:srgbClr val="C00000"/>
                </a:solidFill>
                <a:latin typeface="Arial" panose="020B0604020202020204" pitchFamily="34" charset="0"/>
                <a:cs typeface="Arial" panose="020B0604020202020204" pitchFamily="34" charset="0"/>
              </a:rPr>
              <a:t>medical laboratory </a:t>
            </a:r>
            <a:r>
              <a:rPr lang="en-IN" b="1" dirty="0">
                <a:solidFill>
                  <a:schemeClr val="tx1"/>
                </a:solidFill>
                <a:latin typeface="Arial" panose="020B0604020202020204" pitchFamily="34" charset="0"/>
                <a:cs typeface="Arial" panose="020B0604020202020204" pitchFamily="34" charset="0"/>
              </a:rPr>
              <a:t>or </a:t>
            </a:r>
            <a:r>
              <a:rPr lang="en-IN" b="1" dirty="0">
                <a:solidFill>
                  <a:srgbClr val="C00000"/>
                </a:solidFill>
                <a:latin typeface="Arial" panose="020B0604020202020204" pitchFamily="34" charset="0"/>
                <a:cs typeface="Arial" panose="020B0604020202020204" pitchFamily="34" charset="0"/>
              </a:rPr>
              <a:t>clinical laboratory</a:t>
            </a:r>
            <a:r>
              <a:rPr lang="en-IN" b="1" dirty="0">
                <a:solidFill>
                  <a:schemeClr val="tx1"/>
                </a:solidFill>
                <a:latin typeface="Arial" panose="020B0604020202020204" pitchFamily="34" charset="0"/>
                <a:cs typeface="Arial" panose="020B0604020202020204" pitchFamily="34" charset="0"/>
              </a:rPr>
              <a:t> is a laboratory where test are carried out on clinical specimens to obtain information about the health of a patient to support the processes of diagnosis, treatment, and disease preventions.</a:t>
            </a:r>
          </a:p>
          <a:p>
            <a:r>
              <a:rPr lang="en-IN" b="1" dirty="0">
                <a:solidFill>
                  <a:schemeClr val="tx1"/>
                </a:solidFill>
                <a:latin typeface="Arial" panose="020B0604020202020204" pitchFamily="34" charset="0"/>
                <a:cs typeface="Arial" panose="020B0604020202020204" pitchFamily="34" charset="0"/>
              </a:rPr>
              <a:t>For the laboratory services network to be optimally utilized and make meaningful contribution to health care and disease prevention, every member of its workforce must:</a:t>
            </a:r>
          </a:p>
          <a:p>
            <a:pPr>
              <a:buFont typeface="Wingdings" panose="05000000000000000000" pitchFamily="2" charset="2"/>
              <a:buChar char="v"/>
            </a:pPr>
            <a:r>
              <a:rPr lang="en-IN" b="1" dirty="0">
                <a:solidFill>
                  <a:schemeClr val="tx1"/>
                </a:solidFill>
                <a:latin typeface="Arial" panose="020B0604020202020204" pitchFamily="34" charset="0"/>
                <a:cs typeface="Arial" panose="020B0604020202020204" pitchFamily="34" charset="0"/>
              </a:rPr>
              <a:t>Understanding the laboratory’s function and its contribution to the nations health services is essential.</a:t>
            </a:r>
          </a:p>
          <a:p>
            <a:pPr>
              <a:buFont typeface="Wingdings" panose="05000000000000000000" pitchFamily="2" charset="2"/>
              <a:buChar char="v"/>
            </a:pPr>
            <a:r>
              <a:rPr lang="en-IN" b="1" dirty="0">
                <a:solidFill>
                  <a:schemeClr val="tx1"/>
                </a:solidFill>
                <a:latin typeface="Arial" panose="020B0604020202020204" pitchFamily="34" charset="0"/>
                <a:cs typeface="Arial" panose="020B0604020202020204" pitchFamily="34" charset="0"/>
              </a:rPr>
              <a:t>Appreciate the need to involve all members in the provision of health services.</a:t>
            </a:r>
          </a:p>
          <a:p>
            <a:pPr>
              <a:buFont typeface="Wingdings" panose="05000000000000000000" pitchFamily="2" charset="2"/>
              <a:buChar char="v"/>
            </a:pPr>
            <a:r>
              <a:rPr lang="en-IN" b="1" dirty="0">
                <a:solidFill>
                  <a:schemeClr val="tx1"/>
                </a:solidFill>
                <a:latin typeface="Arial" panose="020B0604020202020204" pitchFamily="34" charset="0"/>
                <a:cs typeface="Arial" panose="020B0604020202020204" pitchFamily="34" charset="0"/>
              </a:rPr>
              <a:t>Follow professional ethics and code of conduct.</a:t>
            </a:r>
          </a:p>
          <a:p>
            <a:pPr>
              <a:buFont typeface="Wingdings" panose="05000000000000000000" pitchFamily="2" charset="2"/>
              <a:buChar char="v"/>
            </a:pPr>
            <a:r>
              <a:rPr lang="en-IN" b="1" dirty="0">
                <a:solidFill>
                  <a:schemeClr val="tx1"/>
                </a:solidFill>
                <a:latin typeface="Arial" panose="020B0604020202020204" pitchFamily="34" charset="0"/>
                <a:cs typeface="Arial" panose="020B0604020202020204" pitchFamily="34" charset="0"/>
              </a:rPr>
              <a:t>Experience job satisfaction and have professional loyalty.</a:t>
            </a:r>
          </a:p>
          <a:p>
            <a:pPr>
              <a:buFont typeface="Wingdings" panose="05000000000000000000" pitchFamily="2" charset="2"/>
              <a:buChar char="v"/>
            </a:pPr>
            <a:endParaRPr lang="en-IN"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9643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2A3D4-0D78-A583-326A-F1F297E49C1C}"/>
              </a:ext>
            </a:extLst>
          </p:cNvPr>
          <p:cNvSpPr>
            <a:spLocks noGrp="1"/>
          </p:cNvSpPr>
          <p:nvPr>
            <p:ph type="title"/>
          </p:nvPr>
        </p:nvSpPr>
        <p:spPr/>
        <p:txBody>
          <a:bodyPr/>
          <a:lstStyle/>
          <a:p>
            <a:pPr algn="ctr"/>
            <a:r>
              <a:rPr lang="en-IN" dirty="0">
                <a:latin typeface="Arial Black" panose="020B0A04020102020204" pitchFamily="34" charset="0"/>
              </a:rPr>
              <a:t>INSTRUCTIONS INSIDE LAB</a:t>
            </a:r>
          </a:p>
        </p:txBody>
      </p:sp>
      <p:sp>
        <p:nvSpPr>
          <p:cNvPr id="3" name="Content Placeholder 2">
            <a:extLst>
              <a:ext uri="{FF2B5EF4-FFF2-40B4-BE49-F238E27FC236}">
                <a16:creationId xmlns:a16="http://schemas.microsoft.com/office/drawing/2014/main" id="{365CA3BD-0ED7-A8E4-B966-3805369C7A49}"/>
              </a:ext>
            </a:extLst>
          </p:cNvPr>
          <p:cNvSpPr>
            <a:spLocks noGrp="1"/>
          </p:cNvSpPr>
          <p:nvPr>
            <p:ph idx="1"/>
          </p:nvPr>
        </p:nvSpPr>
        <p:spPr/>
        <p:txBody>
          <a:bodyPr/>
          <a:lstStyle/>
          <a:p>
            <a:r>
              <a:rPr lang="en-IN" b="1" dirty="0">
                <a:latin typeface="Arial" panose="020B0604020202020204" pitchFamily="34" charset="0"/>
                <a:cs typeface="Arial" panose="020B0604020202020204" pitchFamily="34" charset="0"/>
              </a:rPr>
              <a:t>Always wash hands with soap and water before leaving the laboratory.</a:t>
            </a:r>
          </a:p>
          <a:p>
            <a:r>
              <a:rPr lang="en-IN" b="1" dirty="0">
                <a:latin typeface="Arial" panose="020B0604020202020204" pitchFamily="34" charset="0"/>
                <a:cs typeface="Arial" panose="020B0604020202020204" pitchFamily="34" charset="0"/>
              </a:rPr>
              <a:t>No smoking.</a:t>
            </a:r>
          </a:p>
          <a:p>
            <a:r>
              <a:rPr lang="en-IN" b="1" dirty="0">
                <a:latin typeface="Arial" panose="020B0604020202020204" pitchFamily="34" charset="0"/>
                <a:cs typeface="Arial" panose="020B0604020202020204" pitchFamily="34" charset="0"/>
              </a:rPr>
              <a:t> stay focus and aware of your surrounding in lab.</a:t>
            </a:r>
          </a:p>
          <a:p>
            <a:r>
              <a:rPr lang="en-IN" b="1" dirty="0">
                <a:latin typeface="Arial" panose="020B0604020202020204" pitchFamily="34" charset="0"/>
                <a:cs typeface="Arial" panose="020B0604020202020204" pitchFamily="34" charset="0"/>
              </a:rPr>
              <a:t>Keeping personals items separate from lab work.</a:t>
            </a:r>
          </a:p>
          <a:p>
            <a:pPr marL="0" indent="0">
              <a:buNone/>
            </a:pPr>
            <a:r>
              <a:rPr lang="en-IN" dirty="0"/>
              <a:t> </a:t>
            </a:r>
          </a:p>
        </p:txBody>
      </p:sp>
    </p:spTree>
    <p:extLst>
      <p:ext uri="{BB962C8B-B14F-4D97-AF65-F5344CB8AC3E}">
        <p14:creationId xmlns:p14="http://schemas.microsoft.com/office/powerpoint/2010/main" val="2603167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B00AD-31C4-B4D3-61C2-E88C010C6334}"/>
              </a:ext>
            </a:extLst>
          </p:cNvPr>
          <p:cNvSpPr>
            <a:spLocks noGrp="1"/>
          </p:cNvSpPr>
          <p:nvPr>
            <p:ph type="title"/>
          </p:nvPr>
        </p:nvSpPr>
        <p:spPr/>
        <p:txBody>
          <a:bodyPr/>
          <a:lstStyle/>
          <a:p>
            <a:r>
              <a:rPr lang="en-IN" dirty="0">
                <a:solidFill>
                  <a:srgbClr val="0070C0"/>
                </a:solidFill>
                <a:latin typeface="Arial Black" panose="020B0A04020102020204" pitchFamily="34" charset="0"/>
              </a:rPr>
              <a:t>ROLE OF MEDICAL LABORATORY TECHNOLOGIST</a:t>
            </a:r>
            <a:endParaRPr lang="en-IN" dirty="0"/>
          </a:p>
        </p:txBody>
      </p:sp>
      <p:sp>
        <p:nvSpPr>
          <p:cNvPr id="3" name="Content Placeholder 2">
            <a:extLst>
              <a:ext uri="{FF2B5EF4-FFF2-40B4-BE49-F238E27FC236}">
                <a16:creationId xmlns:a16="http://schemas.microsoft.com/office/drawing/2014/main" id="{9D66BD6C-FB9F-CB56-EC3E-5145255480D7}"/>
              </a:ext>
            </a:extLst>
          </p:cNvPr>
          <p:cNvSpPr>
            <a:spLocks noGrp="1"/>
          </p:cNvSpPr>
          <p:nvPr>
            <p:ph idx="1"/>
          </p:nvPr>
        </p:nvSpPr>
        <p:spPr/>
        <p:txBody>
          <a:bodyPr>
            <a:normAutofit fontScale="77500" lnSpcReduction="20000"/>
          </a:bodyPr>
          <a:lstStyle/>
          <a:p>
            <a:r>
              <a:rPr lang="en-IN" b="1" dirty="0">
                <a:latin typeface="Arial" panose="020B0604020202020204" pitchFamily="34" charset="0"/>
                <a:cs typeface="Arial" panose="020B0604020202020204" pitchFamily="34" charset="0"/>
              </a:rPr>
              <a:t>The medical laboratory scientist has the best of both worlds with challenges and rewards of medicine and sciences.</a:t>
            </a:r>
          </a:p>
          <a:p>
            <a:r>
              <a:rPr lang="en-IN" b="1" dirty="0">
                <a:latin typeface="Arial" panose="020B0604020202020204" pitchFamily="34" charset="0"/>
                <a:cs typeface="Arial" panose="020B0604020202020204" pitchFamily="34" charset="0"/>
              </a:rPr>
              <a:t>The medical laboratory scientist perform a full range of laboratory tests from simple pre- merital blood test to more complex test To uncover disease such as AIDS, diabetes, and cancer.</a:t>
            </a:r>
          </a:p>
          <a:p>
            <a:r>
              <a:rPr lang="en-IN" b="1" dirty="0">
                <a:latin typeface="Arial" panose="020B0604020202020204" pitchFamily="34" charset="0"/>
                <a:cs typeface="Arial" panose="020B0604020202020204" pitchFamily="34" charset="0"/>
              </a:rPr>
              <a:t>The medical technologist is also responsible for conforming the accuracy of test results and reporting laboratory finding to the pathologist and other Docters.</a:t>
            </a:r>
          </a:p>
          <a:p>
            <a:r>
              <a:rPr lang="en-IN" b="1" dirty="0">
                <a:latin typeface="Arial" panose="020B0604020202020204" pitchFamily="34" charset="0"/>
                <a:cs typeface="Arial" panose="020B0604020202020204" pitchFamily="34" charset="0"/>
              </a:rPr>
              <a:t>Medical laboratory technicians work in five major areas of the laboratory:</a:t>
            </a:r>
          </a:p>
          <a:p>
            <a:pPr>
              <a:buFont typeface="Arial" panose="020B0604020202020204" pitchFamily="34" charset="0"/>
              <a:buChar char="•"/>
            </a:pPr>
            <a:r>
              <a:rPr lang="en-IN" sz="1600" b="1" dirty="0">
                <a:latin typeface="Arial" panose="020B0604020202020204" pitchFamily="34" charset="0"/>
                <a:cs typeface="Arial" panose="020B0604020202020204" pitchFamily="34" charset="0"/>
              </a:rPr>
              <a:t>BLOOD BANKING</a:t>
            </a:r>
          </a:p>
          <a:p>
            <a:pPr>
              <a:buFont typeface="Arial" panose="020B0604020202020204" pitchFamily="34" charset="0"/>
              <a:buChar char="•"/>
            </a:pPr>
            <a:r>
              <a:rPr lang="en-IN" sz="1600" b="1" dirty="0">
                <a:latin typeface="Arial" panose="020B0604020202020204" pitchFamily="34" charset="0"/>
                <a:cs typeface="Arial" panose="020B0604020202020204" pitchFamily="34" charset="0"/>
              </a:rPr>
              <a:t>BIOCHEMISTRY</a:t>
            </a:r>
          </a:p>
          <a:p>
            <a:pPr>
              <a:buFont typeface="Arial" panose="020B0604020202020204" pitchFamily="34" charset="0"/>
              <a:buChar char="•"/>
            </a:pPr>
            <a:r>
              <a:rPr lang="en-IN" sz="1600" b="1" dirty="0">
                <a:latin typeface="Arial" panose="020B0604020202020204" pitchFamily="34" charset="0"/>
                <a:cs typeface="Arial" panose="020B0604020202020204" pitchFamily="34" charset="0"/>
              </a:rPr>
              <a:t>HAEMATOLOGY</a:t>
            </a:r>
          </a:p>
          <a:p>
            <a:pPr>
              <a:buFont typeface="Arial" panose="020B0604020202020204" pitchFamily="34" charset="0"/>
              <a:buChar char="•"/>
            </a:pPr>
            <a:r>
              <a:rPr lang="en-IN" sz="1600" b="1" dirty="0">
                <a:latin typeface="Arial" panose="020B0604020202020204" pitchFamily="34" charset="0"/>
                <a:cs typeface="Arial" panose="020B0604020202020204" pitchFamily="34" charset="0"/>
              </a:rPr>
              <a:t>IMMUNOLOGY</a:t>
            </a:r>
          </a:p>
          <a:p>
            <a:pPr>
              <a:buFont typeface="Arial" panose="020B0604020202020204" pitchFamily="34" charset="0"/>
              <a:buChar char="•"/>
            </a:pPr>
            <a:r>
              <a:rPr lang="en-IN" sz="1600" b="1" dirty="0">
                <a:latin typeface="Arial" panose="020B0604020202020204" pitchFamily="34" charset="0"/>
                <a:cs typeface="Arial" panose="020B0604020202020204" pitchFamily="34" charset="0"/>
              </a:rPr>
              <a:t>MICROBIOLOGY</a:t>
            </a:r>
            <a:endParaRPr lang="en-IN"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7727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336CC-EBD6-CCC1-E12B-855BE35CDBF8}"/>
              </a:ext>
            </a:extLst>
          </p:cNvPr>
          <p:cNvSpPr>
            <a:spLocks noGrp="1"/>
          </p:cNvSpPr>
          <p:nvPr>
            <p:ph type="title"/>
          </p:nvPr>
        </p:nvSpPr>
        <p:spPr>
          <a:xfrm>
            <a:off x="2589212" y="668933"/>
            <a:ext cx="8911687" cy="1280890"/>
          </a:xfrm>
        </p:spPr>
        <p:txBody>
          <a:bodyPr>
            <a:normAutofit fontScale="90000"/>
          </a:bodyPr>
          <a:lstStyle/>
          <a:p>
            <a:r>
              <a:rPr lang="en-IN" dirty="0">
                <a:solidFill>
                  <a:srgbClr val="0070C0"/>
                </a:solidFill>
                <a:latin typeface="Arial Black" panose="020B0A04020102020204" pitchFamily="34" charset="0"/>
              </a:rPr>
              <a:t>ROLE OF MEDICAL LABORATORY TECHNOLOGIST</a:t>
            </a:r>
          </a:p>
        </p:txBody>
      </p:sp>
      <p:sp>
        <p:nvSpPr>
          <p:cNvPr id="3" name="Content Placeholder 2">
            <a:extLst>
              <a:ext uri="{FF2B5EF4-FFF2-40B4-BE49-F238E27FC236}">
                <a16:creationId xmlns:a16="http://schemas.microsoft.com/office/drawing/2014/main" id="{35944B94-90EB-579C-B835-FD2B3AAE31BA}"/>
              </a:ext>
            </a:extLst>
          </p:cNvPr>
          <p:cNvSpPr>
            <a:spLocks noGrp="1"/>
          </p:cNvSpPr>
          <p:nvPr>
            <p:ph idx="1"/>
          </p:nvPr>
        </p:nvSpPr>
        <p:spPr>
          <a:xfrm>
            <a:off x="2275448" y="2133600"/>
            <a:ext cx="8915400" cy="3777622"/>
          </a:xfrm>
        </p:spPr>
        <p:txBody>
          <a:bodyPr>
            <a:normAutofit fontScale="85000" lnSpcReduction="20000"/>
          </a:bodyPr>
          <a:lstStyle/>
          <a:p>
            <a:pPr marL="0" indent="0">
              <a:buNone/>
            </a:pPr>
            <a:r>
              <a:rPr lang="en-IN" b="1" dirty="0">
                <a:latin typeface="Arial" panose="020B0604020202020204" pitchFamily="34" charset="0"/>
                <a:cs typeface="Arial" panose="020B0604020202020204" pitchFamily="34" charset="0"/>
              </a:rPr>
              <a:t>Some of the major role of medical laboratory technology are to:</a:t>
            </a:r>
          </a:p>
          <a:p>
            <a:pPr>
              <a:buFont typeface="Wingdings" panose="05000000000000000000" pitchFamily="2" charset="2"/>
              <a:buChar char="§"/>
            </a:pPr>
            <a:r>
              <a:rPr lang="en-IN" b="1" dirty="0">
                <a:latin typeface="Arial" panose="020B0604020202020204" pitchFamily="34" charset="0"/>
                <a:cs typeface="Arial" panose="020B0604020202020204" pitchFamily="34" charset="0"/>
              </a:rPr>
              <a:t>Carry out routine and advanced laboratory test using standard laboratory method.</a:t>
            </a:r>
          </a:p>
          <a:p>
            <a:pPr>
              <a:buFont typeface="Wingdings" panose="05000000000000000000" pitchFamily="2" charset="2"/>
              <a:buChar char="§"/>
            </a:pPr>
            <a:r>
              <a:rPr lang="en-IN" b="1" dirty="0">
                <a:latin typeface="Arial" panose="020B0604020202020204" pitchFamily="34" charset="0"/>
                <a:cs typeface="Arial" panose="020B0604020202020204" pitchFamily="34" charset="0"/>
              </a:rPr>
              <a:t>Apply problem solving strategies to administrative technical and research problem.</a:t>
            </a:r>
          </a:p>
          <a:p>
            <a:pPr>
              <a:buFont typeface="Wingdings" panose="05000000000000000000" pitchFamily="2" charset="2"/>
              <a:buChar char="§"/>
            </a:pPr>
            <a:r>
              <a:rPr lang="en-IN" b="1" dirty="0">
                <a:latin typeface="Arial" panose="020B0604020202020204" pitchFamily="34" charset="0"/>
                <a:cs typeface="Arial" panose="020B0604020202020204" pitchFamily="34" charset="0"/>
              </a:rPr>
              <a:t>Conduct community-based researches in collaboration with other categories of health professionals.</a:t>
            </a:r>
          </a:p>
          <a:p>
            <a:pPr>
              <a:buFont typeface="Wingdings" panose="05000000000000000000" pitchFamily="2" charset="2"/>
              <a:buChar char="§"/>
            </a:pPr>
            <a:r>
              <a:rPr lang="en-IN" b="1" dirty="0">
                <a:latin typeface="Arial" panose="020B0604020202020204" pitchFamily="34" charset="0"/>
                <a:cs typeface="Arial" panose="020B0604020202020204" pitchFamily="34" charset="0"/>
              </a:rPr>
              <a:t>Provide professionals consultancy on matter related to the establishment, renovation, upgrading, and reorganization of medical laboratories of intermediate level.</a:t>
            </a:r>
          </a:p>
        </p:txBody>
      </p:sp>
    </p:spTree>
    <p:extLst>
      <p:ext uri="{BB962C8B-B14F-4D97-AF65-F5344CB8AC3E}">
        <p14:creationId xmlns:p14="http://schemas.microsoft.com/office/powerpoint/2010/main" val="3092540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C3A16-C34E-3665-BD68-05C24E9242C5}"/>
              </a:ext>
            </a:extLst>
          </p:cNvPr>
          <p:cNvSpPr>
            <a:spLocks noGrp="1"/>
          </p:cNvSpPr>
          <p:nvPr>
            <p:ph type="title"/>
          </p:nvPr>
        </p:nvSpPr>
        <p:spPr/>
        <p:txBody>
          <a:bodyPr/>
          <a:lstStyle/>
          <a:p>
            <a:r>
              <a:rPr lang="en-IN" dirty="0">
                <a:solidFill>
                  <a:srgbClr val="0070C0"/>
                </a:solidFill>
                <a:latin typeface="Arial Black" panose="020B0A04020102020204" pitchFamily="34" charset="0"/>
              </a:rPr>
              <a:t>ROLE OF MEDICAL LABORATORY TECHNOLOGIST</a:t>
            </a:r>
            <a:endParaRPr lang="en-IN" dirty="0"/>
          </a:p>
        </p:txBody>
      </p:sp>
      <p:sp>
        <p:nvSpPr>
          <p:cNvPr id="3" name="Content Placeholder 2">
            <a:extLst>
              <a:ext uri="{FF2B5EF4-FFF2-40B4-BE49-F238E27FC236}">
                <a16:creationId xmlns:a16="http://schemas.microsoft.com/office/drawing/2014/main" id="{8DB101D1-437B-2624-5E32-4FFB47FF1C7B}"/>
              </a:ext>
            </a:extLst>
          </p:cNvPr>
          <p:cNvSpPr>
            <a:spLocks noGrp="1"/>
          </p:cNvSpPr>
          <p:nvPr>
            <p:ph idx="1"/>
          </p:nvPr>
        </p:nvSpPr>
        <p:spPr/>
        <p:txBody>
          <a:bodyPr/>
          <a:lstStyle/>
          <a:p>
            <a:r>
              <a:rPr lang="en-IN" b="1" dirty="0">
                <a:latin typeface="Arial" panose="020B0604020202020204" pitchFamily="34" charset="0"/>
                <a:cs typeface="Arial" panose="020B0604020202020204" pitchFamily="34" charset="0"/>
              </a:rPr>
              <a:t>Receiving, processing analysing samples depend on work seating the sample may consist of blood and tissue.</a:t>
            </a:r>
          </a:p>
          <a:p>
            <a:r>
              <a:rPr lang="en-IN" b="1" dirty="0">
                <a:latin typeface="Arial" panose="020B0604020202020204" pitchFamily="34" charset="0"/>
                <a:cs typeface="Arial" panose="020B0604020202020204" pitchFamily="34" charset="0"/>
              </a:rPr>
              <a:t>Conducting test on new product experimental processes.</a:t>
            </a:r>
          </a:p>
          <a:p>
            <a:r>
              <a:rPr lang="en-IN" b="1" dirty="0">
                <a:latin typeface="Arial" panose="020B0604020202020204" pitchFamily="34" charset="0"/>
                <a:cs typeface="Arial" panose="020B0604020202020204" pitchFamily="34" charset="0"/>
              </a:rPr>
              <a:t>Using cleaning and maintaining various type of equipment.</a:t>
            </a:r>
          </a:p>
          <a:p>
            <a:r>
              <a:rPr lang="en-IN" b="1" dirty="0">
                <a:latin typeface="Arial" panose="020B0604020202020204" pitchFamily="34" charset="0"/>
                <a:cs typeface="Arial" panose="020B0604020202020204" pitchFamily="34" charset="0"/>
              </a:rPr>
              <a:t>Handling and storing chemicals and other materials.</a:t>
            </a:r>
          </a:p>
        </p:txBody>
      </p:sp>
    </p:spTree>
    <p:extLst>
      <p:ext uri="{BB962C8B-B14F-4D97-AF65-F5344CB8AC3E}">
        <p14:creationId xmlns:p14="http://schemas.microsoft.com/office/powerpoint/2010/main" val="4050474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Thank You Images - Free Download on Freepik">
            <a:extLst>
              <a:ext uri="{FF2B5EF4-FFF2-40B4-BE49-F238E27FC236}">
                <a16:creationId xmlns:a16="http://schemas.microsoft.com/office/drawing/2014/main" id="{888AC9BC-F5B4-F954-25BD-2E0B500EF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495" y="1285098"/>
            <a:ext cx="7296091" cy="4185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539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5DC57-A075-BBF2-DF26-8A749C0F98B7}"/>
              </a:ext>
            </a:extLst>
          </p:cNvPr>
          <p:cNvSpPr>
            <a:spLocks noGrp="1"/>
          </p:cNvSpPr>
          <p:nvPr>
            <p:ph type="title"/>
          </p:nvPr>
        </p:nvSpPr>
        <p:spPr/>
        <p:txBody>
          <a:bodyPr>
            <a:normAutofit/>
          </a:bodyPr>
          <a:lstStyle/>
          <a:p>
            <a:pPr algn="ctr"/>
            <a:r>
              <a:rPr lang="en-IN" sz="3200" dirty="0">
                <a:latin typeface="Arial Black" panose="020B0A04020102020204" pitchFamily="34" charset="0"/>
              </a:rPr>
              <a:t>Unit of medical laboratory and responsibilities</a:t>
            </a:r>
          </a:p>
        </p:txBody>
      </p:sp>
      <p:graphicFrame>
        <p:nvGraphicFramePr>
          <p:cNvPr id="7" name="Table 7">
            <a:extLst>
              <a:ext uri="{FF2B5EF4-FFF2-40B4-BE49-F238E27FC236}">
                <a16:creationId xmlns:a16="http://schemas.microsoft.com/office/drawing/2014/main" id="{E6C22725-2D01-29C7-2CEA-2ED96F232FFD}"/>
              </a:ext>
            </a:extLst>
          </p:cNvPr>
          <p:cNvGraphicFramePr>
            <a:graphicFrameLocks noGrp="1"/>
          </p:cNvGraphicFramePr>
          <p:nvPr>
            <p:ph idx="1"/>
          </p:nvPr>
        </p:nvGraphicFramePr>
        <p:xfrm>
          <a:off x="2001520" y="1564640"/>
          <a:ext cx="9503093" cy="4999827"/>
        </p:xfrm>
        <a:graphic>
          <a:graphicData uri="http://schemas.openxmlformats.org/drawingml/2006/table">
            <a:tbl>
              <a:tblPr firstRow="1" bandRow="1">
                <a:tableStyleId>{5C22544A-7EE6-4342-B048-85BDC9FD1C3A}</a:tableStyleId>
              </a:tblPr>
              <a:tblGrid>
                <a:gridCol w="2545563">
                  <a:extLst>
                    <a:ext uri="{9D8B030D-6E8A-4147-A177-3AD203B41FA5}">
                      <a16:colId xmlns:a16="http://schemas.microsoft.com/office/drawing/2014/main" val="2020565262"/>
                    </a:ext>
                  </a:extLst>
                </a:gridCol>
                <a:gridCol w="6957530">
                  <a:extLst>
                    <a:ext uri="{9D8B030D-6E8A-4147-A177-3AD203B41FA5}">
                      <a16:colId xmlns:a16="http://schemas.microsoft.com/office/drawing/2014/main" val="1254425587"/>
                    </a:ext>
                  </a:extLst>
                </a:gridCol>
              </a:tblGrid>
              <a:tr h="362950">
                <a:tc>
                  <a:txBody>
                    <a:bodyPr/>
                    <a:lstStyle/>
                    <a:p>
                      <a:pPr algn="ctr"/>
                      <a:r>
                        <a:rPr lang="en-IN" dirty="0"/>
                        <a:t>Unit</a:t>
                      </a:r>
                    </a:p>
                  </a:txBody>
                  <a:tcPr/>
                </a:tc>
                <a:tc>
                  <a:txBody>
                    <a:bodyPr/>
                    <a:lstStyle/>
                    <a:p>
                      <a:pPr algn="ctr"/>
                      <a:r>
                        <a:rPr lang="en-IN" dirty="0"/>
                        <a:t>responsibilities</a:t>
                      </a:r>
                    </a:p>
                  </a:txBody>
                  <a:tcPr/>
                </a:tc>
                <a:extLst>
                  <a:ext uri="{0D108BD9-81ED-4DB2-BD59-A6C34878D82A}">
                    <a16:rowId xmlns:a16="http://schemas.microsoft.com/office/drawing/2014/main" val="4148934770"/>
                  </a:ext>
                </a:extLst>
              </a:tr>
              <a:tr h="590334">
                <a:tc>
                  <a:txBody>
                    <a:bodyPr/>
                    <a:lstStyle/>
                    <a:p>
                      <a:r>
                        <a:rPr lang="en-IN" dirty="0">
                          <a:latin typeface="Arial" panose="020B0604020202020204" pitchFamily="34" charset="0"/>
                          <a:cs typeface="Arial" panose="020B0604020202020204" pitchFamily="34" charset="0"/>
                        </a:rPr>
                        <a:t>Reception</a:t>
                      </a:r>
                    </a:p>
                  </a:txBody>
                  <a:tcPr/>
                </a:tc>
                <a:tc>
                  <a:txBody>
                    <a:bodyPr/>
                    <a:lstStyle/>
                    <a:p>
                      <a:r>
                        <a:rPr lang="en-IN" dirty="0">
                          <a:latin typeface="Arial" panose="020B0604020202020204" pitchFamily="34" charset="0"/>
                          <a:cs typeface="Arial" panose="020B0604020202020204" pitchFamily="34" charset="0"/>
                        </a:rPr>
                        <a:t>Sample collection, handling, registration, and final report releasing.</a:t>
                      </a:r>
                    </a:p>
                  </a:txBody>
                  <a:tcPr/>
                </a:tc>
                <a:extLst>
                  <a:ext uri="{0D108BD9-81ED-4DB2-BD59-A6C34878D82A}">
                    <a16:rowId xmlns:a16="http://schemas.microsoft.com/office/drawing/2014/main" val="4292927672"/>
                  </a:ext>
                </a:extLst>
              </a:tr>
              <a:tr h="362950">
                <a:tc>
                  <a:txBody>
                    <a:bodyPr/>
                    <a:lstStyle/>
                    <a:p>
                      <a:r>
                        <a:rPr lang="en-IN" dirty="0">
                          <a:latin typeface="Arial" panose="020B0604020202020204" pitchFamily="34" charset="0"/>
                          <a:cs typeface="Arial" panose="020B0604020202020204" pitchFamily="34" charset="0"/>
                        </a:rPr>
                        <a:t>Haematology </a:t>
                      </a:r>
                    </a:p>
                  </a:txBody>
                  <a:tcPr/>
                </a:tc>
                <a:tc>
                  <a:txBody>
                    <a:bodyPr/>
                    <a:lstStyle/>
                    <a:p>
                      <a:r>
                        <a:rPr lang="en-IN" dirty="0">
                          <a:latin typeface="Arial" panose="020B0604020202020204" pitchFamily="34" charset="0"/>
                          <a:cs typeface="Arial" panose="020B0604020202020204" pitchFamily="34" charset="0"/>
                        </a:rPr>
                        <a:t>CBC, Blood film, ESR, Hb electrophoresis, fluids etc.</a:t>
                      </a:r>
                    </a:p>
                  </a:txBody>
                  <a:tcPr/>
                </a:tc>
                <a:extLst>
                  <a:ext uri="{0D108BD9-81ED-4DB2-BD59-A6C34878D82A}">
                    <a16:rowId xmlns:a16="http://schemas.microsoft.com/office/drawing/2014/main" val="3763839808"/>
                  </a:ext>
                </a:extLst>
              </a:tr>
              <a:tr h="362950">
                <a:tc>
                  <a:txBody>
                    <a:bodyPr/>
                    <a:lstStyle/>
                    <a:p>
                      <a:r>
                        <a:rPr lang="en-IN" dirty="0">
                          <a:latin typeface="Arial" panose="020B0604020202020204" pitchFamily="34" charset="0"/>
                          <a:cs typeface="Arial" panose="020B0604020202020204" pitchFamily="34" charset="0"/>
                        </a:rPr>
                        <a:t>Microbiology</a:t>
                      </a:r>
                    </a:p>
                  </a:txBody>
                  <a:tcPr/>
                </a:tc>
                <a:tc>
                  <a:txBody>
                    <a:bodyPr/>
                    <a:lstStyle/>
                    <a:p>
                      <a:r>
                        <a:rPr lang="en-IN" dirty="0">
                          <a:latin typeface="Arial" panose="020B0604020202020204" pitchFamily="34" charset="0"/>
                          <a:cs typeface="Arial" panose="020B0604020202020204" pitchFamily="34" charset="0"/>
                        </a:rPr>
                        <a:t>Diagnosis of pathogenic bacteria, fungi, parasite's etc.</a:t>
                      </a:r>
                    </a:p>
                  </a:txBody>
                  <a:tcPr/>
                </a:tc>
                <a:extLst>
                  <a:ext uri="{0D108BD9-81ED-4DB2-BD59-A6C34878D82A}">
                    <a16:rowId xmlns:a16="http://schemas.microsoft.com/office/drawing/2014/main" val="1886503254"/>
                  </a:ext>
                </a:extLst>
              </a:tr>
              <a:tr h="843333">
                <a:tc>
                  <a:txBody>
                    <a:bodyPr/>
                    <a:lstStyle/>
                    <a:p>
                      <a:r>
                        <a:rPr lang="en-IN" dirty="0">
                          <a:latin typeface="Arial" panose="020B0604020202020204" pitchFamily="34" charset="0"/>
                          <a:cs typeface="Arial" panose="020B0604020202020204" pitchFamily="34" charset="0"/>
                        </a:rPr>
                        <a:t>Serology &amp; Immunology</a:t>
                      </a:r>
                    </a:p>
                  </a:txBody>
                  <a:tcPr/>
                </a:tc>
                <a:tc>
                  <a:txBody>
                    <a:bodyPr/>
                    <a:lstStyle/>
                    <a:p>
                      <a:r>
                        <a:rPr lang="en-IN" dirty="0">
                          <a:latin typeface="Arial" panose="020B0604020202020204" pitchFamily="34" charset="0"/>
                          <a:cs typeface="Arial" panose="020B0604020202020204" pitchFamily="34" charset="0"/>
                        </a:rPr>
                        <a:t>Evaluate antibodies and antigen(that may be indicative of many types of infectious diseases or other immune disorders).</a:t>
                      </a:r>
                    </a:p>
                  </a:txBody>
                  <a:tcPr/>
                </a:tc>
                <a:extLst>
                  <a:ext uri="{0D108BD9-81ED-4DB2-BD59-A6C34878D82A}">
                    <a16:rowId xmlns:a16="http://schemas.microsoft.com/office/drawing/2014/main" val="3013373550"/>
                  </a:ext>
                </a:extLst>
              </a:tr>
              <a:tr h="362950">
                <a:tc>
                  <a:txBody>
                    <a:bodyPr/>
                    <a:lstStyle/>
                    <a:p>
                      <a:r>
                        <a:rPr lang="en-IN" dirty="0">
                          <a:latin typeface="Arial" panose="020B0604020202020204" pitchFamily="34" charset="0"/>
                          <a:cs typeface="Arial" panose="020B0604020202020204" pitchFamily="34" charset="0"/>
                        </a:rPr>
                        <a:t>Biochemistry</a:t>
                      </a:r>
                    </a:p>
                  </a:txBody>
                  <a:tcPr/>
                </a:tc>
                <a:tc>
                  <a:txBody>
                    <a:bodyPr/>
                    <a:lstStyle/>
                    <a:p>
                      <a:r>
                        <a:rPr lang="en-IN" dirty="0">
                          <a:latin typeface="Arial" panose="020B0604020202020204" pitchFamily="34" charset="0"/>
                          <a:cs typeface="Arial" panose="020B0604020202020204" pitchFamily="34" charset="0"/>
                        </a:rPr>
                        <a:t>Lipid profile . TFTs, </a:t>
                      </a:r>
                      <a:r>
                        <a:rPr lang="en-IN" dirty="0" err="1">
                          <a:latin typeface="Arial" panose="020B0604020202020204" pitchFamily="34" charset="0"/>
                          <a:cs typeface="Arial" panose="020B0604020202020204" pitchFamily="34" charset="0"/>
                        </a:rPr>
                        <a:t>RFTs,LFTs</a:t>
                      </a:r>
                      <a:r>
                        <a:rPr lang="en-IN" dirty="0">
                          <a:latin typeface="Arial" panose="020B0604020202020204" pitchFamily="34" charset="0"/>
                          <a:cs typeface="Arial" panose="020B0604020202020204" pitchFamily="34" charset="0"/>
                        </a:rPr>
                        <a:t>, PRL, FSH, BLOOD GASES.</a:t>
                      </a:r>
                    </a:p>
                  </a:txBody>
                  <a:tcPr/>
                </a:tc>
                <a:extLst>
                  <a:ext uri="{0D108BD9-81ED-4DB2-BD59-A6C34878D82A}">
                    <a16:rowId xmlns:a16="http://schemas.microsoft.com/office/drawing/2014/main" val="3642265697"/>
                  </a:ext>
                </a:extLst>
              </a:tr>
              <a:tr h="362950">
                <a:tc>
                  <a:txBody>
                    <a:bodyPr/>
                    <a:lstStyle/>
                    <a:p>
                      <a:r>
                        <a:rPr lang="en-IN" dirty="0">
                          <a:latin typeface="Arial" panose="020B0604020202020204" pitchFamily="34" charset="0"/>
                          <a:cs typeface="Arial" panose="020B0604020202020204" pitchFamily="34" charset="0"/>
                        </a:rPr>
                        <a:t>Virology</a:t>
                      </a:r>
                    </a:p>
                  </a:txBody>
                  <a:tcPr/>
                </a:tc>
                <a:tc>
                  <a:txBody>
                    <a:bodyPr/>
                    <a:lstStyle/>
                    <a:p>
                      <a:r>
                        <a:rPr lang="en-IN" dirty="0">
                          <a:latin typeface="Arial" panose="020B0604020202020204" pitchFamily="34" charset="0"/>
                          <a:cs typeface="Arial" panose="020B0604020202020204" pitchFamily="34" charset="0"/>
                        </a:rPr>
                        <a:t>Screening for viral infections(HIV, </a:t>
                      </a:r>
                      <a:r>
                        <a:rPr lang="en-IN" dirty="0" err="1">
                          <a:latin typeface="Arial" panose="020B0604020202020204" pitchFamily="34" charset="0"/>
                          <a:cs typeface="Arial" panose="020B0604020202020204" pitchFamily="34" charset="0"/>
                        </a:rPr>
                        <a:t>Hbs</a:t>
                      </a:r>
                      <a:r>
                        <a:rPr lang="en-IN" dirty="0">
                          <a:latin typeface="Arial" panose="020B0604020202020204" pitchFamily="34" charset="0"/>
                          <a:cs typeface="Arial" panose="020B0604020202020204" pitchFamily="34" charset="0"/>
                        </a:rPr>
                        <a:t>-Ag, HCV.)</a:t>
                      </a:r>
                    </a:p>
                  </a:txBody>
                  <a:tcPr/>
                </a:tc>
                <a:extLst>
                  <a:ext uri="{0D108BD9-81ED-4DB2-BD59-A6C34878D82A}">
                    <a16:rowId xmlns:a16="http://schemas.microsoft.com/office/drawing/2014/main" val="3469858563"/>
                  </a:ext>
                </a:extLst>
              </a:tr>
              <a:tr h="362950">
                <a:tc>
                  <a:txBody>
                    <a:bodyPr/>
                    <a:lstStyle/>
                    <a:p>
                      <a:r>
                        <a:rPr lang="en-IN" dirty="0">
                          <a:latin typeface="Arial" panose="020B0604020202020204" pitchFamily="34" charset="0"/>
                          <a:cs typeface="Arial" panose="020B0604020202020204" pitchFamily="34" charset="0"/>
                        </a:rPr>
                        <a:t>Histopathology</a:t>
                      </a:r>
                    </a:p>
                  </a:txBody>
                  <a:tcPr/>
                </a:tc>
                <a:tc>
                  <a:txBody>
                    <a:bodyPr/>
                    <a:lstStyle/>
                    <a:p>
                      <a:r>
                        <a:rPr lang="en-IN" dirty="0">
                          <a:latin typeface="Arial" panose="020B0604020202020204" pitchFamily="34" charset="0"/>
                          <a:cs typeface="Arial" panose="020B0604020202020204" pitchFamily="34" charset="0"/>
                        </a:rPr>
                        <a:t>Examination of biopsies and autopsies.</a:t>
                      </a:r>
                    </a:p>
                  </a:txBody>
                  <a:tcPr/>
                </a:tc>
                <a:extLst>
                  <a:ext uri="{0D108BD9-81ED-4DB2-BD59-A6C34878D82A}">
                    <a16:rowId xmlns:a16="http://schemas.microsoft.com/office/drawing/2014/main" val="297839814"/>
                  </a:ext>
                </a:extLst>
              </a:tr>
              <a:tr h="590334">
                <a:tc>
                  <a:txBody>
                    <a:bodyPr/>
                    <a:lstStyle/>
                    <a:p>
                      <a:r>
                        <a:rPr lang="en-IN" dirty="0">
                          <a:latin typeface="Arial" panose="020B0604020202020204" pitchFamily="34" charset="0"/>
                          <a:cs typeface="Arial" panose="020B0604020202020204" pitchFamily="34" charset="0"/>
                        </a:rPr>
                        <a:t>Cytology</a:t>
                      </a:r>
                    </a:p>
                  </a:txBody>
                  <a:tcPr/>
                </a:tc>
                <a:tc>
                  <a:txBody>
                    <a:bodyPr/>
                    <a:lstStyle/>
                    <a:p>
                      <a:r>
                        <a:rPr lang="en-IN" dirty="0">
                          <a:latin typeface="Arial" panose="020B0604020202020204" pitchFamily="34" charset="0"/>
                          <a:cs typeface="Arial" panose="020B0604020202020204" pitchFamily="34" charset="0"/>
                        </a:rPr>
                        <a:t>FNA, fine needle aspiration biopsy(FNAB), needle aspiration biopsy cytology(NABC)</a:t>
                      </a:r>
                    </a:p>
                  </a:txBody>
                  <a:tcPr/>
                </a:tc>
                <a:extLst>
                  <a:ext uri="{0D108BD9-81ED-4DB2-BD59-A6C34878D82A}">
                    <a16:rowId xmlns:a16="http://schemas.microsoft.com/office/drawing/2014/main" val="4128404520"/>
                  </a:ext>
                </a:extLst>
              </a:tr>
              <a:tr h="362950">
                <a:tc>
                  <a:txBody>
                    <a:bodyPr/>
                    <a:lstStyle/>
                    <a:p>
                      <a:r>
                        <a:rPr lang="en-IN" dirty="0">
                          <a:latin typeface="Arial" panose="020B0604020202020204" pitchFamily="34" charset="0"/>
                          <a:cs typeface="Arial" panose="020B0604020202020204" pitchFamily="34" charset="0"/>
                        </a:rPr>
                        <a:t>Medical genetics</a:t>
                      </a:r>
                    </a:p>
                  </a:txBody>
                  <a:tcPr/>
                </a:tc>
                <a:tc>
                  <a:txBody>
                    <a:bodyPr/>
                    <a:lstStyle/>
                    <a:p>
                      <a:r>
                        <a:rPr lang="en-IN" dirty="0">
                          <a:latin typeface="Arial" panose="020B0604020202020204" pitchFamily="34" charset="0"/>
                          <a:cs typeface="Arial" panose="020B0604020202020204" pitchFamily="34" charset="0"/>
                        </a:rPr>
                        <a:t>Cytogenetics and molecular analysis</a:t>
                      </a:r>
                    </a:p>
                  </a:txBody>
                  <a:tcPr/>
                </a:tc>
                <a:extLst>
                  <a:ext uri="{0D108BD9-81ED-4DB2-BD59-A6C34878D82A}">
                    <a16:rowId xmlns:a16="http://schemas.microsoft.com/office/drawing/2014/main" val="1218249172"/>
                  </a:ext>
                </a:extLst>
              </a:tr>
              <a:tr h="362950">
                <a:tc>
                  <a:txBody>
                    <a:bodyPr/>
                    <a:lstStyle/>
                    <a:p>
                      <a:endParaRPr lang="en-IN" dirty="0"/>
                    </a:p>
                  </a:txBody>
                  <a:tcPr/>
                </a:tc>
                <a:tc>
                  <a:txBody>
                    <a:bodyPr/>
                    <a:lstStyle/>
                    <a:p>
                      <a:endParaRPr lang="en-IN" dirty="0"/>
                    </a:p>
                  </a:txBody>
                  <a:tcPr/>
                </a:tc>
                <a:extLst>
                  <a:ext uri="{0D108BD9-81ED-4DB2-BD59-A6C34878D82A}">
                    <a16:rowId xmlns:a16="http://schemas.microsoft.com/office/drawing/2014/main" val="3728595748"/>
                  </a:ext>
                </a:extLst>
              </a:tr>
            </a:tbl>
          </a:graphicData>
        </a:graphic>
      </p:graphicFrame>
    </p:spTree>
    <p:extLst>
      <p:ext uri="{BB962C8B-B14F-4D97-AF65-F5344CB8AC3E}">
        <p14:creationId xmlns:p14="http://schemas.microsoft.com/office/powerpoint/2010/main" val="1269248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The Causes and Potential Solutions for the Current Shortage of Clinical Laboratory Technologists">
            <a:extLst>
              <a:ext uri="{FF2B5EF4-FFF2-40B4-BE49-F238E27FC236}">
                <a16:creationId xmlns:a16="http://schemas.microsoft.com/office/drawing/2014/main" id="{9BBDD0FC-EE46-4410-3DA5-850AA0AAD6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9833" y="890588"/>
            <a:ext cx="4892842" cy="478831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Sc Medical Lab Science Colleges in Jammu Kashmir | Dolphin PG College">
            <a:extLst>
              <a:ext uri="{FF2B5EF4-FFF2-40B4-BE49-F238E27FC236}">
                <a16:creationId xmlns:a16="http://schemas.microsoft.com/office/drawing/2014/main" id="{04535E5D-D3EC-8FFC-0869-5FB597FFA6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7473" y="890588"/>
            <a:ext cx="4892841" cy="4900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609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37352-D775-49BC-3A38-B50F0DF7C02B}"/>
              </a:ext>
            </a:extLst>
          </p:cNvPr>
          <p:cNvSpPr>
            <a:spLocks noGrp="1"/>
          </p:cNvSpPr>
          <p:nvPr>
            <p:ph type="title"/>
          </p:nvPr>
        </p:nvSpPr>
        <p:spPr/>
        <p:txBody>
          <a:bodyPr>
            <a:normAutofit/>
          </a:bodyPr>
          <a:lstStyle/>
          <a:p>
            <a:pPr algn="ctr"/>
            <a:r>
              <a:rPr lang="en-IN" sz="3200" dirty="0">
                <a:latin typeface="Arial Black" panose="020B0A04020102020204" pitchFamily="34" charset="0"/>
              </a:rPr>
              <a:t>GENERAL TEST OF DIAGNOSTIC LAB</a:t>
            </a:r>
          </a:p>
        </p:txBody>
      </p:sp>
      <p:sp>
        <p:nvSpPr>
          <p:cNvPr id="3" name="Content Placeholder 2">
            <a:extLst>
              <a:ext uri="{FF2B5EF4-FFF2-40B4-BE49-F238E27FC236}">
                <a16:creationId xmlns:a16="http://schemas.microsoft.com/office/drawing/2014/main" id="{53998FD0-5A2A-B30A-456F-047DA3BD814C}"/>
              </a:ext>
            </a:extLst>
          </p:cNvPr>
          <p:cNvSpPr>
            <a:spLocks noGrp="1"/>
          </p:cNvSpPr>
          <p:nvPr>
            <p:ph idx="1"/>
          </p:nvPr>
        </p:nvSpPr>
        <p:spPr/>
        <p:txBody>
          <a:bodyPr/>
          <a:lstStyle/>
          <a:p>
            <a:pPr algn="ctr">
              <a:buFont typeface="+mj-lt"/>
              <a:buAutoNum type="arabicPeriod"/>
            </a:pPr>
            <a:r>
              <a:rPr lang="en-IN" b="1" dirty="0">
                <a:latin typeface="Arial" panose="020B0604020202020204" pitchFamily="34" charset="0"/>
                <a:cs typeface="Arial" panose="020B0604020202020204" pitchFamily="34" charset="0"/>
              </a:rPr>
              <a:t>Simple test: basic principle with simple requirements like glassware, microscope, lancets, syringes, test tubes(blood groups, Hb conc..)</a:t>
            </a:r>
          </a:p>
          <a:p>
            <a:pPr algn="ctr">
              <a:buFont typeface="+mj-lt"/>
              <a:buAutoNum type="arabicPeriod"/>
            </a:pPr>
            <a:endParaRPr lang="en-IN" b="1" dirty="0">
              <a:latin typeface="Arial" panose="020B0604020202020204" pitchFamily="34" charset="0"/>
              <a:cs typeface="Arial" panose="020B0604020202020204" pitchFamily="34" charset="0"/>
            </a:endParaRPr>
          </a:p>
          <a:p>
            <a:pPr algn="ctr">
              <a:buFont typeface="+mj-lt"/>
              <a:buAutoNum type="arabicPeriod"/>
            </a:pPr>
            <a:endParaRPr lang="en-IN" b="1" dirty="0">
              <a:latin typeface="Arial" panose="020B0604020202020204" pitchFamily="34" charset="0"/>
              <a:cs typeface="Arial" panose="020B0604020202020204" pitchFamily="34" charset="0"/>
            </a:endParaRPr>
          </a:p>
          <a:p>
            <a:pPr algn="ctr">
              <a:buFont typeface="+mj-lt"/>
              <a:buAutoNum type="arabicPeriod"/>
            </a:pPr>
            <a:r>
              <a:rPr lang="en-IN" b="1" dirty="0">
                <a:latin typeface="Arial" panose="020B0604020202020204" pitchFamily="34" charset="0"/>
                <a:cs typeface="Arial" panose="020B0604020202020204" pitchFamily="34" charset="0"/>
              </a:rPr>
              <a:t>Advanced Test: Need advanced principles and techniques like RIA,ELISA,PCR, FISH(E.g. PRL, leukopoietin.)</a:t>
            </a:r>
          </a:p>
          <a:p>
            <a:pPr algn="ctr">
              <a:buFont typeface="+mj-lt"/>
              <a:buAutoNum type="arabicPeriod"/>
            </a:pPr>
            <a:endParaRPr lang="en-IN" dirty="0">
              <a:latin typeface="Arial" panose="020B0604020202020204" pitchFamily="34" charset="0"/>
              <a:cs typeface="Arial" panose="020B0604020202020204" pitchFamily="34" charset="0"/>
            </a:endParaRPr>
          </a:p>
          <a:p>
            <a:pPr algn="ctr">
              <a:buFont typeface="+mj-lt"/>
              <a:buAutoNum type="arabicPeriod"/>
            </a:pPr>
            <a:endParaRPr lang="en-IN" dirty="0"/>
          </a:p>
          <a:p>
            <a:pPr algn="ctr">
              <a:buFont typeface="+mj-lt"/>
              <a:buAutoNum type="arabicPeriod"/>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420524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619E2-1235-9C1F-D964-C6CC6D2C97CE}"/>
              </a:ext>
            </a:extLst>
          </p:cNvPr>
          <p:cNvSpPr>
            <a:spLocks noGrp="1"/>
          </p:cNvSpPr>
          <p:nvPr>
            <p:ph type="title"/>
          </p:nvPr>
        </p:nvSpPr>
        <p:spPr/>
        <p:txBody>
          <a:bodyPr/>
          <a:lstStyle/>
          <a:p>
            <a:pPr algn="ctr"/>
            <a:r>
              <a:rPr lang="en-IN" dirty="0">
                <a:latin typeface="Arial Black" panose="020B0A04020102020204" pitchFamily="34" charset="0"/>
              </a:rPr>
              <a:t>MACHINE AND DEVICES</a:t>
            </a:r>
          </a:p>
        </p:txBody>
      </p:sp>
      <p:sp>
        <p:nvSpPr>
          <p:cNvPr id="3" name="Content Placeholder 2">
            <a:extLst>
              <a:ext uri="{FF2B5EF4-FFF2-40B4-BE49-F238E27FC236}">
                <a16:creationId xmlns:a16="http://schemas.microsoft.com/office/drawing/2014/main" id="{29A7AF3E-9A2A-6746-013F-861BEC96E72E}"/>
              </a:ext>
            </a:extLst>
          </p:cNvPr>
          <p:cNvSpPr>
            <a:spLocks noGrp="1"/>
          </p:cNvSpPr>
          <p:nvPr>
            <p:ph idx="1"/>
          </p:nvPr>
        </p:nvSpPr>
        <p:spPr>
          <a:xfrm>
            <a:off x="2592925" y="1556084"/>
            <a:ext cx="8331749" cy="4657753"/>
          </a:xfrm>
        </p:spPr>
        <p:txBody>
          <a:bodyPr>
            <a:normAutofit fontScale="92500" lnSpcReduction="20000"/>
          </a:bodyPr>
          <a:lstStyle/>
          <a:p>
            <a:pPr algn="ctr"/>
            <a:r>
              <a:rPr lang="en-IN" b="1" dirty="0">
                <a:latin typeface="Arial" panose="020B0604020202020204" pitchFamily="34" charset="0"/>
                <a:cs typeface="Arial" panose="020B0604020202020204" pitchFamily="34" charset="0"/>
              </a:rPr>
              <a:t>A </a:t>
            </a:r>
            <a:r>
              <a:rPr lang="en-IN" b="1" dirty="0">
                <a:solidFill>
                  <a:srgbClr val="0070C0"/>
                </a:solidFill>
                <a:latin typeface="Arial" panose="020B0604020202020204" pitchFamily="34" charset="0"/>
                <a:cs typeface="Arial" panose="020B0604020202020204" pitchFamily="34" charset="0"/>
              </a:rPr>
              <a:t>microscope</a:t>
            </a:r>
            <a:r>
              <a:rPr lang="en-IN" b="1" dirty="0">
                <a:latin typeface="Arial" panose="020B0604020202020204" pitchFamily="34" charset="0"/>
                <a:cs typeface="Arial" panose="020B0604020202020204" pitchFamily="34" charset="0"/>
              </a:rPr>
              <a:t> is an instrument used to see objects that are too small to be seen by the naked eye.</a:t>
            </a:r>
          </a:p>
          <a:p>
            <a:pPr algn="ctr"/>
            <a:r>
              <a:rPr lang="en-IN" b="1" dirty="0">
                <a:solidFill>
                  <a:srgbClr val="FF0000"/>
                </a:solidFill>
                <a:latin typeface="Arial" panose="020B0604020202020204" pitchFamily="34" charset="0"/>
                <a:cs typeface="Arial" panose="020B0604020202020204" pitchFamily="34" charset="0"/>
              </a:rPr>
              <a:t>Microscopy</a:t>
            </a:r>
            <a:r>
              <a:rPr lang="en-IN" b="1" dirty="0">
                <a:latin typeface="Arial" panose="020B0604020202020204" pitchFamily="34" charset="0"/>
                <a:cs typeface="Arial" panose="020B0604020202020204" pitchFamily="34" charset="0"/>
              </a:rPr>
              <a:t> is the science of investigating small objects and structures using such an instrument.</a:t>
            </a:r>
          </a:p>
          <a:p>
            <a:pPr algn="ctr">
              <a:buFont typeface="Arial" panose="020B0604020202020204" pitchFamily="34" charset="0"/>
              <a:buChar char="•"/>
            </a:pPr>
            <a:r>
              <a:rPr lang="en-IN" b="1" dirty="0">
                <a:latin typeface="Arial" panose="020B0604020202020204" pitchFamily="34" charset="0"/>
                <a:cs typeface="Arial" panose="020B0604020202020204" pitchFamily="34" charset="0"/>
              </a:rPr>
              <a:t>The most common microscope is the </a:t>
            </a:r>
            <a:r>
              <a:rPr lang="en-IN" b="1" dirty="0">
                <a:solidFill>
                  <a:srgbClr val="C00000"/>
                </a:solidFill>
                <a:latin typeface="Arial" panose="020B0604020202020204" pitchFamily="34" charset="0"/>
                <a:cs typeface="Arial" panose="020B0604020202020204" pitchFamily="34" charset="0"/>
              </a:rPr>
              <a:t>Optical</a:t>
            </a:r>
            <a:r>
              <a:rPr lang="en-IN" b="1" dirty="0">
                <a:latin typeface="Arial" panose="020B0604020202020204" pitchFamily="34" charset="0"/>
                <a:cs typeface="Arial" panose="020B0604020202020204" pitchFamily="34" charset="0"/>
              </a:rPr>
              <a:t> </a:t>
            </a:r>
            <a:r>
              <a:rPr lang="en-IN" b="1" dirty="0">
                <a:solidFill>
                  <a:srgbClr val="C00000"/>
                </a:solidFill>
                <a:latin typeface="Arial" panose="020B0604020202020204" pitchFamily="34" charset="0"/>
                <a:cs typeface="Arial" panose="020B0604020202020204" pitchFamily="34" charset="0"/>
              </a:rPr>
              <a:t>microscope</a:t>
            </a:r>
            <a:r>
              <a:rPr lang="en-IN" b="1" dirty="0">
                <a:latin typeface="Arial" panose="020B0604020202020204" pitchFamily="34" charset="0"/>
                <a:cs typeface="Arial" panose="020B0604020202020204" pitchFamily="34" charset="0"/>
              </a:rPr>
              <a:t> , which uses light to pass through a sample to produce an image.</a:t>
            </a:r>
          </a:p>
          <a:p>
            <a:pPr algn="ctr">
              <a:buFont typeface="Arial" panose="020B0604020202020204" pitchFamily="34" charset="0"/>
              <a:buChar char="•"/>
            </a:pPr>
            <a:r>
              <a:rPr lang="en-IN" b="1" dirty="0">
                <a:latin typeface="Arial" panose="020B0604020202020204" pitchFamily="34" charset="0"/>
                <a:cs typeface="Arial" panose="020B0604020202020204" pitchFamily="34" charset="0"/>
              </a:rPr>
              <a:t>Other major types of microscopes are the </a:t>
            </a:r>
            <a:r>
              <a:rPr lang="en-IN" b="1" dirty="0">
                <a:solidFill>
                  <a:srgbClr val="7030A0"/>
                </a:solidFill>
                <a:latin typeface="Arial" panose="020B0604020202020204" pitchFamily="34" charset="0"/>
                <a:cs typeface="Arial" panose="020B0604020202020204" pitchFamily="34" charset="0"/>
              </a:rPr>
              <a:t>fluorescence</a:t>
            </a:r>
            <a:r>
              <a:rPr lang="en-IN" b="1" dirty="0">
                <a:latin typeface="Arial" panose="020B0604020202020204" pitchFamily="34" charset="0"/>
                <a:cs typeface="Arial" panose="020B0604020202020204" pitchFamily="34" charset="0"/>
              </a:rPr>
              <a:t> </a:t>
            </a:r>
            <a:r>
              <a:rPr lang="en-IN" b="1" dirty="0">
                <a:solidFill>
                  <a:srgbClr val="7030A0"/>
                </a:solidFill>
                <a:latin typeface="Arial" panose="020B0604020202020204" pitchFamily="34" charset="0"/>
                <a:cs typeface="Arial" panose="020B0604020202020204" pitchFamily="34" charset="0"/>
              </a:rPr>
              <a:t>microscope</a:t>
            </a:r>
            <a:r>
              <a:rPr lang="en-IN" b="1" dirty="0">
                <a:latin typeface="Arial" panose="020B0604020202020204" pitchFamily="34" charset="0"/>
                <a:cs typeface="Arial" panose="020B0604020202020204" pitchFamily="34" charset="0"/>
              </a:rPr>
              <a:t>, the </a:t>
            </a:r>
            <a:r>
              <a:rPr lang="en-IN" b="1" dirty="0">
                <a:solidFill>
                  <a:srgbClr val="00B050"/>
                </a:solidFill>
                <a:latin typeface="Arial" panose="020B0604020202020204" pitchFamily="34" charset="0"/>
                <a:cs typeface="Arial" panose="020B0604020202020204" pitchFamily="34" charset="0"/>
              </a:rPr>
              <a:t>electron</a:t>
            </a:r>
            <a:r>
              <a:rPr lang="en-IN" b="1" dirty="0">
                <a:latin typeface="Arial" panose="020B0604020202020204" pitchFamily="34" charset="0"/>
                <a:cs typeface="Arial" panose="020B0604020202020204" pitchFamily="34" charset="0"/>
              </a:rPr>
              <a:t> </a:t>
            </a:r>
            <a:r>
              <a:rPr lang="en-IN" b="1" dirty="0">
                <a:solidFill>
                  <a:srgbClr val="00B050"/>
                </a:solidFill>
                <a:latin typeface="Arial" panose="020B0604020202020204" pitchFamily="34" charset="0"/>
                <a:cs typeface="Arial" panose="020B0604020202020204" pitchFamily="34" charset="0"/>
              </a:rPr>
              <a:t>microscope</a:t>
            </a:r>
            <a:r>
              <a:rPr lang="en-IN" b="1" dirty="0">
                <a:latin typeface="Arial" panose="020B0604020202020204" pitchFamily="34" charset="0"/>
                <a:cs typeface="Arial" panose="020B0604020202020204" pitchFamily="34" charset="0"/>
              </a:rPr>
              <a:t>  (both the transmission electron microscope and the scanning electron microscope) and the various types of scanning probe microscopes.</a:t>
            </a:r>
          </a:p>
          <a:p>
            <a:pPr algn="ctr">
              <a:buFont typeface="Arial" panose="020B0604020202020204" pitchFamily="34" charset="0"/>
              <a:buChar char="•"/>
            </a:pPr>
            <a:endParaRPr lang="en-IN" dirty="0"/>
          </a:p>
          <a:p>
            <a:pPr algn="r">
              <a:buFont typeface="Arial" panose="020B0604020202020204" pitchFamily="34" charset="0"/>
              <a:buChar char="•"/>
            </a:pPr>
            <a:endParaRPr lang="en-IN" dirty="0"/>
          </a:p>
          <a:p>
            <a:pPr algn="ctr"/>
            <a:endParaRPr lang="en-IN" dirty="0"/>
          </a:p>
        </p:txBody>
      </p:sp>
      <p:pic>
        <p:nvPicPr>
          <p:cNvPr id="2052" name="Picture 4" descr="Picture">
            <a:extLst>
              <a:ext uri="{FF2B5EF4-FFF2-40B4-BE49-F238E27FC236}">
                <a16:creationId xmlns:a16="http://schemas.microsoft.com/office/drawing/2014/main" id="{101924C0-E9E9-EA86-FFE2-6C2A9655AD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640" y="1742440"/>
            <a:ext cx="1698904" cy="1615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094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5D765-735B-7230-5C3F-376DEFFEE3A7}"/>
              </a:ext>
            </a:extLst>
          </p:cNvPr>
          <p:cNvSpPr>
            <a:spLocks noGrp="1"/>
          </p:cNvSpPr>
          <p:nvPr>
            <p:ph type="title" idx="4294967295"/>
          </p:nvPr>
        </p:nvSpPr>
        <p:spPr>
          <a:xfrm>
            <a:off x="1706880" y="79375"/>
            <a:ext cx="8199120" cy="6699250"/>
          </a:xfrm>
        </p:spPr>
        <p:txBody>
          <a:bodyPr>
            <a:normAutofit/>
          </a:bodyPr>
          <a:lstStyle/>
          <a:p>
            <a:pPr marL="342900" indent="-342900">
              <a:buFont typeface="Wingdings" panose="05000000000000000000" pitchFamily="2" charset="2"/>
              <a:buChar char="Ø"/>
            </a:pPr>
            <a:r>
              <a:rPr lang="en-IN" sz="2400" b="1" dirty="0">
                <a:solidFill>
                  <a:schemeClr val="accent1"/>
                </a:solidFill>
                <a:latin typeface="Arial" panose="020B0604020202020204" pitchFamily="34" charset="0"/>
                <a:cs typeface="Arial" panose="020B0604020202020204" pitchFamily="34" charset="0"/>
              </a:rPr>
              <a:t>Incubator</a:t>
            </a:r>
            <a:r>
              <a:rPr lang="en-IN" sz="2400" b="1"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is a device used to grow and maintain microbiological cultures or cell cultures.</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The </a:t>
            </a:r>
            <a:r>
              <a:rPr lang="en-IN" sz="2400" b="1" dirty="0">
                <a:solidFill>
                  <a:srgbClr val="0070C0"/>
                </a:solidFill>
                <a:latin typeface="Arial" panose="020B0604020202020204" pitchFamily="34" charset="0"/>
                <a:cs typeface="Arial" panose="020B0604020202020204" pitchFamily="34" charset="0"/>
              </a:rPr>
              <a:t>Incubator</a:t>
            </a:r>
            <a:r>
              <a:rPr lang="en-IN" sz="2000" b="1" dirty="0">
                <a:solidFill>
                  <a:schemeClr val="tx1"/>
                </a:solidFill>
                <a:latin typeface="Arial" panose="020B0604020202020204" pitchFamily="34" charset="0"/>
                <a:cs typeface="Arial" panose="020B0604020202020204" pitchFamily="34" charset="0"/>
              </a:rPr>
              <a:t> maintains optimal temperature, humidity and other conditions such as the CO2 and oxygen content of the atmosphere inside.</a:t>
            </a:r>
            <a:br>
              <a:rPr lang="en-IN" sz="2000" b="1" dirty="0">
                <a:solidFill>
                  <a:schemeClr val="tx1"/>
                </a:solidFill>
                <a:latin typeface="Arial" panose="020B0604020202020204" pitchFamily="34" charset="0"/>
                <a:cs typeface="Arial" panose="020B0604020202020204" pitchFamily="34" charset="0"/>
              </a:rPr>
            </a:br>
            <a:br>
              <a:rPr lang="en-IN" sz="2000" b="1" dirty="0">
                <a:solidFill>
                  <a:schemeClr val="tx1"/>
                </a:solidFill>
                <a:latin typeface="Arial" panose="020B0604020202020204" pitchFamily="34" charset="0"/>
                <a:cs typeface="Arial" panose="020B0604020202020204" pitchFamily="34" charset="0"/>
              </a:rPr>
            </a:br>
            <a:r>
              <a:rPr lang="en-IN" sz="2000" b="1" dirty="0">
                <a:solidFill>
                  <a:schemeClr val="tx1"/>
                </a:solidFill>
                <a:latin typeface="Arial" panose="020B0604020202020204" pitchFamily="34" charset="0"/>
                <a:cs typeface="Arial" panose="020B0604020202020204" pitchFamily="34" charset="0"/>
              </a:rPr>
              <a:t>The temperature inside the incubator is mostly at 37◦C</a:t>
            </a:r>
            <a:br>
              <a:rPr lang="en-IN" sz="2000" b="1" dirty="0">
                <a:latin typeface="Arial" panose="020B0604020202020204" pitchFamily="34" charset="0"/>
                <a:cs typeface="Arial" panose="020B0604020202020204" pitchFamily="34" charset="0"/>
              </a:rPr>
            </a:br>
            <a:br>
              <a:rPr lang="en-IN" sz="2000" dirty="0">
                <a:latin typeface="Arial" panose="020B0604020202020204" pitchFamily="34" charset="0"/>
                <a:cs typeface="Arial" panose="020B0604020202020204" pitchFamily="34" charset="0"/>
              </a:rPr>
            </a:br>
            <a:br>
              <a:rPr lang="en-IN" sz="2000" dirty="0"/>
            </a:br>
            <a:endParaRPr lang="en-IN" sz="2400" dirty="0"/>
          </a:p>
        </p:txBody>
      </p:sp>
      <p:pic>
        <p:nvPicPr>
          <p:cNvPr id="3074" name="Picture 2" descr="Incubator (culture) - Wikipedia">
            <a:extLst>
              <a:ext uri="{FF2B5EF4-FFF2-40B4-BE49-F238E27FC236}">
                <a16:creationId xmlns:a16="http://schemas.microsoft.com/office/drawing/2014/main" id="{3C13ACE5-9210-DFA9-1916-E826F195EA40}"/>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5801360" y="3117215"/>
            <a:ext cx="3058160" cy="3100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716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220DC6-86F5-21B2-937C-8B6C2F80FCBD}"/>
              </a:ext>
            </a:extLst>
          </p:cNvPr>
          <p:cNvSpPr>
            <a:spLocks noGrp="1"/>
          </p:cNvSpPr>
          <p:nvPr>
            <p:ph type="title"/>
          </p:nvPr>
        </p:nvSpPr>
        <p:spPr>
          <a:xfrm>
            <a:off x="1625601" y="158750"/>
            <a:ext cx="7752079" cy="6303010"/>
          </a:xfrm>
        </p:spPr>
        <p:txBody>
          <a:bodyPr>
            <a:normAutofit/>
          </a:bodyPr>
          <a:lstStyle/>
          <a:p>
            <a:pPr marL="457200" indent="-4572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Hot Air Ovens</a:t>
            </a:r>
            <a:r>
              <a:rPr lang="en-IN" sz="2000" b="1" dirty="0">
                <a:solidFill>
                  <a:srgbClr val="FF0000"/>
                </a:solidFill>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are electrical devices which use dry heat to sterilize.</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They are originally developed by louis Pasteur.</a:t>
            </a: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 </a:t>
            </a: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Hot air oven works on the principle of the dry air sterilization process through convection, conduction and radiation.</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It generally kills microorganisms and bacterial spores at extremely high temperature over several hours and sterilizes items.</a:t>
            </a:r>
            <a:endParaRPr lang="en-IN" sz="2400" b="1" dirty="0">
              <a:latin typeface="Arial" panose="020B0604020202020204" pitchFamily="34" charset="0"/>
              <a:cs typeface="Arial" panose="020B0604020202020204" pitchFamily="34" charset="0"/>
            </a:endParaRPr>
          </a:p>
        </p:txBody>
      </p:sp>
      <p:pic>
        <p:nvPicPr>
          <p:cNvPr id="4098" name="Picture 2" descr="Laboratory Hot Air Oven | Hot Air Oven Chennai">
            <a:extLst>
              <a:ext uri="{FF2B5EF4-FFF2-40B4-BE49-F238E27FC236}">
                <a16:creationId xmlns:a16="http://schemas.microsoft.com/office/drawing/2014/main" id="{6F42790E-E184-6E85-5FC6-8EDFAB20555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9489440" y="158750"/>
            <a:ext cx="2506345" cy="2594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5498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57436-628B-49B4-2427-A2FD9A1E9F39}"/>
              </a:ext>
            </a:extLst>
          </p:cNvPr>
          <p:cNvSpPr>
            <a:spLocks noGrp="1"/>
          </p:cNvSpPr>
          <p:nvPr>
            <p:ph type="title"/>
          </p:nvPr>
        </p:nvSpPr>
        <p:spPr>
          <a:xfrm>
            <a:off x="2235201" y="624110"/>
            <a:ext cx="7840028" cy="5685250"/>
          </a:xfrm>
        </p:spPr>
        <p:txBody>
          <a:bodyPr>
            <a:normAutofit/>
          </a:bodyPr>
          <a:lstStyle/>
          <a:p>
            <a:pPr marL="342900" indent="-342900">
              <a:buFont typeface="Wingdings" panose="05000000000000000000" pitchFamily="2" charset="2"/>
              <a:buChar char="Ø"/>
            </a:pPr>
            <a:r>
              <a:rPr lang="en-IN" sz="2400" b="1" dirty="0">
                <a:solidFill>
                  <a:srgbClr val="FF0000"/>
                </a:solidFill>
                <a:latin typeface="Arial" panose="020B0604020202020204" pitchFamily="34" charset="0"/>
                <a:cs typeface="Arial" panose="020B0604020202020204" pitchFamily="34" charset="0"/>
              </a:rPr>
              <a:t>Centrifuge</a:t>
            </a:r>
            <a:r>
              <a:rPr lang="en-IN" sz="2000" b="1" dirty="0">
                <a:latin typeface="Arial" panose="020B0604020202020204" pitchFamily="34" charset="0"/>
                <a:cs typeface="Arial" panose="020B0604020202020204" pitchFamily="34" charset="0"/>
              </a:rPr>
              <a:t> is a laboratory device that is used for the separation of fluids, gas, or liquid, based on density.</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Separation is achieved by spinning a vessels containing material at high speed ; the centrifugal force pushes heavier materials to outside of the vessel.</a:t>
            </a:r>
            <a:br>
              <a:rPr lang="en-IN" sz="2000" b="1" dirty="0">
                <a:latin typeface="Arial" panose="020B0604020202020204" pitchFamily="34" charset="0"/>
                <a:cs typeface="Arial" panose="020B0604020202020204" pitchFamily="34" charset="0"/>
              </a:rPr>
            </a:br>
            <a:br>
              <a:rPr lang="en-IN" sz="2000" b="1" dirty="0">
                <a:latin typeface="Arial" panose="020B0604020202020204" pitchFamily="34" charset="0"/>
                <a:cs typeface="Arial" panose="020B0604020202020204" pitchFamily="34" charset="0"/>
              </a:rPr>
            </a:br>
            <a:endParaRPr lang="en-IN" sz="2400" b="1" dirty="0">
              <a:latin typeface="Arial" panose="020B0604020202020204" pitchFamily="34" charset="0"/>
              <a:cs typeface="Arial" panose="020B0604020202020204" pitchFamily="34" charset="0"/>
            </a:endParaRPr>
          </a:p>
        </p:txBody>
      </p:sp>
      <p:pic>
        <p:nvPicPr>
          <p:cNvPr id="5122" name="Picture 2" descr="Laboratory Centrifuge at Rs 30000 | Kolutolla | Kolkata | ID: 11699284130">
            <a:extLst>
              <a:ext uri="{FF2B5EF4-FFF2-40B4-BE49-F238E27FC236}">
                <a16:creationId xmlns:a16="http://schemas.microsoft.com/office/drawing/2014/main" id="{B68AD1A6-7D4C-D266-D4A8-2AE79A9338C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88560" y="3180561"/>
            <a:ext cx="3677920" cy="2935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340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1581</Words>
  <Application>Microsoft Office PowerPoint</Application>
  <PresentationFormat>Widescreen</PresentationFormat>
  <Paragraphs>112</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Arial Black</vt:lpstr>
      <vt:lpstr>Calibri</vt:lpstr>
      <vt:lpstr>Calibri Light</vt:lpstr>
      <vt:lpstr>Cambria</vt:lpstr>
      <vt:lpstr>Wingdings</vt:lpstr>
      <vt:lpstr>Office Theme</vt:lpstr>
      <vt:lpstr>Introduction to Medical Laboratory Technology</vt:lpstr>
      <vt:lpstr>Introduction</vt:lpstr>
      <vt:lpstr>Unit of medical laboratory and responsibilities</vt:lpstr>
      <vt:lpstr>PowerPoint Presentation</vt:lpstr>
      <vt:lpstr>GENERAL TEST OF DIAGNOSTIC LAB</vt:lpstr>
      <vt:lpstr>MACHINE AND DEVICES</vt:lpstr>
      <vt:lpstr>Incubator is a device used to grow and maintain microbiological cultures or cell cultures.  The Incubator maintains optimal temperature, humidity and other conditions such as the CO2 and oxygen content of the atmosphere inside.  The temperature inside the incubator is mostly at 37◦C   </vt:lpstr>
      <vt:lpstr>Hot Air Ovens are electrical devices which use dry heat to sterilize.  They are originally developed by louis Pasteur.   Hot air oven works on the principle of the dry air sterilization process through convection, conduction and radiation.  It generally kills microorganisms and bacterial spores at extremely high temperature over several hours and sterilizes items.</vt:lpstr>
      <vt:lpstr>Centrifuge is a laboratory device that is used for the separation of fluids, gas, or liquid, based on density.  Separation is achieved by spinning a vessels containing material at high speed ; the centrifugal force pushes heavier materials to outside of the vessel.  </vt:lpstr>
      <vt:lpstr>Autoclave is a machine that uses steam under pressure to kill harmful bacteria, viruses, fungi, and spores on items that are placed inside a pressure vessel.  The items are heated to an appropriate sterilization temperature for a given amount of time.  To be effective , the autoclave must reach and maintain a temperature of 121 Celsius for at least 30 minutes by using saturated steam under at east 15 psi of pressure.  </vt:lpstr>
      <vt:lpstr>Automatic Tissue Processor : is a compact and sturdy instrument designed with latest technology for complete automatic dehydration and filtration of human , animal and plant’s tissues, up to final fixing in wax.   The tissue processor finds application in histopathology laboratories to automatically prepare tissue sample for testing by fixing, dehydration, cleaning, and infiltrating them with paraffin wax.  </vt:lpstr>
      <vt:lpstr>Spectrophotometer: is a machine used to measure how much a chemical substance absorbs light by measuring the intensity of light as a beam of light passes through sample solution.  The basic principle is that each compound absorbs or transmits light over a certain range of wavelength.  In biochemistry lab it is used to measure blood sugar, lipid profile tests…etc.</vt:lpstr>
      <vt:lpstr>Haematology(CBC) Analyzer : is used to count and identify blood cells at high speed and accuracy.  A CBC analyser machine is an automated system designed keeping in mind the need foe efficient counting of the red blood cells, leukocytes, and the platelets in blood samples it also can detect the haemoglobin and hematocrit.  In CBC report the result included RBC count , Hb concentration, HCT, MCV, MCH, MCHC, RDW, WBC count, PLT count ,pct and MPV.  </vt:lpstr>
      <vt:lpstr>VITEK 2 : is a new automated bacterial identification and susceptibility testing system that uses fluorescence based technology.  The VITEK 2 compact system identifies the majority of microorganisms that contaminate production areas and finished products in a minimal amount of time.  USES :             1. microbial Identification : bacteria and yeast                   identification.            2. Antibiotic Susceptibility Testing and resistance                 mechanism detection.            3.Epidemiologic trending and reporting. </vt:lpstr>
      <vt:lpstr>ELISA : Enzyme-Linked Immunosorbent Assay is used to identify peptides, proteins, antibodies, and hormones.  Also called as enzyme immunoassay(EIA) , ELISA finds use in the fields of biotechnology and medicine as a diagnostic tool.  Mainly, antibodies and colour changes are used to identify target substances.  ELISA can be divided into four major types: DIRECT, INDIRECT, SANDWICH and COMPETITIVE. </vt:lpstr>
      <vt:lpstr>Tools and Glasswere</vt:lpstr>
      <vt:lpstr>Tools and Glassware</vt:lpstr>
      <vt:lpstr>INSTRUCTIONS INSIDE LAB</vt:lpstr>
      <vt:lpstr>INSTRUCTIONS INSIDE LAB</vt:lpstr>
      <vt:lpstr>INSTRUCTIONS INSIDE LAB</vt:lpstr>
      <vt:lpstr>ROLE OF MEDICAL LABORATORY TECHNOLOGIST</vt:lpstr>
      <vt:lpstr>ROLE OF MEDICAL LABORATORY TECHNOLOGIST</vt:lpstr>
      <vt:lpstr>ROLE OF MEDICAL LABORATORY TECHNOLOGIST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pooja chavan</dc:creator>
  <cp:lastModifiedBy>Jayapandiyan Paraman</cp:lastModifiedBy>
  <cp:revision>2</cp:revision>
  <dcterms:created xsi:type="dcterms:W3CDTF">2024-01-16T10:49:17Z</dcterms:created>
  <dcterms:modified xsi:type="dcterms:W3CDTF">2024-01-16T10:52:37Z</dcterms:modified>
</cp:coreProperties>
</file>