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83" r:id="rId3"/>
    <p:sldId id="257" r:id="rId4"/>
    <p:sldId id="258" r:id="rId5"/>
    <p:sldId id="264" r:id="rId6"/>
    <p:sldId id="259" r:id="rId7"/>
    <p:sldId id="260" r:id="rId8"/>
    <p:sldId id="261" r:id="rId9"/>
    <p:sldId id="269" r:id="rId10"/>
    <p:sldId id="262" r:id="rId11"/>
    <p:sldId id="263" r:id="rId12"/>
    <p:sldId id="266" r:id="rId13"/>
    <p:sldId id="265" r:id="rId14"/>
    <p:sldId id="281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08654-7BDC-4C03-BE2E-1C9B4FF1A844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970F8-7AA2-4637-BDF4-E6BA0E97B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08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970F8-7AA2-4637-BDF4-E6BA0E97BC29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99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9D93-B4E4-6353-4F56-9313133C0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8F73C-5055-9451-01C5-88B0CAF11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9B4DA-3D98-B3B5-E61A-A0330F79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C3455-ED6E-B18A-AE42-DB20E87F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950A8-1178-AE78-0F9D-EA99B5C4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18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A8AA-FB38-BC0E-7804-D8A30520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43C46-B21E-0B37-57A6-6D8AAFF51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45954-7779-FD7E-C6C6-FFA59826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B0DC1-99AC-76AF-6626-AC1AF327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D424-8D96-9025-B2BC-6CFABE07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41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4DB4C-30E7-9ADA-295B-8FA0A6FFA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12977-FAF9-52B1-EA72-9247F68DB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0830C-B7A9-AB2E-D085-16ACC52B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1D450-5471-ACBE-E2EC-876A9089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6B287-7052-3B08-D906-C02A3616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02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7DC1-8B50-A3E3-0FB5-1428DC90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8EC2F-4CEA-F823-81E3-08EAD213E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8D2F9-951F-B92E-19CC-4F2900AB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9ABC-994D-651A-073F-C95191FB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146AB-4002-B53D-1169-6D943FB8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95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BE81-F5C6-DFF6-88C2-2F1AD050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97CD6-9BCB-22F2-EBA4-5FF72BD13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1E843-BB85-ECB3-F2A1-C55BE6E5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DA93-E6E9-2071-9071-DF744F81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9A81-F963-CB6D-D24F-98A6AD2C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FABB-54E7-CADB-5D89-B1406C0A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780A-7B43-4DFD-E181-BA4B77507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0D22-2F32-C2D6-107C-A066F4DB7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40A40-6B51-7F06-8A81-1898D828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B411C-0904-C5C9-F849-FA3267AE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1B450-F92A-8E9A-47BD-C8AC5870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259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31E37-1EB4-F8BA-8EB0-5654567F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CD3DD-C829-2EAA-DFFF-1270569F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F0555-B150-4640-D7C6-FF27B5EC4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C106B-1A0F-85E8-9A92-E995E22FB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3C5A8-5261-CAE2-8EE9-0C9AC6B26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62CFF-BB18-D651-A234-6218EF91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27B6E-2B00-776F-E88C-2BAB08E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3696E-4285-E0F3-7B1B-54DBB68B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378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132-8073-15AD-6E24-AC253035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802FC-C087-11EA-460E-FBC97424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A0469-6957-FC5A-914A-201B6B81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C5A33-A174-C9A8-1DFC-24247A96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69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3DD29-6D1B-D05A-BE8B-458034C3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B8889-B8F8-F6B9-CF5F-5DAD49B5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71A7C-98CC-CA66-EAC3-8AE92DF8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542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AB9A-FEA5-B3CB-9D3B-CD51AD71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C80EC-37E3-CE70-563E-F34E63BD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47348-993E-8D80-5A73-A5C2CDDC5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57A15-7DF0-E693-2091-70F77131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4CA5C-D981-FCF4-D1D0-1B0945FC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C368D-9045-C64F-DEA6-4023BC6C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052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D328-979E-14C2-D495-4DAFF256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D37A1-8BBA-4540-086C-6FE194D7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E0F5F-5B87-7F74-4870-DAA9CF016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23A64-59B5-AA45-B360-1435A300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D39C6-3445-EC76-72A9-695F4AD5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2CA50-5FB1-B962-FB9E-AD502E2C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28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B525C-4E42-F7C3-A50E-44532EE3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48D63-D873-FF63-51CA-DFBCD578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F9B9E-B3EC-B66E-DB69-2BC8234C5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29C3-173B-4CC7-A10F-3FA7CCA8FD5C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3FE7A-F82C-1EB9-4F11-C94694F6D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51BCB-D1FD-71AB-56EC-94326B62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72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E482E-7CBB-EF7B-6518-5B99A26B6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137" y="973394"/>
            <a:ext cx="7197726" cy="2527434"/>
          </a:xfrm>
        </p:spPr>
        <p:txBody>
          <a:bodyPr/>
          <a:lstStyle/>
          <a:p>
            <a:pPr algn="ctr"/>
            <a:r>
              <a:rPr lang="en-IN" dirty="0">
                <a:latin typeface="Algerian" panose="04020705040A02060702" pitchFamily="82" charset="0"/>
              </a:rPr>
              <a:t>SPUTUM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9B31E-BF7E-A8BB-A8E6-BD2243BF4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429000"/>
            <a:ext cx="7197726" cy="1405467"/>
          </a:xfrm>
        </p:spPr>
        <p:txBody>
          <a:bodyPr>
            <a:noAutofit/>
          </a:bodyPr>
          <a:lstStyle/>
          <a:p>
            <a:pPr algn="ctr"/>
            <a:r>
              <a:rPr lang="en-IN" sz="2000" dirty="0">
                <a:latin typeface="Arial Narrow" panose="020B0606020202030204" pitchFamily="34" charset="0"/>
              </a:rPr>
              <a:t>AND ITS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DF259-3F22-B329-056D-620F16626DA8}"/>
              </a:ext>
            </a:extLst>
          </p:cNvPr>
          <p:cNvSpPr txBox="1"/>
          <p:nvPr/>
        </p:nvSpPr>
        <p:spPr>
          <a:xfrm>
            <a:off x="1534160" y="4719658"/>
            <a:ext cx="99466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PRESENTATION BY:</a:t>
            </a:r>
          </a:p>
          <a:p>
            <a:pPr marL="0" indent="0" algn="r">
              <a:buNone/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Ms. Pooja Shashikant Chavan (2023-24) </a:t>
            </a:r>
          </a:p>
          <a:p>
            <a:pPr marL="0" indent="0" algn="r">
              <a:buNone/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F Y Microbiology for B. Sc Cardiac/Perfusion</a:t>
            </a:r>
          </a:p>
          <a:p>
            <a:pPr marL="0" indent="0" algn="r">
              <a:buNone/>
            </a:pPr>
            <a:r>
              <a:rPr lang="en-IN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Radio Imaging/Medical Laboratory Technology/Renal                  Dialysis Technology/OT Technician</a:t>
            </a:r>
          </a:p>
        </p:txBody>
      </p:sp>
    </p:spTree>
    <p:extLst>
      <p:ext uri="{BB962C8B-B14F-4D97-AF65-F5344CB8AC3E}">
        <p14:creationId xmlns:p14="http://schemas.microsoft.com/office/powerpoint/2010/main" val="14664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62BA-27E0-EE64-745F-12CC44D2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582" y="344129"/>
            <a:ext cx="10131425" cy="1456267"/>
          </a:xfrm>
        </p:spPr>
        <p:txBody>
          <a:bodyPr/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20529-4958-2D07-BB06-3C9B800DD317}"/>
              </a:ext>
            </a:extLst>
          </p:cNvPr>
          <p:cNvSpPr txBox="1"/>
          <p:nvPr/>
        </p:nvSpPr>
        <p:spPr>
          <a:xfrm>
            <a:off x="865238" y="1995948"/>
            <a:ext cx="104337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steps must be considered for preparation of sputum smear :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the slides as 1, 2, 3 and 4 respectively.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the wooden stick applicator into two pieces to make one end rough. The length of the stick must be at least 10 cm.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up sputum from the wooden applicator.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Gently spread the sputum in the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slide in a uniform manner.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6E8A-F967-6F13-636F-358FB57D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F6AC3-8E6A-1201-315A-7717F79F07A9}"/>
              </a:ext>
            </a:extLst>
          </p:cNvPr>
          <p:cNvSpPr txBox="1"/>
          <p:nvPr/>
        </p:nvSpPr>
        <p:spPr>
          <a:xfrm>
            <a:off x="1030287" y="2065867"/>
            <a:ext cx="10131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smear to dry completely.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foreceps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hold the slide and pass it over the flame 2-3 times.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overheat or burn the smear.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 slides on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stainy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bridge with smear up.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0.1% auramine and keep it for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atleast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minutes.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Rinse with water and drain.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0.5% HCl decolourizing solution for 3 minutes.</a:t>
            </a:r>
          </a:p>
          <a:p>
            <a:pPr marL="514350" indent="-514350">
              <a:buAutoNum type="alphaLcPeriod" startAt="5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08EC-D902-22DA-F59E-DDB6F0B5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51AC6-DE2D-9CBF-A22C-E5485956989F}"/>
              </a:ext>
            </a:extLst>
          </p:cNvPr>
          <p:cNvSpPr txBox="1"/>
          <p:nvPr/>
        </p:nvSpPr>
        <p:spPr>
          <a:xfrm>
            <a:off x="1030287" y="2448232"/>
            <a:ext cx="10131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 startAt="12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Rinse with water and drain.</a:t>
            </a:r>
          </a:p>
          <a:p>
            <a:pPr marL="514350" indent="-514350">
              <a:buAutoNum type="alphaLcPeriod" startAt="12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0.5% potassium permanganate (KMnO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1 minute.</a:t>
            </a:r>
          </a:p>
          <a:p>
            <a:pPr marL="514350" indent="-514350">
              <a:buAutoNum type="alphaLcPeriod" startAt="12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Rinse with water and drain.</a:t>
            </a:r>
          </a:p>
          <a:p>
            <a:pPr marL="514350" indent="-514350">
              <a:buAutoNum type="alphaLcPeriod" startAt="12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dry on slide rack.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sputum smear is now ready to be examined.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 startAt="12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94029-CD3D-0407-786D-B7EECFD2C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0" y="1771143"/>
            <a:ext cx="10294460" cy="4413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D09343-BCDF-A886-C51F-CB09C103178E}"/>
              </a:ext>
            </a:extLst>
          </p:cNvPr>
          <p:cNvSpPr txBox="1"/>
          <p:nvPr/>
        </p:nvSpPr>
        <p:spPr>
          <a:xfrm>
            <a:off x="948856" y="757084"/>
            <a:ext cx="1029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</p:txBody>
      </p:sp>
    </p:spTree>
    <p:extLst>
      <p:ext uri="{BB962C8B-B14F-4D97-AF65-F5344CB8AC3E}">
        <p14:creationId xmlns:p14="http://schemas.microsoft.com/office/powerpoint/2010/main" val="33255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DDCF1-624B-C1B8-D738-B15F421B6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2" y="2580975"/>
            <a:ext cx="2624753" cy="256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9637B-0035-4CB5-9889-4E9B33925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33" y="2580975"/>
            <a:ext cx="2497549" cy="253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527BD1-760E-229B-1E04-A52DAF8DA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63" y="4083657"/>
            <a:ext cx="2624752" cy="2589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CE5BA1-FA34-5E28-4E3A-8B3601FCD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00" y="4083657"/>
            <a:ext cx="2497548" cy="2497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243959-9844-5AC4-4EC9-C925842F298F}"/>
              </a:ext>
            </a:extLst>
          </p:cNvPr>
          <p:cNvSpPr txBox="1"/>
          <p:nvPr/>
        </p:nvSpPr>
        <p:spPr>
          <a:xfrm>
            <a:off x="639097" y="383458"/>
            <a:ext cx="1074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SPUTUM LOOKS UNDER MICROSCOPE?</a:t>
            </a:r>
          </a:p>
        </p:txBody>
      </p:sp>
    </p:spTree>
    <p:extLst>
      <p:ext uri="{BB962C8B-B14F-4D97-AF65-F5344CB8AC3E}">
        <p14:creationId xmlns:p14="http://schemas.microsoft.com/office/powerpoint/2010/main" val="41400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955D-1470-BA3D-A210-6D803942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B66DA-5805-4306-F150-2F3553AE5377}"/>
              </a:ext>
            </a:extLst>
          </p:cNvPr>
          <p:cNvSpPr txBox="1"/>
          <p:nvPr/>
        </p:nvSpPr>
        <p:spPr>
          <a:xfrm>
            <a:off x="1081548" y="2408903"/>
            <a:ext cx="10131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is not sterile so when a person has an infection, there will typically a pathogenic bacteria present.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techniques are carried out to identify such bacteria so that appropriate antibiotics can be prescribed.</a:t>
            </a:r>
          </a:p>
        </p:txBody>
      </p:sp>
    </p:spTree>
    <p:extLst>
      <p:ext uri="{BB962C8B-B14F-4D97-AF65-F5344CB8AC3E}">
        <p14:creationId xmlns:p14="http://schemas.microsoft.com/office/powerpoint/2010/main" val="36540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66DE-92A9-DDE4-B12E-014E1287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891" y="2700866"/>
            <a:ext cx="10131425" cy="1456267"/>
          </a:xfrm>
        </p:spPr>
        <p:txBody>
          <a:bodyPr/>
          <a:lstStyle/>
          <a:p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579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5FED-7551-1865-1F05-468A42A0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SPUTUM ALSO KNOWN AS?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D1703-4F14-447F-3541-F8674D5E6C0D}"/>
              </a:ext>
            </a:extLst>
          </p:cNvPr>
          <p:cNvSpPr txBox="1"/>
          <p:nvPr/>
        </p:nvSpPr>
        <p:spPr>
          <a:xfrm>
            <a:off x="816077" y="2065867"/>
            <a:ext cx="1013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MUCUS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PHELGM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0E86B-3E8D-99AC-469C-313772711576}"/>
              </a:ext>
            </a:extLst>
          </p:cNvPr>
          <p:cNvSpPr txBox="1"/>
          <p:nvPr/>
        </p:nvSpPr>
        <p:spPr>
          <a:xfrm>
            <a:off x="1927123" y="4237703"/>
            <a:ext cx="724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B</a:t>
            </a:r>
          </a:p>
        </p:txBody>
      </p:sp>
    </p:spTree>
    <p:extLst>
      <p:ext uri="{BB962C8B-B14F-4D97-AF65-F5344CB8AC3E}">
        <p14:creationId xmlns:p14="http://schemas.microsoft.com/office/powerpoint/2010/main" val="36884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5C0-14F2-0D8F-6B3B-05079BF0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FROM WHERE IS SPUTUM COUGHED UP?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ABF6D-49D7-E07C-7E55-E8A90C0B8873}"/>
              </a:ext>
            </a:extLst>
          </p:cNvPr>
          <p:cNvSpPr txBox="1"/>
          <p:nvPr/>
        </p:nvSpPr>
        <p:spPr>
          <a:xfrm>
            <a:off x="685801" y="2192594"/>
            <a:ext cx="766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RESPIRATORY TRACT</a:t>
            </a:r>
          </a:p>
          <a:p>
            <a:pPr marL="514350" indent="-51435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RESPIRATORY TRACT</a:t>
            </a:r>
          </a:p>
          <a:p>
            <a:pPr marL="514350" indent="-51435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RESPIRATORY 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D6AA7-19E8-7410-5639-8E4FA38FD673}"/>
              </a:ext>
            </a:extLst>
          </p:cNvPr>
          <p:cNvSpPr txBox="1"/>
          <p:nvPr/>
        </p:nvSpPr>
        <p:spPr>
          <a:xfrm>
            <a:off x="3716594" y="4159045"/>
            <a:ext cx="463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B</a:t>
            </a:r>
          </a:p>
        </p:txBody>
      </p:sp>
    </p:spTree>
    <p:extLst>
      <p:ext uri="{BB962C8B-B14F-4D97-AF65-F5344CB8AC3E}">
        <p14:creationId xmlns:p14="http://schemas.microsoft.com/office/powerpoint/2010/main" val="5517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1271-CB1A-7F76-4774-EC1B5844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SPUTUM CONSISTS OF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9B45A-E7FA-27D9-63D8-6F9B64DA5075}"/>
              </a:ext>
            </a:extLst>
          </p:cNvPr>
          <p:cNvSpPr txBox="1"/>
          <p:nvPr/>
        </p:nvSpPr>
        <p:spPr>
          <a:xfrm>
            <a:off x="894735" y="2153265"/>
            <a:ext cx="9438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WBCs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Debris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tissues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 Above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B5164-CBFF-464B-32BC-396D389971C4}"/>
              </a:ext>
            </a:extLst>
          </p:cNvPr>
          <p:cNvSpPr txBox="1"/>
          <p:nvPr/>
        </p:nvSpPr>
        <p:spPr>
          <a:xfrm>
            <a:off x="3008671" y="4483510"/>
            <a:ext cx="555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D</a:t>
            </a:r>
          </a:p>
          <a:p>
            <a:pPr algn="ctr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3E6B-F9B7-09D0-66B9-549CEA12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4" y="416653"/>
            <a:ext cx="10131425" cy="1456267"/>
          </a:xfrm>
        </p:spPr>
        <p:txBody>
          <a:bodyPr/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EC779-E5A9-E59A-E0B8-BD6FA8B5A71E}"/>
              </a:ext>
            </a:extLst>
          </p:cNvPr>
          <p:cNvSpPr txBox="1"/>
          <p:nvPr/>
        </p:nvSpPr>
        <p:spPr>
          <a:xfrm>
            <a:off x="501243" y="1872920"/>
            <a:ext cx="10706449" cy="557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SPUTUM?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DESCRIPTION OF SPUTUM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COLOURS OF SPUTUM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SPUTUM ORDERED?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TEST RESULTS MEANS?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COLLECTION PROCEDURE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METHODS OF COLLECTION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 OF SPUTUM SMEAR UNDER MICROSCOPE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  <a:p>
            <a:pPr marL="540000" indent="-514350">
              <a:lnSpc>
                <a:spcPct val="150000"/>
              </a:lnSpc>
              <a:buAutoNum type="arabicPeriod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514350">
              <a:lnSpc>
                <a:spcPct val="150000"/>
              </a:lnSpc>
              <a:buAutoNum type="arabicPeriod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69BC-3466-1686-DAE2-5EF383C5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WHITE COLOUR OF SPUTUM INDICATES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84FBB-C0B8-7BB3-3A54-8C6597667DA6}"/>
              </a:ext>
            </a:extLst>
          </p:cNvPr>
          <p:cNvSpPr txBox="1"/>
          <p:nvPr/>
        </p:nvSpPr>
        <p:spPr>
          <a:xfrm>
            <a:off x="924232" y="2182761"/>
            <a:ext cx="10131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</a:t>
            </a:r>
          </a:p>
          <a:p>
            <a:pPr marL="457200" indent="-457200">
              <a:buFontTx/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</a:t>
            </a:r>
          </a:p>
          <a:p>
            <a:pPr marL="457200" indent="-457200">
              <a:buAutoNum type="alphaUcPeriod" startAt="3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DISEASES</a:t>
            </a:r>
          </a:p>
          <a:p>
            <a:pPr marL="457200" indent="-457200">
              <a:buAutoNum type="alphaUcPeriod" startAt="3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INFECTIONS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53A28-484B-8073-298B-6B3C62EABF11}"/>
              </a:ext>
            </a:extLst>
          </p:cNvPr>
          <p:cNvSpPr txBox="1"/>
          <p:nvPr/>
        </p:nvSpPr>
        <p:spPr>
          <a:xfrm>
            <a:off x="2330245" y="4237703"/>
            <a:ext cx="683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B</a:t>
            </a:r>
          </a:p>
        </p:txBody>
      </p:sp>
    </p:spTree>
    <p:extLst>
      <p:ext uri="{BB962C8B-B14F-4D97-AF65-F5344CB8AC3E}">
        <p14:creationId xmlns:p14="http://schemas.microsoft.com/office/powerpoint/2010/main" val="25756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F92E-EEED-9394-9338-AF54E72A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RED COLOUR OF SPUTUM INDICATES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4454C-1936-79EE-D7CD-011453CF1B63}"/>
              </a:ext>
            </a:extLst>
          </p:cNvPr>
          <p:cNvSpPr txBox="1"/>
          <p:nvPr/>
        </p:nvSpPr>
        <p:spPr>
          <a:xfrm>
            <a:off x="835742" y="2065867"/>
            <a:ext cx="10520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DISEASES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INFECTION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INFECTION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73CF9-0349-FD58-B425-F25141D0FC3F}"/>
              </a:ext>
            </a:extLst>
          </p:cNvPr>
          <p:cNvSpPr txBox="1"/>
          <p:nvPr/>
        </p:nvSpPr>
        <p:spPr>
          <a:xfrm>
            <a:off x="3224981" y="42475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C</a:t>
            </a:r>
          </a:p>
        </p:txBody>
      </p:sp>
    </p:spTree>
    <p:extLst>
      <p:ext uri="{BB962C8B-B14F-4D97-AF65-F5344CB8AC3E}">
        <p14:creationId xmlns:p14="http://schemas.microsoft.com/office/powerpoint/2010/main" val="19097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E14C-21CF-EFCA-2206-CA007E45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IN WHICH SYMPTOM IS SPUTUM TEST NOT REQUIRED?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0C00A-1ABE-9CF3-79E9-2DA9E59C299D}"/>
              </a:ext>
            </a:extLst>
          </p:cNvPr>
          <p:cNvSpPr txBox="1"/>
          <p:nvPr/>
        </p:nvSpPr>
        <p:spPr>
          <a:xfrm>
            <a:off x="766916" y="2290916"/>
            <a:ext cx="10131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PAIN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ACHE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94375-A758-FDFF-6833-99289F78A9F8}"/>
              </a:ext>
            </a:extLst>
          </p:cNvPr>
          <p:cNvSpPr txBox="1"/>
          <p:nvPr/>
        </p:nvSpPr>
        <p:spPr>
          <a:xfrm>
            <a:off x="2900516" y="4404852"/>
            <a:ext cx="59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A</a:t>
            </a:r>
          </a:p>
        </p:txBody>
      </p:sp>
    </p:spTree>
    <p:extLst>
      <p:ext uri="{BB962C8B-B14F-4D97-AF65-F5344CB8AC3E}">
        <p14:creationId xmlns:p14="http://schemas.microsoft.com/office/powerpoint/2010/main" val="12727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CF56-A216-8607-E0A6-898F7FD6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WHATSHOULD BE PERCENTAGE OF AURAMINE STAIN USED?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00C5B-01F6-783F-4437-ADA92B3FD84B}"/>
              </a:ext>
            </a:extLst>
          </p:cNvPr>
          <p:cNvSpPr txBox="1"/>
          <p:nvPr/>
        </p:nvSpPr>
        <p:spPr>
          <a:xfrm>
            <a:off x="809933" y="2330245"/>
            <a:ext cx="10572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FE8B5-A01F-C389-030B-4471DAB5C2A4}"/>
              </a:ext>
            </a:extLst>
          </p:cNvPr>
          <p:cNvSpPr txBox="1"/>
          <p:nvPr/>
        </p:nvSpPr>
        <p:spPr>
          <a:xfrm>
            <a:off x="3873910" y="4355690"/>
            <a:ext cx="320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C</a:t>
            </a:r>
          </a:p>
        </p:txBody>
      </p:sp>
    </p:spTree>
    <p:extLst>
      <p:ext uri="{BB962C8B-B14F-4D97-AF65-F5344CB8AC3E}">
        <p14:creationId xmlns:p14="http://schemas.microsoft.com/office/powerpoint/2010/main" val="23645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156F-416C-8CEA-AEAD-214E0FEA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WHAT SHOULD BE PERCENTAGE OF DECOLOURISING HCl USED?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4497C-DF04-2B91-DE60-ACF8278A7AB7}"/>
              </a:ext>
            </a:extLst>
          </p:cNvPr>
          <p:cNvSpPr txBox="1"/>
          <p:nvPr/>
        </p:nvSpPr>
        <p:spPr>
          <a:xfrm>
            <a:off x="934065" y="2536723"/>
            <a:ext cx="1013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0.6%</a:t>
            </a:r>
          </a:p>
          <a:p>
            <a:pPr marL="457200" indent="-457200">
              <a:buAutoNum type="alphaU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3504E-60D3-FB52-0121-781D13A91FA9}"/>
              </a:ext>
            </a:extLst>
          </p:cNvPr>
          <p:cNvSpPr txBox="1"/>
          <p:nvPr/>
        </p:nvSpPr>
        <p:spPr>
          <a:xfrm>
            <a:off x="4365522" y="4689986"/>
            <a:ext cx="346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C</a:t>
            </a:r>
          </a:p>
        </p:txBody>
      </p:sp>
    </p:spTree>
    <p:extLst>
      <p:ext uri="{BB962C8B-B14F-4D97-AF65-F5344CB8AC3E}">
        <p14:creationId xmlns:p14="http://schemas.microsoft.com/office/powerpoint/2010/main" val="36837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62FC-091D-2A00-9E04-8E0ABBBE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WHAT SHOULD BE PERCENTAGE OF potassium permanganate solution used?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3D565-13DF-6D49-5F8A-52759884CF15}"/>
              </a:ext>
            </a:extLst>
          </p:cNvPr>
          <p:cNvSpPr txBox="1"/>
          <p:nvPr/>
        </p:nvSpPr>
        <p:spPr>
          <a:xfrm>
            <a:off x="884903" y="2222090"/>
            <a:ext cx="9932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D1DD4-061B-1187-4423-BC81EC75B1CE}"/>
              </a:ext>
            </a:extLst>
          </p:cNvPr>
          <p:cNvSpPr txBox="1"/>
          <p:nvPr/>
        </p:nvSpPr>
        <p:spPr>
          <a:xfrm>
            <a:off x="3903406" y="4237703"/>
            <a:ext cx="399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A</a:t>
            </a:r>
          </a:p>
        </p:txBody>
      </p:sp>
    </p:spTree>
    <p:extLst>
      <p:ext uri="{BB962C8B-B14F-4D97-AF65-F5344CB8AC3E}">
        <p14:creationId xmlns:p14="http://schemas.microsoft.com/office/powerpoint/2010/main" val="5025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B272-B24F-5F2B-88A0-60477378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WHAT IS COLOUR OF SPUTUM IF INFECTED BY BRONCHITIS?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0F3D3-A4B8-0608-42DF-69B60446021F}"/>
              </a:ext>
            </a:extLst>
          </p:cNvPr>
          <p:cNvSpPr txBox="1"/>
          <p:nvPr/>
        </p:nvSpPr>
        <p:spPr>
          <a:xfrm>
            <a:off x="894735" y="2467897"/>
            <a:ext cx="10131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DA716-6FFB-3630-6E2C-4AA9C183B085}"/>
              </a:ext>
            </a:extLst>
          </p:cNvPr>
          <p:cNvSpPr txBox="1"/>
          <p:nvPr/>
        </p:nvSpPr>
        <p:spPr>
          <a:xfrm>
            <a:off x="3500284" y="4522839"/>
            <a:ext cx="442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D</a:t>
            </a:r>
          </a:p>
        </p:txBody>
      </p:sp>
    </p:spTree>
    <p:extLst>
      <p:ext uri="{BB962C8B-B14F-4D97-AF65-F5344CB8AC3E}">
        <p14:creationId xmlns:p14="http://schemas.microsoft.com/office/powerpoint/2010/main" val="1899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83CA-C81D-901C-FEB7-65AC0E80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059" y="2700866"/>
            <a:ext cx="10131425" cy="1456267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130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6A4B-1E7F-5153-F242-1539C06A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SPUTUM?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98F2E-184A-3428-6ACB-BDF3C79D10A2}"/>
              </a:ext>
            </a:extLst>
          </p:cNvPr>
          <p:cNvSpPr txBox="1"/>
          <p:nvPr/>
        </p:nvSpPr>
        <p:spPr>
          <a:xfrm>
            <a:off x="819765" y="2065867"/>
            <a:ext cx="708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mucus that is coughed up from the lower airways.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called “phlegm”.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coughing out sputum is called “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sputilization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samples are generally used for microbial investigations of respiratory systems.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3AF0D-0FF7-3EE5-9CDA-48BE055B2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84" y="2485327"/>
            <a:ext cx="3326703" cy="254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0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0D01-DB7C-18E3-577C-A670B3D4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01" y="481781"/>
            <a:ext cx="10131425" cy="1456267"/>
          </a:xfrm>
        </p:spPr>
        <p:txBody>
          <a:bodyPr/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description of sputum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106FA-C1BC-E5C3-5C9D-AE9477FFDA09}"/>
              </a:ext>
            </a:extLst>
          </p:cNvPr>
          <p:cNvSpPr txBox="1"/>
          <p:nvPr/>
        </p:nvSpPr>
        <p:spPr>
          <a:xfrm>
            <a:off x="845574" y="2231923"/>
            <a:ext cx="67350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contains pus, composed of white blood cells (WBCS), cellular debris, dead tissues, serous fluid and viscous liquid(mucus).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typically Yellow. It is seen in case of Bronchitis or acute upper respiratory tract infection.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50009-C95E-E967-4F7A-BE0EEA561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9" t="12617" r="7420" b="54408"/>
          <a:stretch/>
        </p:blipFill>
        <p:spPr>
          <a:xfrm>
            <a:off x="8331989" y="2502101"/>
            <a:ext cx="3014437" cy="1853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575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0ACB-9DAF-8E77-35A8-2005FFC3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71" y="334296"/>
            <a:ext cx="10131425" cy="1456267"/>
          </a:xfrm>
        </p:spPr>
        <p:txBody>
          <a:bodyPr/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colours of sputum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B571A-DF9B-76CB-E3AA-0D810E2D5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3" y="2065867"/>
            <a:ext cx="10900593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5E98-7D33-DFEE-2A95-533516D5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SPUTUM ORDERED?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AC19D-EB6C-A4BA-BB77-12796ECF858A}"/>
              </a:ext>
            </a:extLst>
          </p:cNvPr>
          <p:cNvSpPr txBox="1"/>
          <p:nvPr/>
        </p:nvSpPr>
        <p:spPr>
          <a:xfrm>
            <a:off x="1032387" y="1877961"/>
            <a:ext cx="10131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sputum test is ordered when a health practitioner suspects that someone has a bacterial infection of lungs or airways.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may include 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Aches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 breathing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</a:t>
            </a:r>
          </a:p>
        </p:txBody>
      </p:sp>
    </p:spTree>
    <p:extLst>
      <p:ext uri="{BB962C8B-B14F-4D97-AF65-F5344CB8AC3E}">
        <p14:creationId xmlns:p14="http://schemas.microsoft.com/office/powerpoint/2010/main" val="27541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DCD0-DABE-F986-08FC-B9394953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test results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44CB2-4845-4B03-2005-0F85EDEC9AD9}"/>
              </a:ext>
            </a:extLst>
          </p:cNvPr>
          <p:cNvSpPr txBox="1"/>
          <p:nvPr/>
        </p:nvSpPr>
        <p:spPr>
          <a:xfrm>
            <a:off x="685801" y="2448232"/>
            <a:ext cx="70300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 Sputum samples are generally used </a:t>
            </a:r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detect for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by 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Moraxella </a:t>
            </a:r>
            <a:r>
              <a:rPr lang="en-I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caterrhalis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(Otitis Media)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(Tuberculosis)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(Pneumonia)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Haemophilus influenza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(Influenza/Flu)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D48E5-B535-BDF6-5440-200ED5781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2" t="54911" r="8549" b="11110"/>
          <a:stretch/>
        </p:blipFill>
        <p:spPr>
          <a:xfrm>
            <a:off x="8357420" y="2732152"/>
            <a:ext cx="3293806" cy="210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FE7781-6661-9799-125F-1499161EAC0B}"/>
              </a:ext>
            </a:extLst>
          </p:cNvPr>
          <p:cNvSpPr txBox="1"/>
          <p:nvPr/>
        </p:nvSpPr>
        <p:spPr>
          <a:xfrm>
            <a:off x="8704006" y="4841967"/>
            <a:ext cx="329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Brush Script MT" panose="03060802040406070304" pitchFamily="66" charset="0"/>
              </a:rPr>
              <a:t>Streptococcus pneumoniae</a:t>
            </a:r>
          </a:p>
        </p:txBody>
      </p:sp>
    </p:spTree>
    <p:extLst>
      <p:ext uri="{BB962C8B-B14F-4D97-AF65-F5344CB8AC3E}">
        <p14:creationId xmlns:p14="http://schemas.microsoft.com/office/powerpoint/2010/main" val="36007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F725-45B2-2175-D7AA-FDC3CBDA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50" y="-147484"/>
            <a:ext cx="10131425" cy="1456267"/>
          </a:xfrm>
        </p:spPr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collection 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35DC8-1A56-92D5-D50C-70BD4ACEE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t="7455" b="-1506"/>
          <a:stretch/>
        </p:blipFill>
        <p:spPr>
          <a:xfrm>
            <a:off x="2182761" y="959187"/>
            <a:ext cx="8121446" cy="57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D5A2-CFF3-3B80-8CB3-F48318EF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95913-1D83-19AD-4A5E-E9D300B64F69}"/>
              </a:ext>
            </a:extLst>
          </p:cNvPr>
          <p:cNvSpPr txBox="1"/>
          <p:nvPr/>
        </p:nvSpPr>
        <p:spPr>
          <a:xfrm>
            <a:off x="953729" y="2251587"/>
            <a:ext cx="73643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BRONCHOSCOPY 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Bronchoscope is passed directly through the mouth or nose directly into the diseased portion of the lungs, and sputum or lung tissue is removed.</a:t>
            </a:r>
          </a:p>
          <a:p>
            <a:pPr marL="514350" indent="-514350">
              <a:buAutoNum type="arabicPeriod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GASTRIC WASHING 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is inserted through patients mouth or nose and passed into the stomach to get a sample of gastric secretions that contains sputum that had been coughed into the throat and then swallowed.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25E1F-7F5C-4C33-8FB8-8CB37ADB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39" y="2320414"/>
            <a:ext cx="2111832" cy="169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38851-8CD0-25F4-2F84-F98C633CE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13" y="4266109"/>
            <a:ext cx="2281084" cy="16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779</Words>
  <Application>Microsoft Office PowerPoint</Application>
  <PresentationFormat>Widescreen</PresentationFormat>
  <Paragraphs>135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Algerian</vt:lpstr>
      <vt:lpstr>Arial</vt:lpstr>
      <vt:lpstr>Arial Narrow</vt:lpstr>
      <vt:lpstr>Brush Script MT</vt:lpstr>
      <vt:lpstr>Calibri</vt:lpstr>
      <vt:lpstr>Calibri Light</vt:lpstr>
      <vt:lpstr>Cambria</vt:lpstr>
      <vt:lpstr>Times New Roman</vt:lpstr>
      <vt:lpstr>Wingdings</vt:lpstr>
      <vt:lpstr>Office Theme</vt:lpstr>
      <vt:lpstr>SPUTUM</vt:lpstr>
      <vt:lpstr>CONTENTS</vt:lpstr>
      <vt:lpstr>WHAT IS SPUTUM?</vt:lpstr>
      <vt:lpstr>Physical description of sputum</vt:lpstr>
      <vt:lpstr>Different colours of sputum</vt:lpstr>
      <vt:lpstr>When IS SPUTUM ORDERED?</vt:lpstr>
      <vt:lpstr>What does test results mean?</vt:lpstr>
      <vt:lpstr>Sputum collection procedure</vt:lpstr>
      <vt:lpstr>Other methods</vt:lpstr>
      <vt:lpstr>Preparation of sputum smear</vt:lpstr>
      <vt:lpstr>PREPARATION OF SPUTUM SMEAR</vt:lpstr>
      <vt:lpstr>PREPARATION OF SPUTUM SMEAR</vt:lpstr>
      <vt:lpstr>PowerPoint Presentation</vt:lpstr>
      <vt:lpstr>PowerPoint Presentation</vt:lpstr>
      <vt:lpstr>Interpretation</vt:lpstr>
      <vt:lpstr>QUESTIONS</vt:lpstr>
      <vt:lpstr>1. WHAT IS SPUTUM ALSO KNOWN AS?</vt:lpstr>
      <vt:lpstr>2. FROM WHERE IS SPUTUM COUGHED UP? </vt:lpstr>
      <vt:lpstr>3. SPUTUM CONSISTS OF :</vt:lpstr>
      <vt:lpstr>4. WHITE COLOUR OF SPUTUM INDICATES :</vt:lpstr>
      <vt:lpstr>5. RED COLOUR OF SPUTUM INDICATES :</vt:lpstr>
      <vt:lpstr>6. IN WHICH SYMPTOM IS SPUTUM TEST NOT REQUIRED?</vt:lpstr>
      <vt:lpstr>7. WHATSHOULD BE PERCENTAGE OF AURAMINE STAIN USED? </vt:lpstr>
      <vt:lpstr>8. WHAT SHOULD BE PERCENTAGE OF DECOLOURISING HCl USED?</vt:lpstr>
      <vt:lpstr>9. WHAT SHOULD BE PERCENTAGE OF potassium permanganate solution used?</vt:lpstr>
      <vt:lpstr>10. WHAT IS COLOUR OF SPUTUM IF INFECTED BY BRONCHITIS?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SPUTUM</dc:title>
  <dc:creator>Parth Bhandari</dc:creator>
  <cp:lastModifiedBy>pooja chavan</cp:lastModifiedBy>
  <cp:revision>6</cp:revision>
  <dcterms:created xsi:type="dcterms:W3CDTF">2023-05-29T04:21:43Z</dcterms:created>
  <dcterms:modified xsi:type="dcterms:W3CDTF">2024-01-16T10:46:43Z</dcterms:modified>
</cp:coreProperties>
</file>